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6" r:id="rId3"/>
    <p:sldId id="340" r:id="rId4"/>
    <p:sldId id="329" r:id="rId5"/>
    <p:sldId id="337" r:id="rId6"/>
    <p:sldId id="330" r:id="rId7"/>
    <p:sldId id="331" r:id="rId8"/>
    <p:sldId id="311" r:id="rId9"/>
    <p:sldId id="312" r:id="rId10"/>
    <p:sldId id="308" r:id="rId11"/>
    <p:sldId id="310" r:id="rId12"/>
    <p:sldId id="309" r:id="rId13"/>
    <p:sldId id="307" r:id="rId14"/>
    <p:sldId id="313" r:id="rId15"/>
    <p:sldId id="314" r:id="rId16"/>
    <p:sldId id="316" r:id="rId17"/>
    <p:sldId id="318" r:id="rId18"/>
    <p:sldId id="339" r:id="rId19"/>
    <p:sldId id="317" r:id="rId20"/>
    <p:sldId id="324" r:id="rId21"/>
    <p:sldId id="334" r:id="rId22"/>
    <p:sldId id="335" r:id="rId23"/>
    <p:sldId id="319" r:id="rId24"/>
    <p:sldId id="320" r:id="rId25"/>
    <p:sldId id="321" r:id="rId26"/>
    <p:sldId id="328" r:id="rId27"/>
    <p:sldId id="322" r:id="rId28"/>
    <p:sldId id="323" r:id="rId29"/>
    <p:sldId id="315" r:id="rId30"/>
    <p:sldId id="325" r:id="rId31"/>
    <p:sldId id="336" r:id="rId32"/>
    <p:sldId id="326" r:id="rId33"/>
    <p:sldId id="327" r:id="rId34"/>
    <p:sldId id="338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408" y="-112"/>
      </p:cViewPr>
      <p:guideLst>
        <p:guide orient="horz" pos="1344"/>
        <p:guide pos="5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1E30D5B-D7C1-9448-B62C-08225046F73B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59BF5C1-3491-E94A-88F9-F35504361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02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D8885A9-12E7-AD4F-82E0-60C722A332BC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9E38A1-D291-7741-8359-D970B6F47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9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5B28D5-F64C-8F4B-A3C7-3791293A0477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741025C-0D1A-6447-B3FB-52A7B8421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86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DE2A6-2E0D-E644-8CD8-CCD0386F3E89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F3580-9273-D447-9772-B14F89EE1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0129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3247F-B284-644C-BC9E-60F9658C668F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FE92C-137B-2D44-BFC8-A569732AD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18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C8E8-3843-634D-8616-54E26E798143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89EF-051D-104E-9214-6EE1BF3E6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992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061DC-BE44-794C-B161-1D29B093DD11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9E5A1325-E6FB-4741-87E0-F8CD6E7EB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77A9C-761E-D14E-9A0D-5A8E0D191B02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2E2FE-6488-9649-AD82-C9BDAB388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71788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CEBB-A1E8-C24F-B078-1EA17133D904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5983F-3BF7-174C-A0AA-FACCFF546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45705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3466-4DF7-4346-B56C-AE8AC9C9E490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E1B87-48EC-9540-95A7-3D994657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4507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CB11F-3FE7-2844-9C83-85AB032F1FBE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22BCC7A-0994-604D-9672-15AF4884C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7363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FBE4-7C99-B94C-B6BE-A16D6E308D3E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5C9CA-0419-8A4F-991B-5F32B61AE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255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A6E2D-474D-D34F-B5E5-A8FC9700D4F1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B4446368-A40F-6D46-9169-83388B1C4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8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96710B-6C9E-5E4A-96B5-117445E40928}" type="datetimeFigureOut">
              <a:rPr lang="en-US"/>
              <a:pPr>
                <a:defRPr/>
              </a:pPr>
              <a:t>3/25/17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8050F2-C2B7-9049-804E-F03CCAEC6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05" r:id="rId2"/>
    <p:sldLayoutId id="2147484110" r:id="rId3"/>
    <p:sldLayoutId id="2147484111" r:id="rId4"/>
    <p:sldLayoutId id="2147484112" r:id="rId5"/>
    <p:sldLayoutId id="2147484106" r:id="rId6"/>
    <p:sldLayoutId id="2147484113" r:id="rId7"/>
    <p:sldLayoutId id="2147484107" r:id="rId8"/>
    <p:sldLayoutId id="2147484114" r:id="rId9"/>
    <p:sldLayoutId id="2147484108" r:id="rId10"/>
    <p:sldLayoutId id="2147484115" r:id="rId11"/>
  </p:sldLayoutIdLst>
  <p:transition xmlns:p14="http://schemas.microsoft.com/office/powerpoint/2010/main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"/>
        <a:defRPr sz="29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0"/>
        <a:buChar char=""/>
        <a:defRPr sz="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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charset="0"/>
        <a:buChar char="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447800" y="4038600"/>
            <a:ext cx="7467600" cy="1828800"/>
          </a:xfrm>
        </p:spPr>
        <p:txBody>
          <a:bodyPr rIns="13208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ea typeface="+mj-ea"/>
                <a:cs typeface="+mj-cs"/>
              </a:rPr>
              <a:t>Java Generics</a:t>
            </a:r>
            <a:endParaRPr lang="en-US" sz="3600" dirty="0">
              <a:ea typeface="+mj-ea"/>
              <a:cs typeface="+mj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 rIns="132080"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Tw Cen MT" charset="0"/>
              </a:rPr>
              <a:t>Lecture </a:t>
            </a:r>
            <a:r>
              <a:rPr lang="en-US" sz="2000" dirty="0" smtClean="0">
                <a:latin typeface="Tw Cen MT" charset="0"/>
              </a:rPr>
              <a:t>17</a:t>
            </a:r>
            <a:endParaRPr lang="en-US" sz="2000" dirty="0">
              <a:latin typeface="Tw Cen MT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Tw Cen MT" charset="0"/>
              </a:rPr>
              <a:t>CS2110 – </a:t>
            </a:r>
            <a:r>
              <a:rPr lang="en-US" sz="2000" dirty="0" smtClean="0">
                <a:latin typeface="Tw Cen MT" charset="0"/>
              </a:rPr>
              <a:t>Spring 2017</a:t>
            </a:r>
            <a:endParaRPr lang="en-US" sz="2000" dirty="0">
              <a:latin typeface="Tw Cen MT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28600"/>
            <a:ext cx="3767973" cy="4025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1800" y="4218801"/>
            <a:ext cx="2209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Calibri"/>
                <a:cs typeface="Calibri"/>
              </a:rPr>
              <a:t>Photo credit: Andrew Kennedy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Using 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819400"/>
            <a:ext cx="8223250" cy="2438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[</a:t>
            </a:r>
            <a:r>
              <a:rPr lang="it-IT" sz="2000" dirty="0">
                <a:latin typeface="Consolas"/>
                <a:cs typeface="Consolas"/>
              </a:rPr>
              <a:t>] a = ...</a:t>
            </a:r>
          </a:p>
          <a:p>
            <a:r>
              <a:rPr lang="it-IT" sz="2000" dirty="0">
                <a:latin typeface="Consolas"/>
                <a:cs typeface="Consolas"/>
              </a:rPr>
              <a:t>a[0</a:t>
            </a:r>
            <a:r>
              <a:rPr lang="it-IT" sz="2000" dirty="0" smtClean="0">
                <a:latin typeface="Consolas"/>
                <a:cs typeface="Consolas"/>
              </a:rPr>
              <a:t>]= </a:t>
            </a:r>
            <a:r>
              <a:rPr lang="it-IT" sz="2000" dirty="0">
                <a:latin typeface="Consolas"/>
                <a:cs typeface="Consolas"/>
              </a:rPr>
              <a:t>(“Hello”)</a:t>
            </a:r>
          </a:p>
          <a:p>
            <a:r>
              <a:rPr lang="it-IT" sz="2000" dirty="0">
                <a:latin typeface="Consolas"/>
                <a:cs typeface="Consolas"/>
              </a:rPr>
              <a:t>a[1</a:t>
            </a:r>
            <a:r>
              <a:rPr lang="it-IT" sz="2000" dirty="0" smtClean="0">
                <a:latin typeface="Consolas"/>
                <a:cs typeface="Consolas"/>
              </a:rPr>
              <a:t>]= </a:t>
            </a:r>
            <a:r>
              <a:rPr lang="it-IT" sz="2000" dirty="0">
                <a:latin typeface="Consolas"/>
                <a:cs typeface="Consolas"/>
              </a:rPr>
              <a:t>(“World”);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(String s : a) {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(s);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Limitation seemed especially </a:t>
            </a:r>
            <a:r>
              <a:rPr lang="en-US" sz="2400" dirty="0">
                <a:latin typeface="Times New Roman"/>
                <a:cs typeface="Times New Roman"/>
              </a:rPr>
              <a:t>awkward because built-in arrays do not </a:t>
            </a:r>
            <a:r>
              <a:rPr lang="en-US" sz="2400" dirty="0" smtClean="0">
                <a:latin typeface="Times New Roman"/>
                <a:cs typeface="Times New Roman"/>
              </a:rPr>
              <a:t>have </a:t>
            </a:r>
            <a:r>
              <a:rPr lang="en-US" sz="2400" dirty="0">
                <a:latin typeface="Times New Roman"/>
                <a:cs typeface="Times New Roman"/>
              </a:rPr>
              <a:t>the same problem!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09600" y="53340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I</a:t>
            </a:r>
            <a:r>
              <a:rPr lang="en-US" sz="2400" dirty="0" smtClean="0">
                <a:latin typeface="Times New Roman"/>
                <a:cs typeface="Times New Roman"/>
              </a:rPr>
              <a:t>n late 1990s, </a:t>
            </a:r>
            <a:r>
              <a:rPr lang="en-US" sz="2400" dirty="0">
                <a:latin typeface="Times New Roman"/>
                <a:cs typeface="Times New Roman"/>
              </a:rPr>
              <a:t>Sun Microsystems initiated a design process to add generics to the </a:t>
            </a:r>
            <a:r>
              <a:rPr lang="en-US" sz="2400" dirty="0" smtClean="0">
                <a:latin typeface="Times New Roman"/>
                <a:cs typeface="Times New Roman"/>
              </a:rPr>
              <a:t>language .</a:t>
            </a:r>
            <a:r>
              <a:rPr lang="en-US" sz="2400" dirty="0">
                <a:latin typeface="Times New Roman"/>
                <a:cs typeface="Times New Roman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360181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Arrays </a:t>
            </a:r>
            <a:r>
              <a:rPr lang="is-IS" sz="3200" dirty="0">
                <a:solidFill>
                  <a:srgbClr val="800000"/>
                </a:solidFill>
              </a:rPr>
              <a:t>→ Generics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63550" y="3886200"/>
            <a:ext cx="8223250" cy="1371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Object[] </a:t>
            </a:r>
            <a:r>
              <a:rPr lang="it-IT" sz="2000" dirty="0" err="1" smtClean="0">
                <a:latin typeface="Consolas"/>
                <a:cs typeface="Consolas"/>
              </a:rPr>
              <a:t>oa</a:t>
            </a:r>
            <a:r>
              <a:rPr lang="it-IT" sz="2000" dirty="0" smtClean="0">
                <a:latin typeface="Consolas"/>
                <a:cs typeface="Consolas"/>
              </a:rPr>
              <a:t>= </a:t>
            </a:r>
            <a:r>
              <a:rPr lang="it-IT" sz="2000" dirty="0">
                <a:latin typeface="Consolas"/>
                <a:cs typeface="Consolas"/>
              </a:rPr>
              <a:t>..</a:t>
            </a:r>
            <a:r>
              <a:rPr lang="it-IT" sz="2000" dirty="0" smtClean="0">
                <a:latin typeface="Consolas"/>
                <a:cs typeface="Consolas"/>
              </a:rPr>
              <a:t>.         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// array of Objects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[] </a:t>
            </a:r>
            <a:r>
              <a:rPr lang="it-IT" sz="2000" dirty="0" smtClean="0">
                <a:latin typeface="Consolas"/>
                <a:cs typeface="Consolas"/>
              </a:rPr>
              <a:t>sa</a:t>
            </a:r>
            <a:r>
              <a:rPr lang="it-IT" sz="2000" dirty="0" smtClean="0">
                <a:latin typeface="Consolas"/>
                <a:cs typeface="Consolas"/>
              </a:rPr>
              <a:t>=  .</a:t>
            </a:r>
            <a:r>
              <a:rPr lang="it-IT" sz="2000" dirty="0">
                <a:latin typeface="Consolas"/>
                <a:cs typeface="Consolas"/>
              </a:rPr>
              <a:t>.</a:t>
            </a:r>
            <a:r>
              <a:rPr lang="it-IT" sz="2000" dirty="0" smtClean="0">
                <a:latin typeface="Consolas"/>
                <a:cs typeface="Consolas"/>
              </a:rPr>
              <a:t>.        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// array of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Strings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latin typeface="Consolas"/>
                <a:cs typeface="Consolas"/>
              </a:rPr>
              <a:t>ArrayList</a:t>
            </a:r>
            <a:r>
              <a:rPr lang="it-IT" sz="2000" dirty="0" smtClean="0">
                <a:latin typeface="Consolas"/>
                <a:cs typeface="Consolas"/>
              </a:rPr>
              <a:t>&lt;Object&gt; </a:t>
            </a:r>
            <a:r>
              <a:rPr lang="it-IT" sz="2000" dirty="0" err="1" smtClean="0">
                <a:latin typeface="Consolas"/>
                <a:cs typeface="Consolas"/>
              </a:rPr>
              <a:t>oA</a:t>
            </a:r>
            <a:r>
              <a:rPr lang="it-IT" sz="2000" dirty="0" smtClean="0">
                <a:latin typeface="Consolas"/>
                <a:cs typeface="Consolas"/>
              </a:rPr>
              <a:t>= </a:t>
            </a:r>
            <a:r>
              <a:rPr lang="it-IT" sz="2000" dirty="0">
                <a:latin typeface="Consolas"/>
                <a:cs typeface="Consolas"/>
              </a:rPr>
              <a:t>..</a:t>
            </a:r>
            <a:r>
              <a:rPr lang="it-IT" sz="2000" dirty="0" smtClean="0">
                <a:latin typeface="Consolas"/>
                <a:cs typeface="Consolas"/>
              </a:rPr>
              <a:t>.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ArrayList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of Objects</a:t>
            </a:r>
          </a:p>
          <a:p>
            <a:r>
              <a:rPr lang="it-IT" sz="2000" dirty="0" err="1">
                <a:latin typeface="Consolas"/>
                <a:cs typeface="Consolas"/>
              </a:rPr>
              <a:t>ArrayList</a:t>
            </a:r>
            <a:r>
              <a:rPr lang="it-IT" sz="2000" dirty="0" smtClean="0">
                <a:latin typeface="Consolas"/>
                <a:cs typeface="Consolas"/>
              </a:rPr>
              <a:t>&lt;</a:t>
            </a:r>
            <a:r>
              <a:rPr lang="it-IT" sz="2000" dirty="0" err="1" smtClean="0">
                <a:latin typeface="Consolas"/>
                <a:cs typeface="Consolas"/>
              </a:rPr>
              <a:t>String</a:t>
            </a:r>
            <a:r>
              <a:rPr lang="it-IT" sz="2000" dirty="0" smtClean="0">
                <a:latin typeface="Consolas"/>
                <a:cs typeface="Consolas"/>
              </a:rPr>
              <a:t>&gt; </a:t>
            </a:r>
            <a:r>
              <a:rPr lang="it-IT" sz="2000" dirty="0" err="1">
                <a:latin typeface="Consolas"/>
                <a:cs typeface="Consolas"/>
              </a:rPr>
              <a:t>oA</a:t>
            </a:r>
            <a:r>
              <a:rPr lang="it-IT" sz="2000" dirty="0">
                <a:latin typeface="Consolas"/>
                <a:cs typeface="Consolas"/>
              </a:rPr>
              <a:t>= ...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of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Strings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endParaRPr lang="it-IT" sz="2000" dirty="0">
              <a:latin typeface="Consolas"/>
              <a:cs typeface="Consolas"/>
            </a:endParaRPr>
          </a:p>
          <a:p>
            <a:endParaRPr lang="it-IT" sz="2000" dirty="0" smtClean="0">
              <a:latin typeface="Consolas"/>
              <a:cs typeface="Consolas"/>
            </a:endParaRPr>
          </a:p>
          <a:p>
            <a:endParaRPr lang="it-IT" sz="2000" dirty="0"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1524000"/>
            <a:ext cx="8153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Array of Strings,  </a:t>
            </a:r>
            <a:r>
              <a:rPr lang="en-US" sz="2400" dirty="0" err="1" smtClean="0">
                <a:latin typeface="Times New Roman"/>
                <a:cs typeface="Times New Roman"/>
              </a:rPr>
              <a:t>ArrayList</a:t>
            </a:r>
            <a:r>
              <a:rPr lang="en-US" sz="2400" dirty="0" smtClean="0">
                <a:latin typeface="Times New Roman"/>
                <a:cs typeface="Times New Roman"/>
              </a:rPr>
              <a:t> of strings   ---same concept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with a different syntax</a:t>
            </a:r>
          </a:p>
          <a:p>
            <a:pPr marL="0" indent="0">
              <a:buFont typeface="Wingdings" charset="0"/>
              <a:buNone/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We 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should be able to do the same thing with object types generated by classes!</a:t>
            </a:r>
          </a:p>
        </p:txBody>
      </p:sp>
    </p:spTree>
    <p:extLst>
      <p:ext uri="{BB962C8B-B14F-4D97-AF65-F5344CB8AC3E}">
        <p14:creationId xmlns:p14="http://schemas.microsoft.com/office/powerpoint/2010/main" val="759560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Proposals for adding Generics to Java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43200"/>
            <a:ext cx="130628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2743200"/>
            <a:ext cx="1530485" cy="1828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743200"/>
            <a:ext cx="134112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2743200"/>
            <a:ext cx="1484671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25039" r="28013"/>
          <a:stretch/>
        </p:blipFill>
        <p:spPr>
          <a:xfrm>
            <a:off x="3352800" y="2743200"/>
            <a:ext cx="11430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743200"/>
            <a:ext cx="1371600" cy="182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90600" y="4724400"/>
            <a:ext cx="8664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>
                <a:latin typeface="Calibri"/>
                <a:cs typeface="Calibri"/>
              </a:rPr>
              <a:t>PolyJ</a:t>
            </a:r>
            <a:endParaRPr lang="en-US" sz="2600" dirty="0"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81400" y="4724400"/>
            <a:ext cx="13019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Pizza/GJ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5600" y="4648200"/>
            <a:ext cx="872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LOOJ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257800"/>
            <a:ext cx="1828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Cornell’s Andrew Meyers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467600" y="5181600"/>
            <a:ext cx="1447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Cornell’s Nate Foster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5257800"/>
            <a:ext cx="4343400" cy="1200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was chosen because it didn’t require changes in anything but the compiler. Syntax only!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249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With generics, the Collection interface becomes...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286000"/>
            <a:ext cx="8223250" cy="4114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Collection&lt;T&gt;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**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Return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contains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contains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**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Add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to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 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*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add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**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Remove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x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from 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;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return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true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iff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endParaRPr lang="it-IT" sz="2000" dirty="0">
              <a:solidFill>
                <a:srgbClr val="008000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  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* 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the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collection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is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008000"/>
                </a:solidFill>
                <a:latin typeface="Consolas"/>
                <a:cs typeface="Consolas"/>
              </a:rPr>
              <a:t>changed</a:t>
            </a:r>
            <a:r>
              <a:rPr lang="it-IT" sz="2000" dirty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boolean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remove</a:t>
            </a:r>
            <a:r>
              <a:rPr lang="it-IT" sz="2000" dirty="0">
                <a:latin typeface="Consolas"/>
                <a:cs typeface="Consolas"/>
              </a:rPr>
              <a:t>(T x);</a:t>
            </a:r>
          </a:p>
          <a:p>
            <a:r>
              <a:rPr lang="it-IT" sz="2000" dirty="0">
                <a:latin typeface="Consolas"/>
                <a:cs typeface="Consolas"/>
              </a:rPr>
              <a:t>  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}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679625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Using 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2362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smtClean="0">
                <a:latin typeface="Consolas"/>
                <a:cs typeface="Consolas"/>
              </a:rPr>
              <a:t>c= </a:t>
            </a:r>
            <a:r>
              <a:rPr lang="it-IT" sz="2000" dirty="0">
                <a:latin typeface="Consolas"/>
                <a:cs typeface="Consolas"/>
              </a:rPr>
              <a:t>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(“Hello”)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(“World”);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(String s : c) {</a:t>
            </a: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 + “ : “ + 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());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With generics, no casts are needed...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5029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… and mistakes (usually) get caught!</a:t>
            </a:r>
          </a:p>
        </p:txBody>
      </p:sp>
    </p:spTree>
    <p:extLst>
      <p:ext uri="{BB962C8B-B14F-4D97-AF65-F5344CB8AC3E}">
        <p14:creationId xmlns:p14="http://schemas.microsoft.com/office/powerpoint/2010/main" val="800601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153400" cy="533400"/>
          </a:xfrm>
        </p:spPr>
        <p:txBody>
          <a:bodyPr rIns="132080"/>
          <a:lstStyle/>
          <a:p>
            <a:pPr eaLnBrk="1" hangingPunct="1"/>
            <a:r>
              <a:rPr lang="en-US" sz="2800" dirty="0" smtClean="0">
                <a:solidFill>
                  <a:srgbClr val="800000"/>
                </a:solidFill>
                <a:latin typeface="Tw Cen MT" charset="0"/>
              </a:rPr>
              <a:t>Type checking as part of syntax check </a:t>
            </a:r>
            <a:r>
              <a:rPr lang="en-US" sz="2800" dirty="0" smtClean="0">
                <a:solidFill>
                  <a:srgbClr val="800000"/>
                </a:solidFill>
                <a:latin typeface="Tw Cen MT" charset="0"/>
              </a:rPr>
              <a:t>(compile </a:t>
            </a:r>
            <a:r>
              <a:rPr lang="en-US" sz="2800" dirty="0" smtClean="0">
                <a:solidFill>
                  <a:srgbClr val="800000"/>
                </a:solidFill>
                <a:latin typeface="Tw Cen MT" charset="0"/>
              </a:rPr>
              <a:t>time)</a:t>
            </a:r>
            <a:endParaRPr lang="en-US" sz="28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590800"/>
            <a:ext cx="8223250" cy="1447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Demo0</a:t>
            </a:r>
          </a:p>
          <a:p>
            <a:r>
              <a:rPr lang="it-IT" sz="2000" dirty="0" smtClean="0">
                <a:latin typeface="Consolas"/>
                <a:cs typeface="Consolas"/>
              </a:rPr>
              <a:t>Collection</a:t>
            </a:r>
            <a:r>
              <a:rPr lang="it-IT" sz="2000" dirty="0">
                <a:latin typeface="Consolas"/>
                <a:cs typeface="Consolas"/>
              </a:rPr>
              <a:t>&lt;</a:t>
            </a:r>
            <a:r>
              <a:rPr lang="it-IT" sz="2000" dirty="0" err="1">
                <a:latin typeface="Consolas"/>
                <a:cs typeface="Consolas"/>
              </a:rPr>
              <a:t>String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smtClean="0">
                <a:latin typeface="Consolas"/>
                <a:cs typeface="Consolas"/>
              </a:rPr>
              <a:t>c= </a:t>
            </a:r>
            <a:r>
              <a:rPr lang="it-IT" sz="2000" dirty="0">
                <a:latin typeface="Consolas"/>
                <a:cs typeface="Consolas"/>
              </a:rPr>
              <a:t>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(“Hello”)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Okay */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(1979);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: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static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error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371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The compiler can automatically detect uses of collections with incorrect types...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91000"/>
            <a:ext cx="8153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Generally speaking</a:t>
            </a:r>
            <a:r>
              <a:rPr lang="en-US" sz="2400" dirty="0" smtClean="0">
                <a:latin typeface="Times New Roman"/>
                <a:cs typeface="Times New Roman"/>
              </a:rPr>
              <a:t>,</a:t>
            </a: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     Collection</a:t>
            </a:r>
            <a:r>
              <a:rPr lang="en-US" sz="2400" dirty="0">
                <a:latin typeface="Times New Roman"/>
                <a:cs typeface="Times New Roman"/>
              </a:rPr>
              <a:t>&lt;String</a:t>
            </a:r>
            <a:r>
              <a:rPr lang="en-US" sz="2400" dirty="0" smtClean="0">
                <a:latin typeface="Times New Roman"/>
                <a:cs typeface="Times New Roman"/>
              </a:rPr>
              <a:t>&gt;</a:t>
            </a: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behaves </a:t>
            </a:r>
            <a:r>
              <a:rPr lang="en-US" sz="2400" dirty="0">
                <a:latin typeface="Times New Roman"/>
                <a:cs typeface="Times New Roman"/>
              </a:rPr>
              <a:t>like the parameterized </a:t>
            </a:r>
            <a:r>
              <a:rPr lang="en-US" sz="2400" dirty="0" smtClean="0">
                <a:latin typeface="Times New Roman"/>
                <a:cs typeface="Times New Roman"/>
              </a:rPr>
              <a:t>type</a:t>
            </a:r>
          </a:p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</a:t>
            </a:r>
            <a:r>
              <a:rPr lang="en-US" sz="2400" dirty="0" smtClean="0">
                <a:latin typeface="Times New Roman"/>
                <a:cs typeface="Times New Roman"/>
              </a:rPr>
              <a:t>Collection</a:t>
            </a:r>
            <a:r>
              <a:rPr lang="en-US" sz="2400" dirty="0">
                <a:latin typeface="Times New Roman"/>
                <a:cs typeface="Times New Roman"/>
              </a:rPr>
              <a:t>&lt;T</a:t>
            </a:r>
            <a:r>
              <a:rPr lang="en-US" sz="2400" dirty="0" smtClean="0">
                <a:latin typeface="Times New Roman"/>
                <a:cs typeface="Times New Roman"/>
              </a:rPr>
              <a:t>&gt;</a:t>
            </a:r>
          </a:p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where </a:t>
            </a:r>
            <a:r>
              <a:rPr lang="en-US" sz="2400" dirty="0">
                <a:latin typeface="Times New Roman"/>
                <a:cs typeface="Times New Roman"/>
              </a:rPr>
              <a:t>all occurrences of T have been </a:t>
            </a:r>
            <a:r>
              <a:rPr lang="en-US" sz="2400" dirty="0" smtClean="0">
                <a:latin typeface="Times New Roman"/>
                <a:cs typeface="Times New Roman"/>
              </a:rPr>
              <a:t>replaced </a:t>
            </a:r>
            <a:r>
              <a:rPr lang="en-US" sz="2400" dirty="0" err="1" smtClean="0">
                <a:latin typeface="Times New Roman"/>
                <a:cs typeface="Times New Roman"/>
              </a:rPr>
              <a:t>byString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7461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Subtyping extends naturally to generic types.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438400"/>
            <a:ext cx="8223250" cy="3810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interface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extends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Collection&lt;T&gt;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class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&lt;T&gt;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implements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List&lt;T&gt; { ... }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The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following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statements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are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all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List&lt;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LinkedList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a=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Collection&lt;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c=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a;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l=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c=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l;</a:t>
            </a:r>
          </a:p>
        </p:txBody>
      </p:sp>
    </p:spTree>
    <p:extLst>
      <p:ext uri="{BB962C8B-B14F-4D97-AF65-F5344CB8AC3E}">
        <p14:creationId xmlns:p14="http://schemas.microsoft.com/office/powerpoint/2010/main" val="2165974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Java’s type system allows the analogous rule for </a:t>
            </a:r>
            <a:r>
              <a:rPr lang="en-US" sz="2400" dirty="0" smtClean="0">
                <a:latin typeface="Times New Roman"/>
                <a:cs typeface="Times New Roman"/>
              </a:rPr>
              <a:t>arrays: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 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286000"/>
            <a:ext cx="8305483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Demo1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[]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[10];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Object[]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Object[10];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as;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considered outdated design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ao[0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]=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2110;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[0];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as is a String array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181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What happens when this code is run</a:t>
            </a:r>
            <a:r>
              <a:rPr lang="en-US" sz="2400" dirty="0" smtClean="0">
                <a:latin typeface="Times New Roman"/>
                <a:cs typeface="Times New Roman"/>
              </a:rPr>
              <a:t>? TRY IT OUT!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600" y="5562600"/>
            <a:ext cx="853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It throws an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cs typeface="Times New Roman"/>
              </a:rPr>
              <a:t>ArrayStoreException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! Because arrays are built into Java right from beginning, it could be defined to detect such errors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3371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Java’s type system allows the analogous rule for </a:t>
            </a:r>
            <a:r>
              <a:rPr lang="en-US" sz="2400" dirty="0" smtClean="0">
                <a:latin typeface="Times New Roman"/>
                <a:cs typeface="Times New Roman"/>
              </a:rPr>
              <a:t>arrays: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Array 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81000" y="2286000"/>
            <a:ext cx="8305483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Demo1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[]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[10];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Object[]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Object[10];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as; </a:t>
            </a:r>
            <a:endParaRPr lang="it-IT" sz="2000" dirty="0" smtClean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ao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[0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]= 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2110;    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s</a:t>
            </a:r>
            <a:r>
              <a:rPr lang="it-IT" sz="2000" dirty="0" smtClean="0">
                <a:solidFill>
                  <a:schemeClr val="tx1"/>
                </a:solidFill>
                <a:latin typeface="Consolas"/>
                <a:cs typeface="Consolas"/>
              </a:rPr>
              <a:t>= 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[0]; 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04800" y="5105400"/>
            <a:ext cx="830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Is this legal? TRY IT OUT!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5369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534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String[] is a subtype of Object[]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...is 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Array</a:t>
            </a:r>
            <a:r>
              <a:rPr lang="en-US" sz="2400" dirty="0" err="1" smtClean="0">
                <a:solidFill>
                  <a:srgbClr val="800000"/>
                </a:solidFill>
                <a:latin typeface="Times New Roman"/>
                <a:cs typeface="Times New Roman"/>
              </a:rPr>
              <a:t>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&lt;String&gt; </a:t>
            </a:r>
            <a:r>
              <a:rPr lang="en-US" sz="2400" dirty="0">
                <a:latin typeface="Times New Roman"/>
                <a:cs typeface="Times New Roman"/>
              </a:rPr>
              <a:t>a subtype of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Object&gt;</a:t>
            </a:r>
            <a:r>
              <a:rPr lang="en-US" sz="2400" dirty="0"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Subtyping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50339" y="2667000"/>
            <a:ext cx="8436972" cy="25908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//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This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3366FF"/>
                </a:solidFill>
                <a:latin typeface="Consolas"/>
                <a:cs typeface="Consolas"/>
              </a:rPr>
              <a:t>is</a:t>
            </a:r>
            <a:r>
              <a:rPr lang="it-IT" sz="2000" dirty="0" smtClean="0">
                <a:solidFill>
                  <a:srgbClr val="3366FF"/>
                </a:solidFill>
                <a:latin typeface="Consolas"/>
                <a:cs typeface="Consolas"/>
              </a:rPr>
              <a:t> Demo1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Array</a:t>
            </a:r>
            <a:r>
              <a:rPr lang="it-IT" sz="2000" dirty="0" err="1" smtClean="0">
                <a:solidFill>
                  <a:schemeClr val="tx1"/>
                </a:solidFill>
                <a:latin typeface="Consolas"/>
                <a:cs typeface="Consolas"/>
              </a:rPr>
              <a:t>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ls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String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&gt;();</a:t>
            </a:r>
          </a:p>
          <a:p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Object&gt; lo= new </a:t>
            </a:r>
            <a:r>
              <a:rPr lang="it-IT" sz="2000" dirty="0" err="1">
                <a:solidFill>
                  <a:schemeClr val="tx1"/>
                </a:solidFill>
                <a:latin typeface="Consolas"/>
                <a:cs typeface="Consolas"/>
              </a:rPr>
              <a:t>ArrayList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&lt;</a:t>
            </a:r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Object&gt;();</a:t>
            </a:r>
          </a:p>
          <a:p>
            <a:endParaRPr lang="it-IT" sz="2000" dirty="0">
              <a:solidFill>
                <a:schemeClr val="tx1"/>
              </a:solidFill>
              <a:latin typeface="Consolas"/>
              <a:cs typeface="Consolas"/>
            </a:endParaRP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lo= ls;      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//Suppose this is legal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lo.add(2110);        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Integer subtype Object</a:t>
            </a:r>
          </a:p>
          <a:p>
            <a:r>
              <a:rPr lang="it-IT" sz="2000" dirty="0">
                <a:solidFill>
                  <a:schemeClr val="tx1"/>
                </a:solidFill>
                <a:latin typeface="Consolas"/>
                <a:cs typeface="Consolas"/>
              </a:rPr>
              <a:t>String s = ls.get(0);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//Type-checks: ls is a List&lt;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String</a:t>
            </a:r>
            <a:r>
              <a:rPr lang="it-IT" sz="2000" dirty="0" smtClean="0">
                <a:solidFill>
                  <a:srgbClr val="800000"/>
                </a:solidFill>
                <a:latin typeface="Consolas"/>
                <a:cs typeface="Consolas"/>
              </a:rPr>
              <a:t>&gt;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54102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TRY IT OUT! 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048000" y="5486400"/>
            <a:ext cx="571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The answer is NO.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&lt;String</a:t>
            </a:r>
            <a:r>
              <a:rPr lang="en-US" sz="2400" dirty="0" smtClean="0">
                <a:solidFill>
                  <a:srgbClr val="800000"/>
                </a:solidFill>
                <a:latin typeface="Times New Roman"/>
                <a:cs typeface="Times New Roman"/>
              </a:rPr>
              <a:t>&gt; is NOT </a:t>
            </a:r>
            <a:r>
              <a:rPr lang="en-US" sz="2400" dirty="0" smtClean="0">
                <a:latin typeface="Times New Roman"/>
                <a:cs typeface="Times New Roman"/>
              </a:rPr>
              <a:t>a </a:t>
            </a:r>
            <a:r>
              <a:rPr lang="en-US" sz="2400" dirty="0">
                <a:latin typeface="Times New Roman"/>
                <a:cs typeface="Times New Roman"/>
              </a:rPr>
              <a:t>subtype of </a:t>
            </a:r>
            <a:r>
              <a:rPr lang="en-US" sz="2400" dirty="0" err="1">
                <a:solidFill>
                  <a:srgbClr val="800000"/>
                </a:solidFill>
                <a:latin typeface="Times New Roman"/>
                <a:cs typeface="Times New Roman"/>
              </a:rPr>
              <a:t>ArrayList</a:t>
            </a:r>
            <a:r>
              <a:rPr lang="en-US" sz="2400" dirty="0">
                <a:solidFill>
                  <a:srgbClr val="800000"/>
                </a:solidFill>
                <a:latin typeface="Times New Roman"/>
                <a:cs typeface="Times New Roman"/>
              </a:rPr>
              <a:t>&lt;Object&gt;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8520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Things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7526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latin typeface="Tw Cen MT" charset="0"/>
              </a:rPr>
              <a:t>1. Hidden Figures!  </a:t>
            </a:r>
            <a:r>
              <a:rPr lang="en-US" sz="2400" dirty="0" smtClean="0">
                <a:solidFill>
                  <a:srgbClr val="FF0000"/>
                </a:solidFill>
                <a:latin typeface="Tw Cen MT" charset="0"/>
              </a:rPr>
              <a:t>Special showings for CS2110!!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800000"/>
                </a:solidFill>
                <a:latin typeface="Tw Cen MT" charset="0"/>
              </a:rPr>
              <a:t>Visit the schedule on the CMS and choose a time.</a:t>
            </a:r>
            <a:br>
              <a:rPr lang="en-US" sz="2400" dirty="0" smtClean="0">
                <a:solidFill>
                  <a:srgbClr val="800000"/>
                </a:solidFill>
                <a:latin typeface="Tw Cen MT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Tw Cen MT" charset="0"/>
              </a:rPr>
              <a:t>If you haven’t seen it, we expect you to attend. </a:t>
            </a:r>
            <a:r>
              <a:rPr lang="en-US" sz="2400" dirty="0" smtClean="0">
                <a:solidFill>
                  <a:srgbClr val="000000"/>
                </a:solidFill>
                <a:latin typeface="Tw Cen MT" charset="0"/>
              </a:rPr>
              <a:t>We will discuss it a bit in the following lectures.</a:t>
            </a:r>
            <a:endParaRPr lang="en-US" sz="2400" dirty="0">
              <a:solidFill>
                <a:srgbClr val="000000"/>
              </a:solidFill>
              <a:latin typeface="Tw Cen MT" charset="0"/>
            </a:endParaRPr>
          </a:p>
          <a:p>
            <a:pPr>
              <a:defRPr/>
            </a:pPr>
            <a:endParaRPr lang="en-US" sz="2400" dirty="0">
              <a:latin typeface="Tw Cen MT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8CCD9-783C-D540-8EE8-2353CA338CF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2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3352800"/>
            <a:ext cx="7924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3366FF"/>
                </a:solidFill>
                <a:latin typeface="Tw Cen MT" charset="0"/>
              </a:rPr>
              <a:t>2. Assignments A5 and A6 are available. Both due after the break.</a:t>
            </a:r>
            <a:endParaRPr lang="en-US" sz="2400" dirty="0">
              <a:solidFill>
                <a:srgbClr val="3366FF"/>
              </a:solidFill>
              <a:latin typeface="Tw Cen MT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54864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solidFill>
                  <a:srgbClr val="3366FF"/>
                </a:solidFill>
                <a:latin typeface="Tw Cen MT" charset="0"/>
              </a:rPr>
              <a:t>4</a:t>
            </a:r>
            <a:r>
              <a:rPr lang="en-US" sz="2400" dirty="0" smtClean="0">
                <a:solidFill>
                  <a:srgbClr val="3366FF"/>
                </a:solidFill>
                <a:latin typeface="Tw Cen MT" charset="0"/>
              </a:rPr>
              <a:t>. Sorry today’s lecture slides were not available sooner </a:t>
            </a:r>
            <a:r>
              <a:rPr lang="mr-IN" sz="2400" dirty="0" smtClean="0">
                <a:solidFill>
                  <a:srgbClr val="3366FF"/>
                </a:solidFill>
                <a:latin typeface="Tw Cen MT" charset="0"/>
              </a:rPr>
              <a:t>…</a:t>
            </a:r>
            <a:endParaRPr lang="en-US" sz="2400" dirty="0" smtClean="0">
              <a:solidFill>
                <a:srgbClr val="3366FF"/>
              </a:solidFill>
              <a:latin typeface="Tw Cen MT" charset="0"/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3366FF"/>
              </a:solidFill>
              <a:latin typeface="Tw Cen MT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4191000"/>
            <a:ext cx="792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  <a:latin typeface="Tw Cen MT" charset="0"/>
              </a:rPr>
              <a:t>3. A4 graded soon. Those who got &gt;= 80: No feedback except grading program output. A4 FAQs will contain some general comments on the assignment.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4648200"/>
            <a:ext cx="8458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We would like to rewrite the parameter declarations so this method can be used for ANY list, no matter the type of its elements.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 type parameter for a method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04800" y="1752600"/>
            <a:ext cx="8458200" cy="2514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 smtClean="0">
                <a:solidFill>
                  <a:srgbClr val="3366FF"/>
                </a:solidFill>
                <a:latin typeface="Consolas"/>
                <a:cs typeface="Consolas"/>
              </a:rPr>
              <a:t>Demo 2</a:t>
            </a:r>
          </a:p>
          <a:p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x in list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ts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by y. */</a:t>
            </a:r>
          </a:p>
          <a:p>
            <a:r>
              <a:rPr lang="it-IT" sz="1900" dirty="0">
                <a:latin typeface="Consolas"/>
                <a:cs typeface="Consolas"/>
              </a:rPr>
              <a:t>p</a:t>
            </a:r>
            <a:r>
              <a:rPr lang="it-IT" sz="1900" dirty="0" smtClean="0">
                <a:latin typeface="Consolas"/>
                <a:cs typeface="Consolas"/>
              </a:rPr>
              <a:t>ublic </a:t>
            </a:r>
            <a:r>
              <a:rPr lang="it-IT" sz="1900" dirty="0" err="1" smtClean="0">
                <a:latin typeface="Consolas"/>
                <a:cs typeface="Consolas"/>
              </a:rPr>
              <a:t>void</a:t>
            </a:r>
            <a:r>
              <a:rPr lang="it-IT" sz="1900" dirty="0" smtClean="0">
                <a:latin typeface="Consolas"/>
                <a:cs typeface="Consolas"/>
              </a:rPr>
              <a:t> </a:t>
            </a:r>
            <a:r>
              <a:rPr lang="it-IT" sz="1900" dirty="0">
                <a:latin typeface="Consolas"/>
                <a:cs typeface="Consolas"/>
              </a:rPr>
              <a:t>replaceAll(List</a:t>
            </a:r>
            <a:r>
              <a:rPr lang="it-IT" sz="1900" dirty="0" smtClean="0">
                <a:latin typeface="Consolas"/>
                <a:cs typeface="Consolas"/>
              </a:rPr>
              <a:t>&lt;Double&gt; </a:t>
            </a:r>
            <a:r>
              <a:rPr lang="it-IT" sz="1900" dirty="0">
                <a:latin typeface="Consolas"/>
                <a:cs typeface="Consolas"/>
              </a:rPr>
              <a:t>ts, </a:t>
            </a:r>
            <a:r>
              <a:rPr lang="it-IT" sz="1900" dirty="0" smtClean="0">
                <a:latin typeface="Consolas"/>
                <a:cs typeface="Consolas"/>
              </a:rPr>
              <a:t>Double </a:t>
            </a:r>
            <a:r>
              <a:rPr lang="it-IT" sz="1900" dirty="0">
                <a:latin typeface="Consolas"/>
                <a:cs typeface="Consolas"/>
              </a:rPr>
              <a:t>x, </a:t>
            </a:r>
            <a:r>
              <a:rPr lang="it-IT" sz="1900" dirty="0" smtClean="0">
                <a:latin typeface="Consolas"/>
                <a:cs typeface="Consolas"/>
              </a:rPr>
              <a:t>Double </a:t>
            </a:r>
            <a:r>
              <a:rPr lang="it-IT" sz="1900" dirty="0">
                <a:latin typeface="Consolas"/>
                <a:cs typeface="Consolas"/>
              </a:rPr>
              <a:t>y)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</a:t>
            </a:r>
            <a:r>
              <a:rPr lang="it-IT" sz="1900" dirty="0" smtClean="0">
                <a:latin typeface="Consolas"/>
                <a:cs typeface="Consolas"/>
              </a:rPr>
              <a:t>i= </a:t>
            </a:r>
            <a:r>
              <a:rPr lang="it-IT" sz="1900" dirty="0">
                <a:latin typeface="Consolas"/>
                <a:cs typeface="Consolas"/>
              </a:rPr>
              <a:t>0; i &lt; ts.size(); </a:t>
            </a:r>
            <a:r>
              <a:rPr lang="it-IT" sz="1900" dirty="0" smtClean="0">
                <a:latin typeface="Consolas"/>
                <a:cs typeface="Consolas"/>
              </a:rPr>
              <a:t>i= i+1)</a:t>
            </a:r>
            <a:endParaRPr lang="it-IT" sz="1900" dirty="0">
              <a:latin typeface="Consolas"/>
              <a:cs typeface="Consolas"/>
            </a:endParaRP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071323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458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Try replacing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Double</a:t>
            </a:r>
            <a:r>
              <a:rPr lang="en-US" sz="2400" dirty="0" smtClean="0">
                <a:latin typeface="Times New Roman"/>
                <a:cs typeface="Times New Roman"/>
              </a:rPr>
              <a:t> by some “Type parameter”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, and Java will still complain that type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is unknown.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 type parameter for a method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304800" y="3048000"/>
            <a:ext cx="8458200" cy="2057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x in list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ts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by y. */</a:t>
            </a:r>
          </a:p>
          <a:p>
            <a:r>
              <a:rPr lang="it-IT" sz="190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                            </a:t>
            </a:r>
            <a:r>
              <a:rPr lang="it-IT" sz="1900" b="1" dirty="0" smtClean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 smtClean="0">
                <a:solidFill>
                  <a:srgbClr val="FF0000"/>
                </a:solidFill>
                <a:latin typeface="Consolas"/>
                <a:cs typeface="Consolas"/>
              </a:rPr>
              <a:t>            </a:t>
            </a:r>
            <a:r>
              <a:rPr lang="it-IT" sz="1900" b="1" dirty="0" smtClean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 smtClean="0">
                <a:solidFill>
                  <a:srgbClr val="FF0000"/>
                </a:solidFill>
                <a:latin typeface="Consolas"/>
                <a:cs typeface="Consolas"/>
              </a:rPr>
              <a:t>         </a:t>
            </a:r>
            <a:r>
              <a:rPr lang="it-IT" sz="1900" b="1" dirty="0" smtClean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</a:p>
          <a:p>
            <a:r>
              <a:rPr lang="it-IT" sz="1900" dirty="0">
                <a:latin typeface="Consolas"/>
                <a:cs typeface="Consolas"/>
              </a:rPr>
              <a:t>p</a:t>
            </a:r>
            <a:r>
              <a:rPr lang="it-IT" sz="1900" dirty="0" smtClean="0">
                <a:latin typeface="Consolas"/>
                <a:cs typeface="Consolas"/>
              </a:rPr>
              <a:t>ublic </a:t>
            </a:r>
            <a:r>
              <a:rPr lang="it-IT" sz="1900" dirty="0" err="1" smtClean="0">
                <a:latin typeface="Consolas"/>
                <a:cs typeface="Consolas"/>
              </a:rPr>
              <a:t>void</a:t>
            </a:r>
            <a:r>
              <a:rPr lang="it-IT" sz="1900" dirty="0" smtClean="0">
                <a:latin typeface="Consolas"/>
                <a:cs typeface="Consolas"/>
              </a:rPr>
              <a:t> </a:t>
            </a:r>
            <a:r>
              <a:rPr lang="it-IT" sz="1900" dirty="0">
                <a:latin typeface="Consolas"/>
                <a:cs typeface="Consolas"/>
              </a:rPr>
              <a:t>replaceAll(List</a:t>
            </a:r>
            <a:r>
              <a:rPr lang="it-IT" sz="1900" dirty="0" smtClean="0">
                <a:latin typeface="Consolas"/>
                <a:cs typeface="Consolas"/>
              </a:rPr>
              <a:t>&lt;Double&gt; </a:t>
            </a:r>
            <a:r>
              <a:rPr lang="it-IT" sz="1900" dirty="0">
                <a:latin typeface="Consolas"/>
                <a:cs typeface="Consolas"/>
              </a:rPr>
              <a:t>ts, </a:t>
            </a:r>
            <a:r>
              <a:rPr lang="it-IT" sz="1900" dirty="0" smtClean="0">
                <a:latin typeface="Consolas"/>
                <a:cs typeface="Consolas"/>
              </a:rPr>
              <a:t>Double </a:t>
            </a:r>
            <a:r>
              <a:rPr lang="it-IT" sz="1900" dirty="0">
                <a:latin typeface="Consolas"/>
                <a:cs typeface="Consolas"/>
              </a:rPr>
              <a:t>x, </a:t>
            </a:r>
            <a:r>
              <a:rPr lang="it-IT" sz="1900" dirty="0" smtClean="0">
                <a:latin typeface="Consolas"/>
                <a:cs typeface="Consolas"/>
              </a:rPr>
              <a:t>Double </a:t>
            </a:r>
            <a:r>
              <a:rPr lang="it-IT" sz="1900" dirty="0">
                <a:latin typeface="Consolas"/>
                <a:cs typeface="Consolas"/>
              </a:rPr>
              <a:t>y)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</a:t>
            </a:r>
            <a:r>
              <a:rPr lang="it-IT" sz="1900" dirty="0" smtClean="0">
                <a:latin typeface="Consolas"/>
                <a:cs typeface="Consolas"/>
              </a:rPr>
              <a:t>i= </a:t>
            </a:r>
            <a:r>
              <a:rPr lang="it-IT" sz="1900" dirty="0">
                <a:latin typeface="Consolas"/>
                <a:cs typeface="Consolas"/>
              </a:rPr>
              <a:t>0; i &lt; ts.size(); </a:t>
            </a:r>
            <a:r>
              <a:rPr lang="it-IT" sz="1900" dirty="0" smtClean="0">
                <a:latin typeface="Consolas"/>
                <a:cs typeface="Consolas"/>
              </a:rPr>
              <a:t>i= i+1)</a:t>
            </a:r>
            <a:endParaRPr lang="it-IT" sz="1900" dirty="0">
              <a:latin typeface="Consolas"/>
              <a:cs typeface="Consolas"/>
            </a:endParaRP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10400" y="3810000"/>
            <a:ext cx="83820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5334000"/>
            <a:ext cx="845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Somehow, Java must be told that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is a type parameter and not a real type. Next slide says how to do this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9612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4582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Placing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&lt;T&gt;</a:t>
            </a:r>
            <a:r>
              <a:rPr lang="en-US" sz="2400" dirty="0" smtClean="0">
                <a:latin typeface="Times New Roman"/>
                <a:cs typeface="Times New Roman"/>
              </a:rPr>
              <a:t> after the access modifier indicates that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is to be considered as a type parameter, to be replaced when method is called.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A type parameter for a method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228600" y="3429000"/>
            <a:ext cx="8458200" cy="20574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/**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Replace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all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values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x in list </a:t>
            </a:r>
            <a:r>
              <a:rPr lang="it-IT" sz="1900" dirty="0" err="1" smtClean="0">
                <a:solidFill>
                  <a:srgbClr val="008000"/>
                </a:solidFill>
                <a:latin typeface="Consolas"/>
                <a:cs typeface="Consolas"/>
              </a:rPr>
              <a:t>ts</a:t>
            </a:r>
            <a:r>
              <a:rPr lang="it-IT" sz="1900" dirty="0" smtClean="0">
                <a:solidFill>
                  <a:srgbClr val="008000"/>
                </a:solidFill>
                <a:latin typeface="Consolas"/>
                <a:cs typeface="Consolas"/>
              </a:rPr>
              <a:t> by y. */</a:t>
            </a:r>
          </a:p>
          <a:p>
            <a:r>
              <a:rPr lang="it-IT" sz="1900" dirty="0" smtClean="0">
                <a:latin typeface="Consolas"/>
                <a:cs typeface="Consolas"/>
              </a:rPr>
              <a:t>public </a:t>
            </a:r>
            <a:r>
              <a:rPr lang="it-IT" sz="1900" dirty="0" smtClean="0">
                <a:solidFill>
                  <a:srgbClr val="FF0000"/>
                </a:solidFill>
                <a:latin typeface="Consolas"/>
                <a:cs typeface="Consolas"/>
              </a:rPr>
              <a:t>&lt;T&gt;</a:t>
            </a:r>
            <a:r>
              <a:rPr lang="it-IT" sz="1900" dirty="0" smtClean="0">
                <a:latin typeface="Consolas"/>
                <a:cs typeface="Consolas"/>
              </a:rPr>
              <a:t> </a:t>
            </a:r>
            <a:r>
              <a:rPr lang="it-IT" sz="1900" dirty="0" err="1" smtClean="0">
                <a:latin typeface="Consolas"/>
                <a:cs typeface="Consolas"/>
              </a:rPr>
              <a:t>void</a:t>
            </a:r>
            <a:r>
              <a:rPr lang="it-IT" sz="1900" dirty="0" smtClean="0">
                <a:latin typeface="Consolas"/>
                <a:cs typeface="Consolas"/>
              </a:rPr>
              <a:t> </a:t>
            </a:r>
            <a:r>
              <a:rPr lang="it-IT" sz="1900" dirty="0">
                <a:latin typeface="Consolas"/>
                <a:cs typeface="Consolas"/>
              </a:rPr>
              <a:t>replaceAll(List</a:t>
            </a:r>
            <a:r>
              <a:rPr lang="it-IT" sz="1900" dirty="0" smtClean="0">
                <a:latin typeface="Consolas"/>
                <a:cs typeface="Consolas"/>
              </a:rPr>
              <a:t>&lt;</a:t>
            </a:r>
            <a:r>
              <a:rPr lang="it-IT" sz="1900" b="1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1900" dirty="0" smtClean="0">
                <a:latin typeface="Consolas"/>
                <a:cs typeface="Consolas"/>
              </a:rPr>
              <a:t>&gt; </a:t>
            </a:r>
            <a:r>
              <a:rPr lang="it-IT" sz="1900" dirty="0">
                <a:latin typeface="Consolas"/>
                <a:cs typeface="Consolas"/>
              </a:rPr>
              <a:t>ts, </a:t>
            </a:r>
            <a:r>
              <a:rPr lang="it-IT" sz="1900" b="1" dirty="0" smtClean="0">
                <a:solidFill>
                  <a:srgbClr val="FF0000"/>
                </a:solidFill>
                <a:latin typeface="Consolas"/>
                <a:cs typeface="Consolas"/>
              </a:rPr>
              <a:t>T </a:t>
            </a:r>
            <a:r>
              <a:rPr lang="it-IT" sz="1900" dirty="0" smtClean="0">
                <a:latin typeface="Consolas"/>
                <a:cs typeface="Consolas"/>
              </a:rPr>
              <a:t>x</a:t>
            </a:r>
            <a:r>
              <a:rPr lang="it-IT" sz="1900" dirty="0">
                <a:latin typeface="Consolas"/>
                <a:cs typeface="Consolas"/>
              </a:rPr>
              <a:t>, </a:t>
            </a:r>
            <a:r>
              <a:rPr lang="it-IT" sz="1900" b="1" dirty="0" smtClean="0">
                <a:solidFill>
                  <a:srgbClr val="FF0000"/>
                </a:solidFill>
                <a:latin typeface="Consolas"/>
                <a:cs typeface="Consolas"/>
              </a:rPr>
              <a:t>T </a:t>
            </a:r>
            <a:r>
              <a:rPr lang="it-IT" sz="1900" dirty="0" smtClean="0">
                <a:latin typeface="Consolas"/>
                <a:cs typeface="Consolas"/>
              </a:rPr>
              <a:t>y</a:t>
            </a:r>
            <a:r>
              <a:rPr lang="it-IT" sz="1900" dirty="0">
                <a:latin typeface="Consolas"/>
                <a:cs typeface="Consolas"/>
              </a:rPr>
              <a:t>) {</a:t>
            </a:r>
          </a:p>
          <a:p>
            <a:r>
              <a:rPr lang="it-IT" sz="1900" dirty="0">
                <a:latin typeface="Consolas"/>
                <a:cs typeface="Consolas"/>
              </a:rPr>
              <a:t>  for (</a:t>
            </a:r>
            <a:r>
              <a:rPr lang="it-IT" sz="1900" dirty="0" err="1">
                <a:latin typeface="Consolas"/>
                <a:cs typeface="Consolas"/>
              </a:rPr>
              <a:t>int</a:t>
            </a:r>
            <a:r>
              <a:rPr lang="it-IT" sz="1900" dirty="0">
                <a:latin typeface="Consolas"/>
                <a:cs typeface="Consolas"/>
              </a:rPr>
              <a:t> </a:t>
            </a:r>
            <a:r>
              <a:rPr lang="it-IT" sz="1900" dirty="0" smtClean="0">
                <a:latin typeface="Consolas"/>
                <a:cs typeface="Consolas"/>
              </a:rPr>
              <a:t>i= </a:t>
            </a:r>
            <a:r>
              <a:rPr lang="it-IT" sz="1900" dirty="0">
                <a:latin typeface="Consolas"/>
                <a:cs typeface="Consolas"/>
              </a:rPr>
              <a:t>0; i &lt; ts.size(); </a:t>
            </a:r>
            <a:r>
              <a:rPr lang="it-IT" sz="1900" dirty="0" smtClean="0">
                <a:latin typeface="Consolas"/>
                <a:cs typeface="Consolas"/>
              </a:rPr>
              <a:t>i= i+1)</a:t>
            </a:r>
            <a:endParaRPr lang="it-IT" sz="1900" dirty="0">
              <a:latin typeface="Consolas"/>
              <a:cs typeface="Consolas"/>
            </a:endParaRPr>
          </a:p>
          <a:p>
            <a:r>
              <a:rPr lang="it-IT" sz="1900" dirty="0">
                <a:latin typeface="Consolas"/>
                <a:cs typeface="Consolas"/>
              </a:rPr>
              <a:t>     if (Objects.equals(ts.get(i), x))</a:t>
            </a:r>
          </a:p>
          <a:p>
            <a:r>
              <a:rPr lang="it-IT" sz="1900" dirty="0">
                <a:latin typeface="Consolas"/>
                <a:cs typeface="Consolas"/>
              </a:rPr>
              <a:t>        ts.set(i, y);</a:t>
            </a:r>
          </a:p>
          <a:p>
            <a:r>
              <a:rPr lang="it-IT" sz="1900" dirty="0">
                <a:latin typeface="Consolas"/>
                <a:cs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56432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Suppose we want to write a </a:t>
            </a:r>
            <a:r>
              <a:rPr lang="en-US" sz="2400" dirty="0" smtClean="0">
                <a:latin typeface="Times New Roman"/>
                <a:cs typeface="Times New Roman"/>
              </a:rPr>
              <a:t>method </a:t>
            </a:r>
            <a:r>
              <a:rPr lang="en-US" sz="2400" dirty="0">
                <a:latin typeface="Times New Roman"/>
                <a:cs typeface="Times New Roman"/>
              </a:rPr>
              <a:t>to print every value in a Collection&lt;T&gt;.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Printing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3124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print</a:t>
            </a:r>
            <a:r>
              <a:rPr lang="it-IT" sz="2000" dirty="0">
                <a:latin typeface="Consolas"/>
                <a:cs typeface="Consolas"/>
              </a:rPr>
              <a:t>(Collection&lt;Object&gt;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Illegal: Collection&lt;Integer&gt; is not a</a:t>
            </a:r>
          </a:p>
          <a:p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            * subtype of Collection&lt;Object&gt;!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241837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To get around this problem, Java’s designers added </a:t>
            </a:r>
            <a:r>
              <a:rPr lang="en-US" sz="2400" i="1" dirty="0">
                <a:latin typeface="Times New Roman"/>
                <a:cs typeface="Times New Roman"/>
              </a:rPr>
              <a:t>wildcards</a:t>
            </a:r>
            <a:r>
              <a:rPr lang="en-US" sz="2400" dirty="0">
                <a:latin typeface="Times New Roman"/>
                <a:cs typeface="Times New Roman"/>
              </a:rPr>
              <a:t> to the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Wildcards: introduce wildcards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5146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print</a:t>
            </a:r>
            <a:r>
              <a:rPr lang="it-IT" sz="2000" dirty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(Object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57150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One can think of 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Collection&lt;?&gt;</a:t>
            </a:r>
            <a:r>
              <a:rPr lang="en-US" sz="2400" dirty="0">
                <a:latin typeface="Times New Roman"/>
                <a:cs typeface="Times New Roman"/>
              </a:rPr>
              <a:t> as a  “Collection of </a:t>
            </a:r>
            <a:r>
              <a:rPr lang="en-US" sz="2400" i="1" dirty="0">
                <a:latin typeface="Times New Roman"/>
                <a:cs typeface="Times New Roman"/>
              </a:rPr>
              <a:t>some</a:t>
            </a:r>
            <a:r>
              <a:rPr lang="en-US" sz="2400" dirty="0">
                <a:latin typeface="Times New Roman"/>
                <a:cs typeface="Times New Roman"/>
              </a:rPr>
              <a:t> unknown type of values”.</a:t>
            </a:r>
          </a:p>
        </p:txBody>
      </p:sp>
    </p:spTree>
    <p:extLst>
      <p:ext uri="{BB962C8B-B14F-4D97-AF65-F5344CB8AC3E}">
        <p14:creationId xmlns:p14="http://schemas.microsoft.com/office/powerpoint/2010/main" val="1663025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latin typeface="Times New Roman"/>
                <a:cs typeface="Times New Roman"/>
              </a:rPr>
              <a:t>e can’t </a:t>
            </a:r>
            <a:r>
              <a:rPr lang="en-US" sz="2400" dirty="0">
                <a:latin typeface="Times New Roman"/>
                <a:cs typeface="Times New Roman"/>
              </a:rPr>
              <a:t>add values to collections whose types are </a:t>
            </a:r>
            <a:r>
              <a:rPr lang="en-US" sz="2400" dirty="0" smtClean="0">
                <a:latin typeface="Times New Roman"/>
                <a:cs typeface="Times New Roman"/>
              </a:rPr>
              <a:t>wildcards .</a:t>
            </a:r>
            <a:r>
              <a:rPr lang="en-US" sz="2400" dirty="0">
                <a:latin typeface="Times New Roman"/>
                <a:cs typeface="Times New Roman"/>
              </a:rPr>
              <a:t>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52400" y="21336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doIt</a:t>
            </a:r>
            <a:r>
              <a:rPr lang="it-IT" sz="2000" dirty="0">
                <a:latin typeface="Consolas"/>
                <a:cs typeface="Consolas"/>
              </a:rPr>
              <a:t>(Collection&lt;?&gt; c) {</a:t>
            </a:r>
          </a:p>
          <a:p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(42);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</a:t>
            </a:r>
            <a:r>
              <a:rPr lang="it-IT" sz="2000" dirty="0" err="1">
                <a:solidFill>
                  <a:srgbClr val="800000"/>
                </a:solidFill>
                <a:latin typeface="Consolas"/>
                <a:cs typeface="Consolas"/>
              </a:rPr>
              <a:t>Illegal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! */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Collection&lt;String&gt;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3886200" y="3124200"/>
            <a:ext cx="4724400" cy="2667000"/>
          </a:xfrm>
          <a:prstGeom prst="borderCallout1">
            <a:avLst>
              <a:gd name="adj1" fmla="val 49307"/>
              <a:gd name="adj2" fmla="val -158"/>
              <a:gd name="adj3" fmla="val -13293"/>
              <a:gd name="adj4" fmla="val -4678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Times New Roman"/>
                <a:cs typeface="Times New Roman"/>
              </a:rPr>
              <a:t>42 can be added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Collection&lt;Integer&gt;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Collection&lt;Number&gt;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Collection&lt;Object&gt;</a:t>
            </a:r>
          </a:p>
          <a:p>
            <a:r>
              <a:rPr lang="en-US" dirty="0">
                <a:latin typeface="Times New Roman"/>
                <a:cs typeface="Times New Roman"/>
              </a:rPr>
              <a:t>but c could be </a:t>
            </a:r>
            <a:r>
              <a:rPr lang="en-US" dirty="0" smtClean="0">
                <a:latin typeface="Times New Roman"/>
                <a:cs typeface="Times New Roman"/>
              </a:rPr>
              <a:t>Collection </a:t>
            </a:r>
            <a:r>
              <a:rPr lang="en-US" dirty="0">
                <a:latin typeface="Times New Roman"/>
                <a:cs typeface="Times New Roman"/>
              </a:rPr>
              <a:t>of </a:t>
            </a:r>
            <a:r>
              <a:rPr lang="en-US" dirty="0" smtClean="0">
                <a:latin typeface="Times New Roman"/>
                <a:cs typeface="Times New Roman"/>
              </a:rPr>
              <a:t>any-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thing, not </a:t>
            </a:r>
            <a:r>
              <a:rPr lang="en-US" dirty="0">
                <a:latin typeface="Times New Roman"/>
                <a:cs typeface="Times New Roman"/>
              </a:rPr>
              <a:t>just </a:t>
            </a:r>
            <a:r>
              <a:rPr lang="en-US" dirty="0" err="1">
                <a:latin typeface="Times New Roman"/>
                <a:cs typeface="Times New Roman"/>
              </a:rPr>
              <a:t>supertypes</a:t>
            </a:r>
            <a:r>
              <a:rPr lang="en-US" dirty="0">
                <a:latin typeface="Times New Roman"/>
                <a:cs typeface="Times New Roman"/>
              </a:rPr>
              <a:t> of Integer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6019800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5257800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4419600"/>
            <a:ext cx="1005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11" name="Straight Connector 10"/>
          <p:cNvCxnSpPr>
            <a:stCxn id="9" idx="2"/>
            <a:endCxn id="8" idx="0"/>
          </p:cNvCxnSpPr>
          <p:nvPr/>
        </p:nvCxnSpPr>
        <p:spPr>
          <a:xfrm flipH="1">
            <a:off x="2129294" y="4881265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33600" y="57150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19400" y="5943600"/>
            <a:ext cx="6184205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How to say that ? Can be a </a:t>
            </a:r>
            <a:r>
              <a:rPr lang="en-US" dirty="0" err="1" smtClean="0"/>
              <a:t>supertype</a:t>
            </a:r>
            <a:r>
              <a:rPr lang="en-US" dirty="0" smtClean="0"/>
              <a:t> of Integer?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325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Sometimes it is useful to </a:t>
            </a:r>
            <a:r>
              <a:rPr lang="en-US" sz="2400" dirty="0" smtClean="0">
                <a:latin typeface="Times New Roman"/>
                <a:cs typeface="Times New Roman"/>
              </a:rPr>
              <a:t>have some </a:t>
            </a:r>
            <a:r>
              <a:rPr lang="en-US" sz="2400" dirty="0">
                <a:latin typeface="Times New Roman"/>
                <a:cs typeface="Times New Roman"/>
              </a:rPr>
              <a:t>information about a wildcard. Can do this by adding bounds...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667000"/>
            <a:ext cx="8223250" cy="2514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void doIt(Collection&lt;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? </a:t>
            </a:r>
            <a:r>
              <a:rPr lang="it-IT" sz="2000" b="1" i="1" dirty="0">
                <a:solidFill>
                  <a:srgbClr val="FF0000"/>
                </a:solidFill>
                <a:latin typeface="Consolas"/>
                <a:cs typeface="Consolas"/>
              </a:rPr>
              <a:t>super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 Integer</a:t>
            </a:r>
            <a:r>
              <a:rPr lang="it-IT" sz="2000" dirty="0">
                <a:latin typeface="Consolas"/>
                <a:cs typeface="Consolas"/>
              </a:rPr>
              <a:t>&gt; c) {</a:t>
            </a:r>
          </a:p>
          <a:p>
            <a:r>
              <a:rPr lang="it-IT" sz="2000" dirty="0">
                <a:latin typeface="Consolas"/>
                <a:cs typeface="Consolas"/>
              </a:rPr>
              <a:t>  c.add(42); 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Collection&lt;Object&gt;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Collection&lt;Float&gt;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4762446" y="3434939"/>
            <a:ext cx="4076754" cy="1545755"/>
          </a:xfrm>
          <a:prstGeom prst="borderCallout1">
            <a:avLst>
              <a:gd name="adj1" fmla="val 38653"/>
              <a:gd name="adj2" fmla="val -211"/>
              <a:gd name="adj3" fmla="val -11674"/>
              <a:gd name="adj4" fmla="val -7139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Now c can only be a Collection of </a:t>
            </a:r>
            <a:r>
              <a:rPr lang="en-US" dirty="0" smtClean="0"/>
              <a:t>Integer or some </a:t>
            </a:r>
            <a:r>
              <a:rPr lang="en-US" i="1" dirty="0" err="1"/>
              <a:t>supertype</a:t>
            </a:r>
            <a:r>
              <a:rPr lang="en-US" dirty="0"/>
              <a:t> of Integer, and 42 can be added to any such Collection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5334000"/>
            <a:ext cx="8153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? super</a:t>
            </a:r>
            <a:r>
              <a:rPr lang="en-US" sz="2400" dirty="0">
                <a:latin typeface="Times New Roman"/>
                <a:cs typeface="Times New Roman"/>
              </a:rPr>
              <a:t>” is </a:t>
            </a:r>
            <a:r>
              <a:rPr lang="en-US" sz="2400" dirty="0" smtClean="0">
                <a:latin typeface="Times New Roman"/>
                <a:cs typeface="Times New Roman"/>
              </a:rPr>
              <a:t>useful </a:t>
            </a:r>
            <a:r>
              <a:rPr lang="en-US" sz="2400" dirty="0">
                <a:latin typeface="Times New Roman"/>
                <a:cs typeface="Times New Roman"/>
              </a:rPr>
              <a:t>when you are only </a:t>
            </a:r>
            <a:r>
              <a:rPr lang="en-US" sz="2400" i="1" dirty="0">
                <a:latin typeface="Times New Roman"/>
                <a:cs typeface="Times New Roman"/>
              </a:rPr>
              <a:t>giving</a:t>
            </a:r>
            <a:r>
              <a:rPr lang="en-US" sz="2400" dirty="0">
                <a:latin typeface="Times New Roman"/>
                <a:cs typeface="Times New Roman"/>
              </a:rPr>
              <a:t> values to the object, such as putting values into a Collection</a:t>
            </a:r>
          </a:p>
        </p:txBody>
      </p:sp>
    </p:spTree>
    <p:extLst>
      <p:ext uri="{BB962C8B-B14F-4D97-AF65-F5344CB8AC3E}">
        <p14:creationId xmlns:p14="http://schemas.microsoft.com/office/powerpoint/2010/main" val="4186469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37890" y="1600200"/>
            <a:ext cx="8792021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/>
                <a:cs typeface="Times New Roman"/>
              </a:rPr>
              <a:t>? extends</a:t>
            </a:r>
            <a:r>
              <a:rPr lang="en-US" sz="2400" dirty="0">
                <a:latin typeface="Times New Roman"/>
                <a:cs typeface="Times New Roman"/>
              </a:rPr>
              <a:t>” is useful </a:t>
            </a:r>
            <a:r>
              <a:rPr lang="en-US" sz="2400" dirty="0" smtClean="0">
                <a:latin typeface="Times New Roman"/>
                <a:cs typeface="Times New Roman"/>
              </a:rPr>
              <a:t>when </a:t>
            </a:r>
            <a:r>
              <a:rPr lang="en-US" sz="2400" dirty="0">
                <a:latin typeface="Times New Roman"/>
                <a:cs typeface="Times New Roman"/>
              </a:rPr>
              <a:t>you are only </a:t>
            </a:r>
            <a:r>
              <a:rPr lang="en-US" sz="2400" i="1" dirty="0">
                <a:latin typeface="Times New Roman"/>
                <a:cs typeface="Times New Roman"/>
              </a:rPr>
              <a:t>receiving</a:t>
            </a:r>
            <a:r>
              <a:rPr lang="en-US" sz="2400" dirty="0">
                <a:latin typeface="Times New Roman"/>
                <a:cs typeface="Times New Roman"/>
              </a:rPr>
              <a:t> values from the object, such as getting values out of a </a:t>
            </a:r>
            <a:r>
              <a:rPr lang="en-US" sz="2400" dirty="0" smtClean="0">
                <a:latin typeface="Times New Roman"/>
                <a:cs typeface="Times New Roman"/>
              </a:rPr>
              <a:t>Collection.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8194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void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doIt</a:t>
            </a:r>
            <a:r>
              <a:rPr lang="it-IT" sz="2000" dirty="0">
                <a:latin typeface="Consolas"/>
                <a:cs typeface="Consolas"/>
              </a:rPr>
              <a:t>(Collection&lt;? </a:t>
            </a:r>
            <a:r>
              <a:rPr lang="it-IT" sz="2000" dirty="0" err="1">
                <a:latin typeface="Consolas"/>
                <a:cs typeface="Consolas"/>
              </a:rPr>
              <a:t>extends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Shape</a:t>
            </a:r>
            <a:r>
              <a:rPr lang="it-IT" sz="2000" dirty="0">
                <a:latin typeface="Consolas"/>
                <a:cs typeface="Consolas"/>
              </a:rPr>
              <a:t>&gt; c) {</a:t>
            </a:r>
          </a:p>
          <a:p>
            <a:r>
              <a:rPr lang="it-IT" sz="2000" dirty="0">
                <a:latin typeface="Consolas"/>
                <a:cs typeface="Consolas"/>
              </a:rPr>
              <a:t>  for (Shape s : c)</a:t>
            </a:r>
          </a:p>
          <a:p>
            <a:r>
              <a:rPr lang="it-IT" sz="2000" dirty="0">
                <a:latin typeface="Consolas"/>
                <a:cs typeface="Consolas"/>
              </a:rPr>
              <a:t>     s.draw();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Collection&lt;Circle&gt;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Collection&lt;Object&gt;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9812" y="5105400"/>
            <a:ext cx="14151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Rectangle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343400"/>
            <a:ext cx="93682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Shape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76012" y="3505200"/>
            <a:ext cx="10054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11" name="Straight Connector 10"/>
          <p:cNvCxnSpPr>
            <a:stCxn id="10" idx="2"/>
            <a:endCxn id="9" idx="0"/>
          </p:cNvCxnSpPr>
          <p:nvPr/>
        </p:nvCxnSpPr>
        <p:spPr>
          <a:xfrm>
            <a:off x="6378714" y="3966865"/>
            <a:ext cx="33299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333212" y="48006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894883" y="5791200"/>
            <a:ext cx="10393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Square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324600" y="5486400"/>
            <a:ext cx="49808" cy="376535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207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3930" y="1600200"/>
            <a:ext cx="8879941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Wildcards can be nested. The following </a:t>
            </a:r>
            <a:r>
              <a:rPr lang="en-US" sz="2400" i="1" dirty="0">
                <a:latin typeface="Times New Roman"/>
                <a:cs typeface="Times New Roman"/>
              </a:rPr>
              <a:t>receives</a:t>
            </a:r>
            <a:r>
              <a:rPr lang="en-US" sz="2400" dirty="0">
                <a:latin typeface="Times New Roman"/>
                <a:cs typeface="Times New Roman"/>
              </a:rPr>
              <a:t> Collections from an </a:t>
            </a:r>
            <a:r>
              <a:rPr lang="en-US" sz="2400" dirty="0" err="1">
                <a:latin typeface="Times New Roman"/>
                <a:cs typeface="Times New Roman"/>
              </a:rPr>
              <a:t>Iterable</a:t>
            </a:r>
            <a:r>
              <a:rPr lang="en-US" sz="2400" dirty="0">
                <a:latin typeface="Times New Roman"/>
                <a:cs typeface="Times New Roman"/>
              </a:rPr>
              <a:t> and then </a:t>
            </a:r>
            <a:r>
              <a:rPr lang="en-US" sz="2400" i="1" dirty="0">
                <a:latin typeface="Times New Roman"/>
                <a:cs typeface="Times New Roman"/>
              </a:rPr>
              <a:t>gives</a:t>
            </a:r>
            <a:r>
              <a:rPr lang="en-US" sz="2400" dirty="0">
                <a:latin typeface="Times New Roman"/>
                <a:cs typeface="Times New Roman"/>
              </a:rPr>
              <a:t> floats to those Collections.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48768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Bounded Wildcards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179052" y="2590800"/>
            <a:ext cx="8779547" cy="4038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void doIt(Iterable&lt;? extends Collection&lt;? super Float&gt;&gt; cs) {</a:t>
            </a:r>
          </a:p>
          <a:p>
            <a:r>
              <a:rPr lang="it-IT" sz="2000" dirty="0">
                <a:latin typeface="Consolas"/>
                <a:cs typeface="Consolas"/>
              </a:rPr>
              <a:t>  for(Collection&lt;? super Float&gt; c : cs)</a:t>
            </a:r>
          </a:p>
          <a:p>
            <a:r>
              <a:rPr lang="it-IT" sz="2000" dirty="0">
                <a:latin typeface="Consolas"/>
                <a:cs typeface="Consolas"/>
              </a:rPr>
              <a:t>    c.add(0.0f);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List&lt;Set&lt;Float&gt;&gt; </a:t>
            </a:r>
            <a:r>
              <a:rPr lang="is-IS" sz="2000" dirty="0" smtClean="0">
                <a:latin typeface="Consolas"/>
                <a:cs typeface="Consolas"/>
              </a:rPr>
              <a:t>l=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doIt(l);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Collection&lt;List&lt;Number&gt;&gt; </a:t>
            </a:r>
            <a:r>
              <a:rPr lang="en-US" sz="2000" dirty="0" smtClean="0">
                <a:latin typeface="Consolas"/>
                <a:cs typeface="Consolas"/>
              </a:rPr>
              <a:t>c= </a:t>
            </a:r>
            <a:r>
              <a:rPr lang="en-U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>
                <a:latin typeface="Consolas"/>
                <a:cs typeface="Consolas"/>
              </a:rPr>
              <a:t>Iterable</a:t>
            </a:r>
            <a:r>
              <a:rPr lang="en-US" sz="2000" dirty="0">
                <a:latin typeface="Consolas"/>
                <a:cs typeface="Consolas"/>
              </a:rPr>
              <a:t>&lt;</a:t>
            </a:r>
            <a:r>
              <a:rPr lang="en-US" sz="2000" dirty="0" err="1">
                <a:latin typeface="Consolas"/>
                <a:cs typeface="Consolas"/>
              </a:rPr>
              <a:t>Iterable</a:t>
            </a:r>
            <a:r>
              <a:rPr lang="en-US" sz="2000" dirty="0">
                <a:latin typeface="Consolas"/>
                <a:cs typeface="Consolas"/>
              </a:rPr>
              <a:t>&lt;Float&gt;&gt; </a:t>
            </a:r>
            <a:r>
              <a:rPr lang="en-US" sz="2000" dirty="0" err="1" smtClean="0">
                <a:latin typeface="Consolas"/>
                <a:cs typeface="Consolas"/>
              </a:rPr>
              <a:t>i</a:t>
            </a:r>
            <a:r>
              <a:rPr lang="en-US" sz="2000" dirty="0" smtClean="0">
                <a:latin typeface="Consolas"/>
                <a:cs typeface="Consolas"/>
              </a:rPr>
              <a:t>= </a:t>
            </a:r>
            <a:r>
              <a:rPr lang="en-U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(i);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Illegal! */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 err="1">
                <a:latin typeface="Consolas"/>
                <a:cs typeface="Consolas"/>
              </a:rPr>
              <a:t>ArrayList</a:t>
            </a:r>
            <a:r>
              <a:rPr lang="en-US" sz="2000" dirty="0">
                <a:latin typeface="Consolas"/>
                <a:cs typeface="Consolas"/>
              </a:rPr>
              <a:t>&lt;? extends Set&lt;? super Number&gt;&gt; </a:t>
            </a:r>
            <a:r>
              <a:rPr lang="en-US" sz="2000" dirty="0" smtClean="0">
                <a:latin typeface="Consolas"/>
                <a:cs typeface="Consolas"/>
              </a:rPr>
              <a:t>a= </a:t>
            </a:r>
            <a:r>
              <a:rPr lang="en-US" sz="2000" dirty="0">
                <a:latin typeface="Consolas"/>
                <a:cs typeface="Consolas"/>
              </a:rPr>
              <a:t>...</a:t>
            </a:r>
          </a:p>
          <a:p>
            <a:r>
              <a:rPr lang="en-US" sz="2000" dirty="0" err="1">
                <a:latin typeface="Consolas"/>
                <a:cs typeface="Consolas"/>
              </a:rPr>
              <a:t>doIt</a:t>
            </a:r>
            <a:r>
              <a:rPr lang="is-IS" sz="2000" dirty="0">
                <a:latin typeface="Consolas"/>
                <a:cs typeface="Consolas"/>
              </a:rPr>
              <a:t>(a);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Legal!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3352800"/>
            <a:ext cx="28956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We skip over this in lecture. Far too intricate for everyone to understand. We won’t quiz you on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559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Here’s the printing example again. Written with a method type-parameter.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Generic Methods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743200"/>
            <a:ext cx="8223250" cy="2895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void print(Collection&lt;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c) {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// T is a type parameter</a:t>
            </a:r>
            <a:endParaRPr lang="it-IT" sz="2000" dirty="0"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for (T x : c) {</a:t>
            </a:r>
          </a:p>
          <a:p>
            <a:r>
              <a:rPr lang="it-IT" sz="2000" dirty="0">
                <a:latin typeface="Consolas"/>
                <a:cs typeface="Consolas"/>
              </a:rPr>
              <a:t>    </a:t>
            </a:r>
            <a:r>
              <a:rPr lang="it-IT" sz="2000" dirty="0" err="1">
                <a:latin typeface="Consolas"/>
                <a:cs typeface="Consolas"/>
              </a:rPr>
              <a:t>System.out.println</a:t>
            </a:r>
            <a:r>
              <a:rPr lang="it-IT" sz="2000" dirty="0">
                <a:latin typeface="Consolas"/>
                <a:cs typeface="Consolas"/>
              </a:rPr>
              <a:t>(x);</a:t>
            </a:r>
          </a:p>
          <a:p>
            <a:r>
              <a:rPr lang="it-IT" sz="2000" dirty="0">
                <a:latin typeface="Consolas"/>
                <a:cs typeface="Consolas"/>
              </a:rPr>
              <a:t>  }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r>
              <a:rPr lang="is-IS" sz="2000" dirty="0">
                <a:latin typeface="Consolas"/>
                <a:cs typeface="Consolas"/>
              </a:rPr>
              <a:t> </a:t>
            </a:r>
          </a:p>
          <a:p>
            <a:r>
              <a:rPr lang="is-IS" sz="2000" dirty="0">
                <a:latin typeface="Consolas"/>
                <a:cs typeface="Consolas"/>
              </a:rPr>
              <a:t>Collection&lt;Integer&gt; </a:t>
            </a:r>
            <a:r>
              <a:rPr lang="is-IS" sz="2000" dirty="0" smtClean="0">
                <a:latin typeface="Consolas"/>
                <a:cs typeface="Consolas"/>
              </a:rPr>
              <a:t>c=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c.add(42);</a:t>
            </a:r>
          </a:p>
          <a:p>
            <a:r>
              <a:rPr lang="en-US" sz="2000" dirty="0">
                <a:latin typeface="Consolas"/>
                <a:cs typeface="Consolas"/>
              </a:rPr>
              <a:t>p</a:t>
            </a:r>
            <a:r>
              <a:rPr lang="is-IS" sz="2000" dirty="0">
                <a:latin typeface="Consolas"/>
                <a:cs typeface="Consolas"/>
              </a:rPr>
              <a:t>rint(c);  </a:t>
            </a:r>
            <a:r>
              <a:rPr lang="is-IS" sz="2000" dirty="0">
                <a:solidFill>
                  <a:srgbClr val="800000"/>
                </a:solidFill>
                <a:latin typeface="Consolas"/>
                <a:cs typeface="Consolas"/>
              </a:rPr>
              <a:t>/* More explicitly: this.&lt;Integer&gt;print(c)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41702" y="56388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But wildcards are preferred when just as expressive.</a:t>
            </a:r>
          </a:p>
        </p:txBody>
      </p:sp>
    </p:spTree>
    <p:extLst>
      <p:ext uri="{BB962C8B-B14F-4D97-AF65-F5344CB8AC3E}">
        <p14:creationId xmlns:p14="http://schemas.microsoft.com/office/powerpoint/2010/main" val="1969523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Tw Cen MT" charset="0"/>
              </a:rPr>
              <a:t>Textbook and Homework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05740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Generics: Appendix B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Generic types we discussed: Chapters 1-3, 15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>
                <a:latin typeface="Tw Cen MT" charset="0"/>
              </a:rPr>
              <a:t>Useful tutorial: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400" dirty="0" err="1">
                <a:solidFill>
                  <a:srgbClr val="800000"/>
                </a:solidFill>
                <a:latin typeface="Tw Cen MT" charset="0"/>
              </a:rPr>
              <a:t>docs.oracle.com</a:t>
            </a:r>
            <a:r>
              <a:rPr lang="en-US" sz="2400" dirty="0">
                <a:solidFill>
                  <a:srgbClr val="800000"/>
                </a:solidFill>
                <a:latin typeface="Tw Cen MT" charset="0"/>
              </a:rPr>
              <a:t>/</a:t>
            </a:r>
            <a:r>
              <a:rPr lang="en-US" sz="2400" dirty="0" err="1">
                <a:solidFill>
                  <a:srgbClr val="800000"/>
                </a:solidFill>
                <a:latin typeface="Tw Cen MT" charset="0"/>
              </a:rPr>
              <a:t>javase</a:t>
            </a:r>
            <a:r>
              <a:rPr lang="en-US" sz="2400" dirty="0">
                <a:solidFill>
                  <a:srgbClr val="800000"/>
                </a:solidFill>
                <a:latin typeface="Tw Cen MT" charset="0"/>
              </a:rPr>
              <a:t>/tutorial/extra/generics/</a:t>
            </a:r>
            <a:r>
              <a:rPr lang="en-US" sz="2400" dirty="0" err="1">
                <a:solidFill>
                  <a:srgbClr val="800000"/>
                </a:solidFill>
                <a:latin typeface="Tw Cen MT" charset="0"/>
              </a:rPr>
              <a:t>index.html</a:t>
            </a:r>
            <a:endParaRPr lang="en-US" sz="2400" dirty="0">
              <a:solidFill>
                <a:srgbClr val="800000"/>
              </a:solidFill>
              <a:latin typeface="Tw Cen MT" charset="0"/>
            </a:endParaRPr>
          </a:p>
          <a:p>
            <a:pPr>
              <a:defRPr/>
            </a:pPr>
            <a:endParaRPr lang="en-US" sz="2400" dirty="0">
              <a:latin typeface="Tw Cen MT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8CCD9-783C-D540-8EE8-2353CA338CF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3</a:t>
            </a:fld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868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Suppose we want to </a:t>
            </a:r>
            <a:r>
              <a:rPr lang="en-US" sz="2400" dirty="0" err="1" smtClean="0">
                <a:latin typeface="Times New Roman"/>
                <a:cs typeface="Times New Roman"/>
              </a:rPr>
              <a:t>catenate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a </a:t>
            </a:r>
            <a:r>
              <a:rPr lang="en-US" sz="2400" dirty="0" smtClean="0">
                <a:latin typeface="Times New Roman"/>
                <a:cs typeface="Times New Roman"/>
              </a:rPr>
              <a:t>list </a:t>
            </a:r>
            <a:r>
              <a:rPr lang="en-US" sz="2400" dirty="0">
                <a:latin typeface="Times New Roman"/>
                <a:cs typeface="Times New Roman"/>
              </a:rPr>
              <a:t>of lists into one list. We want the return type to depend on what the input type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err="1" smtClean="0">
                <a:solidFill>
                  <a:srgbClr val="800000"/>
                </a:solidFill>
                <a:latin typeface="Tw Cen MT" charset="0"/>
              </a:rPr>
              <a:t>Catenating</a:t>
            </a:r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 </a:t>
            </a:r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Lists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2590800"/>
            <a:ext cx="389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114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050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878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814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49606" y="2831070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43200" y="2743200"/>
            <a:ext cx="228600" cy="228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0574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194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57600" y="28956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57400" y="35814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57600" y="41910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57600" y="35052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9050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670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05000" y="3886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05200" y="44196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05200" y="37293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505200" y="3124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14400" y="4876800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this list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4478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526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574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6670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2766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8100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419600" y="5562600"/>
            <a:ext cx="304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362200" y="5334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971800" y="53340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5052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1148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724400" y="53295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6731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he </a:t>
            </a:r>
            <a:r>
              <a:rPr lang="en-US" sz="2400" dirty="0">
                <a:latin typeface="Times New Roman"/>
                <a:cs typeface="Times New Roman"/>
              </a:rPr>
              <a:t>return type </a:t>
            </a:r>
            <a:r>
              <a:rPr lang="en-US" sz="2400" dirty="0" smtClean="0">
                <a:latin typeface="Times New Roman"/>
                <a:cs typeface="Times New Roman"/>
              </a:rPr>
              <a:t>depends </a:t>
            </a:r>
            <a:r>
              <a:rPr lang="en-US" sz="2400" dirty="0">
                <a:latin typeface="Times New Roman"/>
                <a:cs typeface="Times New Roman"/>
              </a:rPr>
              <a:t>on what the input type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err="1" smtClean="0">
                <a:solidFill>
                  <a:srgbClr val="800000"/>
                </a:solidFill>
                <a:latin typeface="Tw Cen MT" charset="0"/>
              </a:rPr>
              <a:t>Catenating</a:t>
            </a:r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 </a:t>
            </a:r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Lists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438400"/>
            <a:ext cx="8223250" cy="3886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/** Return the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flattened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version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 of </a:t>
            </a:r>
            <a:r>
              <a:rPr lang="it-IT" sz="2000" dirty="0" err="1" smtClean="0">
                <a:solidFill>
                  <a:srgbClr val="008000"/>
                </a:solidFill>
                <a:latin typeface="Consolas"/>
                <a:cs typeface="Consolas"/>
              </a:rPr>
              <a:t>ls</a:t>
            </a:r>
            <a:r>
              <a:rPr lang="it-IT" sz="2000" dirty="0" smtClean="0">
                <a:solidFill>
                  <a:srgbClr val="008000"/>
                </a:solidFill>
                <a:latin typeface="Consolas"/>
                <a:cs typeface="Consolas"/>
              </a:rPr>
              <a:t>. */</a:t>
            </a:r>
          </a:p>
          <a:p>
            <a:r>
              <a:rPr lang="it-IT" sz="2000" dirty="0" smtClean="0">
                <a:solidFill>
                  <a:srgbClr val="FF0000"/>
                </a:solidFill>
                <a:latin typeface="Consolas"/>
                <a:cs typeface="Consolas"/>
              </a:rPr>
              <a:t>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T&gt; </a:t>
            </a:r>
            <a:r>
              <a:rPr lang="it-IT" sz="2000" dirty="0">
                <a:latin typeface="Consolas"/>
                <a:cs typeface="Consolas"/>
              </a:rPr>
              <a:t>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flatten(List&lt;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? extends 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solidFill>
                  <a:srgbClr val="800000"/>
                </a:solidFill>
                <a:latin typeface="Consolas"/>
                <a:cs typeface="Consolas"/>
              </a:rPr>
              <a:t>&gt;</a:t>
            </a:r>
            <a:r>
              <a:rPr lang="it-IT" sz="2000" dirty="0">
                <a:latin typeface="Consolas"/>
                <a:cs typeface="Consolas"/>
              </a:rPr>
              <a:t>&gt; ls) {</a:t>
            </a:r>
          </a:p>
          <a:p>
            <a:r>
              <a:rPr lang="it-IT" sz="2000" dirty="0">
                <a:latin typeface="Consolas"/>
                <a:cs typeface="Consolas"/>
              </a:rPr>
              <a:t>  List&lt;</a:t>
            </a:r>
            <a:r>
              <a:rPr lang="it-IT" sz="2000" dirty="0">
                <a:solidFill>
                  <a:srgbClr val="FF0000"/>
                </a:solidFill>
                <a:latin typeface="Consolas"/>
                <a:cs typeface="Consolas"/>
              </a:rPr>
              <a:t>T</a:t>
            </a:r>
            <a:r>
              <a:rPr lang="it-IT" sz="2000" dirty="0">
                <a:latin typeface="Consolas"/>
                <a:cs typeface="Consolas"/>
              </a:rPr>
              <a:t>&gt; </a:t>
            </a:r>
            <a:r>
              <a:rPr lang="it-IT" sz="2000" dirty="0" err="1" smtClean="0">
                <a:latin typeface="Consolas"/>
                <a:cs typeface="Consolas"/>
              </a:rPr>
              <a:t>flat</a:t>
            </a:r>
            <a:r>
              <a:rPr lang="it-IT" sz="2000" dirty="0" smtClean="0">
                <a:latin typeface="Consolas"/>
                <a:cs typeface="Consolas"/>
              </a:rPr>
              <a:t>= </a:t>
            </a:r>
            <a:r>
              <a:rPr lang="it-IT" sz="2000" dirty="0">
                <a:latin typeface="Consolas"/>
                <a:cs typeface="Consolas"/>
              </a:rPr>
              <a:t>new ArrayList&lt;T&gt;();</a:t>
            </a:r>
          </a:p>
          <a:p>
            <a:r>
              <a:rPr lang="it-IT" sz="2000" dirty="0">
                <a:latin typeface="Consolas"/>
                <a:cs typeface="Consolas"/>
              </a:rPr>
              <a:t>  for (List&lt;T&gt; l : ls)</a:t>
            </a:r>
          </a:p>
          <a:p>
            <a:r>
              <a:rPr lang="it-IT" sz="2000" dirty="0">
                <a:latin typeface="Consolas"/>
                <a:cs typeface="Consolas"/>
              </a:rPr>
              <a:t>     flat.addAll(l);</a:t>
            </a:r>
          </a:p>
          <a:p>
            <a:r>
              <a:rPr lang="it-IT" sz="2000" dirty="0">
                <a:latin typeface="Consolas"/>
                <a:cs typeface="Consolas"/>
              </a:rPr>
              <a:t>  return flat;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is-IS" sz="2000" dirty="0">
                <a:latin typeface="Consolas"/>
                <a:cs typeface="Consolas"/>
              </a:rPr>
              <a:t>List&lt;List&lt;Integer&gt;&gt; </a:t>
            </a:r>
            <a:r>
              <a:rPr lang="is-IS" sz="2000" dirty="0" smtClean="0">
                <a:latin typeface="Consolas"/>
                <a:cs typeface="Consolas"/>
              </a:rPr>
              <a:t>is=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List&lt;Integer&gt; </a:t>
            </a:r>
            <a:r>
              <a:rPr lang="is-IS" sz="2000" dirty="0" smtClean="0">
                <a:latin typeface="Consolas"/>
                <a:cs typeface="Consolas"/>
              </a:rPr>
              <a:t>i= </a:t>
            </a:r>
            <a:r>
              <a:rPr lang="is-IS" sz="2000" dirty="0">
                <a:latin typeface="Consolas"/>
                <a:cs typeface="Consolas"/>
              </a:rPr>
              <a:t>flatten(is);</a:t>
            </a:r>
          </a:p>
          <a:p>
            <a:r>
              <a:rPr lang="is-IS" sz="2000" dirty="0">
                <a:latin typeface="Consolas"/>
                <a:cs typeface="Consolas"/>
              </a:rPr>
              <a:t>List&lt;List&lt;String&gt;&gt; </a:t>
            </a:r>
            <a:r>
              <a:rPr lang="is-IS" sz="2000" dirty="0" smtClean="0">
                <a:latin typeface="Consolas"/>
                <a:cs typeface="Consolas"/>
              </a:rPr>
              <a:t>ss= </a:t>
            </a:r>
            <a:r>
              <a:rPr lang="is-IS" sz="2000" dirty="0">
                <a:latin typeface="Consolas"/>
                <a:cs typeface="Consolas"/>
              </a:rPr>
              <a:t>...</a:t>
            </a:r>
          </a:p>
          <a:p>
            <a:r>
              <a:rPr lang="is-IS" sz="2000" dirty="0">
                <a:latin typeface="Consolas"/>
                <a:cs typeface="Consolas"/>
              </a:rPr>
              <a:t>List&lt;String&gt; </a:t>
            </a:r>
            <a:r>
              <a:rPr lang="is-IS" sz="2000" dirty="0" smtClean="0">
                <a:latin typeface="Consolas"/>
                <a:cs typeface="Consolas"/>
              </a:rPr>
              <a:t>s= </a:t>
            </a:r>
            <a:r>
              <a:rPr lang="is-IS" sz="2000" dirty="0">
                <a:latin typeface="Consolas"/>
                <a:cs typeface="Consolas"/>
              </a:rPr>
              <a:t>flatten(ss);</a:t>
            </a:r>
          </a:p>
        </p:txBody>
      </p:sp>
    </p:spTree>
    <p:extLst>
      <p:ext uri="{BB962C8B-B14F-4D97-AF65-F5344CB8AC3E}">
        <p14:creationId xmlns:p14="http://schemas.microsoft.com/office/powerpoint/2010/main" val="1929924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219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Interface </a:t>
            </a:r>
            <a:r>
              <a:rPr lang="en-US" sz="2400" dirty="0">
                <a:latin typeface="Times New Roman"/>
                <a:cs typeface="Times New Roman"/>
              </a:rPr>
              <a:t>Comparable</a:t>
            </a:r>
            <a:r>
              <a:rPr lang="en-US" sz="2400" dirty="0">
                <a:latin typeface="Times New Roman"/>
                <a:cs typeface="Times New Roman"/>
              </a:rPr>
              <a:t>&lt;T&gt; </a:t>
            </a:r>
            <a:r>
              <a:rPr lang="en-US" sz="2400" dirty="0" smtClean="0">
                <a:latin typeface="Times New Roman"/>
                <a:cs typeface="Times New Roman"/>
              </a:rPr>
              <a:t>declares </a:t>
            </a:r>
            <a:r>
              <a:rPr lang="en-US" sz="2400" dirty="0">
                <a:latin typeface="Times New Roman"/>
                <a:cs typeface="Times New Roman"/>
              </a:rPr>
              <a:t>a method for comparing one object to another.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Interface Comparable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971800"/>
            <a:ext cx="8223250" cy="21336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 err="1">
                <a:latin typeface="Consolas"/>
                <a:cs typeface="Consolas"/>
              </a:rPr>
              <a:t>interface</a:t>
            </a:r>
            <a:r>
              <a:rPr lang="it-IT" sz="2000" dirty="0">
                <a:latin typeface="Consolas"/>
                <a:cs typeface="Consolas"/>
              </a:rPr>
              <a:t> </a:t>
            </a:r>
            <a:r>
              <a:rPr lang="it-IT" sz="2000" dirty="0" err="1">
                <a:latin typeface="Consolas"/>
                <a:cs typeface="Consolas"/>
              </a:rPr>
              <a:t>Comparable</a:t>
            </a:r>
            <a:r>
              <a:rPr lang="it-IT" sz="2000" dirty="0">
                <a:latin typeface="Consolas"/>
                <a:cs typeface="Consolas"/>
              </a:rPr>
              <a:t>&lt;T&gt; {</a:t>
            </a:r>
            <a:br>
              <a:rPr lang="it-IT" sz="2000" dirty="0">
                <a:latin typeface="Consolas"/>
                <a:cs typeface="Consolas"/>
              </a:rPr>
            </a:br>
            <a:r>
              <a:rPr lang="it-IT" sz="2000" dirty="0"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/* Return a negative number, 0, or positive number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* depending on whether this is less than, </a:t>
            </a:r>
          </a:p>
          <a:p>
            <a:r>
              <a:rPr lang="en-US" sz="2000" dirty="0">
                <a:solidFill>
                  <a:srgbClr val="800000"/>
                </a:solidFill>
                <a:latin typeface="Consolas"/>
                <a:cs typeface="Consolas"/>
                <a:sym typeface="Courier New" charset="0"/>
              </a:rPr>
              <a:t>    * equal to, or greater than that */</a:t>
            </a:r>
            <a:endParaRPr lang="it-IT" sz="2000" dirty="0">
              <a:solidFill>
                <a:srgbClr val="800000"/>
              </a:solidFill>
              <a:latin typeface="Consolas"/>
              <a:cs typeface="Consolas"/>
            </a:endParaRPr>
          </a:p>
          <a:p>
            <a:r>
              <a:rPr lang="it-IT" sz="2000" dirty="0">
                <a:latin typeface="Consolas"/>
                <a:cs typeface="Consolas"/>
              </a:rPr>
              <a:t>  int compareTo(T that);</a:t>
            </a:r>
          </a:p>
          <a:p>
            <a:r>
              <a:rPr lang="it-IT" sz="2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050985" y="5476124"/>
            <a:ext cx="4889630" cy="85875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Integer, Double, Character, and String are all Comparable with themselves</a:t>
            </a:r>
          </a:p>
        </p:txBody>
      </p:sp>
    </p:spTree>
    <p:extLst>
      <p:ext uri="{BB962C8B-B14F-4D97-AF65-F5344CB8AC3E}">
        <p14:creationId xmlns:p14="http://schemas.microsoft.com/office/powerpoint/2010/main" val="3385538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ype parameter: anything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that implements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Comparable&lt;T&gt;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Our binary </a:t>
            </a:r>
            <a:r>
              <a:rPr lang="en-US" sz="3200" dirty="0" err="1">
                <a:solidFill>
                  <a:srgbClr val="800000"/>
                </a:solidFill>
                <a:latin typeface="Tw Cen MT" charset="0"/>
              </a:rPr>
              <a:t>b</a:t>
            </a:r>
            <a:r>
              <a:rPr lang="en-US" sz="3200" dirty="0" err="1" smtClean="0">
                <a:solidFill>
                  <a:srgbClr val="800000"/>
                </a:solidFill>
                <a:latin typeface="Tw Cen MT" charset="0"/>
              </a:rPr>
              <a:t>earch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133600"/>
            <a:ext cx="8223250" cy="4648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mr-IN" sz="2000" dirty="0">
                <a:latin typeface="Consolas"/>
                <a:cs typeface="Consolas"/>
              </a:rPr>
              <a:t>/**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Return h such that c[0..h] &lt;= x &lt; c[h+1..].</a:t>
            </a:r>
          </a:p>
          <a:p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  </a:t>
            </a:r>
            <a:r>
              <a:rPr lang="mr-IN" sz="2000" dirty="0" smtClean="0">
                <a:solidFill>
                  <a:srgbClr val="008000"/>
                </a:solidFill>
                <a:latin typeface="Consolas"/>
                <a:cs typeface="Consolas"/>
              </a:rPr>
              <a:t>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Precondition: c is sorted according to .. </a:t>
            </a:r>
            <a:r>
              <a:rPr lang="mr-IN" sz="2000" dirty="0">
                <a:latin typeface="Consolas"/>
                <a:cs typeface="Consolas"/>
              </a:rPr>
              <a:t>*/</a:t>
            </a:r>
          </a:p>
          <a:p>
            <a:r>
              <a:rPr lang="mr-IN" sz="2000" dirty="0" smtClean="0">
                <a:latin typeface="Consolas"/>
                <a:cs typeface="Consolas"/>
              </a:rPr>
              <a:t>public </a:t>
            </a:r>
            <a:r>
              <a:rPr lang="mr-IN" sz="2000" dirty="0">
                <a:latin typeface="Consolas"/>
                <a:cs typeface="Consolas"/>
              </a:rPr>
              <a:t>static &lt;</a:t>
            </a:r>
            <a:r>
              <a:rPr lang="mr-IN" sz="2000" dirty="0">
                <a:solidFill>
                  <a:srgbClr val="FF0000"/>
                </a:solidFill>
                <a:latin typeface="Consolas"/>
                <a:cs typeface="Consolas"/>
              </a:rPr>
              <a:t>T extends Comparable&lt;T&gt;</a:t>
            </a:r>
            <a:r>
              <a:rPr lang="mr-IN" sz="2000" dirty="0">
                <a:latin typeface="Consolas"/>
                <a:cs typeface="Consolas"/>
              </a:rPr>
              <a:t>&gt;</a:t>
            </a:r>
          </a:p>
          <a:p>
            <a:r>
              <a:rPr lang="mr-IN" sz="2000" dirty="0">
                <a:latin typeface="Consolas"/>
                <a:cs typeface="Consolas"/>
              </a:rPr>
              <a:t>                  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indexOf1(List&lt;T&gt; c, T x) { </a:t>
            </a:r>
          </a:p>
          <a:p>
            <a:r>
              <a:rPr lang="mr-IN" sz="2000" dirty="0">
                <a:latin typeface="Consolas"/>
                <a:cs typeface="Consolas"/>
              </a:rPr>
              <a:t>  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h= -1; </a:t>
            </a:r>
          </a:p>
          <a:p>
            <a:r>
              <a:rPr lang="mr-IN" sz="2000" dirty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t= c.size();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/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/ inv: h &lt; t  &amp;&amp;  c[0..h] &lt;= x &lt; c[t..]</a:t>
            </a:r>
          </a:p>
          <a:p>
            <a:r>
              <a:rPr lang="mr-IN" sz="2000" dirty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while </a:t>
            </a:r>
            <a:r>
              <a:rPr lang="mr-IN" sz="2000" dirty="0">
                <a:latin typeface="Consolas"/>
                <a:cs typeface="Consolas"/>
              </a:rPr>
              <a:t>(h+1 &lt; t) {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e= (h + t) / 2;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if </a:t>
            </a:r>
            <a:r>
              <a:rPr lang="mr-IN" sz="2000" dirty="0">
                <a:latin typeface="Consolas"/>
                <a:cs typeface="Consolas"/>
              </a:rPr>
              <a:t>(c.get(e).compareTo(x) &lt;= 0)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    </a:t>
            </a:r>
            <a:r>
              <a:rPr lang="mr-IN" sz="2000" dirty="0" smtClean="0">
                <a:latin typeface="Consolas"/>
                <a:cs typeface="Consolas"/>
              </a:rPr>
              <a:t>h</a:t>
            </a:r>
            <a:r>
              <a:rPr lang="mr-IN" sz="2000" dirty="0">
                <a:latin typeface="Consolas"/>
                <a:cs typeface="Consolas"/>
              </a:rPr>
              <a:t>= e;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else </a:t>
            </a:r>
            <a:r>
              <a:rPr lang="mr-IN" sz="2000" dirty="0">
                <a:latin typeface="Consolas"/>
                <a:cs typeface="Consolas"/>
              </a:rPr>
              <a:t>t= e;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</a:t>
            </a:r>
            <a:r>
              <a:rPr lang="mr-IN" sz="2000" dirty="0" smtClean="0">
                <a:latin typeface="Consolas"/>
                <a:cs typeface="Consolas"/>
              </a:rPr>
              <a:t>}</a:t>
            </a:r>
            <a:endParaRPr lang="mr-IN" sz="2000" dirty="0">
              <a:latin typeface="Consolas"/>
              <a:cs typeface="Consolas"/>
            </a:endParaRPr>
          </a:p>
          <a:p>
            <a:r>
              <a:rPr lang="mr-IN" sz="2000" dirty="0" smtClean="0">
                <a:latin typeface="Consolas"/>
                <a:cs typeface="Consolas"/>
              </a:rPr>
              <a:t>return </a:t>
            </a:r>
            <a:r>
              <a:rPr lang="mr-IN" sz="2000" dirty="0">
                <a:latin typeface="Consolas"/>
                <a:cs typeface="Consolas"/>
              </a:rPr>
              <a:t>h; </a:t>
            </a:r>
          </a:p>
          <a:p>
            <a:r>
              <a:rPr lang="mr-IN" sz="2000" dirty="0" smtClean="0">
                <a:latin typeface="Consolas"/>
                <a:cs typeface="Consolas"/>
              </a:rPr>
              <a:t>} </a:t>
            </a:r>
            <a:endParaRPr lang="it-IT" sz="2000" dirty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81510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ype parameter: anything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lang="en-US" sz="2400" dirty="0" smtClean="0">
                <a:latin typeface="Times New Roman"/>
                <a:cs typeface="Times New Roman"/>
              </a:rPr>
              <a:t> that implements </a:t>
            </a:r>
            <a:r>
              <a:rPr lang="en-US" sz="2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Comparable&lt;T&gt;</a:t>
            </a:r>
            <a:endParaRPr lang="en-US" sz="2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Those who fully </a:t>
            </a:r>
            <a:r>
              <a:rPr lang="en-US" sz="3200" dirty="0" err="1">
                <a:solidFill>
                  <a:srgbClr val="800000"/>
                </a:solidFill>
                <a:latin typeface="Tw Cen MT" charset="0"/>
              </a:rPr>
              <a:t>g</a:t>
            </a:r>
            <a:r>
              <a:rPr lang="en-US" sz="3200" dirty="0" err="1" smtClean="0">
                <a:solidFill>
                  <a:srgbClr val="800000"/>
                </a:solidFill>
                <a:latin typeface="Tw Cen MT" charset="0"/>
              </a:rPr>
              <a:t>rok</a:t>
            </a:r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 generics write: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2133600"/>
            <a:ext cx="8223250" cy="4648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mr-IN" sz="2000" dirty="0">
                <a:latin typeface="Consolas"/>
                <a:cs typeface="Consolas"/>
              </a:rPr>
              <a:t>/**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Return h such that c[0..h] &lt;= x &lt; c[h+1..].</a:t>
            </a:r>
          </a:p>
          <a:p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  </a:t>
            </a:r>
            <a:r>
              <a:rPr lang="mr-IN" sz="2000" dirty="0" smtClean="0">
                <a:solidFill>
                  <a:srgbClr val="008000"/>
                </a:solidFill>
                <a:latin typeface="Consolas"/>
                <a:cs typeface="Consolas"/>
              </a:rPr>
              <a:t>* 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Precondition: c is sorted according to .. </a:t>
            </a:r>
            <a:r>
              <a:rPr lang="mr-IN" sz="2000" dirty="0">
                <a:latin typeface="Consolas"/>
                <a:cs typeface="Consolas"/>
              </a:rPr>
              <a:t>*/</a:t>
            </a:r>
          </a:p>
          <a:p>
            <a:r>
              <a:rPr lang="mr-IN" sz="2000" dirty="0" smtClean="0">
                <a:latin typeface="Consolas"/>
                <a:cs typeface="Consolas"/>
              </a:rPr>
              <a:t>public </a:t>
            </a:r>
            <a:r>
              <a:rPr lang="mr-IN" sz="2000" dirty="0">
                <a:latin typeface="Consolas"/>
                <a:cs typeface="Consolas"/>
              </a:rPr>
              <a:t>static </a:t>
            </a:r>
            <a:r>
              <a:rPr lang="en-US" sz="2000" dirty="0">
                <a:solidFill>
                  <a:srgbClr val="FF0000"/>
                </a:solidFill>
                <a:latin typeface="Consolas"/>
                <a:cs typeface="Consolas"/>
              </a:rPr>
              <a:t>&lt;T extends Comparable&lt;? super T&gt;</a:t>
            </a:r>
            <a: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  <a:t>&gt;</a:t>
            </a:r>
            <a:br>
              <a:rPr lang="en-US" sz="2000" dirty="0" smtClean="0">
                <a:solidFill>
                  <a:srgbClr val="FF0000"/>
                </a:solidFill>
                <a:latin typeface="Consolas"/>
                <a:cs typeface="Consolas"/>
              </a:rPr>
            </a:br>
            <a:r>
              <a:rPr lang="mr-IN" sz="2000" dirty="0" smtClean="0">
                <a:latin typeface="Consolas"/>
                <a:cs typeface="Consolas"/>
              </a:rPr>
              <a:t>               int </a:t>
            </a:r>
            <a:r>
              <a:rPr lang="mr-IN" sz="2000" dirty="0">
                <a:latin typeface="Consolas"/>
                <a:cs typeface="Consolas"/>
              </a:rPr>
              <a:t>indexOf1(List&lt;T&gt; c, T x) { </a:t>
            </a:r>
          </a:p>
          <a:p>
            <a:r>
              <a:rPr lang="mr-IN" sz="2000" dirty="0">
                <a:latin typeface="Consolas"/>
                <a:cs typeface="Consolas"/>
              </a:rPr>
              <a:t>  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h= -1; </a:t>
            </a:r>
          </a:p>
          <a:p>
            <a:r>
              <a:rPr lang="mr-IN" sz="2000" dirty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t= c.size();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/</a:t>
            </a:r>
            <a:r>
              <a:rPr lang="mr-IN" sz="2000" dirty="0">
                <a:solidFill>
                  <a:srgbClr val="008000"/>
                </a:solidFill>
                <a:latin typeface="Consolas"/>
                <a:cs typeface="Consolas"/>
              </a:rPr>
              <a:t>/ inv: h &lt; t  &amp;&amp;  c[0..h] &lt;= x &lt; c[t..]</a:t>
            </a:r>
          </a:p>
          <a:p>
            <a:r>
              <a:rPr lang="mr-IN" sz="2000" dirty="0">
                <a:latin typeface="Consolas"/>
                <a:cs typeface="Consolas"/>
              </a:rPr>
              <a:t>   </a:t>
            </a:r>
            <a:r>
              <a:rPr lang="mr-IN" sz="2000" dirty="0" smtClean="0">
                <a:latin typeface="Consolas"/>
                <a:cs typeface="Consolas"/>
              </a:rPr>
              <a:t>while </a:t>
            </a:r>
            <a:r>
              <a:rPr lang="mr-IN" sz="2000" dirty="0">
                <a:latin typeface="Consolas"/>
                <a:cs typeface="Consolas"/>
              </a:rPr>
              <a:t>(h+1 &lt; t) {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int </a:t>
            </a:r>
            <a:r>
              <a:rPr lang="mr-IN" sz="2000" dirty="0">
                <a:latin typeface="Consolas"/>
                <a:cs typeface="Consolas"/>
              </a:rPr>
              <a:t>e= (h + t) / 2;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if </a:t>
            </a:r>
            <a:r>
              <a:rPr lang="mr-IN" sz="2000" dirty="0">
                <a:latin typeface="Consolas"/>
                <a:cs typeface="Consolas"/>
              </a:rPr>
              <a:t>(c.get(e).compareTo(x) &lt;= 0)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    </a:t>
            </a:r>
            <a:r>
              <a:rPr lang="mr-IN" sz="2000" dirty="0" smtClean="0">
                <a:latin typeface="Consolas"/>
                <a:cs typeface="Consolas"/>
              </a:rPr>
              <a:t>h</a:t>
            </a:r>
            <a:r>
              <a:rPr lang="mr-IN" sz="2000" dirty="0">
                <a:latin typeface="Consolas"/>
                <a:cs typeface="Consolas"/>
              </a:rPr>
              <a:t>= e; 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  </a:t>
            </a:r>
            <a:r>
              <a:rPr lang="mr-IN" sz="2000" dirty="0" smtClean="0">
                <a:latin typeface="Consolas"/>
                <a:cs typeface="Consolas"/>
              </a:rPr>
              <a:t>else </a:t>
            </a:r>
            <a:r>
              <a:rPr lang="mr-IN" sz="2000" dirty="0">
                <a:latin typeface="Consolas"/>
                <a:cs typeface="Consolas"/>
              </a:rPr>
              <a:t>t= e;</a:t>
            </a:r>
          </a:p>
          <a:p>
            <a:r>
              <a:rPr lang="en-US" sz="2000" dirty="0" smtClean="0">
                <a:latin typeface="Consolas"/>
                <a:cs typeface="Consolas"/>
              </a:rPr>
              <a:t>    </a:t>
            </a:r>
            <a:r>
              <a:rPr lang="mr-IN" sz="2000" dirty="0" smtClean="0">
                <a:latin typeface="Consolas"/>
                <a:cs typeface="Consolas"/>
              </a:rPr>
              <a:t>}</a:t>
            </a:r>
            <a:endParaRPr lang="mr-IN" sz="2000" dirty="0">
              <a:latin typeface="Consolas"/>
              <a:cs typeface="Consolas"/>
            </a:endParaRPr>
          </a:p>
          <a:p>
            <a:r>
              <a:rPr lang="mr-IN" sz="2000" dirty="0" smtClean="0">
                <a:latin typeface="Consolas"/>
                <a:cs typeface="Consolas"/>
              </a:rPr>
              <a:t>return </a:t>
            </a:r>
            <a:r>
              <a:rPr lang="mr-IN" sz="2000" dirty="0">
                <a:latin typeface="Consolas"/>
                <a:cs typeface="Consolas"/>
              </a:rPr>
              <a:t>h; </a:t>
            </a:r>
          </a:p>
          <a:p>
            <a:r>
              <a:rPr lang="mr-IN" sz="2000" dirty="0" smtClean="0">
                <a:latin typeface="Consolas"/>
                <a:cs typeface="Consolas"/>
              </a:rPr>
              <a:t>} </a:t>
            </a:r>
            <a:endParaRPr lang="it-IT" sz="2000" dirty="0">
              <a:latin typeface="Consolas"/>
              <a:cs typeface="Consola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4200" y="3048000"/>
            <a:ext cx="1752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Anything that is a superclass of 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0" y="5334000"/>
            <a:ext cx="3962400" cy="1200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Don’t be concerned with this! You don’t have to fully understand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16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How to think about/implement </a:t>
            </a:r>
            <a:r>
              <a:rPr lang="en-US" sz="3200" dirty="0" err="1" smtClean="0">
                <a:solidFill>
                  <a:srgbClr val="800000"/>
                </a:solidFill>
                <a:latin typeface="Tw Cen MT" charset="0"/>
              </a:rPr>
              <a:t>sharedAncestorOf</a:t>
            </a:r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 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8CCD9-783C-D540-8EE8-2353CA338CF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89688" y="1600200"/>
            <a:ext cx="1992312" cy="2729278"/>
            <a:chOff x="5018088" y="1618587"/>
            <a:chExt cx="1992312" cy="2729278"/>
          </a:xfrm>
        </p:grpSpPr>
        <p:sp>
          <p:nvSpPr>
            <p:cNvPr id="27" name="Oval 10"/>
            <p:cNvSpPr>
              <a:spLocks/>
            </p:cNvSpPr>
            <p:nvPr/>
          </p:nvSpPr>
          <p:spPr bwMode="auto">
            <a:xfrm>
              <a:off x="5943600" y="3934591"/>
              <a:ext cx="432854" cy="40880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fr-FR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018088" y="1618587"/>
              <a:ext cx="1992312" cy="2729278"/>
              <a:chOff x="4789488" y="1618587"/>
              <a:chExt cx="1992312" cy="272927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715000" y="3886200"/>
                <a:ext cx="406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en-US" dirty="0"/>
              </a:p>
            </p:txBody>
          </p:sp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4789488" y="1618587"/>
                <a:ext cx="1992312" cy="2572413"/>
                <a:chOff x="0" y="26"/>
                <a:chExt cx="1008" cy="1334"/>
              </a:xfrm>
            </p:grpSpPr>
            <p:grpSp>
              <p:nvGrpSpPr>
                <p:cNvPr id="8" name="Group 4"/>
                <p:cNvGrpSpPr>
                  <a:grpSpLocks/>
                </p:cNvGrpSpPr>
                <p:nvPr/>
              </p:nvGrpSpPr>
              <p:grpSpPr bwMode="auto">
                <a:xfrm>
                  <a:off x="0" y="26"/>
                  <a:ext cx="1008" cy="1007"/>
                  <a:chOff x="0" y="0"/>
                  <a:chExt cx="1008" cy="1007"/>
                </a:xfrm>
              </p:grpSpPr>
              <p:sp>
                <p:nvSpPr>
                  <p:cNvPr id="16" name="Oval 5"/>
                  <p:cNvSpPr>
                    <a:spLocks/>
                  </p:cNvSpPr>
                  <p:nvPr/>
                </p:nvSpPr>
                <p:spPr bwMode="auto">
                  <a:xfrm>
                    <a:off x="503" y="0"/>
                    <a:ext cx="219" cy="212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17" name="Oval 6"/>
                  <p:cNvSpPr>
                    <a:spLocks/>
                  </p:cNvSpPr>
                  <p:nvPr/>
                </p:nvSpPr>
                <p:spPr bwMode="auto">
                  <a:xfrm>
                    <a:off x="220" y="304"/>
                    <a:ext cx="219" cy="21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18" name="Oval 7"/>
                  <p:cNvSpPr>
                    <a:spLocks/>
                  </p:cNvSpPr>
                  <p:nvPr/>
                </p:nvSpPr>
                <p:spPr bwMode="auto">
                  <a:xfrm>
                    <a:off x="788" y="304"/>
                    <a:ext cx="220" cy="21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19" name="Oval 8"/>
                  <p:cNvSpPr>
                    <a:spLocks/>
                  </p:cNvSpPr>
                  <p:nvPr/>
                </p:nvSpPr>
                <p:spPr bwMode="auto">
                  <a:xfrm>
                    <a:off x="0" y="794"/>
                    <a:ext cx="219" cy="21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20" name="Oval 9"/>
                  <p:cNvSpPr>
                    <a:spLocks/>
                  </p:cNvSpPr>
                  <p:nvPr/>
                </p:nvSpPr>
                <p:spPr bwMode="auto">
                  <a:xfrm>
                    <a:off x="346" y="794"/>
                    <a:ext cx="219" cy="21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21" name="Oval 10"/>
                  <p:cNvSpPr>
                    <a:spLocks/>
                  </p:cNvSpPr>
                  <p:nvPr/>
                </p:nvSpPr>
                <p:spPr bwMode="auto">
                  <a:xfrm>
                    <a:off x="693" y="793"/>
                    <a:ext cx="219" cy="212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22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" y="152"/>
                    <a:ext cx="157" cy="1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693" y="152"/>
                    <a:ext cx="157" cy="1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" y="518"/>
                    <a:ext cx="189" cy="30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46" y="518"/>
                    <a:ext cx="94" cy="30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09" y="487"/>
                    <a:ext cx="315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" name="Rectangle 16"/>
                <p:cNvSpPr>
                  <a:spLocks/>
                </p:cNvSpPr>
                <p:nvPr/>
              </p:nvSpPr>
              <p:spPr bwMode="auto">
                <a:xfrm>
                  <a:off x="518" y="56"/>
                  <a:ext cx="14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A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0" name="Rectangle 17"/>
                <p:cNvSpPr>
                  <a:spLocks/>
                </p:cNvSpPr>
                <p:nvPr/>
              </p:nvSpPr>
              <p:spPr bwMode="auto">
                <a:xfrm>
                  <a:off x="229" y="322"/>
                  <a:ext cx="12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B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1" name="Rectangle 18"/>
                <p:cNvSpPr>
                  <a:spLocks/>
                </p:cNvSpPr>
                <p:nvPr/>
              </p:nvSpPr>
              <p:spPr bwMode="auto">
                <a:xfrm>
                  <a:off x="23" y="820"/>
                  <a:ext cx="13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D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2" name="Rectangle 19"/>
                <p:cNvSpPr>
                  <a:spLocks/>
                </p:cNvSpPr>
                <p:nvPr/>
              </p:nvSpPr>
              <p:spPr bwMode="auto">
                <a:xfrm>
                  <a:off x="374" y="816"/>
                  <a:ext cx="12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E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3" name="Rectangle 20"/>
                <p:cNvSpPr>
                  <a:spLocks/>
                </p:cNvSpPr>
                <p:nvPr/>
              </p:nvSpPr>
              <p:spPr bwMode="auto">
                <a:xfrm>
                  <a:off x="710" y="816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F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4" name="Rectangle 21"/>
                <p:cNvSpPr>
                  <a:spLocks/>
                </p:cNvSpPr>
                <p:nvPr/>
              </p:nvSpPr>
              <p:spPr bwMode="auto">
                <a:xfrm>
                  <a:off x="811" y="322"/>
                  <a:ext cx="13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C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5" name="Rectangle 22"/>
                <p:cNvSpPr>
                  <a:spLocks/>
                </p:cNvSpPr>
                <p:nvPr/>
              </p:nvSpPr>
              <p:spPr bwMode="auto">
                <a:xfrm>
                  <a:off x="28" y="1186"/>
                  <a:ext cx="26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endParaRPr 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</p:grp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 flipH="1">
                <a:off x="6019800" y="3505201"/>
                <a:ext cx="304800" cy="4571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533400" y="1676400"/>
            <a:ext cx="3954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B.sharedAncestorOf</a:t>
            </a:r>
            <a:r>
              <a:rPr lang="en-US" dirty="0" smtClean="0"/>
              <a:t>(D, G):  B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9600" y="2967335"/>
            <a:ext cx="386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.sharedAncestorOf</a:t>
            </a:r>
            <a:r>
              <a:rPr lang="en-US" dirty="0" smtClean="0"/>
              <a:t>(D, I):  B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3400" y="2286000"/>
            <a:ext cx="3873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.sharedAncestorOf</a:t>
            </a:r>
            <a:r>
              <a:rPr lang="en-US" dirty="0" smtClean="0"/>
              <a:t>(F, G):  F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3657600"/>
            <a:ext cx="4148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Use </a:t>
            </a:r>
            <a:r>
              <a:rPr lang="en-US" b="1" dirty="0" err="1" smtClean="0">
                <a:solidFill>
                  <a:srgbClr val="FF0000"/>
                </a:solidFill>
              </a:rPr>
              <a:t>ParentOf</a:t>
            </a:r>
            <a:r>
              <a:rPr lang="en-US" b="1" dirty="0" smtClean="0">
                <a:solidFill>
                  <a:srgbClr val="FF0000"/>
                </a:solidFill>
              </a:rPr>
              <a:t> for the last one?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4267200"/>
            <a:ext cx="54358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</a:t>
            </a:r>
            <a:r>
              <a:rPr lang="en-US" dirty="0" err="1" smtClean="0"/>
              <a:t>A.getParentOf</a:t>
            </a:r>
            <a:r>
              <a:rPr lang="en-US" dirty="0" smtClean="0"/>
              <a:t>(I) to get H.</a:t>
            </a:r>
          </a:p>
          <a:p>
            <a:r>
              <a:rPr lang="en-US" dirty="0" smtClean="0"/>
              <a:t>Then </a:t>
            </a:r>
            <a:r>
              <a:rPr lang="en-US" dirty="0" err="1" smtClean="0"/>
              <a:t>A.getParentOf</a:t>
            </a:r>
            <a:r>
              <a:rPr lang="en-US" dirty="0" smtClean="0"/>
              <a:t>(H) to get G.</a:t>
            </a:r>
            <a:endParaRPr lang="en-US" dirty="0"/>
          </a:p>
          <a:p>
            <a:r>
              <a:rPr lang="en-US" dirty="0"/>
              <a:t>Then </a:t>
            </a:r>
            <a:r>
              <a:rPr lang="en-US" dirty="0" err="1"/>
              <a:t>A.getParentOf</a:t>
            </a:r>
            <a:r>
              <a:rPr lang="en-US" dirty="0" smtClean="0"/>
              <a:t>(G) </a:t>
            </a:r>
            <a:r>
              <a:rPr lang="en-US" dirty="0"/>
              <a:t>to get </a:t>
            </a:r>
            <a:r>
              <a:rPr lang="en-US" dirty="0" smtClean="0"/>
              <a:t>F.</a:t>
            </a:r>
            <a:endParaRPr lang="en-US" dirty="0"/>
          </a:p>
          <a:p>
            <a:r>
              <a:rPr lang="en-US" dirty="0" smtClean="0"/>
              <a:t>Then ...</a:t>
            </a:r>
          </a:p>
          <a:p>
            <a:r>
              <a:rPr lang="en-US" dirty="0"/>
              <a:t>S</a:t>
            </a:r>
            <a:r>
              <a:rPr lang="en-US" dirty="0" smtClean="0"/>
              <a:t>earching the tree over and over and over!</a:t>
            </a:r>
          </a:p>
          <a:p>
            <a:r>
              <a:rPr lang="en-US" dirty="0" smtClean="0"/>
              <a:t>Terrible!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65468" y="4872335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75438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467600" y="5710535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endParaRPr lang="en-US" dirty="0"/>
          </a:p>
        </p:txBody>
      </p:sp>
      <p:sp>
        <p:nvSpPr>
          <p:cNvPr id="41" name="Oval 10"/>
          <p:cNvSpPr>
            <a:spLocks/>
          </p:cNvSpPr>
          <p:nvPr/>
        </p:nvSpPr>
        <p:spPr bwMode="auto">
          <a:xfrm>
            <a:off x="7391400" y="4876800"/>
            <a:ext cx="432854" cy="40880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fr-FR"/>
          </a:p>
        </p:txBody>
      </p:sp>
      <p:sp>
        <p:nvSpPr>
          <p:cNvPr id="42" name="Oval 10"/>
          <p:cNvSpPr>
            <a:spLocks/>
          </p:cNvSpPr>
          <p:nvPr/>
        </p:nvSpPr>
        <p:spPr bwMode="auto">
          <a:xfrm>
            <a:off x="7391400" y="5791200"/>
            <a:ext cx="432854" cy="40880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fr-FR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7620000" y="5257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43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How to think about/implement </a:t>
            </a:r>
            <a:r>
              <a:rPr lang="en-US" sz="3200" dirty="0" err="1" smtClean="0">
                <a:solidFill>
                  <a:srgbClr val="800000"/>
                </a:solidFill>
                <a:latin typeface="Tw Cen MT" charset="0"/>
              </a:rPr>
              <a:t>sharedAncestorOf</a:t>
            </a:r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 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8CCD9-783C-D540-8EE8-2353CA338CF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5</a:t>
            </a:fld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389688" y="1600200"/>
            <a:ext cx="1992312" cy="2729278"/>
            <a:chOff x="5018088" y="1618587"/>
            <a:chExt cx="1992312" cy="2729278"/>
          </a:xfrm>
        </p:grpSpPr>
        <p:sp>
          <p:nvSpPr>
            <p:cNvPr id="27" name="Oval 10"/>
            <p:cNvSpPr>
              <a:spLocks/>
            </p:cNvSpPr>
            <p:nvPr/>
          </p:nvSpPr>
          <p:spPr bwMode="auto">
            <a:xfrm>
              <a:off x="5943600" y="3934591"/>
              <a:ext cx="432854" cy="40880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eaLnBrk="1" hangingPunct="1"/>
              <a:endParaRPr lang="fr-FR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018088" y="1618587"/>
              <a:ext cx="1992312" cy="2729278"/>
              <a:chOff x="4789488" y="1618587"/>
              <a:chExt cx="1992312" cy="2729278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715000" y="3886200"/>
                <a:ext cx="4069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G</a:t>
                </a:r>
                <a:endParaRPr lang="en-US" dirty="0"/>
              </a:p>
            </p:txBody>
          </p:sp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4789488" y="1618587"/>
                <a:ext cx="1992312" cy="2572413"/>
                <a:chOff x="0" y="26"/>
                <a:chExt cx="1008" cy="1334"/>
              </a:xfrm>
            </p:grpSpPr>
            <p:grpSp>
              <p:nvGrpSpPr>
                <p:cNvPr id="8" name="Group 4"/>
                <p:cNvGrpSpPr>
                  <a:grpSpLocks/>
                </p:cNvGrpSpPr>
                <p:nvPr/>
              </p:nvGrpSpPr>
              <p:grpSpPr bwMode="auto">
                <a:xfrm>
                  <a:off x="0" y="26"/>
                  <a:ext cx="1008" cy="1007"/>
                  <a:chOff x="0" y="0"/>
                  <a:chExt cx="1008" cy="1007"/>
                </a:xfrm>
              </p:grpSpPr>
              <p:sp>
                <p:nvSpPr>
                  <p:cNvPr id="16" name="Oval 5"/>
                  <p:cNvSpPr>
                    <a:spLocks/>
                  </p:cNvSpPr>
                  <p:nvPr/>
                </p:nvSpPr>
                <p:spPr bwMode="auto">
                  <a:xfrm>
                    <a:off x="503" y="0"/>
                    <a:ext cx="219" cy="212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17" name="Oval 6"/>
                  <p:cNvSpPr>
                    <a:spLocks/>
                  </p:cNvSpPr>
                  <p:nvPr/>
                </p:nvSpPr>
                <p:spPr bwMode="auto">
                  <a:xfrm>
                    <a:off x="220" y="304"/>
                    <a:ext cx="219" cy="21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18" name="Oval 7"/>
                  <p:cNvSpPr>
                    <a:spLocks/>
                  </p:cNvSpPr>
                  <p:nvPr/>
                </p:nvSpPr>
                <p:spPr bwMode="auto">
                  <a:xfrm>
                    <a:off x="788" y="304"/>
                    <a:ext cx="220" cy="21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19" name="Oval 8"/>
                  <p:cNvSpPr>
                    <a:spLocks/>
                  </p:cNvSpPr>
                  <p:nvPr/>
                </p:nvSpPr>
                <p:spPr bwMode="auto">
                  <a:xfrm>
                    <a:off x="0" y="794"/>
                    <a:ext cx="219" cy="21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20" name="Oval 9"/>
                  <p:cNvSpPr>
                    <a:spLocks/>
                  </p:cNvSpPr>
                  <p:nvPr/>
                </p:nvSpPr>
                <p:spPr bwMode="auto">
                  <a:xfrm>
                    <a:off x="346" y="794"/>
                    <a:ext cx="219" cy="21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21" name="Oval 10"/>
                  <p:cNvSpPr>
                    <a:spLocks/>
                  </p:cNvSpPr>
                  <p:nvPr/>
                </p:nvSpPr>
                <p:spPr bwMode="auto">
                  <a:xfrm>
                    <a:off x="693" y="793"/>
                    <a:ext cx="219" cy="212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eaLnBrk="1" hangingPunct="1"/>
                    <a:endParaRPr lang="fr-FR"/>
                  </a:p>
                </p:txBody>
              </p:sp>
              <p:sp>
                <p:nvSpPr>
                  <p:cNvPr id="22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8" y="152"/>
                    <a:ext cx="157" cy="1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3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693" y="152"/>
                    <a:ext cx="157" cy="15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4" y="518"/>
                    <a:ext cx="189" cy="30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346" y="518"/>
                    <a:ext cx="94" cy="30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409" y="487"/>
                    <a:ext cx="315" cy="33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" name="Rectangle 16"/>
                <p:cNvSpPr>
                  <a:spLocks/>
                </p:cNvSpPr>
                <p:nvPr/>
              </p:nvSpPr>
              <p:spPr bwMode="auto">
                <a:xfrm>
                  <a:off x="518" y="56"/>
                  <a:ext cx="14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A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0" name="Rectangle 17"/>
                <p:cNvSpPr>
                  <a:spLocks/>
                </p:cNvSpPr>
                <p:nvPr/>
              </p:nvSpPr>
              <p:spPr bwMode="auto">
                <a:xfrm>
                  <a:off x="229" y="322"/>
                  <a:ext cx="12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B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1" name="Rectangle 18"/>
                <p:cNvSpPr>
                  <a:spLocks/>
                </p:cNvSpPr>
                <p:nvPr/>
              </p:nvSpPr>
              <p:spPr bwMode="auto">
                <a:xfrm>
                  <a:off x="23" y="820"/>
                  <a:ext cx="13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D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2" name="Rectangle 19"/>
                <p:cNvSpPr>
                  <a:spLocks/>
                </p:cNvSpPr>
                <p:nvPr/>
              </p:nvSpPr>
              <p:spPr bwMode="auto">
                <a:xfrm>
                  <a:off x="374" y="816"/>
                  <a:ext cx="12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E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3" name="Rectangle 20"/>
                <p:cNvSpPr>
                  <a:spLocks/>
                </p:cNvSpPr>
                <p:nvPr/>
              </p:nvSpPr>
              <p:spPr bwMode="auto">
                <a:xfrm>
                  <a:off x="710" y="816"/>
                  <a:ext cx="116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F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4" name="Rectangle 21"/>
                <p:cNvSpPr>
                  <a:spLocks/>
                </p:cNvSpPr>
                <p:nvPr/>
              </p:nvSpPr>
              <p:spPr bwMode="auto">
                <a:xfrm>
                  <a:off x="811" y="322"/>
                  <a:ext cx="133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r>
                    <a:rPr lang="en-US" dirty="0" smtClean="0">
                      <a:solidFill>
                        <a:schemeClr val="tx1"/>
                      </a:solidFill>
                      <a:latin typeface="Arial" charset="0"/>
                      <a:sym typeface="Arial" charset="0"/>
                    </a:rPr>
                    <a:t>C</a:t>
                  </a:r>
                  <a:endParaRPr lang="en-US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  <p:sp>
              <p:nvSpPr>
                <p:cNvPr id="15" name="Rectangle 22"/>
                <p:cNvSpPr>
                  <a:spLocks/>
                </p:cNvSpPr>
                <p:nvPr/>
              </p:nvSpPr>
              <p:spPr bwMode="auto">
                <a:xfrm>
                  <a:off x="28" y="1186"/>
                  <a:ext cx="26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40639" bIns="0">
                  <a:spAutoFit/>
                </a:bodyPr>
                <a:lstStyle/>
                <a:p>
                  <a:pPr marL="39688" eaLnBrk="1" hangingPunct="1"/>
                  <a:endParaRPr lang="en-US" sz="1800" dirty="0">
                    <a:solidFill>
                      <a:schemeClr val="tx1"/>
                    </a:solidFill>
                    <a:latin typeface="Arial" charset="0"/>
                    <a:sym typeface="Arial" charset="0"/>
                  </a:endParaRPr>
                </a:p>
              </p:txBody>
            </p:sp>
          </p:grpSp>
          <p:sp>
            <p:nvSpPr>
              <p:cNvPr id="29" name="Line 14"/>
              <p:cNvSpPr>
                <a:spLocks noChangeShapeType="1"/>
              </p:cNvSpPr>
              <p:nvPr/>
            </p:nvSpPr>
            <p:spPr bwMode="auto">
              <a:xfrm flipH="1">
                <a:off x="6019800" y="3505201"/>
                <a:ext cx="304800" cy="45719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609600" y="1750367"/>
            <a:ext cx="386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</a:t>
            </a:r>
            <a:r>
              <a:rPr lang="en-US" dirty="0" err="1" smtClean="0"/>
              <a:t>.sharedAncestorOf</a:t>
            </a:r>
            <a:r>
              <a:rPr lang="en-US" dirty="0" smtClean="0"/>
              <a:t>(D, I):  B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2286000"/>
            <a:ext cx="554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How about getting the routes to D and I?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65468" y="4872335"/>
            <a:ext cx="406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7543800" y="43434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467600" y="5710535"/>
            <a:ext cx="28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</a:t>
            </a:r>
            <a:endParaRPr lang="en-US" dirty="0"/>
          </a:p>
        </p:txBody>
      </p:sp>
      <p:sp>
        <p:nvSpPr>
          <p:cNvPr id="41" name="Oval 10"/>
          <p:cNvSpPr>
            <a:spLocks/>
          </p:cNvSpPr>
          <p:nvPr/>
        </p:nvSpPr>
        <p:spPr bwMode="auto">
          <a:xfrm>
            <a:off x="7391400" y="4876800"/>
            <a:ext cx="432854" cy="40880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fr-FR"/>
          </a:p>
        </p:txBody>
      </p:sp>
      <p:sp>
        <p:nvSpPr>
          <p:cNvPr id="42" name="Oval 10"/>
          <p:cNvSpPr>
            <a:spLocks/>
          </p:cNvSpPr>
          <p:nvPr/>
        </p:nvSpPr>
        <p:spPr bwMode="auto">
          <a:xfrm>
            <a:off x="7391400" y="5791200"/>
            <a:ext cx="432854" cy="408809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eaLnBrk="1" hangingPunct="1"/>
            <a:endParaRPr lang="fr-FR"/>
          </a:p>
        </p:txBody>
      </p:sp>
      <p:sp>
        <p:nvSpPr>
          <p:cNvPr id="43" name="Line 14"/>
          <p:cNvSpPr>
            <a:spLocks noChangeShapeType="1"/>
          </p:cNvSpPr>
          <p:nvPr/>
        </p:nvSpPr>
        <p:spPr bwMode="auto">
          <a:xfrm>
            <a:off x="7620000" y="52578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324600" y="1676400"/>
            <a:ext cx="1066800" cy="1562100"/>
            <a:chOff x="6324600" y="1676400"/>
            <a:chExt cx="1066800" cy="1562100"/>
          </a:xfrm>
        </p:grpSpPr>
        <p:sp>
          <p:nvSpPr>
            <p:cNvPr id="44" name="Oval 43"/>
            <p:cNvSpPr/>
            <p:nvPr/>
          </p:nvSpPr>
          <p:spPr>
            <a:xfrm>
              <a:off x="7162800" y="16764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781800" y="20574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324600" y="30099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3276600"/>
            <a:ext cx="1981200" cy="461665"/>
            <a:chOff x="609600" y="3276600"/>
            <a:chExt cx="1981200" cy="461665"/>
          </a:xfrm>
        </p:grpSpPr>
        <p:sp>
          <p:nvSpPr>
            <p:cNvPr id="47" name="TextBox 46"/>
            <p:cNvSpPr txBox="1"/>
            <p:nvPr/>
          </p:nvSpPr>
          <p:spPr>
            <a:xfrm>
              <a:off x="609600" y="3276600"/>
              <a:ext cx="1706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Route to D: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362200" y="3429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09600" y="3962400"/>
            <a:ext cx="1981200" cy="461665"/>
            <a:chOff x="609600" y="3276600"/>
            <a:chExt cx="1981200" cy="461665"/>
          </a:xfrm>
        </p:grpSpPr>
        <p:sp>
          <p:nvSpPr>
            <p:cNvPr id="52" name="TextBox 51"/>
            <p:cNvSpPr txBox="1"/>
            <p:nvPr/>
          </p:nvSpPr>
          <p:spPr>
            <a:xfrm>
              <a:off x="609600" y="3276600"/>
              <a:ext cx="16036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Route to I: 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362200" y="3429000"/>
              <a:ext cx="228600" cy="228600"/>
            </a:xfrm>
            <a:prstGeom prst="ellipse">
              <a:avLst/>
            </a:prstGeom>
            <a:solidFill>
              <a:srgbClr val="3366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84" name="Group 16383"/>
          <p:cNvGrpSpPr/>
          <p:nvPr/>
        </p:nvGrpSpPr>
        <p:grpSpPr>
          <a:xfrm>
            <a:off x="7086600" y="1905000"/>
            <a:ext cx="1143000" cy="4038600"/>
            <a:chOff x="7086600" y="1905000"/>
            <a:chExt cx="1143000" cy="4038600"/>
          </a:xfrm>
        </p:grpSpPr>
        <p:sp>
          <p:nvSpPr>
            <p:cNvPr id="50" name="Oval 49"/>
            <p:cNvSpPr/>
            <p:nvPr/>
          </p:nvSpPr>
          <p:spPr>
            <a:xfrm>
              <a:off x="7467600" y="19050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696200" y="57150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620000" y="48768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620000" y="40386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8001000" y="32004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086600" y="2362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86" name="TextBox 16385"/>
          <p:cNvSpPr txBox="1"/>
          <p:nvPr/>
        </p:nvSpPr>
        <p:spPr>
          <a:xfrm>
            <a:off x="457200" y="4495800"/>
            <a:ext cx="6400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two lists have at least one node in common:</a:t>
            </a:r>
          </a:p>
          <a:p>
            <a:r>
              <a:rPr lang="en-US" dirty="0" smtClean="0"/>
              <a:t>A. They may have more. In this case, B is also in both lists. The last one that is in both lists is the shared ancestor!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197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63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How to think about/implement </a:t>
            </a:r>
            <a:r>
              <a:rPr lang="en-US" sz="3200" dirty="0" err="1" smtClean="0">
                <a:solidFill>
                  <a:srgbClr val="800000"/>
                </a:solidFill>
                <a:latin typeface="Tw Cen MT" charset="0"/>
              </a:rPr>
              <a:t>sharedAncestorOf</a:t>
            </a:r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 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8CCD9-783C-D540-8EE8-2353CA338CF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6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38200" y="38100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 have these two linked lists. They are the same for a number of nodes in the beginning and then perhaps they diverge. They may both continue, or one or both might end there.</a:t>
            </a:r>
            <a:endParaRPr lang="en-US" dirty="0"/>
          </a:p>
        </p:txBody>
      </p:sp>
      <p:grpSp>
        <p:nvGrpSpPr>
          <p:cNvPr id="16389" name="Group 16388"/>
          <p:cNvGrpSpPr/>
          <p:nvPr/>
        </p:nvGrpSpPr>
        <p:grpSpPr>
          <a:xfrm>
            <a:off x="1524000" y="1905000"/>
            <a:ext cx="3429000" cy="239059"/>
            <a:chOff x="1524000" y="1905000"/>
            <a:chExt cx="3429000" cy="239059"/>
          </a:xfrm>
        </p:grpSpPr>
        <p:sp>
          <p:nvSpPr>
            <p:cNvPr id="2" name="Oval 1"/>
            <p:cNvSpPr/>
            <p:nvPr/>
          </p:nvSpPr>
          <p:spPr>
            <a:xfrm>
              <a:off x="22098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724400" y="1915459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5240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8956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17526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>
              <a:off x="24384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>
              <a:off x="42672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31242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0386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3581400" y="2046941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16387"/>
          <p:cNvGrpSpPr/>
          <p:nvPr/>
        </p:nvGrpSpPr>
        <p:grpSpPr>
          <a:xfrm>
            <a:off x="1524000" y="2057400"/>
            <a:ext cx="3429000" cy="239059"/>
            <a:chOff x="1524000" y="1981200"/>
            <a:chExt cx="3429000" cy="239059"/>
          </a:xfrm>
        </p:grpSpPr>
        <p:sp>
          <p:nvSpPr>
            <p:cNvPr id="64" name="Oval 63"/>
            <p:cNvSpPr/>
            <p:nvPr/>
          </p:nvSpPr>
          <p:spPr>
            <a:xfrm>
              <a:off x="22098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724400" y="1991659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5240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8956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>
              <a:off x="17526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5"/>
            <p:cNvSpPr>
              <a:spLocks noChangeShapeType="1"/>
            </p:cNvSpPr>
            <p:nvPr/>
          </p:nvSpPr>
          <p:spPr bwMode="auto">
            <a:xfrm>
              <a:off x="24384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5"/>
            <p:cNvSpPr>
              <a:spLocks noChangeShapeType="1"/>
            </p:cNvSpPr>
            <p:nvPr/>
          </p:nvSpPr>
          <p:spPr bwMode="auto">
            <a:xfrm>
              <a:off x="42672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>
              <a:off x="31242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0386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Line 15"/>
            <p:cNvSpPr>
              <a:spLocks noChangeShapeType="1"/>
            </p:cNvSpPr>
            <p:nvPr/>
          </p:nvSpPr>
          <p:spPr bwMode="auto">
            <a:xfrm>
              <a:off x="3581400" y="2123141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524000" y="2808941"/>
            <a:ext cx="3429000" cy="239059"/>
            <a:chOff x="1524000" y="1905000"/>
            <a:chExt cx="3429000" cy="239059"/>
          </a:xfrm>
        </p:grpSpPr>
        <p:sp>
          <p:nvSpPr>
            <p:cNvPr id="88" name="Oval 87"/>
            <p:cNvSpPr/>
            <p:nvPr/>
          </p:nvSpPr>
          <p:spPr>
            <a:xfrm>
              <a:off x="22098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724400" y="1915459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5240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8956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ine 15"/>
            <p:cNvSpPr>
              <a:spLocks noChangeShapeType="1"/>
            </p:cNvSpPr>
            <p:nvPr/>
          </p:nvSpPr>
          <p:spPr bwMode="auto">
            <a:xfrm>
              <a:off x="17526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5"/>
            <p:cNvSpPr>
              <a:spLocks noChangeShapeType="1"/>
            </p:cNvSpPr>
            <p:nvPr/>
          </p:nvSpPr>
          <p:spPr bwMode="auto">
            <a:xfrm>
              <a:off x="24384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5"/>
            <p:cNvSpPr>
              <a:spLocks noChangeShapeType="1"/>
            </p:cNvSpPr>
            <p:nvPr/>
          </p:nvSpPr>
          <p:spPr bwMode="auto">
            <a:xfrm>
              <a:off x="42672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>
              <a:off x="31242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0386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>
              <a:off x="3581400" y="2046941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24000" y="2895600"/>
            <a:ext cx="3429000" cy="239059"/>
            <a:chOff x="1524000" y="1981200"/>
            <a:chExt cx="3429000" cy="239059"/>
          </a:xfrm>
        </p:grpSpPr>
        <p:sp>
          <p:nvSpPr>
            <p:cNvPr id="76" name="Oval 75"/>
            <p:cNvSpPr/>
            <p:nvPr/>
          </p:nvSpPr>
          <p:spPr>
            <a:xfrm>
              <a:off x="22098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724400" y="1991659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5240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8956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7526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24384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>
              <a:off x="42672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>
              <a:off x="31242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0386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3581400" y="2123141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Oval 97"/>
          <p:cNvSpPr/>
          <p:nvPr/>
        </p:nvSpPr>
        <p:spPr>
          <a:xfrm>
            <a:off x="5334000" y="33528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5410200" y="3429000"/>
            <a:ext cx="457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>
            <a:off x="4953000" y="3124200"/>
            <a:ext cx="457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334000" y="25146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ine 15"/>
          <p:cNvSpPr>
            <a:spLocks noChangeShapeType="1"/>
          </p:cNvSpPr>
          <p:nvPr/>
        </p:nvSpPr>
        <p:spPr bwMode="auto">
          <a:xfrm>
            <a:off x="4953000" y="2286000"/>
            <a:ext cx="457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5"/>
          <p:cNvSpPr>
            <a:spLocks noChangeShapeType="1"/>
          </p:cNvSpPr>
          <p:nvPr/>
        </p:nvSpPr>
        <p:spPr bwMode="auto">
          <a:xfrm>
            <a:off x="5562600" y="2743200"/>
            <a:ext cx="457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562600" y="182880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ine 15"/>
          <p:cNvSpPr>
            <a:spLocks noChangeShapeType="1"/>
          </p:cNvSpPr>
          <p:nvPr/>
        </p:nvSpPr>
        <p:spPr bwMode="auto">
          <a:xfrm flipV="1">
            <a:off x="4953000" y="1981200"/>
            <a:ext cx="609600" cy="19424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5"/>
          <p:cNvSpPr>
            <a:spLocks noChangeShapeType="1"/>
          </p:cNvSpPr>
          <p:nvPr/>
        </p:nvSpPr>
        <p:spPr bwMode="auto">
          <a:xfrm flipV="1">
            <a:off x="5715000" y="1828800"/>
            <a:ext cx="609600" cy="76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838200" y="5486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shared ancestor is the last one that is on both lists!</a:t>
            </a:r>
            <a:endParaRPr lang="en-US" dirty="0"/>
          </a:p>
        </p:txBody>
      </p:sp>
      <p:cxnSp>
        <p:nvCxnSpPr>
          <p:cNvPr id="16391" name="Straight Connector 16390"/>
          <p:cNvCxnSpPr/>
          <p:nvPr/>
        </p:nvCxnSpPr>
        <p:spPr>
          <a:xfrm>
            <a:off x="1676400" y="1600200"/>
            <a:ext cx="0" cy="1828800"/>
          </a:xfrm>
          <a:prstGeom prst="line">
            <a:avLst/>
          </a:prstGeom>
          <a:ln w="6032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2" name="TextBox 16391"/>
          <p:cNvSpPr txBox="1"/>
          <p:nvPr/>
        </p:nvSpPr>
        <p:spPr>
          <a:xfrm>
            <a:off x="426510" y="1905000"/>
            <a:ext cx="94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ase 1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381000" y="2743200"/>
            <a:ext cx="945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ase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721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111 L 0.34167 -0.01111 " pathEditMode="relative" ptsTypes="AA">
                                      <p:cBhvr>
                                        <p:cTn id="11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53400" cy="838200"/>
          </a:xfrm>
        </p:spPr>
        <p:txBody>
          <a:bodyPr/>
          <a:lstStyle/>
          <a:p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How to think about/implement </a:t>
            </a:r>
            <a:r>
              <a:rPr lang="en-US" sz="3200" dirty="0" err="1" smtClean="0">
                <a:solidFill>
                  <a:srgbClr val="800000"/>
                </a:solidFill>
                <a:latin typeface="Tw Cen MT" charset="0"/>
              </a:rPr>
              <a:t>sharedAncestorOf</a:t>
            </a:r>
            <a:r>
              <a:rPr lang="en-US" sz="3200" dirty="0" smtClean="0">
                <a:solidFill>
                  <a:srgbClr val="800000"/>
                </a:solidFill>
                <a:latin typeface="Tw Cen MT" charset="0"/>
              </a:rPr>
              <a:t> </a:t>
            </a:r>
            <a:endParaRPr lang="en-US" sz="3200" dirty="0">
              <a:solidFill>
                <a:srgbClr val="800000"/>
              </a:solidFill>
              <a:latin typeface="Tw Cen MT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200" y="1271588"/>
            <a:ext cx="533400" cy="244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 New Roman" charset="0"/>
                <a:ea typeface="ヒラギノ明朝 ProN W3" charset="0"/>
                <a:cs typeface="ヒラギノ明朝 ProN W3" charset="0"/>
                <a:sym typeface="Times New Roman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fld id="{DC88CCD9-783C-D540-8EE8-2353CA338CF9}" type="slidenum">
              <a:rPr lang="en-US" sz="1200">
                <a:solidFill>
                  <a:srgbClr val="FFFFFF"/>
                </a:solidFill>
              </a:rPr>
              <a:pPr eaLnBrk="1" hangingPunct="1">
                <a:lnSpc>
                  <a:spcPct val="80000"/>
                </a:lnSpc>
              </a:pPr>
              <a:t>7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09600" y="3429000"/>
            <a:ext cx="4724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write a loop that starts at the beginning and moves through both lists in synched fashion?</a:t>
            </a:r>
            <a:endParaRPr lang="en-US" dirty="0"/>
          </a:p>
        </p:txBody>
      </p:sp>
      <p:grpSp>
        <p:nvGrpSpPr>
          <p:cNvPr id="16389" name="Group 16388"/>
          <p:cNvGrpSpPr/>
          <p:nvPr/>
        </p:nvGrpSpPr>
        <p:grpSpPr>
          <a:xfrm>
            <a:off x="1600200" y="1905000"/>
            <a:ext cx="3429000" cy="239059"/>
            <a:chOff x="1524000" y="1905000"/>
            <a:chExt cx="3429000" cy="239059"/>
          </a:xfrm>
        </p:grpSpPr>
        <p:sp>
          <p:nvSpPr>
            <p:cNvPr id="2" name="Oval 1"/>
            <p:cNvSpPr/>
            <p:nvPr/>
          </p:nvSpPr>
          <p:spPr>
            <a:xfrm>
              <a:off x="22098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724400" y="1915459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5240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8956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Line 15"/>
            <p:cNvSpPr>
              <a:spLocks noChangeShapeType="1"/>
            </p:cNvSpPr>
            <p:nvPr/>
          </p:nvSpPr>
          <p:spPr bwMode="auto">
            <a:xfrm>
              <a:off x="17526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>
              <a:off x="24384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>
              <a:off x="42672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5"/>
            <p:cNvSpPr>
              <a:spLocks noChangeShapeType="1"/>
            </p:cNvSpPr>
            <p:nvPr/>
          </p:nvSpPr>
          <p:spPr bwMode="auto">
            <a:xfrm>
              <a:off x="31242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0386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ine 15"/>
            <p:cNvSpPr>
              <a:spLocks noChangeShapeType="1"/>
            </p:cNvSpPr>
            <p:nvPr/>
          </p:nvSpPr>
          <p:spPr bwMode="auto">
            <a:xfrm>
              <a:off x="3581400" y="2046941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8" name="Group 16387"/>
          <p:cNvGrpSpPr/>
          <p:nvPr/>
        </p:nvGrpSpPr>
        <p:grpSpPr>
          <a:xfrm>
            <a:off x="1600200" y="2123141"/>
            <a:ext cx="3429000" cy="239059"/>
            <a:chOff x="1524000" y="1981200"/>
            <a:chExt cx="3429000" cy="239059"/>
          </a:xfrm>
        </p:grpSpPr>
        <p:sp>
          <p:nvSpPr>
            <p:cNvPr id="64" name="Oval 63"/>
            <p:cNvSpPr/>
            <p:nvPr/>
          </p:nvSpPr>
          <p:spPr>
            <a:xfrm>
              <a:off x="22098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4724400" y="1991659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5240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28956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Line 15"/>
            <p:cNvSpPr>
              <a:spLocks noChangeShapeType="1"/>
            </p:cNvSpPr>
            <p:nvPr/>
          </p:nvSpPr>
          <p:spPr bwMode="auto">
            <a:xfrm>
              <a:off x="17526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5"/>
            <p:cNvSpPr>
              <a:spLocks noChangeShapeType="1"/>
            </p:cNvSpPr>
            <p:nvPr/>
          </p:nvSpPr>
          <p:spPr bwMode="auto">
            <a:xfrm>
              <a:off x="24384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5"/>
            <p:cNvSpPr>
              <a:spLocks noChangeShapeType="1"/>
            </p:cNvSpPr>
            <p:nvPr/>
          </p:nvSpPr>
          <p:spPr bwMode="auto">
            <a:xfrm>
              <a:off x="42672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15"/>
            <p:cNvSpPr>
              <a:spLocks noChangeShapeType="1"/>
            </p:cNvSpPr>
            <p:nvPr/>
          </p:nvSpPr>
          <p:spPr bwMode="auto">
            <a:xfrm>
              <a:off x="31242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40386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Line 15"/>
            <p:cNvSpPr>
              <a:spLocks noChangeShapeType="1"/>
            </p:cNvSpPr>
            <p:nvPr/>
          </p:nvSpPr>
          <p:spPr bwMode="auto">
            <a:xfrm>
              <a:off x="3581400" y="2123141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600200" y="2808941"/>
            <a:ext cx="3429000" cy="239059"/>
            <a:chOff x="1524000" y="1905000"/>
            <a:chExt cx="3429000" cy="239059"/>
          </a:xfrm>
        </p:grpSpPr>
        <p:sp>
          <p:nvSpPr>
            <p:cNvPr id="88" name="Oval 87"/>
            <p:cNvSpPr/>
            <p:nvPr/>
          </p:nvSpPr>
          <p:spPr>
            <a:xfrm>
              <a:off x="22098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724400" y="1915459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15240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28956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Line 15"/>
            <p:cNvSpPr>
              <a:spLocks noChangeShapeType="1"/>
            </p:cNvSpPr>
            <p:nvPr/>
          </p:nvSpPr>
          <p:spPr bwMode="auto">
            <a:xfrm>
              <a:off x="17526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15"/>
            <p:cNvSpPr>
              <a:spLocks noChangeShapeType="1"/>
            </p:cNvSpPr>
            <p:nvPr/>
          </p:nvSpPr>
          <p:spPr bwMode="auto">
            <a:xfrm>
              <a:off x="24384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15"/>
            <p:cNvSpPr>
              <a:spLocks noChangeShapeType="1"/>
            </p:cNvSpPr>
            <p:nvPr/>
          </p:nvSpPr>
          <p:spPr bwMode="auto">
            <a:xfrm>
              <a:off x="42672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>
              <a:off x="3124200" y="2057400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95"/>
            <p:cNvSpPr/>
            <p:nvPr/>
          </p:nvSpPr>
          <p:spPr>
            <a:xfrm>
              <a:off x="4038600" y="1905000"/>
              <a:ext cx="228600" cy="228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>
              <a:off x="3581400" y="2046941"/>
              <a:ext cx="457200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600200" y="2895600"/>
            <a:ext cx="3429000" cy="239059"/>
            <a:chOff x="1524000" y="1981200"/>
            <a:chExt cx="3429000" cy="239059"/>
          </a:xfrm>
        </p:grpSpPr>
        <p:sp>
          <p:nvSpPr>
            <p:cNvPr id="76" name="Oval 75"/>
            <p:cNvSpPr/>
            <p:nvPr/>
          </p:nvSpPr>
          <p:spPr>
            <a:xfrm>
              <a:off x="22098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724400" y="1991659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5240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8956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Line 15"/>
            <p:cNvSpPr>
              <a:spLocks noChangeShapeType="1"/>
            </p:cNvSpPr>
            <p:nvPr/>
          </p:nvSpPr>
          <p:spPr bwMode="auto">
            <a:xfrm>
              <a:off x="17526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15"/>
            <p:cNvSpPr>
              <a:spLocks noChangeShapeType="1"/>
            </p:cNvSpPr>
            <p:nvPr/>
          </p:nvSpPr>
          <p:spPr bwMode="auto">
            <a:xfrm>
              <a:off x="24384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5"/>
            <p:cNvSpPr>
              <a:spLocks noChangeShapeType="1"/>
            </p:cNvSpPr>
            <p:nvPr/>
          </p:nvSpPr>
          <p:spPr bwMode="auto">
            <a:xfrm>
              <a:off x="42672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5"/>
            <p:cNvSpPr>
              <a:spLocks noChangeShapeType="1"/>
            </p:cNvSpPr>
            <p:nvPr/>
          </p:nvSpPr>
          <p:spPr bwMode="auto">
            <a:xfrm>
              <a:off x="3124200" y="2133600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038600" y="1981200"/>
              <a:ext cx="228600" cy="2286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Line 15"/>
            <p:cNvSpPr>
              <a:spLocks noChangeShapeType="1"/>
            </p:cNvSpPr>
            <p:nvPr/>
          </p:nvSpPr>
          <p:spPr bwMode="auto">
            <a:xfrm>
              <a:off x="3581400" y="2123141"/>
              <a:ext cx="4572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Oval 97"/>
          <p:cNvSpPr/>
          <p:nvPr/>
        </p:nvSpPr>
        <p:spPr>
          <a:xfrm>
            <a:off x="5410200" y="33528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>
            <a:off x="5486400" y="3429000"/>
            <a:ext cx="457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5"/>
          <p:cNvSpPr>
            <a:spLocks noChangeShapeType="1"/>
          </p:cNvSpPr>
          <p:nvPr/>
        </p:nvSpPr>
        <p:spPr bwMode="auto">
          <a:xfrm>
            <a:off x="5029200" y="3124200"/>
            <a:ext cx="457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410200" y="25146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Line 15"/>
          <p:cNvSpPr>
            <a:spLocks noChangeShapeType="1"/>
          </p:cNvSpPr>
          <p:nvPr/>
        </p:nvSpPr>
        <p:spPr bwMode="auto">
          <a:xfrm>
            <a:off x="5029200" y="2286000"/>
            <a:ext cx="457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5"/>
          <p:cNvSpPr>
            <a:spLocks noChangeShapeType="1"/>
          </p:cNvSpPr>
          <p:nvPr/>
        </p:nvSpPr>
        <p:spPr bwMode="auto">
          <a:xfrm>
            <a:off x="5638800" y="2743200"/>
            <a:ext cx="457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5638800" y="1828800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Line 15"/>
          <p:cNvSpPr>
            <a:spLocks noChangeShapeType="1"/>
          </p:cNvSpPr>
          <p:nvPr/>
        </p:nvSpPr>
        <p:spPr bwMode="auto">
          <a:xfrm flipV="1">
            <a:off x="5029200" y="1981200"/>
            <a:ext cx="609600" cy="19424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5"/>
          <p:cNvSpPr>
            <a:spLocks noChangeShapeType="1"/>
          </p:cNvSpPr>
          <p:nvPr/>
        </p:nvSpPr>
        <p:spPr bwMode="auto">
          <a:xfrm flipV="1">
            <a:off x="5791200" y="1828800"/>
            <a:ext cx="609600" cy="7620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685800" y="4648200"/>
            <a:ext cx="320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Can’t use </a:t>
            </a:r>
            <a:r>
              <a:rPr lang="en-US" dirty="0" err="1" smtClean="0"/>
              <a:t>foreach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Don’t want to use stuff to right because we don’t know cost of c1.get(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16391" name="Straight Connector 16390"/>
          <p:cNvCxnSpPr/>
          <p:nvPr/>
        </p:nvCxnSpPr>
        <p:spPr>
          <a:xfrm>
            <a:off x="1752600" y="1600200"/>
            <a:ext cx="0" cy="1828800"/>
          </a:xfrm>
          <a:prstGeom prst="line">
            <a:avLst/>
          </a:prstGeom>
          <a:ln w="60325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85800" y="1676400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c2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62400" y="4343400"/>
            <a:ext cx="21701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6600"/>
                </a:solidFill>
              </a:rPr>
              <a:t>= 0;</a:t>
            </a:r>
          </a:p>
          <a:p>
            <a:r>
              <a:rPr lang="en-US" dirty="0">
                <a:solidFill>
                  <a:srgbClr val="FF6600"/>
                </a:solidFill>
              </a:rPr>
              <a:t>w</a:t>
            </a:r>
            <a:r>
              <a:rPr lang="en-US" dirty="0" smtClean="0">
                <a:solidFill>
                  <a:srgbClr val="FF6600"/>
                </a:solidFill>
              </a:rPr>
              <a:t>hile ( </a:t>
            </a:r>
            <a:r>
              <a:rPr lang="mr-IN" dirty="0" smtClean="0">
                <a:solidFill>
                  <a:srgbClr val="FF6600"/>
                </a:solidFill>
              </a:rPr>
              <a:t>…</a:t>
            </a:r>
            <a:r>
              <a:rPr lang="en-US" dirty="0" smtClean="0">
                <a:solidFill>
                  <a:srgbClr val="FF6600"/>
                </a:solidFill>
              </a:rPr>
              <a:t>) {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    n1= c1.get(</a:t>
            </a:r>
            <a:r>
              <a:rPr lang="en-US" dirty="0" err="1" smtClean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6600"/>
                </a:solidFill>
              </a:rPr>
              <a:t>);</a:t>
            </a:r>
          </a:p>
          <a:p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   n2= c2.get(</a:t>
            </a:r>
            <a:r>
              <a:rPr lang="en-US" dirty="0" err="1" smtClean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6600"/>
                </a:solidFill>
              </a:rPr>
              <a:t>);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   </a:t>
            </a:r>
            <a:r>
              <a:rPr lang="mr-IN" dirty="0" smtClean="0">
                <a:solidFill>
                  <a:srgbClr val="FF6600"/>
                </a:solidFill>
              </a:rPr>
              <a:t>…</a:t>
            </a:r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  </a:t>
            </a:r>
            <a:r>
              <a:rPr lang="en-US" dirty="0" err="1" smtClean="0">
                <a:solidFill>
                  <a:srgbClr val="FF6600"/>
                </a:solidFill>
              </a:rPr>
              <a:t>i</a:t>
            </a:r>
            <a:r>
              <a:rPr lang="en-US" dirty="0" smtClean="0">
                <a:solidFill>
                  <a:srgbClr val="FF6600"/>
                </a:solidFill>
              </a:rPr>
              <a:t>= i+1;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29400" y="1794808"/>
            <a:ext cx="20574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Use the Iterators of c1 and c2!</a:t>
            </a:r>
          </a:p>
          <a:p>
            <a:r>
              <a:rPr lang="en-US" dirty="0" smtClean="0"/>
              <a:t>We do it in Eclipse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6248400" y="4267200"/>
            <a:ext cx="2514600" cy="193899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Moral: Spend time with pencil and paper away from Eclipse to think problem through!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685800" y="2598003"/>
            <a:ext cx="68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c1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c2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601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1111 L 0.34167 -0.01111 " pathEditMode="relative" ptsTypes="AA">
                                      <p:cBhvr>
                                        <p:cTn id="6" dur="4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3" grpId="0"/>
      <p:bldP spid="86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</a:t>
            </a:r>
            <a:r>
              <a:rPr lang="en-US" sz="2400" dirty="0"/>
              <a:t>arly versions of Java lacked generics</a:t>
            </a:r>
            <a:r>
              <a:rPr lang="is-IS" sz="2400" dirty="0"/>
              <a:t>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457200" y="1996140"/>
            <a:ext cx="8223250" cy="4480859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dirty="0" err="1">
                <a:latin typeface="Times New Roman"/>
                <a:cs typeface="Times New Roman"/>
              </a:rPr>
              <a:t>interface</a:t>
            </a:r>
            <a:r>
              <a:rPr lang="it-IT" dirty="0">
                <a:latin typeface="Times New Roman"/>
                <a:cs typeface="Times New Roman"/>
              </a:rPr>
              <a:t> Collection {</a:t>
            </a:r>
          </a:p>
          <a:p>
            <a:r>
              <a:rPr lang="it-IT" dirty="0">
                <a:latin typeface="Times New Roman"/>
                <a:cs typeface="Times New Roman"/>
              </a:rPr>
              <a:t>  </a:t>
            </a:r>
            <a:r>
              <a:rPr lang="it-IT" dirty="0" smtClean="0">
                <a:latin typeface="Times New Roman"/>
                <a:cs typeface="Times New Roman"/>
              </a:rPr>
              <a:t>  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/**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Return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contains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*/</a:t>
            </a:r>
          </a:p>
          <a:p>
            <a:r>
              <a:rPr lang="it-IT" dirty="0">
                <a:latin typeface="Times New Roman"/>
                <a:cs typeface="Times New Roman"/>
              </a:rPr>
              <a:t>  </a:t>
            </a:r>
            <a:r>
              <a:rPr lang="it-IT" dirty="0" smtClean="0">
                <a:latin typeface="Times New Roman"/>
                <a:cs typeface="Times New Roman"/>
              </a:rPr>
              <a:t>  </a:t>
            </a:r>
            <a:r>
              <a:rPr lang="it-IT" dirty="0" err="1" smtClean="0">
                <a:latin typeface="Times New Roman"/>
                <a:cs typeface="Times New Roman"/>
              </a:rPr>
              <a:t>boolean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contains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 smtClean="0">
                <a:latin typeface="Times New Roman"/>
                <a:cs typeface="Times New Roman"/>
              </a:rPr>
              <a:t>ob</a:t>
            </a:r>
            <a:r>
              <a:rPr lang="it-IT" dirty="0" smtClean="0">
                <a:latin typeface="Times New Roman"/>
                <a:cs typeface="Times New Roman"/>
              </a:rPr>
              <a:t>);</a:t>
            </a:r>
            <a:endParaRPr lang="it-IT" dirty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 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/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**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Add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to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;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return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endParaRPr lang="it-IT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  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*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changed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. */</a:t>
            </a:r>
          </a:p>
          <a:p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smtClean="0">
                <a:latin typeface="Times New Roman"/>
                <a:cs typeface="Times New Roman"/>
              </a:rPr>
              <a:t>  </a:t>
            </a:r>
            <a:r>
              <a:rPr lang="it-IT" dirty="0" err="1">
                <a:latin typeface="Times New Roman"/>
                <a:cs typeface="Times New Roman"/>
              </a:rPr>
              <a:t>boolean</a:t>
            </a: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add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 smtClean="0">
                <a:latin typeface="Times New Roman"/>
                <a:cs typeface="Times New Roman"/>
              </a:rPr>
              <a:t>ob</a:t>
            </a:r>
            <a:r>
              <a:rPr lang="it-IT" dirty="0" smtClean="0">
                <a:latin typeface="Times New Roman"/>
                <a:cs typeface="Times New Roman"/>
              </a:rPr>
              <a:t>);</a:t>
            </a:r>
            <a:endParaRPr lang="it-IT" dirty="0">
              <a:latin typeface="Times New Roman"/>
              <a:cs typeface="Times New Roman"/>
            </a:endParaRPr>
          </a:p>
          <a:p>
            <a:pPr>
              <a:spcBef>
                <a:spcPts val="1200"/>
              </a:spcBef>
            </a:pPr>
            <a:r>
              <a:rPr lang="it-IT" dirty="0">
                <a:latin typeface="Times New Roman"/>
                <a:cs typeface="Times New Roman"/>
              </a:rPr>
              <a:t>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/**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Remove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ob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from 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;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return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true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 smtClean="0">
                <a:solidFill>
                  <a:srgbClr val="008000"/>
                </a:solidFill>
                <a:latin typeface="Times New Roman"/>
                <a:cs typeface="Times New Roman"/>
              </a:rPr>
              <a:t>iff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endParaRPr lang="it-IT" dirty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 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* 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the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collection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is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err="1">
                <a:solidFill>
                  <a:srgbClr val="008000"/>
                </a:solidFill>
                <a:latin typeface="Times New Roman"/>
                <a:cs typeface="Times New Roman"/>
              </a:rPr>
              <a:t>changed</a:t>
            </a:r>
            <a:r>
              <a:rPr lang="it-IT" dirty="0">
                <a:solidFill>
                  <a:srgbClr val="008000"/>
                </a:solidFill>
                <a:latin typeface="Times New Roman"/>
                <a:cs typeface="Times New Roman"/>
              </a:rPr>
              <a:t>. */</a:t>
            </a:r>
          </a:p>
          <a:p>
            <a:r>
              <a:rPr lang="it-IT" dirty="0">
                <a:latin typeface="Times New Roman"/>
                <a:cs typeface="Times New Roman"/>
              </a:rPr>
              <a:t>  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 smtClean="0">
                <a:latin typeface="Times New Roman"/>
                <a:cs typeface="Times New Roman"/>
              </a:rPr>
              <a:t>boolean</a:t>
            </a:r>
            <a:r>
              <a:rPr lang="it-IT" dirty="0" smtClean="0">
                <a:latin typeface="Times New Roman"/>
                <a:cs typeface="Times New Roman"/>
              </a:rPr>
              <a:t> </a:t>
            </a:r>
            <a:r>
              <a:rPr lang="it-IT" dirty="0" err="1">
                <a:latin typeface="Times New Roman"/>
                <a:cs typeface="Times New Roman"/>
              </a:rPr>
              <a:t>remove</a:t>
            </a:r>
            <a:r>
              <a:rPr lang="it-IT" dirty="0">
                <a:latin typeface="Times New Roman"/>
                <a:cs typeface="Times New Roman"/>
              </a:rPr>
              <a:t>(Object </a:t>
            </a:r>
            <a:r>
              <a:rPr lang="it-IT" dirty="0" err="1" smtClean="0">
                <a:latin typeface="Times New Roman"/>
                <a:cs typeface="Times New Roman"/>
              </a:rPr>
              <a:t>ob</a:t>
            </a:r>
            <a:r>
              <a:rPr lang="it-IT" dirty="0" smtClean="0">
                <a:latin typeface="Times New Roman"/>
                <a:cs typeface="Times New Roman"/>
              </a:rPr>
              <a:t>)</a:t>
            </a:r>
            <a:r>
              <a:rPr lang="it-IT" dirty="0">
                <a:latin typeface="Times New Roman"/>
                <a:cs typeface="Times New Roman"/>
              </a:rPr>
              <a:t>;</a:t>
            </a:r>
          </a:p>
          <a:p>
            <a:r>
              <a:rPr lang="it-IT" dirty="0">
                <a:latin typeface="Times New Roman"/>
                <a:cs typeface="Times New Roman"/>
              </a:rPr>
              <a:t>  ...</a:t>
            </a:r>
            <a:endParaRPr lang="is-IS" dirty="0">
              <a:latin typeface="Times New Roman"/>
              <a:cs typeface="Times New Roman"/>
            </a:endParaRPr>
          </a:p>
          <a:p>
            <a:r>
              <a:rPr lang="is-IS" dirty="0">
                <a:latin typeface="Times New Roman"/>
                <a:cs typeface="Times New Roman"/>
              </a:rPr>
              <a:t>}</a:t>
            </a:r>
            <a:endParaRPr lang="it-IT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90921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A0789EF-051D-104E-9214-6EE1BF3E6FB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 rIns="132080"/>
          <a:lstStyle/>
          <a:p>
            <a:pPr eaLnBrk="1" hangingPunct="1"/>
            <a:r>
              <a:rPr lang="en-US" sz="3200" dirty="0">
                <a:solidFill>
                  <a:srgbClr val="800000"/>
                </a:solidFill>
                <a:latin typeface="Tw Cen MT" charset="0"/>
              </a:rPr>
              <a:t>Java Collections</a:t>
            </a: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533400" y="3124200"/>
            <a:ext cx="8223250" cy="2667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440" tIns="0" rIns="91440" bIns="91440"/>
          <a:lstStyle/>
          <a:p>
            <a:r>
              <a:rPr lang="it-IT" sz="2000" dirty="0">
                <a:latin typeface="Consolas"/>
                <a:cs typeface="Consolas"/>
              </a:rPr>
              <a:t>Collection c = ...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(“Hello”)</a:t>
            </a:r>
          </a:p>
          <a:p>
            <a:r>
              <a:rPr lang="it-IT" sz="2000" dirty="0" err="1">
                <a:latin typeface="Consolas"/>
                <a:cs typeface="Consolas"/>
              </a:rPr>
              <a:t>c.add</a:t>
            </a:r>
            <a:r>
              <a:rPr lang="it-IT" sz="2000" dirty="0">
                <a:latin typeface="Consolas"/>
                <a:cs typeface="Consolas"/>
              </a:rPr>
              <a:t>(“World”);</a:t>
            </a:r>
          </a:p>
          <a:p>
            <a:r>
              <a:rPr lang="it-IT" sz="2000" dirty="0">
                <a:latin typeface="Consolas"/>
                <a:cs typeface="Consolas"/>
              </a:rPr>
              <a:t>...</a:t>
            </a:r>
            <a:endParaRPr lang="is-I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for (Object </a:t>
            </a:r>
            <a:r>
              <a:rPr lang="en-US" sz="2000" dirty="0" err="1" smtClean="0">
                <a:latin typeface="Consolas"/>
                <a:cs typeface="Consolas"/>
              </a:rPr>
              <a:t>ob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: c) {</a:t>
            </a:r>
          </a:p>
          <a:p>
            <a:r>
              <a:rPr lang="en-US" sz="2000" dirty="0">
                <a:latin typeface="Consolas"/>
                <a:cs typeface="Consolas"/>
              </a:rPr>
              <a:t>  String </a:t>
            </a:r>
            <a:r>
              <a:rPr lang="en-US" sz="2000" dirty="0" smtClean="0">
                <a:latin typeface="Consolas"/>
                <a:cs typeface="Consolas"/>
              </a:rPr>
              <a:t>s= </a:t>
            </a:r>
            <a:r>
              <a:rPr lang="en-US" sz="2000" dirty="0">
                <a:solidFill>
                  <a:srgbClr val="FF0000"/>
                </a:solidFill>
                <a:latin typeface="Consolas"/>
                <a:cs typeface="Consolas"/>
              </a:rPr>
              <a:t>(String) </a:t>
            </a:r>
            <a:r>
              <a:rPr lang="en-US" sz="2000" dirty="0" err="1" smtClean="0">
                <a:latin typeface="Consolas"/>
                <a:cs typeface="Consolas"/>
              </a:rPr>
              <a:t>ob</a:t>
            </a:r>
            <a:r>
              <a:rPr lang="en-US" sz="2000" dirty="0" smtClean="0">
                <a:latin typeface="Consolas"/>
                <a:cs typeface="Consolas"/>
              </a:rPr>
              <a:t>;</a:t>
            </a:r>
            <a:endParaRPr lang="en-US" sz="2000" dirty="0">
              <a:latin typeface="Consolas"/>
              <a:cs typeface="Consolas"/>
            </a:endParaRPr>
          </a:p>
          <a:p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System.out.println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 + “ : “ + </a:t>
            </a:r>
            <a:r>
              <a:rPr lang="en-US" sz="2000" dirty="0" err="1">
                <a:latin typeface="Consolas"/>
                <a:cs typeface="Consolas"/>
              </a:rPr>
              <a:t>s.length</a:t>
            </a:r>
            <a:r>
              <a:rPr lang="en-US" sz="2000" dirty="0">
                <a:latin typeface="Consolas"/>
                <a:cs typeface="Consolas"/>
              </a:rPr>
              <a:t>());</a:t>
            </a:r>
          </a:p>
          <a:p>
            <a:r>
              <a:rPr lang="en-US" sz="2000" dirty="0">
                <a:latin typeface="Consolas"/>
                <a:cs typeface="Consolas"/>
              </a:rPr>
              <a:t>}</a:t>
            </a:r>
            <a:endParaRPr lang="is-IS" sz="2000" dirty="0">
              <a:latin typeface="Consolas"/>
              <a:cs typeface="Consolas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5800" cy="144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L</a:t>
            </a:r>
            <a:r>
              <a:rPr lang="en-US" sz="2400" dirty="0" smtClean="0">
                <a:latin typeface="Times New Roman"/>
                <a:cs typeface="Times New Roman"/>
              </a:rPr>
              <a:t>ack </a:t>
            </a:r>
            <a:r>
              <a:rPr lang="en-US" sz="2400" dirty="0">
                <a:latin typeface="Times New Roman"/>
                <a:cs typeface="Times New Roman"/>
              </a:rPr>
              <a:t>of generics was painful </a:t>
            </a:r>
            <a:r>
              <a:rPr lang="en-US" sz="2400" dirty="0" smtClean="0">
                <a:latin typeface="Times New Roman"/>
                <a:cs typeface="Times New Roman"/>
              </a:rPr>
              <a:t>because </a:t>
            </a:r>
            <a:r>
              <a:rPr lang="en-US" sz="2400" dirty="0">
                <a:latin typeface="Times New Roman"/>
                <a:cs typeface="Times New Roman"/>
              </a:rPr>
              <a:t>programmers had to </a:t>
            </a:r>
            <a:r>
              <a:rPr lang="en-US" sz="2400" dirty="0" smtClean="0">
                <a:latin typeface="Times New Roman"/>
                <a:cs typeface="Times New Roman"/>
              </a:rPr>
              <a:t>manually cast.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5791200"/>
            <a:ext cx="815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charset="0"/>
              <a:buChar char=""/>
              <a:defRPr sz="29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charset="0"/>
              <a:buChar char=""/>
              <a:defRPr sz="2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"/>
              <a:defRPr sz="23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charset="0"/>
              <a:buChar char="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400" dirty="0">
                <a:latin typeface="Times New Roman"/>
                <a:cs typeface="Times New Roman"/>
              </a:rPr>
              <a:t>… and people often made mistakes!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581400" y="2514600"/>
            <a:ext cx="2514600" cy="2133600"/>
          </a:xfrm>
          <a:prstGeom prst="straightConnector1">
            <a:avLst/>
          </a:prstGeom>
          <a:ln w="762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2918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7114</TotalTime>
  <Pages>0</Pages>
  <Words>3207</Words>
  <Characters>0</Characters>
  <Application>Microsoft Macintosh PowerPoint</Application>
  <PresentationFormat>On-screen Show (4:3)</PresentationFormat>
  <Lines>0</Lines>
  <Paragraphs>434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Java Generics</vt:lpstr>
      <vt:lpstr>Things</vt:lpstr>
      <vt:lpstr>Textbook and Homework</vt:lpstr>
      <vt:lpstr>How to think about/implement sharedAncestorOf </vt:lpstr>
      <vt:lpstr>How to think about/implement sharedAncestorOf </vt:lpstr>
      <vt:lpstr>How to think about/implement sharedAncestorOf </vt:lpstr>
      <vt:lpstr>How to think about/implement sharedAncestorOf </vt:lpstr>
      <vt:lpstr>Java Collections</vt:lpstr>
      <vt:lpstr>Java Collections</vt:lpstr>
      <vt:lpstr>Using Java Collections</vt:lpstr>
      <vt:lpstr>Arrays → Generics</vt:lpstr>
      <vt:lpstr>Proposals for adding Generics to Java</vt:lpstr>
      <vt:lpstr>Generic Collections</vt:lpstr>
      <vt:lpstr>Using Java Collections</vt:lpstr>
      <vt:lpstr>Type checking as part of syntax check (compile time)</vt:lpstr>
      <vt:lpstr>Subtyping</vt:lpstr>
      <vt:lpstr>Array Subtyping</vt:lpstr>
      <vt:lpstr>Array Subtyping</vt:lpstr>
      <vt:lpstr>Subtyping</vt:lpstr>
      <vt:lpstr>A type parameter for a method</vt:lpstr>
      <vt:lpstr>A type parameter for a method</vt:lpstr>
      <vt:lpstr>A type parameter for a method</vt:lpstr>
      <vt:lpstr>Printing Collections</vt:lpstr>
      <vt:lpstr>Wildcards: introduce wildcards</vt:lpstr>
      <vt:lpstr>Wildcards</vt:lpstr>
      <vt:lpstr>Bounded Wildcards</vt:lpstr>
      <vt:lpstr>Bounded Wildcards</vt:lpstr>
      <vt:lpstr>Bounded Wildcards</vt:lpstr>
      <vt:lpstr>Generic Methods</vt:lpstr>
      <vt:lpstr>Catenating Lists</vt:lpstr>
      <vt:lpstr>Catenating Lists</vt:lpstr>
      <vt:lpstr>Interface Comparable</vt:lpstr>
      <vt:lpstr>Our binary bearch</vt:lpstr>
      <vt:lpstr>Those who fully grok generics write: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CS211</dc:title>
  <dc:creator>chew</dc:creator>
  <cp:lastModifiedBy>David Gries</cp:lastModifiedBy>
  <cp:revision>340</cp:revision>
  <cp:lastPrinted>2017-03-27T21:52:15Z</cp:lastPrinted>
  <dcterms:modified xsi:type="dcterms:W3CDTF">2017-03-28T13:49:21Z</dcterms:modified>
</cp:coreProperties>
</file>