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80" r:id="rId7"/>
    <p:sldId id="262" r:id="rId8"/>
    <p:sldId id="275" r:id="rId9"/>
    <p:sldId id="276" r:id="rId10"/>
    <p:sldId id="263" r:id="rId11"/>
    <p:sldId id="264" r:id="rId12"/>
    <p:sldId id="279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8" r:id="rId2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85A934D-C8AB-4DC7-8C6F-FD8D1DAF24D0}">
  <a:tblStyle styleId="{485A934D-C8AB-4DC7-8C6F-FD8D1DAF24D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81B9B5A-7CB3-46D6-954E-CC417E6A6437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74253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hash function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contains and remove: O(n) due to possible poor lhash function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400"/>
              <a:t>Hash function should be O(1) to reap the benefits of hashing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400"/>
              <a:t>This is where the magic is to get our O(n) operations down to amortized O(1)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 a high-high-level of both approaches here.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Explain the Big O definition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explain that this is why constants don’t matter.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 * g(n) is our upper bound and we can set c to be any real valued number.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Note: We don’t say f(n) = O(g(n)) because it is not an equality.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Yes merge sort is O(n^3) technically, but when big O is used, it usually means it is the tightest bound.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For all of the vocab words, go over an example,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Adding two numbers - O(1)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binary search - O(log n)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linear search - O(n)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selection sort - O(n^2)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484450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600201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5757013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Recitation 10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4955190"/>
            <a:ext cx="8229600" cy="164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Prelim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457200" y="2879810"/>
            <a:ext cx="8229600" cy="10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dirty="0"/>
              <a:t>Heaps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 smtClean="0"/>
              <a:t>Array Representation of Binary Heap</a:t>
            </a:r>
            <a:endParaRPr lang="en" dirty="0"/>
          </a:p>
        </p:txBody>
      </p:sp>
      <p:sp>
        <p:nvSpPr>
          <p:cNvPr id="99" name="Shape 99"/>
          <p:cNvSpPr/>
          <p:nvPr/>
        </p:nvSpPr>
        <p:spPr>
          <a:xfrm>
            <a:off x="1437625" y="23504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00" name="Shape 100"/>
          <p:cNvSpPr/>
          <p:nvPr/>
        </p:nvSpPr>
        <p:spPr>
          <a:xfrm>
            <a:off x="866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01" name="Shape 101"/>
          <p:cNvSpPr/>
          <p:nvPr/>
        </p:nvSpPr>
        <p:spPr>
          <a:xfrm>
            <a:off x="2009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02" name="Shape 102"/>
          <p:cNvSpPr/>
          <p:nvPr/>
        </p:nvSpPr>
        <p:spPr>
          <a:xfrm>
            <a:off x="294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03" name="Shape 103"/>
          <p:cNvSpPr/>
          <p:nvPr/>
        </p:nvSpPr>
        <p:spPr>
          <a:xfrm>
            <a:off x="1437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04" name="Shape 104"/>
          <p:cNvCxnSpPr>
            <a:stCxn id="99" idx="2"/>
            <a:endCxn id="100" idx="0"/>
          </p:cNvCxnSpPr>
          <p:nvPr/>
        </p:nvCxnSpPr>
        <p:spPr>
          <a:xfrm flipH="1">
            <a:off x="11518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>
            <a:stCxn id="99" idx="2"/>
            <a:endCxn id="101" idx="0"/>
          </p:cNvCxnSpPr>
          <p:nvPr/>
        </p:nvCxnSpPr>
        <p:spPr>
          <a:xfrm>
            <a:off x="17233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6" name="Shape 106"/>
          <p:cNvCxnSpPr>
            <a:stCxn id="100" idx="2"/>
            <a:endCxn id="102" idx="0"/>
          </p:cNvCxnSpPr>
          <p:nvPr/>
        </p:nvCxnSpPr>
        <p:spPr>
          <a:xfrm flipH="1">
            <a:off x="580375" y="4287800"/>
            <a:ext cx="571500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7" name="Shape 107"/>
          <p:cNvCxnSpPr>
            <a:stCxn id="100" idx="2"/>
            <a:endCxn id="103" idx="0"/>
          </p:cNvCxnSpPr>
          <p:nvPr/>
        </p:nvCxnSpPr>
        <p:spPr>
          <a:xfrm>
            <a:off x="1151876" y="4287800"/>
            <a:ext cx="571499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7" name="Shape 117"/>
          <p:cNvSpPr txBox="1"/>
          <p:nvPr/>
        </p:nvSpPr>
        <p:spPr>
          <a:xfrm>
            <a:off x="757725" y="1746067"/>
            <a:ext cx="1901699" cy="49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 dirty="0"/>
              <a:t>min heap</a:t>
            </a:r>
          </a:p>
        </p:txBody>
      </p:sp>
      <p:cxnSp>
        <p:nvCxnSpPr>
          <p:cNvPr id="24" name="Shape 105"/>
          <p:cNvCxnSpPr/>
          <p:nvPr/>
        </p:nvCxnSpPr>
        <p:spPr>
          <a:xfrm>
            <a:off x="3352800" y="4038600"/>
            <a:ext cx="16002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" name="Shape 117"/>
          <p:cNvSpPr txBox="1"/>
          <p:nvPr/>
        </p:nvSpPr>
        <p:spPr>
          <a:xfrm>
            <a:off x="6096000" y="1752600"/>
            <a:ext cx="1901699" cy="49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800" b="1" i="1" dirty="0" smtClean="0"/>
              <a:t>array</a:t>
            </a:r>
            <a:endParaRPr lang="en" sz="1800" b="1" i="1" dirty="0"/>
          </a:p>
        </p:txBody>
      </p:sp>
      <p:sp>
        <p:nvSpPr>
          <p:cNvPr id="28" name="Shape 101"/>
          <p:cNvSpPr/>
          <p:nvPr/>
        </p:nvSpPr>
        <p:spPr>
          <a:xfrm>
            <a:off x="5638800" y="3657600"/>
            <a:ext cx="571500" cy="762000"/>
          </a:xfrm>
          <a:prstGeom prst="rect">
            <a:avLst/>
          </a:prstGeom>
          <a:solidFill>
            <a:srgbClr val="CFD4D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lang="en"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" name="Shape 101"/>
          <p:cNvSpPr/>
          <p:nvPr/>
        </p:nvSpPr>
        <p:spPr>
          <a:xfrm>
            <a:off x="6210300" y="3657600"/>
            <a:ext cx="571500" cy="762000"/>
          </a:xfrm>
          <a:prstGeom prst="rect">
            <a:avLst/>
          </a:prstGeom>
          <a:solidFill>
            <a:srgbClr val="CFD4D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lang="en"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" name="Shape 101"/>
          <p:cNvSpPr/>
          <p:nvPr/>
        </p:nvSpPr>
        <p:spPr>
          <a:xfrm>
            <a:off x="6781800" y="3657600"/>
            <a:ext cx="571500" cy="762000"/>
          </a:xfrm>
          <a:prstGeom prst="rect">
            <a:avLst/>
          </a:prstGeom>
          <a:solidFill>
            <a:srgbClr val="CFD4D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lang="en"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" name="Shape 101"/>
          <p:cNvSpPr/>
          <p:nvPr/>
        </p:nvSpPr>
        <p:spPr>
          <a:xfrm>
            <a:off x="7353300" y="3657600"/>
            <a:ext cx="571500" cy="762000"/>
          </a:xfrm>
          <a:prstGeom prst="rect">
            <a:avLst/>
          </a:prstGeom>
          <a:solidFill>
            <a:srgbClr val="CFD4D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lang="en"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" name="Shape 101"/>
          <p:cNvSpPr/>
          <p:nvPr/>
        </p:nvSpPr>
        <p:spPr>
          <a:xfrm>
            <a:off x="7924800" y="3657600"/>
            <a:ext cx="571500" cy="762000"/>
          </a:xfrm>
          <a:prstGeom prst="rect">
            <a:avLst/>
          </a:prstGeom>
          <a:solidFill>
            <a:srgbClr val="CFD4D4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/>
                <a:ea typeface="Courier New"/>
                <a:cs typeface="Courier New"/>
                <a:sym typeface="Courier New"/>
              </a:rPr>
              <a:t>?</a:t>
            </a:r>
            <a:endParaRPr lang="en" sz="2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44196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248400" y="44196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781800" y="44196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48728" y="44196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924800" y="4419600"/>
            <a:ext cx="576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sp>
        <p:nvSpPr>
          <p:cNvPr id="41" name="Shape 99"/>
          <p:cNvSpPr/>
          <p:nvPr/>
        </p:nvSpPr>
        <p:spPr>
          <a:xfrm>
            <a:off x="1435608" y="2350008"/>
            <a:ext cx="5715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42" name="Shape 99"/>
          <p:cNvSpPr/>
          <p:nvPr/>
        </p:nvSpPr>
        <p:spPr>
          <a:xfrm>
            <a:off x="5638800" y="3657600"/>
            <a:ext cx="5715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43" name="Shape 100"/>
          <p:cNvSpPr/>
          <p:nvPr/>
        </p:nvSpPr>
        <p:spPr>
          <a:xfrm>
            <a:off x="868680" y="3529584"/>
            <a:ext cx="5715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44" name="Shape 101"/>
          <p:cNvSpPr/>
          <p:nvPr/>
        </p:nvSpPr>
        <p:spPr>
          <a:xfrm>
            <a:off x="2011680" y="3529584"/>
            <a:ext cx="5715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45" name="Shape 100"/>
          <p:cNvSpPr/>
          <p:nvPr/>
        </p:nvSpPr>
        <p:spPr>
          <a:xfrm>
            <a:off x="6210300" y="3657600"/>
            <a:ext cx="5715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46" name="Shape 101"/>
          <p:cNvSpPr/>
          <p:nvPr/>
        </p:nvSpPr>
        <p:spPr>
          <a:xfrm>
            <a:off x="6781800" y="3657600"/>
            <a:ext cx="571500" cy="7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47" name="Shape 102"/>
          <p:cNvSpPr/>
          <p:nvPr/>
        </p:nvSpPr>
        <p:spPr>
          <a:xfrm>
            <a:off x="292608" y="4846320"/>
            <a:ext cx="5715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48" name="Shape 103"/>
          <p:cNvSpPr/>
          <p:nvPr/>
        </p:nvSpPr>
        <p:spPr>
          <a:xfrm>
            <a:off x="1435608" y="4846320"/>
            <a:ext cx="571500" cy="762000"/>
          </a:xfrm>
          <a:prstGeom prst="rect">
            <a:avLst/>
          </a:prstGeom>
          <a:solidFill>
            <a:srgbClr val="92ED7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sp>
        <p:nvSpPr>
          <p:cNvPr id="49" name="Shape 102"/>
          <p:cNvSpPr/>
          <p:nvPr/>
        </p:nvSpPr>
        <p:spPr>
          <a:xfrm>
            <a:off x="7353300" y="3657600"/>
            <a:ext cx="5715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 dirty="0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50" name="Shape 103"/>
          <p:cNvSpPr/>
          <p:nvPr/>
        </p:nvSpPr>
        <p:spPr>
          <a:xfrm>
            <a:off x="7924800" y="3657600"/>
            <a:ext cx="571500" cy="762000"/>
          </a:xfrm>
          <a:prstGeom prst="rect">
            <a:avLst/>
          </a:prstGeom>
          <a:solidFill>
            <a:srgbClr val="92ED7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99" name="Shape 99"/>
          <p:cNvSpPr/>
          <p:nvPr/>
        </p:nvSpPr>
        <p:spPr>
          <a:xfrm>
            <a:off x="1437625" y="23504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00" name="Shape 100"/>
          <p:cNvSpPr/>
          <p:nvPr/>
        </p:nvSpPr>
        <p:spPr>
          <a:xfrm>
            <a:off x="866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01" name="Shape 101"/>
          <p:cNvSpPr/>
          <p:nvPr/>
        </p:nvSpPr>
        <p:spPr>
          <a:xfrm>
            <a:off x="2009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02" name="Shape 102"/>
          <p:cNvSpPr/>
          <p:nvPr/>
        </p:nvSpPr>
        <p:spPr>
          <a:xfrm>
            <a:off x="294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03" name="Shape 103"/>
          <p:cNvSpPr/>
          <p:nvPr/>
        </p:nvSpPr>
        <p:spPr>
          <a:xfrm>
            <a:off x="1437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04" name="Shape 104"/>
          <p:cNvCxnSpPr>
            <a:stCxn id="99" idx="2"/>
            <a:endCxn id="100" idx="0"/>
          </p:cNvCxnSpPr>
          <p:nvPr/>
        </p:nvCxnSpPr>
        <p:spPr>
          <a:xfrm flipH="1">
            <a:off x="11518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>
            <a:stCxn id="99" idx="2"/>
            <a:endCxn id="101" idx="0"/>
          </p:cNvCxnSpPr>
          <p:nvPr/>
        </p:nvCxnSpPr>
        <p:spPr>
          <a:xfrm>
            <a:off x="17233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6" name="Shape 106"/>
          <p:cNvCxnSpPr>
            <a:stCxn id="100" idx="2"/>
            <a:endCxn id="102" idx="0"/>
          </p:cNvCxnSpPr>
          <p:nvPr/>
        </p:nvCxnSpPr>
        <p:spPr>
          <a:xfrm flipH="1">
            <a:off x="580375" y="4287800"/>
            <a:ext cx="571500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7" name="Shape 107"/>
          <p:cNvCxnSpPr>
            <a:stCxn id="100" idx="2"/>
            <a:endCxn id="103" idx="0"/>
          </p:cNvCxnSpPr>
          <p:nvPr/>
        </p:nvCxnSpPr>
        <p:spPr>
          <a:xfrm>
            <a:off x="1151876" y="4287800"/>
            <a:ext cx="571499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8" name="Shape 108"/>
          <p:cNvSpPr/>
          <p:nvPr/>
        </p:nvSpPr>
        <p:spPr>
          <a:xfrm>
            <a:off x="7344450" y="23504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09" name="Shape 109"/>
          <p:cNvSpPr/>
          <p:nvPr/>
        </p:nvSpPr>
        <p:spPr>
          <a:xfrm>
            <a:off x="6772950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10" name="Shape 110"/>
          <p:cNvSpPr/>
          <p:nvPr/>
        </p:nvSpPr>
        <p:spPr>
          <a:xfrm>
            <a:off x="7915950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11" name="Shape 111"/>
          <p:cNvSpPr/>
          <p:nvPr/>
        </p:nvSpPr>
        <p:spPr>
          <a:xfrm>
            <a:off x="6201450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12" name="Shape 112"/>
          <p:cNvSpPr/>
          <p:nvPr/>
        </p:nvSpPr>
        <p:spPr>
          <a:xfrm>
            <a:off x="7344450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13" name="Shape 113"/>
          <p:cNvCxnSpPr>
            <a:stCxn id="108" idx="2"/>
            <a:endCxn id="109" idx="0"/>
          </p:cNvCxnSpPr>
          <p:nvPr/>
        </p:nvCxnSpPr>
        <p:spPr>
          <a:xfrm flipH="1">
            <a:off x="7058700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4" name="Shape 114"/>
          <p:cNvCxnSpPr>
            <a:stCxn id="108" idx="2"/>
            <a:endCxn id="110" idx="0"/>
          </p:cNvCxnSpPr>
          <p:nvPr/>
        </p:nvCxnSpPr>
        <p:spPr>
          <a:xfrm>
            <a:off x="7630200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5" name="Shape 115"/>
          <p:cNvCxnSpPr>
            <a:stCxn id="109" idx="2"/>
            <a:endCxn id="111" idx="0"/>
          </p:cNvCxnSpPr>
          <p:nvPr/>
        </p:nvCxnSpPr>
        <p:spPr>
          <a:xfrm flipH="1">
            <a:off x="6487200" y="4287800"/>
            <a:ext cx="571500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6" name="Shape 116"/>
          <p:cNvCxnSpPr>
            <a:stCxn id="109" idx="2"/>
            <a:endCxn id="112" idx="0"/>
          </p:cNvCxnSpPr>
          <p:nvPr/>
        </p:nvCxnSpPr>
        <p:spPr>
          <a:xfrm>
            <a:off x="7058700" y="4287800"/>
            <a:ext cx="571500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7" name="Shape 117"/>
          <p:cNvSpPr txBox="1"/>
          <p:nvPr/>
        </p:nvSpPr>
        <p:spPr>
          <a:xfrm>
            <a:off x="757725" y="1746067"/>
            <a:ext cx="1901699" cy="49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min heap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6679351" y="1746067"/>
            <a:ext cx="1901699" cy="49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max heap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580625" y="1902901"/>
            <a:ext cx="3558300" cy="513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PriorityQueue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Maintains max or min of collection (no duplicates)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Follows </a:t>
            </a:r>
            <a:r>
              <a:rPr lang="en" sz="2000" i="1"/>
              <a:t>heap order invariant</a:t>
            </a:r>
            <a:r>
              <a:rPr lang="en" sz="2000"/>
              <a:t> at every level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/>
              <a:t>Always balanced!</a:t>
            </a:r>
          </a:p>
          <a:p>
            <a:pPr marL="457200" lvl="0" indent="-355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000" b="1"/>
              <a:t>worst case</a:t>
            </a:r>
            <a:r>
              <a:rPr lang="en" sz="2000"/>
              <a:t>: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insert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update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O(1)       peek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/>
              <a:t>O(log n) removal</a:t>
            </a:r>
          </a:p>
        </p:txBody>
      </p:sp>
    </p:spTree>
    <p:extLst>
      <p:ext uri="{BB962C8B-B14F-4D97-AF65-F5344CB8AC3E}">
        <p14:creationId xmlns:p14="http://schemas.microsoft.com/office/powerpoint/2010/main" val="121455643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Binary heap</a:t>
            </a:r>
          </a:p>
        </p:txBody>
      </p:sp>
      <p:sp>
        <p:nvSpPr>
          <p:cNvPr id="125" name="Shape 125"/>
          <p:cNvSpPr/>
          <p:nvPr/>
        </p:nvSpPr>
        <p:spPr>
          <a:xfrm>
            <a:off x="1437625" y="23504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26" name="Shape 126"/>
          <p:cNvSpPr/>
          <p:nvPr/>
        </p:nvSpPr>
        <p:spPr>
          <a:xfrm>
            <a:off x="866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27" name="Shape 127"/>
          <p:cNvSpPr/>
          <p:nvPr/>
        </p:nvSpPr>
        <p:spPr>
          <a:xfrm>
            <a:off x="2009125" y="3525800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99</a:t>
            </a:r>
          </a:p>
        </p:txBody>
      </p:sp>
      <p:sp>
        <p:nvSpPr>
          <p:cNvPr id="128" name="Shape 128"/>
          <p:cNvSpPr/>
          <p:nvPr/>
        </p:nvSpPr>
        <p:spPr>
          <a:xfrm>
            <a:off x="294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4</a:t>
            </a:r>
          </a:p>
        </p:txBody>
      </p:sp>
      <p:sp>
        <p:nvSpPr>
          <p:cNvPr id="129" name="Shape 129"/>
          <p:cNvSpPr/>
          <p:nvPr/>
        </p:nvSpPr>
        <p:spPr>
          <a:xfrm>
            <a:off x="1437625" y="4845733"/>
            <a:ext cx="571500" cy="762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3</a:t>
            </a:r>
          </a:p>
        </p:txBody>
      </p:sp>
      <p:cxnSp>
        <p:nvCxnSpPr>
          <p:cNvPr id="130" name="Shape 130"/>
          <p:cNvCxnSpPr>
            <a:stCxn id="125" idx="2"/>
            <a:endCxn id="126" idx="0"/>
          </p:cNvCxnSpPr>
          <p:nvPr/>
        </p:nvCxnSpPr>
        <p:spPr>
          <a:xfrm flipH="1">
            <a:off x="11518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1" name="Shape 131"/>
          <p:cNvCxnSpPr>
            <a:stCxn id="125" idx="2"/>
            <a:endCxn id="127" idx="0"/>
          </p:cNvCxnSpPr>
          <p:nvPr/>
        </p:nvCxnSpPr>
        <p:spPr>
          <a:xfrm>
            <a:off x="1723375" y="3112400"/>
            <a:ext cx="571500" cy="41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2" name="Shape 132"/>
          <p:cNvCxnSpPr>
            <a:stCxn id="126" idx="2"/>
            <a:endCxn id="128" idx="0"/>
          </p:cNvCxnSpPr>
          <p:nvPr/>
        </p:nvCxnSpPr>
        <p:spPr>
          <a:xfrm flipH="1">
            <a:off x="580375" y="4287800"/>
            <a:ext cx="571500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3" name="Shape 133"/>
          <p:cNvCxnSpPr>
            <a:stCxn id="126" idx="2"/>
            <a:endCxn id="129" idx="0"/>
          </p:cNvCxnSpPr>
          <p:nvPr/>
        </p:nvCxnSpPr>
        <p:spPr>
          <a:xfrm>
            <a:off x="1151876" y="4287800"/>
            <a:ext cx="571499" cy="558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34" name="Shape 134"/>
          <p:cNvSpPr txBox="1"/>
          <p:nvPr/>
        </p:nvSpPr>
        <p:spPr>
          <a:xfrm>
            <a:off x="757725" y="1746067"/>
            <a:ext cx="1901699" cy="49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i="1"/>
              <a:t>min heap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074451" y="1746067"/>
            <a:ext cx="5755499" cy="468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200" b="1" dirty="0">
              <a:solidFill>
                <a:srgbClr val="1155C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 dirty="0"/>
              <a:t>How do we insert element 0 into the min heap?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000" dirty="0"/>
              <a:t>After we remove the root node, what is the resulting heap?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000" dirty="0"/>
              <a:t>	How are heaps usually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2000" dirty="0"/>
              <a:t>represented? If we want the right 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2000" dirty="0"/>
              <a:t>child of index i, how do we access it?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  <a:p>
            <a:pPr marL="457200" lvl="0" indent="0" rtl="0">
              <a:spcBef>
                <a:spcPts val="0"/>
              </a:spcBef>
              <a:buNone/>
            </a:pPr>
            <a:endParaRPr sz="20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ctrTitle"/>
          </p:nvPr>
        </p:nvSpPr>
        <p:spPr>
          <a:xfrm>
            <a:off x="457200" y="2879810"/>
            <a:ext cx="8229600" cy="10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Hashing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146" name="Shape 146"/>
          <p:cNvSpPr/>
          <p:nvPr/>
        </p:nvSpPr>
        <p:spPr>
          <a:xfrm>
            <a:off x="4673694" y="2365678"/>
            <a:ext cx="263999" cy="375999"/>
          </a:xfrm>
          <a:prstGeom prst="flowChartSummingJunction">
            <a:avLst/>
          </a:prstGeom>
          <a:solidFill>
            <a:srgbClr val="FFFFFF"/>
          </a:solidFill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7" name="Shape 147"/>
          <p:cNvGrpSpPr/>
          <p:nvPr/>
        </p:nvGrpSpPr>
        <p:grpSpPr>
          <a:xfrm>
            <a:off x="638481" y="2209800"/>
            <a:ext cx="4543119" cy="979459"/>
            <a:chOff x="1121625" y="3901700"/>
            <a:chExt cx="6825600" cy="953399"/>
          </a:xfrm>
        </p:grpSpPr>
        <p:sp>
          <p:nvSpPr>
            <p:cNvPr id="148" name="Shape 14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149" name="Shape 14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155" name="Shape 15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156" name="Shape 15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157" name="Shape 15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60" name="Shape 160"/>
          <p:cNvSpPr txBox="1"/>
          <p:nvPr/>
        </p:nvSpPr>
        <p:spPr>
          <a:xfrm>
            <a:off x="1015901" y="1651833"/>
            <a:ext cx="3425699" cy="4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161" name="Shape 161"/>
          <p:cNvGraphicFramePr/>
          <p:nvPr>
            <p:extLst>
              <p:ext uri="{D42A27DB-BD31-4B8C-83A1-F6EECF244321}">
                <p14:modId xmlns:p14="http://schemas.microsoft.com/office/powerpoint/2010/main" val="1940396421"/>
              </p:ext>
            </p:extLst>
          </p:nvPr>
        </p:nvGraphicFramePr>
        <p:xfrm>
          <a:off x="533400" y="3520600"/>
          <a:ext cx="4953000" cy="2804000"/>
        </p:xfrm>
        <a:graphic>
          <a:graphicData uri="http://schemas.openxmlformats.org/drawingml/2006/table">
            <a:tbl>
              <a:tblPr>
                <a:noFill/>
                <a:tableStyleId>{485A934D-C8AB-4DC7-8C6F-FD8D1DAF24D0}</a:tableStyleId>
              </a:tblPr>
              <a:tblGrid>
                <a:gridCol w="1651000"/>
                <a:gridCol w="1651000"/>
                <a:gridCol w="1651000"/>
              </a:tblGrid>
              <a:tr h="97532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/>
                        <a:t>Method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/>
                        <a:t>Expected Runtime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/>
                        <a:t>Worst Case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O(n)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O(n)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 dirty="0"/>
                        <a:t>O(n)</a:t>
                      </a:r>
                    </a:p>
                  </a:txBody>
                  <a:tcPr marL="91425" marR="91425" marT="121900" marB="121900"/>
                </a:tc>
              </a:tr>
            </a:tbl>
          </a:graphicData>
        </a:graphic>
      </p:graphicFrame>
      <p:sp>
        <p:nvSpPr>
          <p:cNvPr id="162" name="Shape 162"/>
          <p:cNvSpPr txBox="1"/>
          <p:nvPr/>
        </p:nvSpPr>
        <p:spPr>
          <a:xfrm>
            <a:off x="5638800" y="1550234"/>
            <a:ext cx="3425699" cy="520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load factor, for open addressing: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</a:t>
            </a:r>
            <a:r>
              <a:rPr lang="en">
                <a:solidFill>
                  <a:schemeClr val="accent2"/>
                </a:solidFill>
              </a:rPr>
              <a:t>  number of non-null entries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----------------------------------------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               size of array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load factor, for chaining: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</a:t>
            </a:r>
            <a:r>
              <a:rPr lang="en">
                <a:solidFill>
                  <a:srgbClr val="3C78D8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          size of set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4A86E8"/>
                </a:solidFill>
              </a:rPr>
              <a:t>   ----------------------------------------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               size of array</a:t>
            </a:r>
            <a:r>
              <a:rPr lang="en">
                <a:solidFill>
                  <a:srgbClr val="3C78D8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3C78D8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/>
              <a:t>If load factor becomes &gt; 1/2, create an array twice the size and rehash every element of the set into it, use new array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Hashing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5833050" y="22629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to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833050" y="28025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be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5833050" y="33421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or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5833050" y="38817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not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833050" y="44213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that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5833050" y="49609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is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413501" y="1651833"/>
            <a:ext cx="3425699" cy="4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HashMap&lt;String,Integer&gt;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7126350" y="2262967"/>
            <a:ext cx="1293300" cy="3237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7126350" y="22629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7126350" y="28025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2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7126350" y="33421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7126350" y="38817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126350" y="44213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7126350" y="49609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5833050" y="55005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the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7126350" y="55005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7126350" y="60401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1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833050" y="6040167"/>
            <a:ext cx="1293300" cy="539600"/>
          </a:xfrm>
          <a:prstGeom prst="rect">
            <a:avLst/>
          </a:prstGeom>
          <a:noFill/>
          <a:ln w="28575" cap="flat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question</a:t>
            </a:r>
          </a:p>
        </p:txBody>
      </p:sp>
      <p:sp>
        <p:nvSpPr>
          <p:cNvPr id="37" name="Shape 146"/>
          <p:cNvSpPr/>
          <p:nvPr/>
        </p:nvSpPr>
        <p:spPr>
          <a:xfrm>
            <a:off x="4673694" y="2365678"/>
            <a:ext cx="263999" cy="375999"/>
          </a:xfrm>
          <a:prstGeom prst="flowChartSummingJunction">
            <a:avLst/>
          </a:prstGeom>
          <a:solidFill>
            <a:srgbClr val="FFFFFF"/>
          </a:solidFill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8" name="Shape 147"/>
          <p:cNvGrpSpPr/>
          <p:nvPr/>
        </p:nvGrpSpPr>
        <p:grpSpPr>
          <a:xfrm>
            <a:off x="638481" y="2209800"/>
            <a:ext cx="4543119" cy="979459"/>
            <a:chOff x="1121625" y="3901700"/>
            <a:chExt cx="6825600" cy="953399"/>
          </a:xfrm>
        </p:grpSpPr>
        <p:sp>
          <p:nvSpPr>
            <p:cNvPr id="39" name="Shape 14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40" name="Shape 149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1" name="Shape 150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42" name="Shape 151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CA</a:t>
              </a:r>
            </a:p>
          </p:txBody>
        </p:sp>
        <p:sp>
          <p:nvSpPr>
            <p:cNvPr id="43" name="Shape 152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44" name="Shape 153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45" name="Shape 154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46" name="Shape 155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47" name="Shape 156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48" name="Shape 157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49" name="Shape 158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  <p:sp>
          <p:nvSpPr>
            <p:cNvPr id="50" name="Shape 15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51" name="Shape 160"/>
          <p:cNvSpPr txBox="1"/>
          <p:nvPr/>
        </p:nvSpPr>
        <p:spPr>
          <a:xfrm>
            <a:off x="1015901" y="1651833"/>
            <a:ext cx="3425699" cy="4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HashSet&lt;String&gt;</a:t>
            </a:r>
          </a:p>
        </p:txBody>
      </p:sp>
      <p:graphicFrame>
        <p:nvGraphicFramePr>
          <p:cNvPr id="52" name="Shape 161"/>
          <p:cNvGraphicFramePr/>
          <p:nvPr>
            <p:extLst>
              <p:ext uri="{D42A27DB-BD31-4B8C-83A1-F6EECF244321}">
                <p14:modId xmlns:p14="http://schemas.microsoft.com/office/powerpoint/2010/main" val="4030884466"/>
              </p:ext>
            </p:extLst>
          </p:nvPr>
        </p:nvGraphicFramePr>
        <p:xfrm>
          <a:off x="533400" y="3520600"/>
          <a:ext cx="4953000" cy="2804000"/>
        </p:xfrm>
        <a:graphic>
          <a:graphicData uri="http://schemas.openxmlformats.org/drawingml/2006/table">
            <a:tbl>
              <a:tblPr>
                <a:noFill/>
                <a:tableStyleId>{485A934D-C8AB-4DC7-8C6F-FD8D1DAF24D0}</a:tableStyleId>
              </a:tblPr>
              <a:tblGrid>
                <a:gridCol w="1651000"/>
                <a:gridCol w="1651000"/>
                <a:gridCol w="1651000"/>
              </a:tblGrid>
              <a:tr h="97532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/>
                        <a:t>Method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dirty="0"/>
                        <a:t>Expected Runtime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/>
                        <a:t>Worst Case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add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O(n)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contains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O(n)</a:t>
                      </a:r>
                    </a:p>
                  </a:txBody>
                  <a:tcPr marL="91425" marR="91425" marT="121900" marB="121900"/>
                </a:tc>
              </a:tr>
              <a:tr h="60956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b="1">
                          <a:solidFill>
                            <a:srgbClr val="1155CC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remove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 i="1"/>
                        <a:t>O(1)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sz="2400" i="1" dirty="0"/>
                        <a:t>O(n)</a:t>
                      </a:r>
                    </a:p>
                  </a:txBody>
                  <a:tcPr marL="91425" marR="91425" marT="121900" marB="121900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Hashing</a:t>
            </a:r>
          </a:p>
        </p:txBody>
      </p:sp>
      <p:sp>
        <p:nvSpPr>
          <p:cNvPr id="207" name="Shape 207"/>
          <p:cNvSpPr/>
          <p:nvPr/>
        </p:nvSpPr>
        <p:spPr>
          <a:xfrm>
            <a:off x="2131025" y="2969534"/>
            <a:ext cx="2010900" cy="1025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208" name="Shape 208"/>
          <p:cNvSpPr/>
          <p:nvPr/>
        </p:nvSpPr>
        <p:spPr>
          <a:xfrm>
            <a:off x="284950" y="3183334"/>
            <a:ext cx="1593000" cy="5979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value</a:t>
            </a:r>
          </a:p>
        </p:txBody>
      </p:sp>
      <p:cxnSp>
        <p:nvCxnSpPr>
          <p:cNvPr id="209" name="Shape 209"/>
          <p:cNvCxnSpPr>
            <a:stCxn id="208" idx="6"/>
            <a:endCxn id="207" idx="2"/>
          </p:cNvCxnSpPr>
          <p:nvPr/>
        </p:nvCxnSpPr>
        <p:spPr>
          <a:xfrm>
            <a:off x="1877950" y="3482332"/>
            <a:ext cx="2532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0" name="Shape 210"/>
          <p:cNvCxnSpPr>
            <a:stCxn id="207" idx="6"/>
            <a:endCxn id="211" idx="2"/>
          </p:cNvCxnSpPr>
          <p:nvPr/>
        </p:nvCxnSpPr>
        <p:spPr>
          <a:xfrm>
            <a:off x="4141925" y="3482332"/>
            <a:ext cx="253200" cy="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1" name="Shape 211"/>
          <p:cNvSpPr/>
          <p:nvPr/>
        </p:nvSpPr>
        <p:spPr>
          <a:xfrm>
            <a:off x="4395025" y="3192867"/>
            <a:ext cx="1096500" cy="5979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int</a:t>
            </a:r>
          </a:p>
        </p:txBody>
      </p:sp>
      <p:sp>
        <p:nvSpPr>
          <p:cNvPr id="212" name="Shape 212"/>
          <p:cNvSpPr/>
          <p:nvPr/>
        </p:nvSpPr>
        <p:spPr>
          <a:xfrm>
            <a:off x="4775125" y="3482334"/>
            <a:ext cx="1096523" cy="1602333"/>
          </a:xfrm>
          <a:custGeom>
            <a:avLst/>
            <a:gdLst/>
            <a:ahLst/>
            <a:cxnLst/>
            <a:rect l="0" t="0" r="0" b="0"/>
            <a:pathLst>
              <a:path w="59691" h="48070" extrusionOk="0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213" name="Shape 213"/>
          <p:cNvCxnSpPr/>
          <p:nvPr/>
        </p:nvCxnSpPr>
        <p:spPr>
          <a:xfrm>
            <a:off x="4775124" y="5084667"/>
            <a:ext cx="4500" cy="249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214" name="Shape 214"/>
          <p:cNvGrpSpPr/>
          <p:nvPr/>
        </p:nvGrpSpPr>
        <p:grpSpPr>
          <a:xfrm>
            <a:off x="873275" y="5302301"/>
            <a:ext cx="6825600" cy="1271199"/>
            <a:chOff x="1121625" y="3901700"/>
            <a:chExt cx="6825600" cy="953399"/>
          </a:xfrm>
        </p:grpSpPr>
        <p:sp>
          <p:nvSpPr>
            <p:cNvPr id="215" name="Shape 215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6" name="Shape 216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7" name="Shape 217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8" name="Shape 218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0" name="Shape 220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25" name="Shape 225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227" name="Shape 227"/>
          <p:cNvSpPr txBox="1"/>
          <p:nvPr/>
        </p:nvSpPr>
        <p:spPr>
          <a:xfrm>
            <a:off x="375601" y="5405234"/>
            <a:ext cx="453299" cy="64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457200" y="1760550"/>
            <a:ext cx="6515700" cy="10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/>
              <a:t>Idea: finding an element in an array takes constant time when you know which index it is stored 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5636050" y="5296832"/>
            <a:ext cx="487200" cy="704400"/>
          </a:xfrm>
          <a:prstGeom prst="curvedRightArrow">
            <a:avLst>
              <a:gd name="adj1" fmla="val 25000"/>
              <a:gd name="adj2" fmla="val 57426"/>
              <a:gd name="adj3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5636051" y="4855144"/>
            <a:ext cx="556199" cy="704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5761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Collision resolution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624900" y="1734433"/>
            <a:ext cx="6866100" cy="56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Two ways of handling collisions: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Chaining                                 2.  Open Addressing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</p:txBody>
      </p:sp>
      <p:sp>
        <p:nvSpPr>
          <p:cNvPr id="237" name="Shape 237"/>
          <p:cNvSpPr/>
          <p:nvPr/>
        </p:nvSpPr>
        <p:spPr>
          <a:xfrm>
            <a:off x="662125" y="3792434"/>
            <a:ext cx="3894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662125" y="4234243"/>
            <a:ext cx="389400" cy="4415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662125" y="4675970"/>
            <a:ext cx="3894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40" name="Shape 240"/>
          <p:cNvSpPr/>
          <p:nvPr/>
        </p:nvSpPr>
        <p:spPr>
          <a:xfrm>
            <a:off x="662125" y="5559507"/>
            <a:ext cx="389400" cy="4415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41" name="Shape 241"/>
          <p:cNvSpPr/>
          <p:nvPr/>
        </p:nvSpPr>
        <p:spPr>
          <a:xfrm>
            <a:off x="1496112" y="3792434"/>
            <a:ext cx="512700" cy="441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Shape 242"/>
          <p:cNvCxnSpPr>
            <a:stCxn id="237" idx="3"/>
            <a:endCxn id="241" idx="2"/>
          </p:cNvCxnSpPr>
          <p:nvPr/>
        </p:nvCxnSpPr>
        <p:spPr>
          <a:xfrm>
            <a:off x="1051525" y="4013232"/>
            <a:ext cx="444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3" name="Shape 243"/>
          <p:cNvSpPr/>
          <p:nvPr/>
        </p:nvSpPr>
        <p:spPr>
          <a:xfrm>
            <a:off x="662125" y="5117697"/>
            <a:ext cx="389400" cy="4415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44" name="Shape 244"/>
          <p:cNvSpPr/>
          <p:nvPr/>
        </p:nvSpPr>
        <p:spPr>
          <a:xfrm>
            <a:off x="1496112" y="4675970"/>
            <a:ext cx="512700" cy="441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2453319" y="4675970"/>
            <a:ext cx="512700" cy="441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3410526" y="4675970"/>
            <a:ext cx="512700" cy="441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7" name="Shape 247"/>
          <p:cNvCxnSpPr/>
          <p:nvPr/>
        </p:nvCxnSpPr>
        <p:spPr>
          <a:xfrm>
            <a:off x="1051603" y="4896833"/>
            <a:ext cx="444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8" name="Shape 248"/>
          <p:cNvCxnSpPr>
            <a:stCxn id="244" idx="6"/>
            <a:endCxn id="245" idx="2"/>
          </p:cNvCxnSpPr>
          <p:nvPr/>
        </p:nvCxnSpPr>
        <p:spPr>
          <a:xfrm>
            <a:off x="2008812" y="4896769"/>
            <a:ext cx="444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9" name="Shape 249"/>
          <p:cNvCxnSpPr>
            <a:stCxn id="245" idx="6"/>
            <a:endCxn id="246" idx="2"/>
          </p:cNvCxnSpPr>
          <p:nvPr/>
        </p:nvCxnSpPr>
        <p:spPr>
          <a:xfrm>
            <a:off x="2966019" y="4896769"/>
            <a:ext cx="444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0" name="Shape 250"/>
          <p:cNvSpPr/>
          <p:nvPr/>
        </p:nvSpPr>
        <p:spPr>
          <a:xfrm>
            <a:off x="6192317" y="3792434"/>
            <a:ext cx="4872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6192317" y="4234205"/>
            <a:ext cx="487200" cy="441599"/>
          </a:xfrm>
          <a:prstGeom prst="rect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6192317" y="4675891"/>
            <a:ext cx="4872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53" name="Shape 253"/>
          <p:cNvSpPr/>
          <p:nvPr/>
        </p:nvSpPr>
        <p:spPr>
          <a:xfrm>
            <a:off x="6192317" y="5559350"/>
            <a:ext cx="4872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sp>
        <p:nvSpPr>
          <p:cNvPr id="254" name="Shape 254"/>
          <p:cNvSpPr/>
          <p:nvPr/>
        </p:nvSpPr>
        <p:spPr>
          <a:xfrm>
            <a:off x="6192317" y="5117579"/>
            <a:ext cx="487200" cy="44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i="1"/>
              <a:t>Load factor: </a:t>
            </a:r>
            <a:r>
              <a:rPr lang="en" sz="32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lang="en" sz="3200"/>
              <a:t>’s saturation</a:t>
            </a:r>
          </a:p>
        </p:txBody>
      </p:sp>
      <p:sp>
        <p:nvSpPr>
          <p:cNvPr id="260" name="Shape 260"/>
          <p:cNvSpPr/>
          <p:nvPr/>
        </p:nvSpPr>
        <p:spPr>
          <a:xfrm>
            <a:off x="2359512" y="2969517"/>
            <a:ext cx="2010900" cy="10255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Hash Function</a:t>
            </a:r>
          </a:p>
        </p:txBody>
      </p:sp>
      <p:sp>
        <p:nvSpPr>
          <p:cNvPr id="261" name="Shape 261"/>
          <p:cNvSpPr/>
          <p:nvPr/>
        </p:nvSpPr>
        <p:spPr>
          <a:xfrm>
            <a:off x="525400" y="3183334"/>
            <a:ext cx="1437600" cy="5979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latin typeface="Courier New"/>
                <a:ea typeface="Courier New"/>
                <a:cs typeface="Courier New"/>
                <a:sym typeface="Courier New"/>
              </a:rPr>
              <a:t>MA</a:t>
            </a:r>
          </a:p>
        </p:txBody>
      </p:sp>
      <p:cxnSp>
        <p:nvCxnSpPr>
          <p:cNvPr id="262" name="Shape 262"/>
          <p:cNvCxnSpPr>
            <a:stCxn id="261" idx="6"/>
            <a:endCxn id="260" idx="2"/>
          </p:cNvCxnSpPr>
          <p:nvPr/>
        </p:nvCxnSpPr>
        <p:spPr>
          <a:xfrm>
            <a:off x="1963000" y="3482332"/>
            <a:ext cx="396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3" name="Shape 263"/>
          <p:cNvCxnSpPr>
            <a:stCxn id="260" idx="6"/>
            <a:endCxn id="264" idx="2"/>
          </p:cNvCxnSpPr>
          <p:nvPr/>
        </p:nvCxnSpPr>
        <p:spPr>
          <a:xfrm>
            <a:off x="4370412" y="3482316"/>
            <a:ext cx="396600" cy="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4" name="Shape 264"/>
          <p:cNvSpPr/>
          <p:nvPr/>
        </p:nvSpPr>
        <p:spPr>
          <a:xfrm>
            <a:off x="4766950" y="3192867"/>
            <a:ext cx="724500" cy="597999"/>
          </a:xfrm>
          <a:prstGeom prst="ellipse">
            <a:avLst/>
          </a:prstGeom>
          <a:solidFill>
            <a:srgbClr val="EFEFE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</a:p>
        </p:txBody>
      </p:sp>
      <p:sp>
        <p:nvSpPr>
          <p:cNvPr id="265" name="Shape 265"/>
          <p:cNvSpPr/>
          <p:nvPr/>
        </p:nvSpPr>
        <p:spPr>
          <a:xfrm>
            <a:off x="1403350" y="3575433"/>
            <a:ext cx="6378580" cy="1381051"/>
          </a:xfrm>
          <a:custGeom>
            <a:avLst/>
            <a:gdLst/>
            <a:ahLst/>
            <a:cxnLst/>
            <a:rect l="0" t="0" r="0" b="0"/>
            <a:pathLst>
              <a:path w="59691" h="48070" extrusionOk="0">
                <a:moveTo>
                  <a:pt x="38777" y="0"/>
                </a:moveTo>
                <a:cubicBezTo>
                  <a:pt x="41233" y="534"/>
                  <a:pt x="50046" y="1334"/>
                  <a:pt x="53518" y="3204"/>
                </a:cubicBezTo>
                <a:cubicBezTo>
                  <a:pt x="56989" y="5073"/>
                  <a:pt x="59340" y="8118"/>
                  <a:pt x="59607" y="11216"/>
                </a:cubicBezTo>
                <a:cubicBezTo>
                  <a:pt x="59874" y="14314"/>
                  <a:pt x="59766" y="18854"/>
                  <a:pt x="55120" y="21792"/>
                </a:cubicBezTo>
                <a:cubicBezTo>
                  <a:pt x="50473" y="24729"/>
                  <a:pt x="40111" y="26385"/>
                  <a:pt x="31726" y="28842"/>
                </a:cubicBezTo>
                <a:cubicBezTo>
                  <a:pt x="23340" y="31298"/>
                  <a:pt x="10094" y="33328"/>
                  <a:pt x="4807" y="36533"/>
                </a:cubicBezTo>
                <a:cubicBezTo>
                  <a:pt x="-480" y="39737"/>
                  <a:pt x="801" y="46147"/>
                  <a:pt x="0" y="48070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266" name="Shape 266"/>
          <p:cNvCxnSpPr/>
          <p:nvPr/>
        </p:nvCxnSpPr>
        <p:spPr>
          <a:xfrm flipH="1">
            <a:off x="1409574" y="4921401"/>
            <a:ext cx="5700" cy="284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267" name="Shape 267"/>
          <p:cNvGrpSpPr/>
          <p:nvPr/>
        </p:nvGrpSpPr>
        <p:grpSpPr>
          <a:xfrm>
            <a:off x="869725" y="5206134"/>
            <a:ext cx="6825600" cy="1271199"/>
            <a:chOff x="1121625" y="3901700"/>
            <a:chExt cx="6825600" cy="953399"/>
          </a:xfrm>
        </p:grpSpPr>
        <p:sp>
          <p:nvSpPr>
            <p:cNvPr id="268" name="Shape 268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69" name="Shape 269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0" name="Shape 270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1" name="Shape 271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72" name="Shape 272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3" name="Shape 273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274" name="Shape 274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279" name="Shape 279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280" name="Shape 280"/>
          <p:cNvSpPr txBox="1"/>
          <p:nvPr/>
        </p:nvSpPr>
        <p:spPr>
          <a:xfrm>
            <a:off x="6443300" y="2841534"/>
            <a:ext cx="2010900" cy="64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add(“MA”)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375601" y="5405234"/>
            <a:ext cx="453299" cy="64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pic>
        <p:nvPicPr>
          <p:cNvPr id="282" name="Shape 2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6125" y="1669750"/>
            <a:ext cx="3006147" cy="1271199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Shape 283"/>
          <p:cNvSpPr txBox="1"/>
          <p:nvPr/>
        </p:nvSpPr>
        <p:spPr>
          <a:xfrm>
            <a:off x="1571826" y="1878867"/>
            <a:ext cx="1987799" cy="62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 i="1"/>
              <a:t>Load factor: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8700" y="1657433"/>
            <a:ext cx="800100" cy="11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457200" y="2879810"/>
            <a:ext cx="8229600" cy="10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Big O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042226" y="4575267"/>
            <a:ext cx="6617099" cy="138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See the Study Habits Note @282 on the course Piazza. There is a 2-page pdf file that says how to learn what you need to know for O-notation.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Hashing</a:t>
            </a:r>
          </a:p>
        </p:txBody>
      </p:sp>
      <p:grpSp>
        <p:nvGrpSpPr>
          <p:cNvPr id="290" name="Shape 290"/>
          <p:cNvGrpSpPr/>
          <p:nvPr/>
        </p:nvGrpSpPr>
        <p:grpSpPr>
          <a:xfrm>
            <a:off x="869725" y="5206134"/>
            <a:ext cx="6825600" cy="1271199"/>
            <a:chOff x="1121625" y="3901700"/>
            <a:chExt cx="6825600" cy="953399"/>
          </a:xfrm>
        </p:grpSpPr>
        <p:sp>
          <p:nvSpPr>
            <p:cNvPr id="291" name="Shape 291"/>
            <p:cNvSpPr txBox="1"/>
            <p:nvPr/>
          </p:nvSpPr>
          <p:spPr>
            <a:xfrm>
              <a:off x="1121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MA</a:t>
              </a:r>
            </a:p>
          </p:txBody>
        </p:sp>
        <p:sp>
          <p:nvSpPr>
            <p:cNvPr id="292" name="Shape 292"/>
            <p:cNvSpPr txBox="1"/>
            <p:nvPr/>
          </p:nvSpPr>
          <p:spPr>
            <a:xfrm>
              <a:off x="22592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3" name="Shape 293"/>
            <p:cNvSpPr txBox="1"/>
            <p:nvPr/>
          </p:nvSpPr>
          <p:spPr>
            <a:xfrm>
              <a:off x="33968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4" name="Shape 294"/>
            <p:cNvSpPr txBox="1"/>
            <p:nvPr/>
          </p:nvSpPr>
          <p:spPr>
            <a:xfrm>
              <a:off x="45344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 b="1">
                  <a:latin typeface="Courier New"/>
                  <a:ea typeface="Courier New"/>
                  <a:cs typeface="Courier New"/>
                  <a:sym typeface="Courier New"/>
                </a:rPr>
                <a:t>NY</a:t>
              </a: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x="56720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 sz="2000" b="1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6809625" y="3901700"/>
              <a:ext cx="1137600" cy="7290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Clr>
                  <a:schemeClr val="dk1"/>
                </a:buClr>
                <a:buSzPct val="55000"/>
                <a:buFont typeface="Arial"/>
                <a:buNone/>
              </a:pPr>
              <a:r>
                <a:rPr lang="en" sz="2000" b="1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VA</a:t>
              </a:r>
            </a:p>
          </p:txBody>
        </p:sp>
        <p:sp>
          <p:nvSpPr>
            <p:cNvPr id="297" name="Shape 297"/>
            <p:cNvSpPr/>
            <p:nvPr/>
          </p:nvSpPr>
          <p:spPr>
            <a:xfrm>
              <a:off x="1121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</a:p>
          </p:txBody>
        </p:sp>
        <p:sp>
          <p:nvSpPr>
            <p:cNvPr id="298" name="Shape 298"/>
            <p:cNvSpPr/>
            <p:nvPr/>
          </p:nvSpPr>
          <p:spPr>
            <a:xfrm>
              <a:off x="22592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33968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45344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3</a:t>
              </a:r>
            </a:p>
          </p:txBody>
        </p:sp>
        <p:sp>
          <p:nvSpPr>
            <p:cNvPr id="301" name="Shape 301"/>
            <p:cNvSpPr/>
            <p:nvPr/>
          </p:nvSpPr>
          <p:spPr>
            <a:xfrm>
              <a:off x="56720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4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6809625" y="4630700"/>
              <a:ext cx="1137600" cy="224399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2000">
                  <a:latin typeface="Courier New"/>
                  <a:ea typeface="Courier New"/>
                  <a:cs typeface="Courier New"/>
                  <a:sym typeface="Courier New"/>
                </a:rPr>
                <a:t>5</a:t>
              </a:r>
            </a:p>
          </p:txBody>
        </p:sp>
      </p:grpSp>
      <p:sp>
        <p:nvSpPr>
          <p:cNvPr id="303" name="Shape 303"/>
          <p:cNvSpPr txBox="1"/>
          <p:nvPr/>
        </p:nvSpPr>
        <p:spPr>
          <a:xfrm>
            <a:off x="375601" y="5405234"/>
            <a:ext cx="453299" cy="64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1159201" y="1981634"/>
            <a:ext cx="6825599" cy="285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Using linear probing to resolve collisions,</a:t>
            </a:r>
          </a:p>
          <a:p>
            <a:pPr lvl="0" rtl="0">
              <a:spcBef>
                <a:spcPts val="0"/>
              </a:spcBef>
              <a:buNone/>
            </a:pPr>
            <a:endParaRPr sz="2200"/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Add element SC (hashes to 9).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Remove VA (hashes to 3).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Check to see if MA (hashes to 21) is in the set.</a:t>
            </a:r>
          </a:p>
          <a:p>
            <a:pPr marL="457200" lvl="0" indent="-3683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2200"/>
              <a:t>What should we do if we override equals()?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ctrTitle"/>
          </p:nvPr>
        </p:nvSpPr>
        <p:spPr>
          <a:xfrm>
            <a:off x="457200" y="2879810"/>
            <a:ext cx="8229600" cy="10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/>
              <a:t>Graphs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Question: What is BFS and DFS?</a:t>
            </a:r>
          </a:p>
        </p:txBody>
      </p:sp>
      <p:sp>
        <p:nvSpPr>
          <p:cNvPr id="315" name="Shape 315"/>
          <p:cNvSpPr/>
          <p:nvPr/>
        </p:nvSpPr>
        <p:spPr>
          <a:xfrm>
            <a:off x="2010100" y="1983433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A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279575" y="3915433"/>
            <a:ext cx="8105400" cy="2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Starting from node A, run BFS and DFS to find node Z. What is the order that the nodes were processed in? Visit neighbors in alphabetical order. 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What is the difference between DFS and BFS?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What algorithm would be better to use if our graph were near infinite and a node was nearby?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Is Dijkstra’s more like DFS or BFS? Why?</a:t>
            </a:r>
          </a:p>
          <a:p>
            <a:pPr marL="457200" lvl="0" indent="-3429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/>
              <a:t>Can you run topological sort on this graph?</a:t>
            </a:r>
          </a:p>
        </p:txBody>
      </p:sp>
      <p:sp>
        <p:nvSpPr>
          <p:cNvPr id="317" name="Shape 317"/>
          <p:cNvSpPr/>
          <p:nvPr/>
        </p:nvSpPr>
        <p:spPr>
          <a:xfrm>
            <a:off x="3618737" y="1823100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</p:txBody>
      </p:sp>
      <p:sp>
        <p:nvSpPr>
          <p:cNvPr id="318" name="Shape 318"/>
          <p:cNvSpPr/>
          <p:nvPr/>
        </p:nvSpPr>
        <p:spPr>
          <a:xfrm>
            <a:off x="3551775" y="2917567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C</a:t>
            </a:r>
          </a:p>
        </p:txBody>
      </p:sp>
      <p:cxnSp>
        <p:nvCxnSpPr>
          <p:cNvPr id="319" name="Shape 319"/>
          <p:cNvCxnSpPr>
            <a:stCxn id="315" idx="6"/>
            <a:endCxn id="317" idx="2"/>
          </p:cNvCxnSpPr>
          <p:nvPr/>
        </p:nvCxnSpPr>
        <p:spPr>
          <a:xfrm rot="10800000" flipH="1">
            <a:off x="2589701" y="2209433"/>
            <a:ext cx="1028999" cy="160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0" name="Shape 320"/>
          <p:cNvCxnSpPr>
            <a:stCxn id="315" idx="5"/>
            <a:endCxn id="318" idx="2"/>
          </p:cNvCxnSpPr>
          <p:nvPr/>
        </p:nvCxnSpPr>
        <p:spPr>
          <a:xfrm>
            <a:off x="2504820" y="2643059"/>
            <a:ext cx="1046955" cy="66090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21" name="Shape 321"/>
          <p:cNvSpPr/>
          <p:nvPr/>
        </p:nvSpPr>
        <p:spPr>
          <a:xfrm>
            <a:off x="6074850" y="1710283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E</a:t>
            </a:r>
          </a:p>
        </p:txBody>
      </p:sp>
      <p:sp>
        <p:nvSpPr>
          <p:cNvPr id="322" name="Shape 322"/>
          <p:cNvSpPr/>
          <p:nvPr/>
        </p:nvSpPr>
        <p:spPr>
          <a:xfrm>
            <a:off x="4798750" y="2369833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D</a:t>
            </a:r>
          </a:p>
        </p:txBody>
      </p:sp>
      <p:sp>
        <p:nvSpPr>
          <p:cNvPr id="323" name="Shape 323"/>
          <p:cNvSpPr/>
          <p:nvPr/>
        </p:nvSpPr>
        <p:spPr>
          <a:xfrm>
            <a:off x="6364650" y="3142616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>
                <a:latin typeface="Courier New"/>
                <a:ea typeface="Courier New"/>
                <a:cs typeface="Courier New"/>
                <a:sym typeface="Courier New"/>
              </a:rPr>
              <a:t>F</a:t>
            </a:r>
          </a:p>
        </p:txBody>
      </p:sp>
      <p:cxnSp>
        <p:nvCxnSpPr>
          <p:cNvPr id="324" name="Shape 324"/>
          <p:cNvCxnSpPr>
            <a:stCxn id="317" idx="6"/>
            <a:endCxn id="322" idx="1"/>
          </p:cNvCxnSpPr>
          <p:nvPr/>
        </p:nvCxnSpPr>
        <p:spPr>
          <a:xfrm>
            <a:off x="4198337" y="2209500"/>
            <a:ext cx="685200" cy="27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5" name="Shape 325"/>
          <p:cNvCxnSpPr>
            <a:stCxn id="318" idx="6"/>
            <a:endCxn id="322" idx="3"/>
          </p:cNvCxnSpPr>
          <p:nvPr/>
        </p:nvCxnSpPr>
        <p:spPr>
          <a:xfrm rot="10800000" flipH="1">
            <a:off x="4131375" y="3029567"/>
            <a:ext cx="752400" cy="274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6" name="Shape 326"/>
          <p:cNvCxnSpPr>
            <a:stCxn id="322" idx="7"/>
            <a:endCxn id="321" idx="2"/>
          </p:cNvCxnSpPr>
          <p:nvPr/>
        </p:nvCxnSpPr>
        <p:spPr>
          <a:xfrm rot="10800000" flipH="1">
            <a:off x="5293469" y="2096607"/>
            <a:ext cx="781500" cy="38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7" name="Shape 327"/>
          <p:cNvCxnSpPr>
            <a:stCxn id="321" idx="4"/>
            <a:endCxn id="323" idx="0"/>
          </p:cNvCxnSpPr>
          <p:nvPr/>
        </p:nvCxnSpPr>
        <p:spPr>
          <a:xfrm>
            <a:off x="6364650" y="2483083"/>
            <a:ext cx="289800" cy="65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28" name="Shape 328"/>
          <p:cNvCxnSpPr>
            <a:stCxn id="323" idx="2"/>
            <a:endCxn id="322" idx="5"/>
          </p:cNvCxnSpPr>
          <p:nvPr/>
        </p:nvCxnSpPr>
        <p:spPr>
          <a:xfrm rot="10800000">
            <a:off x="5293350" y="3029416"/>
            <a:ext cx="1071300" cy="49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6" name="Shape 315"/>
          <p:cNvSpPr/>
          <p:nvPr/>
        </p:nvSpPr>
        <p:spPr>
          <a:xfrm>
            <a:off x="2057400" y="2335217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" name="Shape 317"/>
          <p:cNvSpPr/>
          <p:nvPr/>
        </p:nvSpPr>
        <p:spPr>
          <a:xfrm>
            <a:off x="3666037" y="2174884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" name="Shape 318"/>
          <p:cNvSpPr/>
          <p:nvPr/>
        </p:nvSpPr>
        <p:spPr>
          <a:xfrm>
            <a:off x="3599075" y="3269351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9" name="Shape 319"/>
          <p:cNvCxnSpPr>
            <a:stCxn id="6" idx="6"/>
            <a:endCxn id="7" idx="2"/>
          </p:cNvCxnSpPr>
          <p:nvPr/>
        </p:nvCxnSpPr>
        <p:spPr>
          <a:xfrm rot="10800000" flipH="1">
            <a:off x="2637001" y="2561217"/>
            <a:ext cx="1028999" cy="160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" name="Shape 320"/>
          <p:cNvCxnSpPr>
            <a:stCxn id="6" idx="5"/>
            <a:endCxn id="8" idx="2"/>
          </p:cNvCxnSpPr>
          <p:nvPr/>
        </p:nvCxnSpPr>
        <p:spPr>
          <a:xfrm>
            <a:off x="2552120" y="2994843"/>
            <a:ext cx="1046955" cy="66090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" name="Shape 321"/>
          <p:cNvSpPr/>
          <p:nvPr/>
        </p:nvSpPr>
        <p:spPr>
          <a:xfrm>
            <a:off x="6122150" y="2062067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" name="Shape 322"/>
          <p:cNvSpPr/>
          <p:nvPr/>
        </p:nvSpPr>
        <p:spPr>
          <a:xfrm>
            <a:off x="4846050" y="2721617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" name="Shape 323"/>
          <p:cNvSpPr/>
          <p:nvPr/>
        </p:nvSpPr>
        <p:spPr>
          <a:xfrm>
            <a:off x="6411950" y="3494400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4" name="Shape 324"/>
          <p:cNvCxnSpPr>
            <a:stCxn id="7" idx="6"/>
            <a:endCxn id="12" idx="1"/>
          </p:cNvCxnSpPr>
          <p:nvPr/>
        </p:nvCxnSpPr>
        <p:spPr>
          <a:xfrm>
            <a:off x="4245637" y="2561284"/>
            <a:ext cx="685200" cy="27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" name="Shape 325"/>
          <p:cNvCxnSpPr>
            <a:stCxn id="8" idx="6"/>
            <a:endCxn id="12" idx="3"/>
          </p:cNvCxnSpPr>
          <p:nvPr/>
        </p:nvCxnSpPr>
        <p:spPr>
          <a:xfrm rot="10800000" flipH="1">
            <a:off x="4178675" y="3381351"/>
            <a:ext cx="752400" cy="274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" name="Shape 326"/>
          <p:cNvCxnSpPr>
            <a:stCxn id="12" idx="7"/>
            <a:endCxn id="11" idx="2"/>
          </p:cNvCxnSpPr>
          <p:nvPr/>
        </p:nvCxnSpPr>
        <p:spPr>
          <a:xfrm rot="10800000" flipH="1">
            <a:off x="5340769" y="2448391"/>
            <a:ext cx="781500" cy="38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Shape 327"/>
          <p:cNvCxnSpPr>
            <a:stCxn id="11" idx="4"/>
            <a:endCxn id="13" idx="0"/>
          </p:cNvCxnSpPr>
          <p:nvPr/>
        </p:nvCxnSpPr>
        <p:spPr>
          <a:xfrm>
            <a:off x="6411950" y="2834867"/>
            <a:ext cx="289800" cy="65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328"/>
          <p:cNvCxnSpPr>
            <a:stCxn id="12" idx="5"/>
            <a:endCxn id="13" idx="2"/>
          </p:cNvCxnSpPr>
          <p:nvPr/>
        </p:nvCxnSpPr>
        <p:spPr>
          <a:xfrm>
            <a:off x="5340770" y="3381243"/>
            <a:ext cx="1071180" cy="49955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" name="Rounded Rectangle 2"/>
          <p:cNvSpPr/>
          <p:nvPr/>
        </p:nvSpPr>
        <p:spPr>
          <a:xfrm>
            <a:off x="1066800" y="4798142"/>
            <a:ext cx="6934012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600" dirty="0" smtClean="0"/>
              <a:t>All edges go from a smaller-numbered node to a larger-numbered node.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/>
              <a:t>How can this be useful?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534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Dijkstra’s Algorithm</a:t>
            </a:r>
            <a:endParaRPr lang="en-US" dirty="0"/>
          </a:p>
        </p:txBody>
      </p:sp>
      <p:sp>
        <p:nvSpPr>
          <p:cNvPr id="19" name="Shape 315"/>
          <p:cNvSpPr/>
          <p:nvPr/>
        </p:nvSpPr>
        <p:spPr>
          <a:xfrm>
            <a:off x="2076250" y="2330550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" name="Shape 317"/>
          <p:cNvSpPr/>
          <p:nvPr/>
        </p:nvSpPr>
        <p:spPr>
          <a:xfrm>
            <a:off x="3684887" y="2170217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4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" name="Shape 318"/>
          <p:cNvSpPr/>
          <p:nvPr/>
        </p:nvSpPr>
        <p:spPr>
          <a:xfrm>
            <a:off x="3617925" y="3264684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2" name="Shape 319"/>
          <p:cNvCxnSpPr>
            <a:stCxn id="19" idx="6"/>
            <a:endCxn id="20" idx="2"/>
          </p:cNvCxnSpPr>
          <p:nvPr/>
        </p:nvCxnSpPr>
        <p:spPr>
          <a:xfrm rot="10800000" flipH="1">
            <a:off x="2655851" y="2556550"/>
            <a:ext cx="1028999" cy="160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320"/>
          <p:cNvCxnSpPr>
            <a:stCxn id="19" idx="5"/>
            <a:endCxn id="21" idx="2"/>
          </p:cNvCxnSpPr>
          <p:nvPr/>
        </p:nvCxnSpPr>
        <p:spPr>
          <a:xfrm>
            <a:off x="2570970" y="2990176"/>
            <a:ext cx="1046955" cy="66090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4" name="Shape 321"/>
          <p:cNvSpPr/>
          <p:nvPr/>
        </p:nvSpPr>
        <p:spPr>
          <a:xfrm>
            <a:off x="6141000" y="2057400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5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" name="Shape 322"/>
          <p:cNvSpPr/>
          <p:nvPr/>
        </p:nvSpPr>
        <p:spPr>
          <a:xfrm>
            <a:off x="4864900" y="2716950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" name="Shape 323"/>
          <p:cNvSpPr/>
          <p:nvPr/>
        </p:nvSpPr>
        <p:spPr>
          <a:xfrm>
            <a:off x="6430800" y="3489733"/>
            <a:ext cx="579600" cy="772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 dirty="0" smtClean="0">
                <a:latin typeface="Courier New"/>
                <a:ea typeface="Courier New"/>
                <a:cs typeface="Courier New"/>
                <a:sym typeface="Courier New"/>
              </a:rPr>
              <a:t>6</a:t>
            </a:r>
            <a:endParaRPr lang="en" sz="18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" name="Shape 324"/>
          <p:cNvCxnSpPr>
            <a:stCxn id="20" idx="6"/>
            <a:endCxn id="25" idx="1"/>
          </p:cNvCxnSpPr>
          <p:nvPr/>
        </p:nvCxnSpPr>
        <p:spPr>
          <a:xfrm>
            <a:off x="4264487" y="2556617"/>
            <a:ext cx="685200" cy="27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8" name="Shape 325"/>
          <p:cNvCxnSpPr>
            <a:stCxn id="21" idx="6"/>
            <a:endCxn id="25" idx="3"/>
          </p:cNvCxnSpPr>
          <p:nvPr/>
        </p:nvCxnSpPr>
        <p:spPr>
          <a:xfrm rot="10800000" flipH="1">
            <a:off x="4197525" y="3376684"/>
            <a:ext cx="752400" cy="274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9" name="Shape 326"/>
          <p:cNvCxnSpPr>
            <a:stCxn id="25" idx="7"/>
            <a:endCxn id="24" idx="2"/>
          </p:cNvCxnSpPr>
          <p:nvPr/>
        </p:nvCxnSpPr>
        <p:spPr>
          <a:xfrm rot="10800000" flipH="1">
            <a:off x="5359619" y="2443724"/>
            <a:ext cx="781500" cy="386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0" name="Shape 327"/>
          <p:cNvCxnSpPr>
            <a:stCxn id="24" idx="4"/>
            <a:endCxn id="26" idx="0"/>
          </p:cNvCxnSpPr>
          <p:nvPr/>
        </p:nvCxnSpPr>
        <p:spPr>
          <a:xfrm>
            <a:off x="6430800" y="2830200"/>
            <a:ext cx="289800" cy="65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1" name="Shape 328"/>
          <p:cNvCxnSpPr>
            <a:stCxn id="26" idx="2"/>
            <a:endCxn id="25" idx="5"/>
          </p:cNvCxnSpPr>
          <p:nvPr/>
        </p:nvCxnSpPr>
        <p:spPr>
          <a:xfrm rot="10800000">
            <a:off x="5359500" y="3376533"/>
            <a:ext cx="1071300" cy="499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" name="TextBox 2"/>
          <p:cNvSpPr txBox="1"/>
          <p:nvPr/>
        </p:nvSpPr>
        <p:spPr>
          <a:xfrm>
            <a:off x="3028324" y="22898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893074" y="334330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65061" y="351388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31698" y="232897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50369" y="36781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06381" y="233055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65989" y="294301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1066800" y="4798142"/>
            <a:ext cx="6934012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1600" dirty="0" smtClean="0"/>
              <a:t>The nodes are numbered in the order they are visited if we start at 1.</a:t>
            </a:r>
          </a:p>
          <a:p>
            <a:pPr algn="ctr">
              <a:lnSpc>
                <a:spcPct val="150000"/>
              </a:lnSpc>
            </a:pPr>
            <a:r>
              <a:rPr lang="en-US" sz="1600" dirty="0" smtClean="0"/>
              <a:t>Why are they visited in this order?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898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Big O definition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92072" y="2128867"/>
            <a:ext cx="3993900" cy="25413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" sz="2000">
                <a:solidFill>
                  <a:srgbClr val="800000"/>
                </a:solidFill>
              </a:rPr>
              <a:t>               </a:t>
            </a:r>
            <a:r>
              <a:rPr lang="en" sz="2000">
                <a:solidFill>
                  <a:srgbClr val="1155CC"/>
                </a:solidFill>
              </a:rPr>
              <a:t>f(n)</a:t>
            </a:r>
            <a:r>
              <a:rPr lang="en" sz="2000">
                <a:solidFill>
                  <a:srgbClr val="800000"/>
                </a:solidFill>
              </a:rPr>
              <a:t> </a:t>
            </a:r>
            <a:r>
              <a:rPr lang="en" sz="2000"/>
              <a:t>is </a:t>
            </a:r>
            <a:r>
              <a:rPr lang="en" sz="2000">
                <a:solidFill>
                  <a:srgbClr val="1155CC"/>
                </a:solidFill>
              </a:rPr>
              <a:t>O(g(n)) </a:t>
            </a:r>
          </a:p>
          <a:p>
            <a:pPr lvl="0" rtl="0">
              <a:lnSpc>
                <a:spcPct val="115000"/>
              </a:lnSpc>
              <a:spcBef>
                <a:spcPts val="24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                       iff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  There is a positive constant </a:t>
            </a:r>
            <a:r>
              <a:rPr lang="en" sz="2000">
                <a:solidFill>
                  <a:srgbClr val="1155CC"/>
                </a:solidFill>
              </a:rPr>
              <a:t>c</a:t>
            </a:r>
            <a:r>
              <a:rPr lang="en" sz="2000">
                <a:solidFill>
                  <a:srgbClr val="800000"/>
                </a:solidFill>
              </a:rPr>
              <a:t>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  and a real number </a:t>
            </a:r>
            <a:r>
              <a:rPr lang="en" sz="2000">
                <a:solidFill>
                  <a:srgbClr val="1155CC"/>
                </a:solidFill>
              </a:rPr>
              <a:t>N</a:t>
            </a:r>
            <a:r>
              <a:rPr lang="en" sz="2000"/>
              <a:t> such that: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 </a:t>
            </a:r>
            <a:r>
              <a:rPr lang="en" sz="2000">
                <a:solidFill>
                  <a:srgbClr val="1155CC"/>
                </a:solidFill>
              </a:rPr>
              <a:t>      </a:t>
            </a:r>
            <a:r>
              <a:rPr lang="en" sz="2000" b="1">
                <a:solidFill>
                  <a:schemeClr val="accent1"/>
                </a:solidFill>
              </a:rPr>
              <a:t>f(n)</a:t>
            </a:r>
            <a:r>
              <a:rPr lang="en" sz="2000">
                <a:solidFill>
                  <a:srgbClr val="1155CC"/>
                </a:solidFill>
              </a:rPr>
              <a:t>  ≤  </a:t>
            </a:r>
            <a:r>
              <a:rPr lang="en" sz="2000" b="1">
                <a:solidFill>
                  <a:srgbClr val="38761D"/>
                </a:solidFill>
              </a:rPr>
              <a:t>c * g(n)</a:t>
            </a:r>
            <a:r>
              <a:rPr lang="en" sz="2000">
                <a:solidFill>
                  <a:srgbClr val="1155CC"/>
                </a:solidFill>
              </a:rPr>
              <a:t> </a:t>
            </a:r>
            <a:r>
              <a:rPr lang="en" sz="2000">
                <a:solidFill>
                  <a:srgbClr val="800000"/>
                </a:solidFill>
              </a:rPr>
              <a:t> </a:t>
            </a:r>
            <a:r>
              <a:rPr lang="en" sz="2000"/>
              <a:t>for  </a:t>
            </a:r>
            <a:r>
              <a:rPr lang="en" sz="2000">
                <a:solidFill>
                  <a:srgbClr val="1155CC"/>
                </a:solidFill>
              </a:rPr>
              <a:t>n ≥ N</a:t>
            </a:r>
          </a:p>
        </p:txBody>
      </p:sp>
      <p:cxnSp>
        <p:nvCxnSpPr>
          <p:cNvPr id="52" name="Shape 52"/>
          <p:cNvCxnSpPr/>
          <p:nvPr/>
        </p:nvCxnSpPr>
        <p:spPr>
          <a:xfrm rot="10800000">
            <a:off x="5185900" y="2128867"/>
            <a:ext cx="0" cy="327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3" name="Shape 53"/>
          <p:cNvCxnSpPr/>
          <p:nvPr/>
        </p:nvCxnSpPr>
        <p:spPr>
          <a:xfrm>
            <a:off x="5185900" y="5407267"/>
            <a:ext cx="29391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4" name="Shape 54"/>
          <p:cNvSpPr/>
          <p:nvPr/>
        </p:nvSpPr>
        <p:spPr>
          <a:xfrm>
            <a:off x="5185900" y="2223101"/>
            <a:ext cx="1964150" cy="2882633"/>
          </a:xfrm>
          <a:custGeom>
            <a:avLst/>
            <a:gdLst/>
            <a:ahLst/>
            <a:cxnLst/>
            <a:rect l="0" t="0" r="0" b="0"/>
            <a:pathLst>
              <a:path w="78566" h="86479" extrusionOk="0">
                <a:moveTo>
                  <a:pt x="0" y="86479"/>
                </a:moveTo>
                <a:cubicBezTo>
                  <a:pt x="18333" y="86479"/>
                  <a:pt x="38606" y="79194"/>
                  <a:pt x="50870" y="65566"/>
                </a:cubicBezTo>
                <a:cubicBezTo>
                  <a:pt x="66740" y="47930"/>
                  <a:pt x="72047" y="22812"/>
                  <a:pt x="78566" y="0"/>
                </a:cubicBezTo>
              </a:path>
            </a:pathLst>
          </a:custGeom>
          <a:noFill/>
          <a:ln w="38100" cap="flat">
            <a:solidFill>
              <a:srgbClr val="38761D"/>
            </a:solidFill>
            <a:prstDash val="solid"/>
            <a:round/>
            <a:headEnd type="none" w="lg" len="lg"/>
            <a:tailEnd type="triangle" w="lg" len="lg"/>
          </a:ln>
        </p:spPr>
      </p:sp>
      <p:cxnSp>
        <p:nvCxnSpPr>
          <p:cNvPr id="55" name="Shape 55"/>
          <p:cNvCxnSpPr>
            <a:endCxn id="56" idx="1"/>
          </p:cNvCxnSpPr>
          <p:nvPr/>
        </p:nvCxnSpPr>
        <p:spPr>
          <a:xfrm rot="10800000" flipH="1">
            <a:off x="5185900" y="3768067"/>
            <a:ext cx="2500500" cy="848000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57" name="Shape 57"/>
          <p:cNvCxnSpPr/>
          <p:nvPr/>
        </p:nvCxnSpPr>
        <p:spPr>
          <a:xfrm rot="10800000">
            <a:off x="6641325" y="1959265"/>
            <a:ext cx="0" cy="3824800"/>
          </a:xfrm>
          <a:prstGeom prst="straightConnector1">
            <a:avLst/>
          </a:prstGeom>
          <a:noFill/>
          <a:ln w="19050" cap="flat">
            <a:solidFill>
              <a:srgbClr val="1155CC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58" name="Shape 58"/>
          <p:cNvSpPr txBox="1"/>
          <p:nvPr/>
        </p:nvSpPr>
        <p:spPr>
          <a:xfrm>
            <a:off x="6471775" y="5911000"/>
            <a:ext cx="522900" cy="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1155CC"/>
                </a:solidFill>
              </a:rPr>
              <a:t>N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7150050" y="1789867"/>
            <a:ext cx="1285800" cy="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rgbClr val="38761D"/>
                </a:solidFill>
              </a:rPr>
              <a:t>c * g(n)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7686400" y="3454667"/>
            <a:ext cx="727500" cy="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b="1">
                <a:solidFill>
                  <a:schemeClr val="accent1"/>
                </a:solidFill>
              </a:rPr>
              <a:t>f(n)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8125000" y="5055933"/>
            <a:ext cx="381300" cy="75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57200" y="5119333"/>
            <a:ext cx="3485100" cy="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merge sort O(n</a:t>
            </a:r>
            <a:r>
              <a:rPr lang="en" sz="2200" baseline="30000"/>
              <a:t>3</a:t>
            </a:r>
            <a:r>
              <a:rPr lang="en" sz="2200"/>
              <a:t>)?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57201" y="5809500"/>
            <a:ext cx="4790099" cy="62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 b="1">
                <a:solidFill>
                  <a:schemeClr val="dk1"/>
                </a:solidFill>
              </a:rPr>
              <a:t>Yes</a:t>
            </a:r>
            <a:r>
              <a:rPr lang="en" sz="2200">
                <a:solidFill>
                  <a:schemeClr val="dk1"/>
                </a:solidFill>
              </a:rPr>
              <a:t>, but not tightest upper bound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Big O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57200" y="1542367"/>
            <a:ext cx="8229600" cy="470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Is used to classify algorithms by how they respond to changes in input size n.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200" b="1"/>
              <a:t>Important vocabulary: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Constant time: O(1)             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/>
              <a:t>Logarithmic time: O(log n)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</a:rPr>
              <a:t>Linear time: O(n)</a:t>
            </a:r>
          </a:p>
          <a:p>
            <a:pPr marL="457200" lvl="0" indent="-3683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200">
                <a:solidFill>
                  <a:schemeClr val="dk1"/>
                </a:solidFill>
              </a:rPr>
              <a:t>Quadratic time: O(n</a:t>
            </a:r>
            <a:r>
              <a:rPr lang="en" sz="2200" baseline="30000">
                <a:solidFill>
                  <a:schemeClr val="dk1"/>
                </a:solidFill>
              </a:rPr>
              <a:t>2</a:t>
            </a:r>
            <a:r>
              <a:rPr lang="en" sz="2200">
                <a:solidFill>
                  <a:schemeClr val="dk1"/>
                </a:solidFill>
              </a:rPr>
              <a:t>)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chemeClr val="dk1"/>
                </a:solidFill>
              </a:rPr>
              <a:t>Let </a:t>
            </a:r>
            <a:r>
              <a:rPr lang="en" sz="2200">
                <a:solidFill>
                  <a:srgbClr val="1155CC"/>
                </a:solidFill>
              </a:rPr>
              <a:t>f(n)</a:t>
            </a:r>
            <a:r>
              <a:rPr lang="en" sz="2200">
                <a:solidFill>
                  <a:schemeClr val="dk1"/>
                </a:solidFill>
              </a:rPr>
              <a:t> and </a:t>
            </a:r>
            <a:r>
              <a:rPr lang="en" sz="2200">
                <a:solidFill>
                  <a:srgbClr val="1155CC"/>
                </a:solidFill>
              </a:rPr>
              <a:t>g(n)</a:t>
            </a:r>
            <a:r>
              <a:rPr lang="en" sz="2200">
                <a:solidFill>
                  <a:schemeClr val="dk1"/>
                </a:solidFill>
              </a:rPr>
              <a:t> be two functions that tell how many statements two algorithms execute when running on input of size </a:t>
            </a:r>
            <a:r>
              <a:rPr lang="en" sz="2200">
                <a:solidFill>
                  <a:srgbClr val="1155CC"/>
                </a:solidFill>
              </a:rPr>
              <a:t>n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200">
                <a:solidFill>
                  <a:srgbClr val="1155CC"/>
                </a:solidFill>
              </a:rPr>
              <a:t>f(n) &gt;= 0</a:t>
            </a:r>
            <a:r>
              <a:rPr lang="en" sz="2200">
                <a:solidFill>
                  <a:srgbClr val="0000FF"/>
                </a:solidFill>
              </a:rPr>
              <a:t> </a:t>
            </a:r>
            <a:r>
              <a:rPr lang="en" sz="2200">
                <a:solidFill>
                  <a:schemeClr val="dk1"/>
                </a:solidFill>
              </a:rPr>
              <a:t>and </a:t>
            </a:r>
            <a:r>
              <a:rPr lang="en" sz="2200">
                <a:solidFill>
                  <a:srgbClr val="1155CC"/>
                </a:solidFill>
              </a:rPr>
              <a:t>g(n) &gt;= 0</a:t>
            </a:r>
            <a:r>
              <a:rPr lang="en" sz="220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/>
              <a:t>Review: Informal Big O rules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7200" y="1624201"/>
            <a:ext cx="8640300" cy="515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chemeClr val="dk1"/>
                </a:solidFill>
              </a:rPr>
              <a:t>Usually: O(f(n)) × O(g(n))  =  O(f(n) × g(n))</a:t>
            </a:r>
          </a:p>
          <a:p>
            <a:pPr lvl="0" indent="45720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 Such as if something that takes g(n) time for each of f(n) repetitions . . .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 	   (loop within a loop)</a:t>
            </a:r>
          </a:p>
          <a:p>
            <a:pPr lvl="0" rtl="0">
              <a:lnSpc>
                <a:spcPct val="100000"/>
              </a:lnSpc>
              <a:spcBef>
                <a:spcPts val="18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 2.    Usually: O(f(n)) + O(g(n)) = O(max(f(n), g(n)))</a:t>
            </a:r>
          </a:p>
          <a:p>
            <a:pPr lvl="0" indent="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– “max” is whatever’s dominant as n approaches infinity</a:t>
            </a:r>
          </a:p>
          <a:p>
            <a:pPr lvl="0" indent="4572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– Example: O((n</a:t>
            </a:r>
            <a:r>
              <a:rPr lang="en" sz="1800" baseline="300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-n)/2)  =  O((1/2)n</a:t>
            </a:r>
            <a:r>
              <a:rPr lang="en" sz="1800" baseline="30000">
                <a:solidFill>
                  <a:schemeClr val="dk1"/>
                </a:solidFill>
              </a:rPr>
              <a:t>2 </a:t>
            </a:r>
            <a:r>
              <a:rPr lang="en" sz="1800">
                <a:solidFill>
                  <a:schemeClr val="dk1"/>
                </a:solidFill>
              </a:rPr>
              <a:t>+ (-1/2)n) = O((1/2)n</a:t>
            </a:r>
            <a:r>
              <a:rPr lang="en" sz="1800" baseline="300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                                    	  =  O(n</a:t>
            </a:r>
            <a:r>
              <a:rPr lang="en" sz="1800" baseline="30000">
                <a:solidFill>
                  <a:schemeClr val="dk1"/>
                </a:solidFill>
              </a:rPr>
              <a:t>2</a:t>
            </a:r>
            <a:r>
              <a:rPr lang="en" sz="1800">
                <a:solidFill>
                  <a:schemeClr val="dk1"/>
                </a:solidFill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 3.    Why don’t logarithm bases matter?</a:t>
            </a:r>
          </a:p>
          <a:p>
            <a:pPr marL="457200" lvl="0" indent="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–For constants x, y: O(log</a:t>
            </a:r>
            <a:r>
              <a:rPr lang="en" sz="1800" baseline="-250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n)  =  O((log</a:t>
            </a:r>
            <a:r>
              <a:rPr lang="en" sz="1800" baseline="-250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y)(log</a:t>
            </a:r>
            <a:r>
              <a:rPr lang="en" sz="1800" baseline="-25000">
                <a:solidFill>
                  <a:schemeClr val="dk1"/>
                </a:solidFill>
              </a:rPr>
              <a:t>y</a:t>
            </a:r>
            <a:r>
              <a:rPr lang="en" sz="1800">
                <a:solidFill>
                  <a:schemeClr val="dk1"/>
                </a:solidFill>
              </a:rPr>
              <a:t> n))</a:t>
            </a:r>
          </a:p>
          <a:p>
            <a:pPr lvl="0" indent="457200" rt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–Since (log</a:t>
            </a:r>
            <a:r>
              <a:rPr lang="en" sz="1800" baseline="-250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y) is a constant, O(log</a:t>
            </a:r>
            <a:r>
              <a:rPr lang="en" sz="1800" baseline="-25000">
                <a:solidFill>
                  <a:schemeClr val="dk1"/>
                </a:solidFill>
              </a:rPr>
              <a:t>x</a:t>
            </a:r>
            <a:r>
              <a:rPr lang="en" sz="1800">
                <a:solidFill>
                  <a:schemeClr val="dk1"/>
                </a:solidFill>
              </a:rPr>
              <a:t> n) = O(log</a:t>
            </a:r>
            <a:r>
              <a:rPr lang="en" sz="1800" baseline="-25000">
                <a:solidFill>
                  <a:schemeClr val="dk1"/>
                </a:solidFill>
              </a:rPr>
              <a:t>y</a:t>
            </a:r>
            <a:r>
              <a:rPr lang="en" sz="1800">
                <a:solidFill>
                  <a:schemeClr val="dk1"/>
                </a:solidFill>
              </a:rPr>
              <a:t> n) </a:t>
            </a:r>
          </a:p>
          <a:p>
            <a:pPr lvl="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75" name="Shape 75"/>
          <p:cNvSpPr txBox="1"/>
          <p:nvPr/>
        </p:nvSpPr>
        <p:spPr>
          <a:xfrm>
            <a:off x="6253326" y="5265835"/>
            <a:ext cx="2290799" cy="138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0000FF"/>
                </a:solidFill>
              </a:rPr>
              <a:t>Test will not require understanding such rules for logarithms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Review: Big O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3424141" cy="49675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 log(n) 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20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 </a:t>
            </a:r>
            <a:endParaRPr lang="en" sz="2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 n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log(n)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 n/2  and  3*n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are</a:t>
            </a:r>
            <a:endParaRPr lang="en" sz="20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4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n * log(n) 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5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n</a:t>
            </a:r>
            <a:r>
              <a:rPr lang="en" sz="20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  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+ 2*n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6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</a:t>
            </a:r>
            <a:endParaRPr lang="en" sz="2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6. n</a:t>
            </a:r>
            <a:r>
              <a:rPr lang="en" sz="20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</a:t>
            </a:r>
            <a:r>
              <a:rPr lang="en" sz="2000" b="0" i="0" u="none" strike="noStrike" cap="none" baseline="30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</a:t>
            </a:r>
            <a:endParaRPr lang="en-US" sz="2000" b="0" i="0" u="none" strike="noStrike" cap="none" dirty="0" smtClean="0">
              <a:solidFill>
                <a:srgbClr val="000000"/>
              </a:solidFill>
              <a:sym typeface="Arial"/>
              <a:rtl val="0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7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 2</a:t>
            </a:r>
            <a:r>
              <a:rPr lang="en" sz="2000" b="0" i="0" u="none" strike="noStrike" cap="none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</a:t>
            </a:r>
            <a:r>
              <a:rPr lang="en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+ </a:t>
            </a:r>
            <a:r>
              <a:rPr lang="en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n5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is</a:t>
            </a:r>
            <a:endParaRPr sz="2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6471776" y="0"/>
            <a:ext cx="2672099" cy="4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08686"/>
              </a:buClr>
              <a:buSzPct val="25000"/>
              <a:buFont typeface="Arial"/>
              <a:buNone/>
            </a:pPr>
            <a:r>
              <a:rPr lang="en" sz="1600" b="1" i="0" u="none" strike="noStrike" cap="none" baseline="0">
                <a:solidFill>
                  <a:srgbClr val="E08686"/>
                </a:solidFill>
                <a:latin typeface="Arial"/>
                <a:ea typeface="Arial"/>
                <a:cs typeface="Arial"/>
                <a:sym typeface="Arial"/>
                <a:rtl val="0"/>
              </a:rPr>
              <a:t>Big O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6</a:t>
            </a:fld>
            <a:endParaRPr lang="en" sz="1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3687" y="1647680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O(log(</a:t>
            </a:r>
            <a:r>
              <a:rPr lang="de-DE" sz="2000" dirty="0" err="1"/>
              <a:t>n</a:t>
            </a:r>
            <a:r>
              <a:rPr lang="de-DE" sz="2000" dirty="0"/>
              <a:t>))      	(</a:t>
            </a:r>
            <a:r>
              <a:rPr lang="de-DE" sz="2000" dirty="0" err="1"/>
              <a:t>logarithmic</a:t>
            </a:r>
            <a:r>
              <a:rPr lang="de-DE" sz="20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3687" y="1995631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</a:t>
            </a:r>
            <a:r>
              <a:rPr lang="de-DE" sz="2000" dirty="0" err="1"/>
              <a:t>n</a:t>
            </a:r>
            <a:r>
              <a:rPr lang="de-DE" sz="2000" dirty="0"/>
              <a:t>)              	(linear)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13687" y="2343582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</a:t>
            </a:r>
            <a:r>
              <a:rPr lang="de-DE" sz="2000" dirty="0" err="1"/>
              <a:t>n</a:t>
            </a:r>
            <a:r>
              <a:rPr lang="de-DE" sz="2000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13687" y="2691533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</a:t>
            </a:r>
            <a:r>
              <a:rPr lang="de-DE" sz="2000" dirty="0" err="1"/>
              <a:t>n</a:t>
            </a:r>
            <a:r>
              <a:rPr lang="de-DE" sz="2000" dirty="0"/>
              <a:t> * log(</a:t>
            </a:r>
            <a:r>
              <a:rPr lang="de-DE" sz="2000" dirty="0" err="1"/>
              <a:t>n</a:t>
            </a:r>
            <a:r>
              <a:rPr lang="de-DE" sz="2000" dirty="0"/>
              <a:t>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3687" y="3047025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O(n</a:t>
            </a:r>
            <a:r>
              <a:rPr lang="de-DE" sz="2000" baseline="30000" dirty="0"/>
              <a:t>2</a:t>
            </a:r>
            <a:r>
              <a:rPr lang="de-DE" sz="2000" dirty="0"/>
              <a:t>)       	(</a:t>
            </a:r>
            <a:r>
              <a:rPr lang="de-DE" sz="2000" dirty="0" err="1"/>
              <a:t>quadratic</a:t>
            </a:r>
            <a:r>
              <a:rPr lang="de-DE" sz="20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3687" y="3406846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O(n</a:t>
            </a:r>
            <a:r>
              <a:rPr lang="de-DE" sz="2000" baseline="30000" dirty="0"/>
              <a:t>3</a:t>
            </a:r>
            <a:r>
              <a:rPr lang="de-DE" sz="2000" dirty="0"/>
              <a:t>)            	(</a:t>
            </a:r>
            <a:r>
              <a:rPr lang="de-DE" sz="2000" dirty="0" err="1"/>
              <a:t>cubic</a:t>
            </a:r>
            <a:r>
              <a:rPr lang="de-DE" sz="2000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3687" y="3742927"/>
            <a:ext cx="36676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SzPct val="25000"/>
            </a:pPr>
            <a:r>
              <a:rPr lang="de-DE" sz="2000" dirty="0"/>
              <a:t>O(2</a:t>
            </a:r>
            <a:r>
              <a:rPr lang="de-DE" sz="2000" baseline="30000" dirty="0"/>
              <a:t>n</a:t>
            </a:r>
            <a:r>
              <a:rPr lang="de-DE" sz="2000" dirty="0"/>
              <a:t>)            	(</a:t>
            </a:r>
            <a:r>
              <a:rPr lang="de-DE" sz="2000" dirty="0" err="1"/>
              <a:t>exponential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427015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Review: Big O examples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/>
              <a:t>What is the runtime of an algorithm that runs insertion sort on an array O(n</a:t>
            </a:r>
            <a:r>
              <a:rPr lang="en" sz="2000" baseline="30000"/>
              <a:t>2</a:t>
            </a:r>
            <a:r>
              <a:rPr lang="en" sz="2000"/>
              <a:t>) and then runs binary search O(log n) on that now sorted array?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sz="2000"/>
              <a:t>What is the runtime of finding and removing the fifth element from a linked list? What if in the middle of that remove operation we swapped two integers exactly 100000 times, what is the runtime now? 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Clr>
                <a:schemeClr val="dk1"/>
              </a:buClr>
              <a:buSzPct val="90909"/>
              <a:buFont typeface="Arial"/>
              <a:buAutoNum type="arabicPeriod"/>
            </a:pPr>
            <a:r>
              <a:rPr lang="en" sz="2200"/>
              <a:t>What is the runtime of running merge sort 4 times? </a:t>
            </a:r>
            <a:r>
              <a:rPr lang="en" sz="2200" i="1"/>
              <a:t>n</a:t>
            </a:r>
            <a:r>
              <a:rPr lang="en" sz="2200"/>
              <a:t> times?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88" name="Shape 88"/>
          <p:cNvSpPr txBox="1"/>
          <p:nvPr/>
        </p:nvSpPr>
        <p:spPr>
          <a:xfrm>
            <a:off x="6471776" y="0"/>
            <a:ext cx="2672099" cy="4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1600" b="1">
                <a:solidFill>
                  <a:srgbClr val="E08686"/>
                </a:solidFill>
              </a:rPr>
              <a:t>Analysis of Algorithms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3"/>
          <p:cNvSpPr txBox="1">
            <a:spLocks/>
          </p:cNvSpPr>
          <p:nvPr/>
        </p:nvSpPr>
        <p:spPr>
          <a:xfrm>
            <a:off x="457200" y="2879810"/>
            <a:ext cx="8229600" cy="10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</a:lstStyle>
          <a:p>
            <a:pPr algn="ctr"/>
            <a:r>
              <a:rPr lang="en" sz="4800" dirty="0" smtClean="0"/>
              <a:t>Binary Search Trees</a:t>
            </a:r>
            <a:endParaRPr lang="en" sz="4800" dirty="0"/>
          </a:p>
        </p:txBody>
      </p:sp>
    </p:spTree>
    <p:extLst>
      <p:ext uri="{BB962C8B-B14F-4D97-AF65-F5344CB8AC3E}">
        <p14:creationId xmlns:p14="http://schemas.microsoft.com/office/powerpoint/2010/main" val="427350035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1000" y="457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89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905000" y="198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53200" y="19863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98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85800" y="3657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71800" y="3657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79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85095" y="5334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638800" y="3581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94</a:t>
            </a:r>
            <a:endParaRPr lang="en-US" dirty="0"/>
          </a:p>
        </p:txBody>
      </p:sp>
      <p:cxnSp>
        <p:nvCxnSpPr>
          <p:cNvPr id="10" name="Straight Arrow Connector 9"/>
          <p:cNvCxnSpPr>
            <a:stCxn id="2" idx="3"/>
            <a:endCxn id="3" idx="7"/>
          </p:cNvCxnSpPr>
          <p:nvPr/>
        </p:nvCxnSpPr>
        <p:spPr>
          <a:xfrm flipH="1">
            <a:off x="2685489" y="1237689"/>
            <a:ext cx="1639422" cy="877422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" idx="3"/>
            <a:endCxn id="5" idx="0"/>
          </p:cNvCxnSpPr>
          <p:nvPr/>
        </p:nvCxnSpPr>
        <p:spPr>
          <a:xfrm flipH="1">
            <a:off x="1143000" y="2761689"/>
            <a:ext cx="895911" cy="895911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5"/>
            <a:endCxn id="6" idx="0"/>
          </p:cNvCxnSpPr>
          <p:nvPr/>
        </p:nvCxnSpPr>
        <p:spPr>
          <a:xfrm>
            <a:off x="2685489" y="2761689"/>
            <a:ext cx="743511" cy="895911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5"/>
            <a:endCxn id="4" idx="1"/>
          </p:cNvCxnSpPr>
          <p:nvPr/>
        </p:nvCxnSpPr>
        <p:spPr>
          <a:xfrm>
            <a:off x="4971489" y="1237689"/>
            <a:ext cx="1715622" cy="882588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  <a:endCxn id="8" idx="0"/>
          </p:cNvCxnSpPr>
          <p:nvPr/>
        </p:nvCxnSpPr>
        <p:spPr>
          <a:xfrm flipH="1">
            <a:off x="6096000" y="2766855"/>
            <a:ext cx="591111" cy="814545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5"/>
            <a:endCxn id="7" idx="0"/>
          </p:cNvCxnSpPr>
          <p:nvPr/>
        </p:nvCxnSpPr>
        <p:spPr>
          <a:xfrm>
            <a:off x="3752289" y="4438089"/>
            <a:ext cx="790006" cy="895911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05616" y="414849"/>
            <a:ext cx="3866589" cy="7286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Left child is always smaller than parent</a:t>
            </a:r>
          </a:p>
          <a:p>
            <a:pPr algn="ctr"/>
            <a:r>
              <a:rPr lang="en-US" sz="1600" dirty="0" smtClean="0"/>
              <a:t>Right child is always larger than parent</a:t>
            </a:r>
            <a:endParaRPr lang="en-US" sz="1600" dirty="0"/>
          </a:p>
        </p:txBody>
      </p:sp>
      <p:sp>
        <p:nvSpPr>
          <p:cNvPr id="12" name="Oval Callout 11"/>
          <p:cNvSpPr/>
          <p:nvPr/>
        </p:nvSpPr>
        <p:spPr>
          <a:xfrm>
            <a:off x="5079568" y="4922207"/>
            <a:ext cx="2616631" cy="990600"/>
          </a:xfrm>
          <a:prstGeom prst="wedgeEllipseCallout">
            <a:avLst>
              <a:gd name="adj1" fmla="val -51718"/>
              <a:gd name="adj2" fmla="val 3661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Without this node, the tree would be complete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598374" y="5350681"/>
            <a:ext cx="2841853" cy="7286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How would you change the tree to add the value 37?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406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1146</Words>
  <Application>Microsoft Macintosh PowerPoint</Application>
  <PresentationFormat>On-screen Show (4:3)</PresentationFormat>
  <Paragraphs>327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swiss</vt:lpstr>
      <vt:lpstr>Recitation 10</vt:lpstr>
      <vt:lpstr>Big O</vt:lpstr>
      <vt:lpstr>Big O definition</vt:lpstr>
      <vt:lpstr>Review: Big O </vt:lpstr>
      <vt:lpstr>Review: Informal Big O rules</vt:lpstr>
      <vt:lpstr>Review: Big O</vt:lpstr>
      <vt:lpstr>Review: Big O examples</vt:lpstr>
      <vt:lpstr>PowerPoint Presentation</vt:lpstr>
      <vt:lpstr>PowerPoint Presentation</vt:lpstr>
      <vt:lpstr>Heaps</vt:lpstr>
      <vt:lpstr>Array Representation of Binary Heap</vt:lpstr>
      <vt:lpstr>Review: Binary heap</vt:lpstr>
      <vt:lpstr>Review: Binary heap</vt:lpstr>
      <vt:lpstr>Hashing</vt:lpstr>
      <vt:lpstr>Review: Hashing</vt:lpstr>
      <vt:lpstr>Review: Hashing</vt:lpstr>
      <vt:lpstr>Review: Hashing</vt:lpstr>
      <vt:lpstr>Collision resolution</vt:lpstr>
      <vt:lpstr>Load factor: b’s saturation</vt:lpstr>
      <vt:lpstr>Question: Hashing</vt:lpstr>
      <vt:lpstr>Graphs</vt:lpstr>
      <vt:lpstr>Question: What is BFS and DFS?</vt:lpstr>
      <vt:lpstr>Topological ordering</vt:lpstr>
      <vt:lpstr>Dijkstra’s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10</dc:title>
  <cp:lastModifiedBy>Steven Lam</cp:lastModifiedBy>
  <cp:revision>24</cp:revision>
  <dcterms:modified xsi:type="dcterms:W3CDTF">2016-04-15T19:56:24Z</dcterms:modified>
</cp:coreProperties>
</file>