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262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261" r:id="rId16"/>
    <p:sldId id="323" r:id="rId17"/>
    <p:sldId id="324" r:id="rId18"/>
    <p:sldId id="325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9" r:id="rId31"/>
    <p:sldId id="340" r:id="rId32"/>
    <p:sldId id="341" r:id="rId33"/>
    <p:sldId id="342" r:id="rId34"/>
    <p:sldId id="343" r:id="rId35"/>
    <p:sldId id="352" r:id="rId36"/>
    <p:sldId id="286" r:id="rId37"/>
    <p:sldId id="346" r:id="rId38"/>
    <p:sldId id="345" r:id="rId39"/>
    <p:sldId id="347" r:id="rId40"/>
    <p:sldId id="348" r:id="rId41"/>
    <p:sldId id="349" r:id="rId42"/>
    <p:sldId id="350" r:id="rId43"/>
    <p:sldId id="35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BFF9F"/>
    <a:srgbClr val="FF00FE"/>
    <a:srgbClr val="30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C50D-FE26-8142-AA72-88B7F3EE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96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3907-B013-324A-BF32-004C5BD46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12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F8C2-4DA6-4994-A193-DCB6A7EB68B9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BCF1-6DC6-44B5-BC7F-C0E24E18EC39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4914-503D-46E8-9580-28AB0A44EB0B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5EF5-95E2-4B74-9715-3A06445B7D64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AEB3-54B6-4D71-981B-9E2F8F805F8C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921D-9BB5-4D9B-AE96-AF4AD11539D9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7786-57D3-4003-9EFE-743B6CE5E8E3}" type="datetime1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7875-3A93-4725-B91E-C3299E3D450D}" type="datetime1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673-04F2-4233-AAC0-BACB480E26C2}" type="datetime1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EC75-D17E-41EC-A6DE-402A455B6AE2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588B-1250-41E8-9A10-AFA5303A084A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91AD-649B-4582-B93A-4E86D35AF82D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85" r="13518"/>
          <a:stretch/>
        </p:blipFill>
        <p:spPr>
          <a:xfrm>
            <a:off x="1" y="-26019"/>
            <a:ext cx="9144000" cy="6884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26018"/>
            <a:ext cx="9144001" cy="1310009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99" y="-256041"/>
            <a:ext cx="4444329" cy="1470025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Graphs - II</a:t>
            </a:r>
            <a:endParaRPr lang="en-US" sz="80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1638" y="44131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CS 2110, Spring 2016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13043" y="3185704"/>
            <a:ext cx="4517915" cy="117632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</a:t>
            </a:r>
            <a:r>
              <a:rPr lang="en-US" sz="3200" dirty="0" smtClean="0"/>
              <a:t>to </a:t>
            </a:r>
            <a:r>
              <a:rPr lang="en-US" sz="3200" dirty="0" smtClean="0"/>
              <a:t>determine reachability efficiently?</a:t>
            </a:r>
            <a:endParaRPr lang="en-US" sz="3200" dirty="0"/>
          </a:p>
        </p:txBody>
      </p:sp>
      <p:sp>
        <p:nvSpPr>
          <p:cNvPr id="21" name="Cloud Callout 20"/>
          <p:cNvSpPr/>
          <p:nvPr/>
        </p:nvSpPr>
        <p:spPr>
          <a:xfrm>
            <a:off x="5625885" y="1271665"/>
            <a:ext cx="3161654" cy="1914039"/>
          </a:xfrm>
          <a:prstGeom prst="cloudCallout">
            <a:avLst>
              <a:gd name="adj1" fmla="val -58824"/>
              <a:gd name="adj2" fmla="val 5642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need an invariant!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4494" y="3717677"/>
            <a:ext cx="415664" cy="415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222" y="4756823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2405753" y="3565276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575803" y="4905339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925917" y="3478546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29516" y="4174877"/>
            <a:ext cx="431040" cy="431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47374" y="5165476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1242326" y="4133341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8" idx="1"/>
          </p:cNvCxnSpPr>
          <p:nvPr/>
        </p:nvCxnSpPr>
        <p:spPr>
          <a:xfrm>
            <a:off x="1478528" y="4963476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1450158" y="3775050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2615527" y="3984823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9" idx="2"/>
          </p:cNvCxnSpPr>
          <p:nvPr/>
        </p:nvCxnSpPr>
        <p:spPr>
          <a:xfrm flipV="1">
            <a:off x="2825300" y="3687791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2927925" y="3835750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6"/>
          </p:cNvCxnSpPr>
          <p:nvPr/>
        </p:nvCxnSpPr>
        <p:spPr>
          <a:xfrm flipH="1">
            <a:off x="2988340" y="4390397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7"/>
          </p:cNvCxnSpPr>
          <p:nvPr/>
        </p:nvCxnSpPr>
        <p:spPr>
          <a:xfrm flipH="1">
            <a:off x="4422809" y="4542793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7446" y="3077077"/>
            <a:ext cx="2663050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without green nodes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4494" y="3717677"/>
            <a:ext cx="415664" cy="4156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222" y="4756823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2405753" y="3565276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575803" y="4905339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925917" y="3478546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29516" y="4174877"/>
            <a:ext cx="431040" cy="431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47374" y="5165476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1242326" y="4133341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8" idx="1"/>
          </p:cNvCxnSpPr>
          <p:nvPr/>
        </p:nvCxnSpPr>
        <p:spPr>
          <a:xfrm>
            <a:off x="1478528" y="4963476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1450158" y="3775050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2615527" y="3984823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9" idx="2"/>
          </p:cNvCxnSpPr>
          <p:nvPr/>
        </p:nvCxnSpPr>
        <p:spPr>
          <a:xfrm flipV="1">
            <a:off x="2825300" y="3687791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2927925" y="3835750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6"/>
          </p:cNvCxnSpPr>
          <p:nvPr/>
        </p:nvCxnSpPr>
        <p:spPr>
          <a:xfrm flipH="1">
            <a:off x="2988340" y="4390397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7"/>
          </p:cNvCxnSpPr>
          <p:nvPr/>
        </p:nvCxnSpPr>
        <p:spPr>
          <a:xfrm flipH="1">
            <a:off x="4422809" y="4542793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7446" y="3077077"/>
            <a:ext cx="2663050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without green nodes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4494" y="3717677"/>
            <a:ext cx="415664" cy="415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222" y="4756823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2405753" y="3565276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575803" y="4905339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925917" y="3478546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29516" y="4174877"/>
            <a:ext cx="431040" cy="431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47374" y="5165476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1242326" y="4133341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8" idx="1"/>
          </p:cNvCxnSpPr>
          <p:nvPr/>
        </p:nvCxnSpPr>
        <p:spPr>
          <a:xfrm>
            <a:off x="1478528" y="4963476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1450158" y="3775050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2615527" y="3984823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9" idx="2"/>
          </p:cNvCxnSpPr>
          <p:nvPr/>
        </p:nvCxnSpPr>
        <p:spPr>
          <a:xfrm flipV="1">
            <a:off x="2825300" y="3687791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2927925" y="3835750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6"/>
          </p:cNvCxnSpPr>
          <p:nvPr/>
        </p:nvCxnSpPr>
        <p:spPr>
          <a:xfrm flipH="1">
            <a:off x="2988340" y="4390397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7"/>
          </p:cNvCxnSpPr>
          <p:nvPr/>
        </p:nvCxnSpPr>
        <p:spPr>
          <a:xfrm flipH="1">
            <a:off x="4422809" y="4542793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7446" y="3077077"/>
            <a:ext cx="2663050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4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without green nodes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56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without green nodes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4494" y="3717677"/>
            <a:ext cx="415664" cy="415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222" y="4756823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2405753" y="3565276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575803" y="4905339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925917" y="3478546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29516" y="4174877"/>
            <a:ext cx="431040" cy="431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47374" y="5165476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1242326" y="4133341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8" idx="1"/>
          </p:cNvCxnSpPr>
          <p:nvPr/>
        </p:nvCxnSpPr>
        <p:spPr>
          <a:xfrm>
            <a:off x="1478528" y="4963476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1450158" y="3775050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2615527" y="3984823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9" idx="2"/>
          </p:cNvCxnSpPr>
          <p:nvPr/>
        </p:nvCxnSpPr>
        <p:spPr>
          <a:xfrm flipV="1">
            <a:off x="2825300" y="3687791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2927925" y="3835750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6"/>
          </p:cNvCxnSpPr>
          <p:nvPr/>
        </p:nvCxnSpPr>
        <p:spPr>
          <a:xfrm flipH="1">
            <a:off x="2988340" y="4390397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7"/>
          </p:cNvCxnSpPr>
          <p:nvPr/>
        </p:nvCxnSpPr>
        <p:spPr>
          <a:xfrm flipH="1">
            <a:off x="4422809" y="4542793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7446" y="3077077"/>
            <a:ext cx="2663050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4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without green nodes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None!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781861" y="5139133"/>
            <a:ext cx="3045653" cy="1331410"/>
          </a:xfrm>
          <a:prstGeom prst="wedgeRoundRectCallout">
            <a:avLst>
              <a:gd name="adj1" fmla="val -20573"/>
              <a:gd name="adj2" fmla="val -6612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 </a:t>
            </a:r>
            <a:r>
              <a:rPr lang="en-US" sz="2400" b="1" dirty="0" smtClean="0"/>
              <a:t>4</a:t>
            </a:r>
            <a:r>
              <a:rPr lang="en-US" sz="2400" dirty="0" smtClean="0"/>
              <a:t> is green, so all paths from node </a:t>
            </a:r>
            <a:r>
              <a:rPr lang="en-US" sz="2400" b="1" dirty="0" smtClean="0"/>
              <a:t>4</a:t>
            </a:r>
            <a:r>
              <a:rPr lang="en-US" sz="2400" dirty="0" smtClean="0"/>
              <a:t> contain a green node!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34494" y="3563785"/>
            <a:ext cx="4226062" cy="2126780"/>
            <a:chOff x="1003766" y="4332870"/>
            <a:chExt cx="4226062" cy="2126780"/>
          </a:xfrm>
        </p:grpSpPr>
        <p:sp>
          <p:nvSpPr>
            <p:cNvPr id="28" name="Oval 27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6" name="Straight Arrow Connector 35"/>
            <p:cNvCxnSpPr>
              <a:stCxn id="28" idx="4"/>
              <a:endCxn id="29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6"/>
              <a:endCxn id="32" idx="1"/>
            </p:cNvCxnSpPr>
            <p:nvPr/>
          </p:nvCxnSpPr>
          <p:spPr>
            <a:xfrm>
              <a:off x="1447800" y="5817800"/>
              <a:ext cx="1157690" cy="2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6"/>
              <a:endCxn id="30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4"/>
              <a:endCxn id="32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6"/>
              <a:endCxn id="33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2" idx="7"/>
              <a:endCxn id="33" idx="3"/>
            </p:cNvCxnSpPr>
            <p:nvPr/>
          </p:nvCxnSpPr>
          <p:spPr>
            <a:xfrm flipV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4" idx="2"/>
              <a:endCxn id="32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3"/>
              <a:endCxn id="35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Start at node </a:t>
            </a:r>
            <a:r>
              <a:rPr lang="en-US" b="1" dirty="0" smtClean="0">
                <a:latin typeface="Calibri"/>
                <a:cs typeface="Calibri"/>
                <a:sym typeface="Arial" charset="0"/>
              </a:rPr>
              <a:t>1</a:t>
            </a:r>
            <a:endParaRPr lang="en-US" b="1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Extend path to some child</a:t>
            </a:r>
            <a:endParaRPr lang="en-US" b="1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Extend path to some child</a:t>
            </a:r>
            <a:endParaRPr lang="en-US" b="1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No new way to extend path, so backtrack</a:t>
            </a:r>
            <a:endParaRPr lang="en-US" b="1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David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2" y="2342602"/>
            <a:ext cx="830506" cy="1129286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551E-7 -3.12818E-6 C -0.00625 0.00763 -0.00746 0.01897 -0.01475 0.02522 C -0.01631 0.03124 -0.0184 0.03494 -0.02239 0.03864 C -0.02638 0.04651 -0.03471 0.05345 -0.04148 0.05669 C -0.04495 0.05807 -0.05154 0.06108 -0.05154 0.06108 C -0.06543 0.05923 -0.07445 0.06085 -0.08521 0.05229 C -0.09059 0.04165 -0.08764 0.04512 -0.09302 0.04026 C -0.09788 0.03077 -0.09233 0.0398 -0.09858 0.03424 C -0.10274 0.03054 -0.10344 0.02568 -0.1076 0.02244 C -0.10795 0.02082 -0.10795 0.01897 -0.10864 0.01782 C -0.10951 0.0162 -0.11263 0.01296 -0.11211 0.01481 C -0.10899 0.02661 -0.09979 0.03216 -0.09181 0.03864 C -0.08851 0.04627 -0.09094 0.04234 -0.08296 0.04928 C -0.08192 0.05021 -0.07949 0.05229 -0.07949 0.05229 C -0.07688 0.05784 -0.07723 0.06178 -0.07289 0.06571 C -0.07116 0.07219 -0.06768 0.07728 -0.06508 0.08353 C -0.06352 0.08746 -0.06283 0.09255 -0.06161 0.09695 C -0.06265 0.11198 -0.06369 0.12448 -0.06734 0.13882 C -0.06664 0.15826 -0.0663 0.17885 -0.05935 0.1969 C -0.05745 0.20176 -0.05502 0.20523 -0.0505 0.20731 C -0.04825 0.20824 -0.04373 0.21032 -0.04373 0.21032 C -0.03523 0.20986 -0.02655 0.21078 -0.01805 0.20893 C -0.01406 0.20777 -0.0092 0.20037 -0.00451 0.19852 C -0.00017 0.18926 0.01388 0.18973 0.02239 0.18811 C 0.02707 0.18556 0.03193 0.18394 0.03697 0.18209 C 0.04443 0.17515 0.05328 0.16983 0.06126 0.16404 C 0.06699 0.15965 0.07064 0.15409 0.07723 0.15224 C 0.08521 0.14507 0.08122 0.14692 0.08834 0.14484 C 0.09285 0.14068 0.09823 0.13836 0.10292 0.1342 C 0.10743 0.1298 0.1083 0.12702 0.1142 0.1254 C 0.11767 0.12286 0.12166 0.11962 0.1253 0.11777 C 0.12773 0.11638 0.13311 0.11476 0.13311 0.11476 C 0.1437 0.1062 0.1562 0.1025 0.16782 0.09695 C 0.18587 0.0988 0.18084 0.09903 0.19368 0.10435 C 0.20062 0.11037 0.20687 0.11754 0.21381 0.12378 C 0.21694 0.13026 0.22041 0.13605 0.22614 0.13882 C 0.23134 0.149 0.22839 0.14553 0.23395 0.15062 C 0.23655 0.15618 0.23881 0.15595 0.24297 0.15965 C 0.24367 0.16104 0.24384 0.16404 0.24523 0.16404 C 0.24627 0.16404 0.24488 0.16057 0.24401 0.15965 C 0.24262 0.15826 0.24089 0.15872 0.2395 0.15826 C 0.23481 0.15409 0.22961 0.15039 0.22614 0.14484 C 0.22232 0.13882 0.21815 0.13049 0.2126 0.12841 C 0.21104 0.12679 0.20982 0.12494 0.20826 0.12378 C 0.20705 0.12286 0.20566 0.12332 0.20479 0.1224 C 0.19715 0.11453 0.20757 0.11985 0.19924 0.11638 C 0.19143 0.10944 0.1949 0.11129 0.18917 0.10898 C 0.18327 0.10366 0.17962 0.10227 0.17355 0.09857 C 0.16522 0.09903 0.15706 0.09903 0.14891 0.09995 C 0.14301 0.10042 0.13745 0.10782 0.13207 0.11037 C 0.12426 0.11708 0.12773 0.11522 0.12201 0.11777 C 0.11541 0.12355 0.10968 0.12818 0.10517 0.1372 C 0.10552 0.14507 0.10361 0.15456 0.10743 0.16104 C 0.1083 0.16266 0.11402 0.16636 0.11524 0.16705 C 0.11732 0.16821 0.12201 0.17006 0.12201 0.17006 C 0.12634 0.17399 0.13172 0.17561 0.13658 0.17908 C 0.14179 0.18255 0.14387 0.18973 0.14891 0.19389 C 0.15082 0.20291 0.14804 0.19459 0.15446 0.20153 C 0.15533 0.20245 0.15567 0.20453 0.15672 0.20592 C 0.15758 0.20708 0.1588 0.20777 0.16001 0.20893 C 0.16539 0.21981 0.17043 0.22721 0.17234 0.24017 C 0.17129 0.25289 0.17303 0.25683 0.16453 0.26122 C 0.16782 0.25636 0.17077 0.25683 0.17234 0.25081 C 0.17182 0.23693 0.1772 0.21009 0.16348 0.20453 C 0.15845 0.20014 0.15307 0.19459 0.14769 0.1925 C 0.14283 0.18602 0.13728 0.17862 0.13086 0.17608 C 0.12704 0.16798 0.12027 0.16358 0.1142 0.15965 C 0.11038 0.15224 0.10361 0.1497 0.09736 0.14762 C 0.09129 0.14808 0.08521 0.14739 0.07931 0.14924 C 0.07567 0.15016 0.07306 0.15502 0.06942 0.15664 C 0.06369 0.1615 0.05918 0.16798 0.05363 0.17307 C 0.05068 0.17561 0.04686 0.17561 0.04356 0.17746 C 0.03263 0.18255 0.04825 0.17469 0.03697 0.18209 C 0.0335 0.18417 0.02916 0.18487 0.02569 0.18649 C 0.0243 0.18741 0.02239 0.18764 0.02239 0.1895 C 0.02239 0.19088 0.0243 0.19088 0.02569 0.19111 C 0.03072 0.19181 0.03592 0.19204 0.0413 0.1925 C 0.04859 0.19875 0.05311 0.20962 0.0604 0.21633 C 0.0623 0.2249 0.05987 0.21749 0.06595 0.22536 C 0.07064 0.23161 0.06595 0.22744 0.06942 0.23438 C 0.06994 0.236 0.07168 0.23693 0.07272 0.23878 C 0.07497 0.24317 0.07428 0.24526 0.07723 0.24919 C 0.07914 0.25173 0.08157 0.25405 0.084 0.25659 C 0.08608 0.25868 0.09059 0.26261 0.09059 0.26261 C 0.09198 0.26562 0.09372 0.26839 0.09511 0.27163 C 0.09649 0.27557 0.09962 0.28343 0.09962 0.28343 C 0.10222 0.30333 0.10361 0.31444 0.08834 0.3193 C 0.08001 0.3267 0.09042 0.31791 0.08053 0.32392 C 0.07688 0.32601 0.07411 0.32925 0.07046 0.33133 C 0.06959 0.33272 0.06751 0.3341 0.06821 0.33572 C 0.06873 0.33711 0.07046 0.33503 0.07168 0.33434 C 0.07654 0.33063 0.07966 0.32601 0.08504 0.32392 C 0.09788 0.31235 0.08868 0.32323 0.09285 0.31351 C 0.09406 0.31027 0.09736 0.30449 0.09736 0.30449 C 0.09771 0.30287 0.0984 0.30125 0.0984 0.29986 C 0.0984 0.28829 0.09875 0.27672 0.09736 0.26562 C 0.09632 0.25775 0.08851 0.25335 0.08608 0.2478 C 0.08296 0.24155 0.08504 0.2441 0.08053 0.24017 C 0.07463 0.22975 0.06925 0.22073 0.06265 0.21194 C 0.06005 0.20847 0.05883 0.20893 0.05588 0.20731 C 0.04304 0.20014 0.03506 0.1969 0.02117 0.19551 C 0.01336 0.19597 0.00538 0.19597 -0.00226 0.1969 C -0.00573 0.19713 -0.00625 0.19944 -0.00902 0.20153 C -0.01475 0.205 -0.02117 0.20777 -0.02707 0.21032 C -0.05293 0.20847 -0.04252 0.2124 -0.05502 0.20153 C -0.05797 0.19505 -0.0597 0.18811 -0.06283 0.18209 C -0.06404 0.17677 -0.06508 0.17307 -0.06734 0.16867 C -0.0689 0.16242 -0.06994 0.15895 -0.07393 0.15525 C -0.08157 0.13975 -0.10118 0.14368 -0.11316 0.14021 C -0.11749 0.13142 -0.12131 0.12055 -0.12773 0.11476 C -0.12895 0.10967 -0.13016 0.10574 -0.13225 0.10134 C -0.13433 0.09278 -0.13676 0.07566 -0.1411 0.07011 C -0.14387 0.06664 -0.14787 0.06571 -0.15116 0.06409 C -0.16053 0.06455 -0.18709 0.05854 -0.17928 0.06571 C -0.17077 0.07358 -0.15828 0.06525 -0.14787 0.0671 C -0.14474 0.06756 -0.1437 0.07335 -0.1411 0.07612 C -0.13901 0.08561 -0.13346 0.09186 -0.13103 0.10134 C -0.12999 0.10597 -0.12548 0.11476 -0.12548 0.11476 C -0.12444 0.12448 -0.12305 0.13489 -0.11871 0.14322 C -0.11767 0.14808 -0.11663 0.15317 -0.11541 0.15826 C -0.11663 0.16937 -0.11697 0.17978 -0.12444 0.18649 C -0.12496 0.18857 -0.12773 0.19991 -0.12877 0.20153 C -0.13068 0.20384 -0.13346 0.20523 -0.13554 0.20731 C -0.13676 0.20824 -0.13884 0.21032 -0.13884 0.21032 C -0.14196 0.21633 -0.14439 0.22304 -0.14682 0.22975 C -0.14596 0.24896 -0.14613 0.27094 -0.1378 0.28806 C -0.13485 0.29986 -0.13398 0.31328 -0.12877 0.32392 C -0.12669 0.33272 -0.12062 0.34382 -0.11645 0.35215 C -0.11472 0.36025 -0.11298 0.36835 -0.10986 0.37598 C -0.11125 0.36881 -0.11246 0.36256 -0.11541 0.35678 C -0.11715 0.34961 -0.12149 0.34521 -0.12322 0.33873 C -0.12513 0.33202 -0.12739 0.32577 -0.13103 0.32092 C -0.13294 0.31397 -0.13381 0.30726 -0.13676 0.30148 C -0.13936 0.29061 -0.13763 0.295 -0.1411 0.28806 C -0.14231 0.28251 -0.14231 0.28089 -0.14457 0.27603 C -0.1463 0.27233 -0.15012 0.26562 -0.15012 0.26562 C -0.1529 0.25451 -0.147 0.24179 -0.1411 0.23438 C -0.14023 0.22975 -0.13901 0.22536 -0.1378 0.22096 C -0.14006 0.20176 -0.13693 0.20916 -0.16349 0.21333 C -0.16609 0.21356 -0.17129 0.21911 -0.17355 0.22096 C -0.17615 0.22281 -0.1791 0.22328 -0.18153 0.22536 C -0.18761 0.22975 -0.19316 0.236 -0.19941 0.24017 C -0.2067 0.24456 -0.21538 0.24572 -0.22284 0.2478 C -0.23343 0.25058 -0.2428 0.25729 -0.25321 0.2596 C -0.26883 0.25868 -0.27612 0.26492 -0.28341 0.25081 C -0.28514 0.24341 -0.28636 0.23716 -0.29122 0.23276 C -0.29209 0.23114 -0.29261 0.22952 -0.29347 0.22837 C -0.29452 0.22698 -0.29608 0.22652 -0.29677 0.22536 C -0.29764 0.22397 -0.29729 0.22189 -0.29799 0.22096 C -0.30076 0.21726 -0.30545 0.21842 -0.30909 0.21795 C -0.32905 0.21865 -0.34346 0.21934 -0.36168 0.22235 C -0.37869 0.22119 -0.38442 0.21934 -0.39865 0.21495 C -0.40125 0.21263 -0.40437 0.21171 -0.40646 0.20893 C -0.40732 0.20777 -0.40715 0.20569 -0.40767 0.20453 C -0.40906 0.2013 -0.4108 0.19829 -0.41218 0.19551 C -0.41375 0.1925 -0.4167 0.18649 -0.4167 0.18649 C -0.41843 0.17978 -0.42103 0.17584 -0.42103 0.16867 " pathEditMode="relative" ptsTypes="ffffffffffffffffffffffffffffffffffffffffffffffffffffffffffffffffffffffffffffffffffffffffffffffffffffffffffffffffffffffffffffffffffffffffffffffffffffffffffff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>
                <a:cs typeface="Calibri"/>
                <a:sym typeface="Arial" charset="0"/>
              </a:rPr>
              <a:t>Extend path to </a:t>
            </a:r>
            <a:r>
              <a:rPr lang="en-US" dirty="0" smtClean="0">
                <a:cs typeface="Calibri"/>
                <a:sym typeface="Arial" charset="0"/>
              </a:rPr>
              <a:t>a different child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>
                <a:cs typeface="Calibri"/>
                <a:sym typeface="Arial" charset="0"/>
              </a:rPr>
              <a:t>Extend path to </a:t>
            </a:r>
            <a:r>
              <a:rPr lang="en-US" dirty="0" smtClean="0">
                <a:cs typeface="Calibri"/>
                <a:sym typeface="Arial" charset="0"/>
              </a:rPr>
              <a:t>some child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cs typeface="Calibri"/>
                <a:sym typeface="Arial" charset="0"/>
              </a:rPr>
              <a:t>Already visited, so backtrack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>
                <a:cs typeface="Calibri"/>
                <a:sym typeface="Arial" charset="0"/>
              </a:rPr>
              <a:t>No new way to extend path, so backtrack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cs typeface="Calibri"/>
                <a:sym typeface="Arial" charset="0"/>
              </a:rPr>
              <a:t>No new way to extend path, so backtrack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>
                <a:cs typeface="Calibri"/>
                <a:sym typeface="Arial" charset="0"/>
              </a:rPr>
              <a:t>Extend path to a different child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>
                <a:cs typeface="Calibri"/>
                <a:sym typeface="Arial" charset="0"/>
              </a:rPr>
              <a:t>Extend path to </a:t>
            </a:r>
            <a:r>
              <a:rPr lang="en-US" dirty="0" smtClean="0">
                <a:cs typeface="Calibri"/>
                <a:sym typeface="Arial" charset="0"/>
              </a:rPr>
              <a:t>some child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cs typeface="Calibri"/>
                <a:sym typeface="Arial" charset="0"/>
              </a:rPr>
              <a:t>Already visited, so backtrack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>
                <a:cs typeface="Calibri"/>
                <a:sym typeface="Arial" charset="0"/>
              </a:rPr>
              <a:t>No new way to extend path, so backtrack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723108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Keep pushing the search forward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Mark nodes as “visited” (green) as you go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Backtrack only when you can’t go any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cs typeface="Calibri"/>
                <a:sym typeface="Arial" charset="0"/>
              </a:rPr>
              <a:t>Nothing to backtrack, so all done!</a:t>
            </a:r>
            <a:endParaRPr lang="en-US" b="1" dirty="0"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974893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802916"/>
            <a:ext cx="415664" cy="4156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842062"/>
            <a:ext cx="413306" cy="4133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650515"/>
            <a:ext cx="419547" cy="4195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990578"/>
            <a:ext cx="412537" cy="412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563785"/>
            <a:ext cx="418490" cy="4184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4260116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5250715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4218580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5048715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860289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4070062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773030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920989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475636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628032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David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2" y="2342602"/>
            <a:ext cx="830506" cy="1129286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using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308159" cy="5365069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Visit all nodes reachable from u without visited nodes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void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(Node u) 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if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u.hasBeenVisited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()) 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return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endParaRPr lang="en-US" sz="2600" dirty="0" smtClean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endParaRPr lang="en-US" sz="2600" dirty="0" smtClean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latin typeface="Calibri"/>
              <a:cs typeface="Calibri"/>
              <a:sym typeface="Arial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7815" y="4675395"/>
            <a:ext cx="415664" cy="415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28543" y="5714541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2469074" y="4522994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2639124" y="5863057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3989238" y="4436264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4110695" y="6123194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51" name="Straight Arrow Connector 50"/>
          <p:cNvCxnSpPr>
            <a:stCxn id="44" idx="4"/>
            <a:endCxn id="45" idx="0"/>
          </p:cNvCxnSpPr>
          <p:nvPr/>
        </p:nvCxnSpPr>
        <p:spPr>
          <a:xfrm>
            <a:off x="1305647" y="5091059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  <a:endCxn id="47" idx="1"/>
          </p:cNvCxnSpPr>
          <p:nvPr/>
        </p:nvCxnSpPr>
        <p:spPr>
          <a:xfrm>
            <a:off x="1541849" y="5921194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6"/>
            <a:endCxn id="46" idx="2"/>
          </p:cNvCxnSpPr>
          <p:nvPr/>
        </p:nvCxnSpPr>
        <p:spPr>
          <a:xfrm flipV="1">
            <a:off x="1513479" y="4732768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4"/>
            <a:endCxn id="47" idx="0"/>
          </p:cNvCxnSpPr>
          <p:nvPr/>
        </p:nvCxnSpPr>
        <p:spPr>
          <a:xfrm>
            <a:off x="2678848" y="4942541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8" idx="2"/>
          </p:cNvCxnSpPr>
          <p:nvPr/>
        </p:nvCxnSpPr>
        <p:spPr>
          <a:xfrm flipV="1">
            <a:off x="2888621" y="4645509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7"/>
            <a:endCxn id="48" idx="3"/>
          </p:cNvCxnSpPr>
          <p:nvPr/>
        </p:nvCxnSpPr>
        <p:spPr>
          <a:xfrm flipV="1">
            <a:off x="2991246" y="4793468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2"/>
            <a:endCxn id="47" idx="6"/>
          </p:cNvCxnSpPr>
          <p:nvPr/>
        </p:nvCxnSpPr>
        <p:spPr>
          <a:xfrm flipH="1">
            <a:off x="3051661" y="5348115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50" idx="7"/>
          </p:cNvCxnSpPr>
          <p:nvPr/>
        </p:nvCxnSpPr>
        <p:spPr>
          <a:xfrm flipH="1">
            <a:off x="4486130" y="5500511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615275" y="4594139"/>
            <a:ext cx="2663050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4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without green nodes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None!</a:t>
            </a:r>
          </a:p>
        </p:txBody>
      </p:sp>
      <p:sp>
        <p:nvSpPr>
          <p:cNvPr id="49" name="Oval 48"/>
          <p:cNvSpPr/>
          <p:nvPr/>
        </p:nvSpPr>
        <p:spPr>
          <a:xfrm>
            <a:off x="4892837" y="5132595"/>
            <a:ext cx="431040" cy="431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9" grpId="0" uiExpand="1" build="p" animBg="1"/>
      <p:bldP spid="49" grpId="0" animBg="1"/>
      <p:bldP spid="4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using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308159" cy="5365069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Visit all nodes reachable from u without visited nodes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void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(Node u) 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if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u.hasBeenVisited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()) 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return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endParaRPr lang="en-US" sz="2600" dirty="0" smtClean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endParaRPr lang="en-US" sz="2600" dirty="0" smtClean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latin typeface="Calibri"/>
              <a:cs typeface="Calibri"/>
              <a:sym typeface="Arial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28543" y="5714541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2469074" y="4522994"/>
            <a:ext cx="419547" cy="4195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2639124" y="5863057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3989238" y="4436264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4892837" y="5132595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110695" y="6123194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51" name="Straight Arrow Connector 50"/>
          <p:cNvCxnSpPr>
            <a:stCxn id="44" idx="4"/>
            <a:endCxn id="45" idx="0"/>
          </p:cNvCxnSpPr>
          <p:nvPr/>
        </p:nvCxnSpPr>
        <p:spPr>
          <a:xfrm>
            <a:off x="1305647" y="5091059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  <a:endCxn id="47" idx="1"/>
          </p:cNvCxnSpPr>
          <p:nvPr/>
        </p:nvCxnSpPr>
        <p:spPr>
          <a:xfrm>
            <a:off x="1541849" y="5921194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6"/>
            <a:endCxn id="46" idx="2"/>
          </p:cNvCxnSpPr>
          <p:nvPr/>
        </p:nvCxnSpPr>
        <p:spPr>
          <a:xfrm flipV="1">
            <a:off x="1513479" y="4732768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4"/>
            <a:endCxn id="47" idx="0"/>
          </p:cNvCxnSpPr>
          <p:nvPr/>
        </p:nvCxnSpPr>
        <p:spPr>
          <a:xfrm>
            <a:off x="2678848" y="4942541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8" idx="2"/>
          </p:cNvCxnSpPr>
          <p:nvPr/>
        </p:nvCxnSpPr>
        <p:spPr>
          <a:xfrm flipV="1">
            <a:off x="2888621" y="4645509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7"/>
            <a:endCxn id="48" idx="3"/>
          </p:cNvCxnSpPr>
          <p:nvPr/>
        </p:nvCxnSpPr>
        <p:spPr>
          <a:xfrm flipV="1">
            <a:off x="2991246" y="4793468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2"/>
            <a:endCxn id="47" idx="6"/>
          </p:cNvCxnSpPr>
          <p:nvPr/>
        </p:nvCxnSpPr>
        <p:spPr>
          <a:xfrm flipH="1">
            <a:off x="3051661" y="5348115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50" idx="7"/>
          </p:cNvCxnSpPr>
          <p:nvPr/>
        </p:nvCxnSpPr>
        <p:spPr>
          <a:xfrm flipH="1">
            <a:off x="4486130" y="5500511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097815" y="4675395"/>
            <a:ext cx="415664" cy="415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using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308159" cy="5365069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Visit all nodes reachable from u without visited nodes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void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(Node u) 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if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u.hasBeenVisited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()) 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return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u.visit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for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(Node v with edge from u to v)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latin typeface="Calibri"/>
              <a:cs typeface="Calibri"/>
              <a:sym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39124" y="5863057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3989238" y="4436264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4892837" y="5132595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110695" y="6123194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51" name="Straight Arrow Connector 50"/>
          <p:cNvCxnSpPr>
            <a:stCxn id="44" idx="4"/>
            <a:endCxn id="45" idx="0"/>
          </p:cNvCxnSpPr>
          <p:nvPr/>
        </p:nvCxnSpPr>
        <p:spPr>
          <a:xfrm>
            <a:off x="1305647" y="5091059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  <a:endCxn id="47" idx="1"/>
          </p:cNvCxnSpPr>
          <p:nvPr/>
        </p:nvCxnSpPr>
        <p:spPr>
          <a:xfrm>
            <a:off x="1541849" y="5921194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6"/>
            <a:endCxn id="46" idx="2"/>
          </p:cNvCxnSpPr>
          <p:nvPr/>
        </p:nvCxnSpPr>
        <p:spPr>
          <a:xfrm flipV="1">
            <a:off x="1513479" y="4732768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4"/>
            <a:endCxn id="47" idx="0"/>
          </p:cNvCxnSpPr>
          <p:nvPr/>
        </p:nvCxnSpPr>
        <p:spPr>
          <a:xfrm>
            <a:off x="2678848" y="4942541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8" idx="2"/>
          </p:cNvCxnSpPr>
          <p:nvPr/>
        </p:nvCxnSpPr>
        <p:spPr>
          <a:xfrm flipV="1">
            <a:off x="2888621" y="4645509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7"/>
            <a:endCxn id="48" idx="3"/>
          </p:cNvCxnSpPr>
          <p:nvPr/>
        </p:nvCxnSpPr>
        <p:spPr>
          <a:xfrm flipV="1">
            <a:off x="2991246" y="4793468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2"/>
            <a:endCxn id="47" idx="6"/>
          </p:cNvCxnSpPr>
          <p:nvPr/>
        </p:nvCxnSpPr>
        <p:spPr>
          <a:xfrm flipH="1">
            <a:off x="3051661" y="5348115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50" idx="7"/>
          </p:cNvCxnSpPr>
          <p:nvPr/>
        </p:nvCxnSpPr>
        <p:spPr>
          <a:xfrm flipH="1">
            <a:off x="4486130" y="5500511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097815" y="4675395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28543" y="5714541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2469074" y="4522994"/>
            <a:ext cx="419547" cy="4195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using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308159" cy="5365069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Visit all nodes reachable from u without visited nodes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void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(Node u) 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if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u.hasBeenVisited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()) 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return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u.visit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for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(Node v with edge from u to v)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latin typeface="Calibri"/>
              <a:cs typeface="Calibri"/>
              <a:sym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39124" y="5863057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3989238" y="4436264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4892837" y="5132595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110695" y="6123194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51" name="Straight Arrow Connector 50"/>
          <p:cNvCxnSpPr>
            <a:stCxn id="44" idx="4"/>
            <a:endCxn id="45" idx="0"/>
          </p:cNvCxnSpPr>
          <p:nvPr/>
        </p:nvCxnSpPr>
        <p:spPr>
          <a:xfrm>
            <a:off x="1305647" y="5091059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  <a:endCxn id="47" idx="1"/>
          </p:cNvCxnSpPr>
          <p:nvPr/>
        </p:nvCxnSpPr>
        <p:spPr>
          <a:xfrm>
            <a:off x="1541849" y="5921194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6"/>
            <a:endCxn id="46" idx="2"/>
          </p:cNvCxnSpPr>
          <p:nvPr/>
        </p:nvCxnSpPr>
        <p:spPr>
          <a:xfrm flipV="1">
            <a:off x="1513479" y="4732768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4"/>
            <a:endCxn id="47" idx="0"/>
          </p:cNvCxnSpPr>
          <p:nvPr/>
        </p:nvCxnSpPr>
        <p:spPr>
          <a:xfrm>
            <a:off x="2678848" y="4942541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8" idx="2"/>
          </p:cNvCxnSpPr>
          <p:nvPr/>
        </p:nvCxnSpPr>
        <p:spPr>
          <a:xfrm flipV="1">
            <a:off x="2888621" y="4645509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7"/>
            <a:endCxn id="48" idx="3"/>
          </p:cNvCxnSpPr>
          <p:nvPr/>
        </p:nvCxnSpPr>
        <p:spPr>
          <a:xfrm flipV="1">
            <a:off x="2991246" y="4793468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2"/>
            <a:endCxn id="47" idx="6"/>
          </p:cNvCxnSpPr>
          <p:nvPr/>
        </p:nvCxnSpPr>
        <p:spPr>
          <a:xfrm flipH="1">
            <a:off x="3051661" y="5348115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50" idx="7"/>
          </p:cNvCxnSpPr>
          <p:nvPr/>
        </p:nvCxnSpPr>
        <p:spPr>
          <a:xfrm flipH="1">
            <a:off x="4486130" y="5500511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097815" y="4675395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28543" y="5714541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2469074" y="4522994"/>
            <a:ext cx="419547" cy="4195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using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308159" cy="5365069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Visit all nodes reachable from u without visited nodes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void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(Node u) 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if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u.hasBeenVisited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()) 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return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u.visit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latin typeface="Calibri"/>
                <a:cs typeface="Calibri"/>
                <a:sym typeface="Arial" charset="0"/>
              </a:rPr>
              <a:t>for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 (Node v with edge from u to v) </a:t>
            </a:r>
            <a:r>
              <a:rPr lang="en-US" sz="2600" dirty="0" err="1" smtClean="0"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latin typeface="Calibri"/>
                <a:cs typeface="Calibri"/>
                <a:sym typeface="Arial" charset="0"/>
              </a:rPr>
              <a:t>(v);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latin typeface="Calibri"/>
              <a:cs typeface="Calibri"/>
              <a:sym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39124" y="5863057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3989238" y="4436264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49" name="Oval 48"/>
          <p:cNvSpPr/>
          <p:nvPr/>
        </p:nvSpPr>
        <p:spPr>
          <a:xfrm>
            <a:off x="4892837" y="5132595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50" name="Oval 49"/>
          <p:cNvSpPr/>
          <p:nvPr/>
        </p:nvSpPr>
        <p:spPr>
          <a:xfrm>
            <a:off x="4110695" y="6123194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51" name="Straight Arrow Connector 50"/>
          <p:cNvCxnSpPr>
            <a:stCxn id="44" idx="4"/>
            <a:endCxn id="45" idx="0"/>
          </p:cNvCxnSpPr>
          <p:nvPr/>
        </p:nvCxnSpPr>
        <p:spPr>
          <a:xfrm>
            <a:off x="1305647" y="5091059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6"/>
            <a:endCxn id="47" idx="1"/>
          </p:cNvCxnSpPr>
          <p:nvPr/>
        </p:nvCxnSpPr>
        <p:spPr>
          <a:xfrm>
            <a:off x="1541849" y="5921194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6"/>
            <a:endCxn id="46" idx="2"/>
          </p:cNvCxnSpPr>
          <p:nvPr/>
        </p:nvCxnSpPr>
        <p:spPr>
          <a:xfrm flipV="1">
            <a:off x="1513479" y="4732768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4"/>
            <a:endCxn id="47" idx="0"/>
          </p:cNvCxnSpPr>
          <p:nvPr/>
        </p:nvCxnSpPr>
        <p:spPr>
          <a:xfrm>
            <a:off x="2678848" y="4942541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6"/>
            <a:endCxn id="48" idx="2"/>
          </p:cNvCxnSpPr>
          <p:nvPr/>
        </p:nvCxnSpPr>
        <p:spPr>
          <a:xfrm flipV="1">
            <a:off x="2888621" y="4645509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7"/>
            <a:endCxn id="48" idx="3"/>
          </p:cNvCxnSpPr>
          <p:nvPr/>
        </p:nvCxnSpPr>
        <p:spPr>
          <a:xfrm flipV="1">
            <a:off x="2991246" y="4793468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2"/>
            <a:endCxn id="47" idx="6"/>
          </p:cNvCxnSpPr>
          <p:nvPr/>
        </p:nvCxnSpPr>
        <p:spPr>
          <a:xfrm flipH="1">
            <a:off x="3051661" y="5348115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50" idx="7"/>
          </p:cNvCxnSpPr>
          <p:nvPr/>
        </p:nvCxnSpPr>
        <p:spPr>
          <a:xfrm flipH="1">
            <a:off x="4486130" y="5500511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097815" y="4675395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28543" y="5714541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46" name="Oval 45"/>
          <p:cNvSpPr/>
          <p:nvPr/>
        </p:nvSpPr>
        <p:spPr>
          <a:xfrm>
            <a:off x="2469074" y="4522994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OO-style Recursive Depth-First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837" y="1208868"/>
            <a:ext cx="8786326" cy="551260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class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 Node 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final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 List&lt;Node&gt; targets;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// edges go from 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this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 to targets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boolean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 visited=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false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; 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// has this node been visited?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Node(Node… targets) { </a:t>
            </a:r>
            <a:r>
              <a:rPr lang="en-US" sz="2600" b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this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.targets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=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Arrays.asList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(targets); }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/*Visit all nodes reachable from this without visited nodes*/</a:t>
            </a:r>
            <a:endParaRPr lang="en-US" sz="2600" dirty="0" smtClean="0">
              <a:solidFill>
                <a:schemeClr val="accent3">
                  <a:lumMod val="75000"/>
                </a:schemeClr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void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dfs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()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{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if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 (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visited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)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return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visited=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true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;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for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(Node v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: targets)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v.dfs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();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	}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Depth-First Search using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Visit all nodes reachable </a:t>
            </a:r>
            <a:r>
              <a:rPr lang="en-US" sz="2800" dirty="0" smtClean="0">
                <a:solidFill>
                  <a:srgbClr val="008000"/>
                </a:solidFill>
                <a:cs typeface="Calibri"/>
                <a:sym typeface="Arial" charset="0"/>
              </a:rPr>
              <a:t>from </a:t>
            </a:r>
            <a:r>
              <a:rPr lang="en-US" sz="2800" dirty="0">
                <a:solidFill>
                  <a:srgbClr val="008000"/>
                </a:solidFill>
                <a:cs typeface="Calibri"/>
                <a:sym typeface="Arial" charset="0"/>
              </a:rPr>
              <a:t>u without visited nodes </a:t>
            </a:r>
            <a:r>
              <a:rPr lang="en-US" sz="2800" dirty="0" smtClean="0">
                <a:solidFill>
                  <a:srgbClr val="008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</a:rPr>
              <a:t>dfs</a:t>
            </a:r>
            <a:r>
              <a:rPr lang="en-US" sz="2800" dirty="0" smtClean="0">
                <a:solidFill>
                  <a:srgbClr val="800000"/>
                </a:solidFill>
              </a:rPr>
              <a:t>(Node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Collection&lt;Node&gt; work= new Stack&lt;Node&gt;();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err="1" smtClean="0">
                <a:solidFill>
                  <a:srgbClr val="800000"/>
                </a:solidFill>
              </a:rPr>
              <a:t>work.add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// </a:t>
            </a:r>
            <a:r>
              <a:rPr lang="en-US" sz="2800" dirty="0" err="1" smtClean="0">
                <a:solidFill>
                  <a:srgbClr val="008000"/>
                </a:solidFill>
              </a:rPr>
              <a:t>inv</a:t>
            </a:r>
            <a:r>
              <a:rPr lang="en-US" sz="2800" dirty="0" smtClean="0">
                <a:solidFill>
                  <a:srgbClr val="008000"/>
                </a:solidFill>
              </a:rPr>
              <a:t>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</a:t>
            </a:r>
            <a:r>
              <a:rPr lang="en-US" sz="2800" dirty="0">
                <a:solidFill>
                  <a:srgbClr val="008000"/>
                </a:solidFill>
              </a:rPr>
              <a:t>   reachable (without visited nodes) </a:t>
            </a:r>
            <a:r>
              <a:rPr lang="en-US" sz="2800" dirty="0" smtClean="0">
                <a:solidFill>
                  <a:srgbClr val="008000"/>
                </a:solidFill>
              </a:rPr>
              <a:t>from some node in work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Node u= </a:t>
            </a:r>
            <a:r>
              <a:rPr lang="en-US" sz="2800" dirty="0" err="1" smtClean="0">
                <a:solidFill>
                  <a:srgbClr val="800000"/>
                </a:solidFill>
              </a:rPr>
              <a:t>work.pop</a:t>
            </a:r>
            <a:r>
              <a:rPr lang="en-US" sz="2800" dirty="0" smtClean="0">
                <a:solidFill>
                  <a:srgbClr val="800000"/>
                </a:solidFill>
              </a:rPr>
              <a:t>();   </a:t>
            </a:r>
            <a:r>
              <a:rPr lang="en-US" sz="2800" dirty="0" smtClean="0">
                <a:solidFill>
                  <a:srgbClr val="008000"/>
                </a:solidFill>
              </a:rPr>
              <a:t> // Remove first node and put it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dirty="0" err="1" smtClean="0">
                <a:solidFill>
                  <a:srgbClr val="800000"/>
                </a:solidFill>
              </a:rPr>
              <a:t>u.visit</a:t>
            </a:r>
            <a:r>
              <a:rPr lang="en-US" sz="2800" dirty="0" smtClean="0">
                <a:solidFill>
                  <a:srgbClr val="80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(Node v with edge from u to v)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		</a:t>
            </a:r>
            <a:r>
              <a:rPr lang="en-US" sz="2800" dirty="0" err="1" smtClean="0">
                <a:solidFill>
                  <a:srgbClr val="800000"/>
                </a:solidFill>
              </a:rPr>
              <a:t>work.add</a:t>
            </a:r>
            <a:r>
              <a:rPr lang="en-US" sz="2800" dirty="0" smtClean="0">
                <a:solidFill>
                  <a:srgbClr val="800000"/>
                </a:solidFill>
              </a:rPr>
              <a:t>(v); </a:t>
            </a:r>
            <a:r>
              <a:rPr lang="en-US" sz="2800" dirty="0">
                <a:solidFill>
                  <a:srgbClr val="008000"/>
                </a:solidFill>
              </a:rPr>
              <a:t>// </a:t>
            </a:r>
            <a:r>
              <a:rPr lang="en-US" sz="2800" dirty="0" smtClean="0">
                <a:solidFill>
                  <a:srgbClr val="008000"/>
                </a:solidFill>
              </a:rPr>
              <a:t>Stack adds nodes to front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2363" y="3326408"/>
            <a:ext cx="19986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!</a:t>
            </a:r>
            <a:r>
              <a:rPr lang="en-US" sz="2200" dirty="0" err="1" smtClean="0">
                <a:solidFill>
                  <a:srgbClr val="800000"/>
                </a:solidFill>
              </a:rPr>
              <a:t>work.isEmpty</a:t>
            </a:r>
            <a:r>
              <a:rPr lang="en-US" sz="2200" dirty="0" smtClean="0">
                <a:solidFill>
                  <a:srgbClr val="800000"/>
                </a:solidFill>
              </a:rPr>
              <a:t>()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714614" y="3990145"/>
            <a:ext cx="24194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!</a:t>
            </a:r>
            <a:r>
              <a:rPr lang="en-US" sz="2200" dirty="0" err="1">
                <a:solidFill>
                  <a:srgbClr val="800000"/>
                </a:solidFill>
              </a:rPr>
              <a:t>u.hasBeenVisited</a:t>
            </a:r>
            <a:r>
              <a:rPr lang="en-US" sz="2200" dirty="0">
                <a:solidFill>
                  <a:srgbClr val="800000"/>
                </a:solidFill>
              </a:rPr>
              <a:t>()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994329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Mark closest nodes as “visited” (green) first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Then push search out further</a:t>
            </a:r>
            <a:endParaRPr lang="en-US" b="1" dirty="0" smtClean="0">
              <a:latin typeface="Calibri"/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688180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516203"/>
            <a:ext cx="415664" cy="415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555349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363802"/>
            <a:ext cx="419547" cy="4195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703865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277072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3973403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4964002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3931867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4762002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573576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3783349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486317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634276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188923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341319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994329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Mark closest nodes as “visited” (green) first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Then push search out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Visit nodes distance 0 from node </a:t>
            </a:r>
            <a:r>
              <a:rPr lang="en-US" b="1" dirty="0" smtClean="0">
                <a:latin typeface="Calibri"/>
                <a:cs typeface="Calibri"/>
                <a:sym typeface="Arial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5750" y="3688180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516203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555349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363802"/>
            <a:ext cx="419547" cy="4195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703865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277072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3973403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4964002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3931867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4762002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573576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3783349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486317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634276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188923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341319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994329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Mark closest nodes as “visited” (green) first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Then push search out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Visit nodes distance 1 from node </a:t>
            </a:r>
            <a:r>
              <a:rPr lang="en-US" b="1" dirty="0" smtClean="0">
                <a:latin typeface="Calibri"/>
                <a:cs typeface="Calibri"/>
                <a:sym typeface="Arial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5750" y="3688180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516203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555349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363802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703865"/>
            <a:ext cx="412537" cy="4125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277072"/>
            <a:ext cx="418490" cy="418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3973403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4964002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3931867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4762002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573576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3783349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486317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634276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188923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341319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David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81" y="3144151"/>
            <a:ext cx="469874" cy="638914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906163" y="5222059"/>
            <a:ext cx="4032988" cy="132802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Go as far down a path as possible before backtracking – </a:t>
            </a:r>
            <a:r>
              <a:rPr lang="en-US" sz="2400" b="1" dirty="0" smtClean="0"/>
              <a:t>Depth-First Search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2927E-7 -4.26984E-6 L -0.06492 -0.10137 " pathEditMode="relative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-0.10137 L 0.00017 0.00023 " pathEditMode="relative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6492 0.07452 " pathEditMode="relative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0.00034 0.14441 " pathEditMode="relative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4441 L 0.06839 0.09164 " pathEditMode="relative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0.13748 0.04443 " pathEditMode="relative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21611 0.00046 " pathEditMode="relative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1 0.00046 L 0.26801 0.05554 " pathEditMode="relative" ptsTypes="AA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1 0.05554 L 0.21611 0.00023 " pathEditMode="relative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1 0.00046 L 0.13765 0.04466 " pathEditMode="relative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20951 0.13052 " pathEditMode="relative" ptsTypes="AA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1 0.13052 L 0.13748 0.04466 " pathEditMode="relative" ptsTypes="AA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06839 0.09187 " pathEditMode="relative" ptsTypes="AA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0.13765 0.20042 " pathEditMode="relative" ptsTypes="AA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64 0.20041 L 0.06873 0.09164 " pathEditMode="relative" ptsTypes="AA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-0.00018 0.14418 " pathEditMode="relative" ptsTypes="AA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4441 L -0.06475 0.07452 " pathEditMode="relative" ptsTypes="AA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-0.12012 -0.03194 " pathEditMode="relative" ptsTypes="AA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2 -0.03194 L -0.06475 0.07475 " pathEditMode="relative" ptsTypes="AA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-0.13504 0.13075 " pathEditMode="relative" ptsTypes="AA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5 0.13075 L -0.07586 0.27285 " pathEditMode="relative" ptsTypes="AA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5 0.27285 L -0.13522 0.13052 " pathEditMode="relative" ptsTypes="AA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5 0.13075 L -0.22757 0.19301 " pathEditMode="relative" ptsTypes="AA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57 0.19301 L -0.26211 0.13075 " pathEditMode="relative" ptsTypes="AA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11 0.13075 L -0.35029 0.16177 " pathEditMode="relative" ptsTypes="AA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29 0.16177 L -0.43656 0.11803 " pathEditMode="relative" ptsTypes="AA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994329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Mark closest nodes as “visited” (green) first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Then push search out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Visit nodes distance 2 from node </a:t>
            </a:r>
            <a:r>
              <a:rPr lang="en-US" b="1" dirty="0" smtClean="0">
                <a:latin typeface="Calibri"/>
                <a:cs typeface="Calibri"/>
                <a:sym typeface="Arial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55750" y="3688180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516203"/>
            <a:ext cx="415664" cy="4156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555349"/>
            <a:ext cx="413306" cy="4133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363802"/>
            <a:ext cx="419547" cy="41954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703865"/>
            <a:ext cx="412537" cy="41253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277072"/>
            <a:ext cx="418490" cy="4184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3973403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4964002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3931867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4762002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573576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3783349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486317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634276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188923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341319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994329"/>
          </a:xfrm>
        </p:spPr>
        <p:txBody>
          <a:bodyPr>
            <a:normAutofit/>
          </a:bodyPr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Mark closest nodes as “visited” (green) first</a:t>
            </a: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Then push search out further</a:t>
            </a: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latin typeface="Calibri"/>
                <a:cs typeface="Calibri"/>
                <a:sym typeface="Arial" charset="0"/>
              </a:rPr>
              <a:t>No nodes at distance 3, so all done!</a:t>
            </a:r>
            <a:endParaRPr lang="en-US" b="1" dirty="0" smtClean="0">
              <a:latin typeface="Calibri"/>
              <a:cs typeface="Calibri"/>
              <a:sym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5750" y="3688180"/>
            <a:ext cx="266305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34494" y="3516203"/>
            <a:ext cx="415664" cy="4156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65222" y="4555349"/>
            <a:ext cx="413306" cy="4133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2405753" y="3363802"/>
            <a:ext cx="419547" cy="4195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575803" y="4703865"/>
            <a:ext cx="412537" cy="412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3925917" y="3277072"/>
            <a:ext cx="418490" cy="4184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829516" y="3973403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4047374" y="4964002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36" name="Straight Arrow Connector 35"/>
          <p:cNvCxnSpPr>
            <a:stCxn id="28" idx="4"/>
            <a:endCxn id="29" idx="0"/>
          </p:cNvCxnSpPr>
          <p:nvPr/>
        </p:nvCxnSpPr>
        <p:spPr>
          <a:xfrm>
            <a:off x="1242326" y="3931867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6"/>
            <a:endCxn id="32" idx="1"/>
          </p:cNvCxnSpPr>
          <p:nvPr/>
        </p:nvCxnSpPr>
        <p:spPr>
          <a:xfrm>
            <a:off x="1478528" y="4762002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0" idx="2"/>
          </p:cNvCxnSpPr>
          <p:nvPr/>
        </p:nvCxnSpPr>
        <p:spPr>
          <a:xfrm flipV="1">
            <a:off x="1450158" y="3573576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4"/>
            <a:endCxn id="32" idx="0"/>
          </p:cNvCxnSpPr>
          <p:nvPr/>
        </p:nvCxnSpPr>
        <p:spPr>
          <a:xfrm>
            <a:off x="2615527" y="3783349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3" idx="2"/>
          </p:cNvCxnSpPr>
          <p:nvPr/>
        </p:nvCxnSpPr>
        <p:spPr>
          <a:xfrm flipV="1">
            <a:off x="2825300" y="3486317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7"/>
            <a:endCxn id="33" idx="3"/>
          </p:cNvCxnSpPr>
          <p:nvPr/>
        </p:nvCxnSpPr>
        <p:spPr>
          <a:xfrm flipV="1">
            <a:off x="2927925" y="3634276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2"/>
            <a:endCxn id="32" idx="6"/>
          </p:cNvCxnSpPr>
          <p:nvPr/>
        </p:nvCxnSpPr>
        <p:spPr>
          <a:xfrm flipH="1">
            <a:off x="2988340" y="4188923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35" idx="7"/>
          </p:cNvCxnSpPr>
          <p:nvPr/>
        </p:nvCxnSpPr>
        <p:spPr>
          <a:xfrm flipH="1">
            <a:off x="4422809" y="4341319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Depth-First Search using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Visit all nodes reachable </a:t>
            </a:r>
            <a:r>
              <a:rPr lang="en-US" sz="2800" dirty="0" smtClean="0">
                <a:solidFill>
                  <a:srgbClr val="008000"/>
                </a:solidFill>
                <a:cs typeface="Calibri"/>
                <a:sym typeface="Arial" charset="0"/>
              </a:rPr>
              <a:t>from </a:t>
            </a:r>
            <a:r>
              <a:rPr lang="en-US" sz="2800" dirty="0">
                <a:solidFill>
                  <a:srgbClr val="008000"/>
                </a:solidFill>
                <a:cs typeface="Calibri"/>
                <a:sym typeface="Arial" charset="0"/>
              </a:rPr>
              <a:t>u without visited nodes </a:t>
            </a:r>
            <a:r>
              <a:rPr lang="en-US" sz="2800" dirty="0" smtClean="0">
                <a:solidFill>
                  <a:srgbClr val="008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</a:rPr>
              <a:t>dfs</a:t>
            </a:r>
            <a:r>
              <a:rPr lang="en-US" sz="2800" dirty="0" smtClean="0">
                <a:solidFill>
                  <a:srgbClr val="800000"/>
                </a:solidFill>
              </a:rPr>
              <a:t>(Node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Collection&lt;Node&gt; work= new Stack&lt;Node&gt;();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err="1" smtClean="0">
                <a:solidFill>
                  <a:srgbClr val="800000"/>
                </a:solidFill>
              </a:rPr>
              <a:t>work.add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// </a:t>
            </a:r>
            <a:r>
              <a:rPr lang="en-US" sz="2800" dirty="0" err="1" smtClean="0">
                <a:solidFill>
                  <a:srgbClr val="008000"/>
                </a:solidFill>
              </a:rPr>
              <a:t>inv</a:t>
            </a:r>
            <a:r>
              <a:rPr lang="en-US" sz="2800" dirty="0" smtClean="0">
                <a:solidFill>
                  <a:srgbClr val="008000"/>
                </a:solidFill>
              </a:rPr>
              <a:t>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</a:t>
            </a:r>
            <a:r>
              <a:rPr lang="en-US" sz="2800" dirty="0">
                <a:solidFill>
                  <a:srgbClr val="008000"/>
                </a:solidFill>
              </a:rPr>
              <a:t>   reachable (without visited nodes) </a:t>
            </a:r>
            <a:r>
              <a:rPr lang="en-US" sz="2800" dirty="0" smtClean="0">
                <a:solidFill>
                  <a:srgbClr val="008000"/>
                </a:solidFill>
              </a:rPr>
              <a:t>from some node in work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(!</a:t>
            </a:r>
            <a:r>
              <a:rPr lang="en-US" sz="2800" dirty="0" err="1">
                <a:solidFill>
                  <a:srgbClr val="800000"/>
                </a:solidFill>
              </a:rPr>
              <a:t>work.isEmpty</a:t>
            </a:r>
            <a:r>
              <a:rPr lang="en-US" sz="2800" dirty="0">
                <a:solidFill>
                  <a:srgbClr val="800000"/>
                </a:solidFill>
              </a:rPr>
              <a:t>()) </a:t>
            </a:r>
            <a:r>
              <a:rPr lang="en-US" sz="2800" dirty="0" smtClean="0">
                <a:solidFill>
                  <a:srgbClr val="80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Node u= </a:t>
            </a:r>
            <a:r>
              <a:rPr lang="en-US" sz="2800" dirty="0" err="1" smtClean="0">
                <a:solidFill>
                  <a:srgbClr val="800000"/>
                </a:solidFill>
              </a:rPr>
              <a:t>work.pop</a:t>
            </a:r>
            <a:r>
              <a:rPr lang="en-US" sz="2800" dirty="0" smtClean="0">
                <a:solidFill>
                  <a:srgbClr val="800000"/>
                </a:solidFill>
              </a:rPr>
              <a:t>();   </a:t>
            </a:r>
            <a:r>
              <a:rPr lang="en-US" sz="2800" dirty="0" smtClean="0">
                <a:solidFill>
                  <a:srgbClr val="008000"/>
                </a:solidFill>
              </a:rPr>
              <a:t> // Remove first node and put it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(!</a:t>
            </a:r>
            <a:r>
              <a:rPr lang="en-US" sz="2800" dirty="0" err="1">
                <a:solidFill>
                  <a:srgbClr val="800000"/>
                </a:solidFill>
              </a:rPr>
              <a:t>u.hasBeenVisited</a:t>
            </a:r>
            <a:r>
              <a:rPr lang="en-US" sz="2800" dirty="0" smtClean="0">
                <a:solidFill>
                  <a:srgbClr val="800000"/>
                </a:solidFill>
              </a:rPr>
              <a:t>())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dirty="0" err="1" smtClean="0">
                <a:solidFill>
                  <a:srgbClr val="800000"/>
                </a:solidFill>
              </a:rPr>
              <a:t>u.visit</a:t>
            </a:r>
            <a:r>
              <a:rPr lang="en-US" sz="2800" dirty="0" smtClean="0">
                <a:solidFill>
                  <a:srgbClr val="80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(Node v with edge from u to v)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		</a:t>
            </a:r>
            <a:r>
              <a:rPr lang="en-US" sz="2800" dirty="0" err="1" smtClean="0">
                <a:solidFill>
                  <a:srgbClr val="800000"/>
                </a:solidFill>
              </a:rPr>
              <a:t>work.add</a:t>
            </a:r>
            <a:r>
              <a:rPr lang="en-US" sz="2800" dirty="0" smtClean="0">
                <a:solidFill>
                  <a:srgbClr val="800000"/>
                </a:solidFill>
              </a:rPr>
              <a:t>(v); </a:t>
            </a:r>
            <a:r>
              <a:rPr lang="en-US" sz="2800" dirty="0">
                <a:solidFill>
                  <a:srgbClr val="008000"/>
                </a:solidFill>
              </a:rPr>
              <a:t>// </a:t>
            </a:r>
            <a:r>
              <a:rPr lang="en-US" sz="2800" dirty="0" smtClean="0">
                <a:solidFill>
                  <a:srgbClr val="008000"/>
                </a:solidFill>
              </a:rPr>
              <a:t>Stack adds nodes to front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Breadth-First Search using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Visit all nodes reachable </a:t>
            </a:r>
            <a:r>
              <a:rPr lang="en-US" sz="2800" dirty="0" smtClean="0">
                <a:solidFill>
                  <a:srgbClr val="008000"/>
                </a:solidFill>
                <a:cs typeface="Calibri"/>
                <a:sym typeface="Arial" charset="0"/>
              </a:rPr>
              <a:t>from </a:t>
            </a:r>
            <a:r>
              <a:rPr lang="en-US" sz="2800" dirty="0">
                <a:solidFill>
                  <a:srgbClr val="008000"/>
                </a:solidFill>
                <a:cs typeface="Calibri"/>
                <a:sym typeface="Arial" charset="0"/>
              </a:rPr>
              <a:t>u without visited nodes </a:t>
            </a:r>
            <a:r>
              <a:rPr lang="en-US" sz="2800" dirty="0" smtClean="0">
                <a:solidFill>
                  <a:srgbClr val="008000"/>
                </a:solidFill>
              </a:rPr>
              <a:t>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(Node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Collection&lt;Node&gt; work= new </a:t>
            </a:r>
            <a:r>
              <a:rPr lang="en-US" sz="2800" b="1" u="sng" dirty="0" smtClean="0">
                <a:solidFill>
                  <a:srgbClr val="800000"/>
                </a:solidFill>
              </a:rPr>
              <a:t>Queue</a:t>
            </a:r>
            <a:r>
              <a:rPr lang="en-US" sz="2800" dirty="0" smtClean="0">
                <a:solidFill>
                  <a:srgbClr val="800000"/>
                </a:solidFill>
              </a:rPr>
              <a:t>&lt;Node&gt;();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err="1" smtClean="0">
                <a:solidFill>
                  <a:srgbClr val="800000"/>
                </a:solidFill>
              </a:rPr>
              <a:t>work.add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// </a:t>
            </a:r>
            <a:r>
              <a:rPr lang="en-US" sz="2800" dirty="0" err="1" smtClean="0">
                <a:solidFill>
                  <a:srgbClr val="008000"/>
                </a:solidFill>
              </a:rPr>
              <a:t>inv</a:t>
            </a:r>
            <a:r>
              <a:rPr lang="en-US" sz="2800" dirty="0" smtClean="0">
                <a:solidFill>
                  <a:srgbClr val="008000"/>
                </a:solidFill>
              </a:rPr>
              <a:t>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</a:t>
            </a:r>
            <a:r>
              <a:rPr lang="en-US" sz="2800" dirty="0">
                <a:solidFill>
                  <a:srgbClr val="008000"/>
                </a:solidFill>
              </a:rPr>
              <a:t>   reachable (without visited nodes) </a:t>
            </a:r>
            <a:r>
              <a:rPr lang="en-US" sz="2800" dirty="0" smtClean="0">
                <a:solidFill>
                  <a:srgbClr val="008000"/>
                </a:solidFill>
              </a:rPr>
              <a:t>from some node in work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(!</a:t>
            </a:r>
            <a:r>
              <a:rPr lang="en-US" sz="2800" dirty="0" err="1">
                <a:solidFill>
                  <a:srgbClr val="800000"/>
                </a:solidFill>
              </a:rPr>
              <a:t>work.isEmpty</a:t>
            </a:r>
            <a:r>
              <a:rPr lang="en-US" sz="2800" dirty="0">
                <a:solidFill>
                  <a:srgbClr val="800000"/>
                </a:solidFill>
              </a:rPr>
              <a:t>()) </a:t>
            </a:r>
            <a:r>
              <a:rPr lang="en-US" sz="2800" dirty="0" smtClean="0">
                <a:solidFill>
                  <a:srgbClr val="800000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Node u= </a:t>
            </a:r>
            <a:r>
              <a:rPr lang="en-US" sz="2800" dirty="0" err="1" smtClean="0">
                <a:solidFill>
                  <a:srgbClr val="800000"/>
                </a:solidFill>
              </a:rPr>
              <a:t>work.pop</a:t>
            </a:r>
            <a:r>
              <a:rPr lang="en-US" sz="2800" dirty="0" smtClean="0">
                <a:solidFill>
                  <a:srgbClr val="800000"/>
                </a:solidFill>
              </a:rPr>
              <a:t>();   </a:t>
            </a:r>
            <a:r>
              <a:rPr lang="en-US" sz="2800" dirty="0" smtClean="0">
                <a:solidFill>
                  <a:srgbClr val="008000"/>
                </a:solidFill>
              </a:rPr>
              <a:t> // Remove first node and put it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(!</a:t>
            </a:r>
            <a:r>
              <a:rPr lang="en-US" sz="2800" dirty="0" err="1">
                <a:solidFill>
                  <a:srgbClr val="800000"/>
                </a:solidFill>
              </a:rPr>
              <a:t>u.hasBeenVisited</a:t>
            </a:r>
            <a:r>
              <a:rPr lang="en-US" sz="2800" dirty="0" smtClean="0">
                <a:solidFill>
                  <a:srgbClr val="800000"/>
                </a:solidFill>
              </a:rPr>
              <a:t>())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dirty="0" err="1" smtClean="0">
                <a:solidFill>
                  <a:srgbClr val="800000"/>
                </a:solidFill>
              </a:rPr>
              <a:t>u.visit</a:t>
            </a:r>
            <a:r>
              <a:rPr lang="en-US" sz="2800" dirty="0" smtClean="0">
                <a:solidFill>
                  <a:srgbClr val="800000"/>
                </a:solidFill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(Node v with edge from u to v)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		</a:t>
            </a:r>
            <a:r>
              <a:rPr lang="en-US" sz="2800" dirty="0" err="1" smtClean="0">
                <a:solidFill>
                  <a:srgbClr val="800000"/>
                </a:solidFill>
              </a:rPr>
              <a:t>work.add</a:t>
            </a:r>
            <a:r>
              <a:rPr lang="en-US" sz="2800" dirty="0" smtClean="0">
                <a:solidFill>
                  <a:srgbClr val="800000"/>
                </a:solidFill>
              </a:rPr>
              <a:t>(v); </a:t>
            </a:r>
            <a:r>
              <a:rPr lang="en-US" sz="2800" dirty="0">
                <a:solidFill>
                  <a:srgbClr val="008000"/>
                </a:solidFill>
              </a:rPr>
              <a:t>// </a:t>
            </a:r>
            <a:r>
              <a:rPr lang="en-US" sz="2800" u="sng" dirty="0" smtClean="0">
                <a:solidFill>
                  <a:srgbClr val="008000"/>
                </a:solidFill>
              </a:rPr>
              <a:t>Queue adds nodes to back</a:t>
            </a:r>
            <a:endParaRPr lang="en-US" sz="2800" u="sng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24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Graph Algorithms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Search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D</a:t>
            </a:r>
            <a:r>
              <a:rPr lang="en-US" dirty="0" smtClean="0">
                <a:latin typeface="Calibri" charset="0"/>
                <a:sym typeface="Arial" charset="0"/>
              </a:rPr>
              <a:t>epth</a:t>
            </a:r>
            <a:r>
              <a:rPr lang="en-US" dirty="0">
                <a:latin typeface="Calibri" charset="0"/>
                <a:sym typeface="Arial" charset="0"/>
              </a:rPr>
              <a:t>-first search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B</a:t>
            </a:r>
            <a:r>
              <a:rPr lang="en-US" dirty="0" smtClean="0">
                <a:latin typeface="Calibri" charset="0"/>
                <a:sym typeface="Arial" charset="0"/>
              </a:rPr>
              <a:t>readth</a:t>
            </a:r>
            <a:r>
              <a:rPr lang="en-US" dirty="0">
                <a:latin typeface="Calibri" charset="0"/>
                <a:sym typeface="Arial" charset="0"/>
              </a:rPr>
              <a:t>-first search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Shortest paths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Dijkstra's algorithm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Minimum spanning trees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Prim's algorithm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Kruskal's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2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34494" y="3478546"/>
            <a:ext cx="4226062" cy="2126780"/>
            <a:chOff x="1003766" y="4332870"/>
            <a:chExt cx="4226062" cy="2126780"/>
          </a:xfrm>
        </p:grpSpPr>
        <p:sp>
          <p:nvSpPr>
            <p:cNvPr id="5" name="Oval 4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5" idx="4"/>
              <a:endCxn id="6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8" idx="1"/>
            </p:cNvCxnSpPr>
            <p:nvPr/>
          </p:nvCxnSpPr>
          <p:spPr>
            <a:xfrm>
              <a:off x="1447800" y="5817800"/>
              <a:ext cx="1157690" cy="2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>
            <a:xfrm flipV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3"/>
              <a:endCxn id="11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227446" y="3077077"/>
            <a:ext cx="2663050" cy="15696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4494" y="3717677"/>
            <a:ext cx="415664" cy="4156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222" y="4756823"/>
            <a:ext cx="413306" cy="4133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2405753" y="3565276"/>
            <a:ext cx="419547" cy="41954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575803" y="4905339"/>
            <a:ext cx="412537" cy="412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925917" y="3478546"/>
            <a:ext cx="418490" cy="4184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29516" y="4174877"/>
            <a:ext cx="431040" cy="431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47374" y="5165476"/>
            <a:ext cx="439850" cy="439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1242326" y="4133341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8" idx="1"/>
          </p:cNvCxnSpPr>
          <p:nvPr/>
        </p:nvCxnSpPr>
        <p:spPr>
          <a:xfrm>
            <a:off x="1478528" y="4963476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1450158" y="3775050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2615527" y="3984823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9" idx="2"/>
          </p:cNvCxnSpPr>
          <p:nvPr/>
        </p:nvCxnSpPr>
        <p:spPr>
          <a:xfrm flipV="1">
            <a:off x="2825300" y="3687791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2927925" y="3835750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6"/>
          </p:cNvCxnSpPr>
          <p:nvPr/>
        </p:nvCxnSpPr>
        <p:spPr>
          <a:xfrm flipH="1">
            <a:off x="2988340" y="4390397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7"/>
          </p:cNvCxnSpPr>
          <p:nvPr/>
        </p:nvCxnSpPr>
        <p:spPr>
          <a:xfrm flipH="1">
            <a:off x="4422809" y="4542793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7446" y="3077077"/>
            <a:ext cx="2663050" cy="15696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0, 1, 2, 3, 5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34494" y="3478546"/>
            <a:ext cx="4226062" cy="2126780"/>
            <a:chOff x="1003766" y="4332870"/>
            <a:chExt cx="4226062" cy="2126780"/>
          </a:xfrm>
        </p:grpSpPr>
        <p:sp>
          <p:nvSpPr>
            <p:cNvPr id="5" name="Oval 4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5" idx="4"/>
              <a:endCxn id="6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6"/>
              <a:endCxn id="8" idx="1"/>
            </p:cNvCxnSpPr>
            <p:nvPr/>
          </p:nvCxnSpPr>
          <p:spPr>
            <a:xfrm>
              <a:off x="1447800" y="5817800"/>
              <a:ext cx="1157690" cy="2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7"/>
              <a:endCxn id="9" idx="3"/>
            </p:cNvCxnSpPr>
            <p:nvPr/>
          </p:nvCxnSpPr>
          <p:spPr>
            <a:xfrm flipV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  <a:endCxn id="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3"/>
              <a:endCxn id="11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227446" y="3077077"/>
            <a:ext cx="2663050" cy="15696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4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Node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 is reachable from node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if there is a path from </a:t>
            </a:r>
            <a:r>
              <a:rPr lang="en-US" dirty="0" smtClean="0">
                <a:solidFill>
                  <a:schemeClr val="accent1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1"/>
                </a:solidFill>
              </a:rPr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4494" y="3717677"/>
            <a:ext cx="415664" cy="415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222" y="4756823"/>
            <a:ext cx="413306" cy="4133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</p:txBody>
      </p:sp>
      <p:sp>
        <p:nvSpPr>
          <p:cNvPr id="7" name="Oval 6"/>
          <p:cNvSpPr/>
          <p:nvPr/>
        </p:nvSpPr>
        <p:spPr>
          <a:xfrm>
            <a:off x="2405753" y="3565276"/>
            <a:ext cx="419547" cy="4195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575803" y="4905339"/>
            <a:ext cx="412537" cy="4125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3925917" y="3478546"/>
            <a:ext cx="418490" cy="4184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29516" y="4174877"/>
            <a:ext cx="431040" cy="43104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47374" y="5165476"/>
            <a:ext cx="439850" cy="43985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</a:p>
        </p:txBody>
      </p:sp>
      <p:cxnSp>
        <p:nvCxnSpPr>
          <p:cNvPr id="12" name="Straight Arrow Connector 11"/>
          <p:cNvCxnSpPr>
            <a:stCxn id="5" idx="4"/>
            <a:endCxn id="6" idx="0"/>
          </p:cNvCxnSpPr>
          <p:nvPr/>
        </p:nvCxnSpPr>
        <p:spPr>
          <a:xfrm>
            <a:off x="1242326" y="4133341"/>
            <a:ext cx="29549" cy="62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8" idx="1"/>
          </p:cNvCxnSpPr>
          <p:nvPr/>
        </p:nvCxnSpPr>
        <p:spPr>
          <a:xfrm>
            <a:off x="1478528" y="4963476"/>
            <a:ext cx="1157690" cy="2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1450158" y="3775050"/>
            <a:ext cx="955595" cy="150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2615527" y="3984823"/>
            <a:ext cx="166545" cy="920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9" idx="2"/>
          </p:cNvCxnSpPr>
          <p:nvPr/>
        </p:nvCxnSpPr>
        <p:spPr>
          <a:xfrm flipV="1">
            <a:off x="2825300" y="3687791"/>
            <a:ext cx="1100617" cy="87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2927925" y="3835750"/>
            <a:ext cx="1059278" cy="1130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6"/>
          </p:cNvCxnSpPr>
          <p:nvPr/>
        </p:nvCxnSpPr>
        <p:spPr>
          <a:xfrm flipH="1">
            <a:off x="2988340" y="4390397"/>
            <a:ext cx="1841176" cy="721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1" idx="7"/>
          </p:cNvCxnSpPr>
          <p:nvPr/>
        </p:nvCxnSpPr>
        <p:spPr>
          <a:xfrm flipH="1">
            <a:off x="4422809" y="4542793"/>
            <a:ext cx="469831" cy="687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7446" y="3077077"/>
            <a:ext cx="2663050" cy="15696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Which nodes are reachable from node </a:t>
            </a:r>
            <a:r>
              <a:rPr lang="en-US" sz="2400" b="1" dirty="0" smtClean="0"/>
              <a:t>4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3, 4, 5, 6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1607</Words>
  <Application>Microsoft Office PowerPoint</Application>
  <PresentationFormat>On-screen Show (4:3)</PresentationFormat>
  <Paragraphs>623</Paragraphs>
  <Slides>43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Graphs - II</vt:lpstr>
      <vt:lpstr>Where did David leave that book?</vt:lpstr>
      <vt:lpstr>Where did David leave that book?</vt:lpstr>
      <vt:lpstr>Where did David leave that book?</vt:lpstr>
      <vt:lpstr>Graph Algorithms</vt:lpstr>
      <vt:lpstr>Reachability</vt:lpstr>
      <vt:lpstr>Reachability</vt:lpstr>
      <vt:lpstr>Reachability</vt:lpstr>
      <vt:lpstr>Reachability</vt:lpstr>
      <vt:lpstr>Reachability</vt:lpstr>
      <vt:lpstr>Reachability</vt:lpstr>
      <vt:lpstr>Reachability</vt:lpstr>
      <vt:lpstr>Reachability</vt:lpstr>
      <vt:lpstr>Reachability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 using Recursion</vt:lpstr>
      <vt:lpstr>Depth-First Search using Recursion</vt:lpstr>
      <vt:lpstr>Depth-First Search using Recursion</vt:lpstr>
      <vt:lpstr>Depth-First Search using Recursion</vt:lpstr>
      <vt:lpstr>Depth-First Search using Recursion</vt:lpstr>
      <vt:lpstr>OO-style Recursive Depth-First Search</vt:lpstr>
      <vt:lpstr>Depth-First Search using Iteration</vt:lpstr>
      <vt:lpstr>Breadth-First Search</vt:lpstr>
      <vt:lpstr>Breadth-First Search</vt:lpstr>
      <vt:lpstr>Breadth-First Search</vt:lpstr>
      <vt:lpstr>Breadth-First Search</vt:lpstr>
      <vt:lpstr>Breadth-First Search</vt:lpstr>
      <vt:lpstr>Depth-First Search using Iteration</vt:lpstr>
      <vt:lpstr>Breadth-First Search using Iteration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- II</dc:title>
  <dc:creator>Siddhartha Chaudhuri</dc:creator>
  <cp:lastModifiedBy>Ross Tate</cp:lastModifiedBy>
  <cp:revision>461</cp:revision>
  <dcterms:created xsi:type="dcterms:W3CDTF">2015-03-25T23:06:31Z</dcterms:created>
  <dcterms:modified xsi:type="dcterms:W3CDTF">2016-04-08T17:53:59Z</dcterms:modified>
</cp:coreProperties>
</file>