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256" r:id="rId2"/>
    <p:sldId id="328" r:id="rId3"/>
    <p:sldId id="344" r:id="rId4"/>
    <p:sldId id="258" r:id="rId5"/>
    <p:sldId id="304" r:id="rId6"/>
    <p:sldId id="259" r:id="rId7"/>
    <p:sldId id="336" r:id="rId8"/>
    <p:sldId id="261" r:id="rId9"/>
    <p:sldId id="262" r:id="rId10"/>
    <p:sldId id="264" r:id="rId11"/>
    <p:sldId id="266" r:id="rId12"/>
    <p:sldId id="342" r:id="rId13"/>
    <p:sldId id="338" r:id="rId14"/>
    <p:sldId id="265" r:id="rId15"/>
    <p:sldId id="341" r:id="rId16"/>
    <p:sldId id="270" r:id="rId17"/>
    <p:sldId id="273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  <p:sldId id="326" r:id="rId27"/>
    <p:sldId id="272" r:id="rId28"/>
    <p:sldId id="283" r:id="rId29"/>
    <p:sldId id="329" r:id="rId30"/>
    <p:sldId id="284" r:id="rId31"/>
    <p:sldId id="286" r:id="rId32"/>
    <p:sldId id="305" r:id="rId33"/>
    <p:sldId id="306" r:id="rId34"/>
    <p:sldId id="307" r:id="rId35"/>
    <p:sldId id="308" r:id="rId36"/>
    <p:sldId id="309" r:id="rId37"/>
    <p:sldId id="310" r:id="rId38"/>
    <p:sldId id="311" r:id="rId39"/>
    <p:sldId id="312" r:id="rId40"/>
    <p:sldId id="313" r:id="rId41"/>
    <p:sldId id="314" r:id="rId42"/>
    <p:sldId id="315" r:id="rId43"/>
    <p:sldId id="316" r:id="rId44"/>
    <p:sldId id="317" r:id="rId45"/>
    <p:sldId id="285" r:id="rId46"/>
    <p:sldId id="330" r:id="rId47"/>
    <p:sldId id="343" r:id="rId48"/>
    <p:sldId id="331" r:id="rId49"/>
    <p:sldId id="340" r:id="rId50"/>
    <p:sldId id="302" r:id="rId5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928" autoAdjust="0"/>
  </p:normalViewPr>
  <p:slideViewPr>
    <p:cSldViewPr>
      <p:cViewPr>
        <p:scale>
          <a:sx n="75" d="100"/>
          <a:sy n="75" d="100"/>
        </p:scale>
        <p:origin x="-176" y="-80"/>
      </p:cViewPr>
      <p:guideLst>
        <p:guide orient="horz" pos="3552"/>
        <p:guide pos="13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F2D9135-2111-4F55-9086-7BA8D930CBD0}" type="datetimeFigureOut">
              <a:rPr lang="en-US"/>
              <a:pPr>
                <a:defRPr/>
              </a:pPr>
              <a:t>4/5/16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95F9F88B-20E3-4DCF-9B9D-0BA167D0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29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98B8D577-9FD3-48D6-B978-5231E26B6A5E}" type="datetimeFigureOut">
              <a:rPr lang="en-US"/>
              <a:pPr>
                <a:defRPr/>
              </a:pPr>
              <a:t>4/5/16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C95AFA65-F997-42B6-9C12-7D4FF87D1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82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6A8D91C-2D8E-426A-B1FC-9948B96C1B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80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68917-8B8E-42C2-BDE3-38D8129627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17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A0E6-1200-411F-93A6-8E70DA23B2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87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68C94-F10D-4FE3-9244-F21A099687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0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C3A305-BAF1-4E4C-98F8-3816292B6B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06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1681EA-561D-43A3-ABE9-0A51E29EF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4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E254BD5-3FE5-4C4E-AF0E-74EE63B2D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6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0A59F-0B18-423F-A6F2-5852E47C34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3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2273A41-0B89-41E7-BCFF-711FF0CB90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6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46D8E-231D-40EA-8A89-BEA9EE75B8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987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10/20/2009</a:t>
            </a: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F5633D5-481F-4511-87D4-BA62B086C5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22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10/20/2009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1C7CDF-EC74-4153-8F18-FD2598589D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3" r:id="rId2"/>
    <p:sldLayoutId id="2147483738" r:id="rId3"/>
    <p:sldLayoutId id="2147483739" r:id="rId4"/>
    <p:sldLayoutId id="2147483740" r:id="rId5"/>
    <p:sldLayoutId id="2147483734" r:id="rId6"/>
    <p:sldLayoutId id="2147483741" r:id="rId7"/>
    <p:sldLayoutId id="2147483735" r:id="rId8"/>
    <p:sldLayoutId id="2147483742" r:id="rId9"/>
    <p:sldLayoutId id="2147483736" r:id="rId10"/>
    <p:sldLayoutId id="214748374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Priority Queues and Heaps</a:t>
            </a:r>
            <a:endParaRPr lang="en-US" dirty="0"/>
          </a:p>
        </p:txBody>
      </p:sp>
      <p:sp>
        <p:nvSpPr>
          <p:cNvPr id="2049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Lecture 17</a:t>
            </a:r>
          </a:p>
          <a:p>
            <a:pPr>
              <a:defRPr/>
            </a:pPr>
            <a:r>
              <a:rPr lang="en-US" dirty="0" smtClean="0"/>
              <a:t>CS2110 Spring 2016</a:t>
            </a:r>
            <a:endParaRPr lang="en-US" dirty="0"/>
          </a:p>
        </p:txBody>
      </p:sp>
      <p:pic>
        <p:nvPicPr>
          <p:cNvPr id="9221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276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/>
          <p:cNvSpPr>
            <a:spLocks/>
          </p:cNvSpPr>
          <p:nvPr/>
        </p:nvSpPr>
        <p:spPr bwMode="auto">
          <a:xfrm>
            <a:off x="5272088" y="1536700"/>
            <a:ext cx="3581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3600">
              <a:solidFill>
                <a:srgbClr val="FF3300"/>
              </a:solidFill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Heap: binary tree with certain properties</a:t>
            </a:r>
            <a:endParaRPr lang="en-US" sz="3200" dirty="0" smtClean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B8DBC06-2152-438A-BA9E-722CB5993831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7411" name="Rectangle 2"/>
          <p:cNvSpPr>
            <a:spLocks/>
          </p:cNvSpPr>
          <p:nvPr/>
        </p:nvSpPr>
        <p:spPr bwMode="auto">
          <a:xfrm>
            <a:off x="804863" y="1655763"/>
            <a:ext cx="7543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spcBef>
                <a:spcPts val="9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A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i="1" dirty="0">
                <a:solidFill>
                  <a:srgbClr val="FF3300"/>
                </a:solidFill>
                <a:cs typeface="Arial" charset="0"/>
              </a:rPr>
              <a:t>heap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is a concrete data structure that can be used to implement priority queues</a:t>
            </a:r>
          </a:p>
          <a:p>
            <a:pPr marL="269875" indent="-230188">
              <a:spcBef>
                <a:spcPts val="9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Gives better complexity than either ordered or unordered list implementation:</a:t>
            </a:r>
          </a:p>
          <a:p>
            <a:pPr marL="727075" lvl="1" indent="-230188">
              <a:spcBef>
                <a:spcPts val="900"/>
              </a:spcBef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add(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): 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O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(log n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)       (n is the size of the heap)</a:t>
            </a:r>
            <a:endParaRPr lang="en-US" dirty="0">
              <a:solidFill>
                <a:srgbClr val="008000"/>
              </a:solidFill>
              <a:cs typeface="Arial" charset="0"/>
            </a:endParaRPr>
          </a:p>
          <a:p>
            <a:pPr marL="727075" lvl="1" indent="-230188">
              <a:spcBef>
                <a:spcPts val="900"/>
              </a:spcBef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poll(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):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O(log n)</a:t>
            </a:r>
          </a:p>
          <a:p>
            <a:pPr marL="269875" indent="-230188">
              <a:spcBef>
                <a:spcPts val="9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O(n log n) to process n elements</a:t>
            </a:r>
          </a:p>
          <a:p>
            <a:pPr marL="269875" indent="-230188">
              <a:spcBef>
                <a:spcPts val="900"/>
              </a:spcBef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Do not confuse with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 </a:t>
            </a:r>
            <a:r>
              <a:rPr lang="en-US" i="1" dirty="0">
                <a:solidFill>
                  <a:srgbClr val="FF3300"/>
                </a:solidFill>
                <a:cs typeface="Arial" charset="0"/>
              </a:rPr>
              <a:t>heap memory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, where the Java virtual machine allocates space for objects – different usage of the word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 </a:t>
            </a:r>
            <a:r>
              <a:rPr lang="en-US" i="1" dirty="0">
                <a:solidFill>
                  <a:srgbClr val="FF3300"/>
                </a:solidFill>
                <a:cs typeface="Arial" charset="0"/>
              </a:rPr>
              <a:t>heap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5002213" y="2127250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9459" name="Rectangle 2"/>
          <p:cNvSpPr>
            <a:spLocks/>
          </p:cNvSpPr>
          <p:nvPr/>
        </p:nvSpPr>
        <p:spPr bwMode="auto">
          <a:xfrm>
            <a:off x="6607175" y="29876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9460" name="Rectangle 3"/>
          <p:cNvSpPr>
            <a:spLocks/>
          </p:cNvSpPr>
          <p:nvPr/>
        </p:nvSpPr>
        <p:spPr bwMode="auto">
          <a:xfrm>
            <a:off x="3419475" y="29860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36813" y="4040187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17" name="Rectangle 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19462" name="Rectangle 7"/>
          <p:cNvSpPr>
            <a:spLocks/>
          </p:cNvSpPr>
          <p:nvPr/>
        </p:nvSpPr>
        <p:spPr bwMode="auto">
          <a:xfrm>
            <a:off x="5891213" y="40401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19463" name="Rectangle 8"/>
          <p:cNvSpPr>
            <a:spLocks/>
          </p:cNvSpPr>
          <p:nvPr/>
        </p:nvSpPr>
        <p:spPr bwMode="auto">
          <a:xfrm>
            <a:off x="4205288" y="40401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19464" name="Rectangle 9"/>
          <p:cNvSpPr>
            <a:spLocks/>
          </p:cNvSpPr>
          <p:nvPr/>
        </p:nvSpPr>
        <p:spPr bwMode="auto">
          <a:xfrm>
            <a:off x="7313613" y="40401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017713" y="5072062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23" name="Rectangle 1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19466" name="Rectangle 13"/>
          <p:cNvSpPr>
            <a:spLocks/>
          </p:cNvSpPr>
          <p:nvPr/>
        </p:nvSpPr>
        <p:spPr bwMode="auto">
          <a:xfrm>
            <a:off x="3700463" y="50720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19467" name="Rectangle 14"/>
          <p:cNvSpPr>
            <a:spLocks/>
          </p:cNvSpPr>
          <p:nvPr/>
        </p:nvSpPr>
        <p:spPr bwMode="auto">
          <a:xfrm>
            <a:off x="2854325" y="50720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19468" name="Rectangle 15"/>
          <p:cNvSpPr>
            <a:spLocks/>
          </p:cNvSpPr>
          <p:nvPr/>
        </p:nvSpPr>
        <p:spPr bwMode="auto">
          <a:xfrm>
            <a:off x="4527550" y="50720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19469" name="Rectangle 16"/>
          <p:cNvSpPr>
            <a:spLocks/>
          </p:cNvSpPr>
          <p:nvPr/>
        </p:nvSpPr>
        <p:spPr bwMode="auto">
          <a:xfrm>
            <a:off x="5499100" y="50720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19470" name="AutoShape 17"/>
          <p:cNvSpPr>
            <a:spLocks/>
          </p:cNvSpPr>
          <p:nvPr/>
        </p:nvSpPr>
        <p:spPr bwMode="auto">
          <a:xfrm flipH="1">
            <a:off x="3603625" y="2593975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1" name="AutoShape 18"/>
          <p:cNvSpPr>
            <a:spLocks/>
          </p:cNvSpPr>
          <p:nvPr/>
        </p:nvSpPr>
        <p:spPr bwMode="auto">
          <a:xfrm>
            <a:off x="5164138" y="2593975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2" name="AutoShape 19"/>
          <p:cNvSpPr>
            <a:spLocks/>
          </p:cNvSpPr>
          <p:nvPr/>
        </p:nvSpPr>
        <p:spPr bwMode="auto">
          <a:xfrm flipH="1">
            <a:off x="2714625" y="3452813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3" name="AutoShape 20"/>
          <p:cNvSpPr>
            <a:spLocks/>
          </p:cNvSpPr>
          <p:nvPr/>
        </p:nvSpPr>
        <p:spPr bwMode="auto">
          <a:xfrm>
            <a:off x="3600450" y="3452813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4" name="AutoShape 21"/>
          <p:cNvSpPr>
            <a:spLocks/>
          </p:cNvSpPr>
          <p:nvPr/>
        </p:nvSpPr>
        <p:spPr bwMode="auto">
          <a:xfrm flipH="1">
            <a:off x="6164263" y="345440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5" name="AutoShape 22"/>
          <p:cNvSpPr>
            <a:spLocks/>
          </p:cNvSpPr>
          <p:nvPr/>
        </p:nvSpPr>
        <p:spPr bwMode="auto">
          <a:xfrm>
            <a:off x="6875463" y="345440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6" name="AutoShape 23"/>
          <p:cNvSpPr>
            <a:spLocks/>
          </p:cNvSpPr>
          <p:nvPr/>
        </p:nvSpPr>
        <p:spPr bwMode="auto">
          <a:xfrm flipH="1">
            <a:off x="2297113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7" name="AutoShape 24"/>
          <p:cNvSpPr>
            <a:spLocks/>
          </p:cNvSpPr>
          <p:nvPr/>
        </p:nvSpPr>
        <p:spPr bwMode="auto">
          <a:xfrm>
            <a:off x="2716213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8" name="AutoShape 25"/>
          <p:cNvSpPr>
            <a:spLocks/>
          </p:cNvSpPr>
          <p:nvPr/>
        </p:nvSpPr>
        <p:spPr bwMode="auto">
          <a:xfrm flipH="1">
            <a:off x="3970338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9" name="AutoShape 26"/>
          <p:cNvSpPr>
            <a:spLocks/>
          </p:cNvSpPr>
          <p:nvPr/>
        </p:nvSpPr>
        <p:spPr bwMode="auto">
          <a:xfrm>
            <a:off x="4384675" y="4506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0" name="AutoShape 27"/>
          <p:cNvSpPr>
            <a:spLocks/>
          </p:cNvSpPr>
          <p:nvPr/>
        </p:nvSpPr>
        <p:spPr bwMode="auto">
          <a:xfrm flipH="1">
            <a:off x="5770563" y="4506913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1" name="Rectangle 28"/>
          <p:cNvSpPr>
            <a:spLocks/>
          </p:cNvSpPr>
          <p:nvPr/>
        </p:nvSpPr>
        <p:spPr bwMode="auto">
          <a:xfrm>
            <a:off x="304800" y="1981200"/>
            <a:ext cx="4119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 smtClean="0">
                <a:solidFill>
                  <a:srgbClr val="FF0000"/>
                </a:solidFill>
                <a:cs typeface="Arial" charset="0"/>
              </a:rPr>
              <a:t>Every element is &gt;= its parent</a:t>
            </a:r>
            <a:endParaRPr lang="en-US" dirty="0">
              <a:solidFill>
                <a:srgbClr val="FF0000"/>
              </a:solidFill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74800" y="4572000"/>
            <a:ext cx="4959600" cy="2034064"/>
            <a:chOff x="3193800" y="4572000"/>
            <a:chExt cx="4959600" cy="2034064"/>
          </a:xfrm>
        </p:grpSpPr>
        <p:sp>
          <p:nvSpPr>
            <p:cNvPr id="19482" name="Rectangle 29"/>
            <p:cNvSpPr>
              <a:spLocks/>
            </p:cNvSpPr>
            <p:nvPr/>
          </p:nvSpPr>
          <p:spPr bwMode="auto">
            <a:xfrm>
              <a:off x="3193800" y="5867400"/>
              <a:ext cx="4959600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>
                <a:spcBef>
                  <a:spcPts val="1150"/>
                </a:spcBef>
              </a:pPr>
              <a:r>
                <a:rPr lang="en-US" dirty="0">
                  <a:solidFill>
                    <a:srgbClr val="008000"/>
                  </a:solidFill>
                  <a:cs typeface="Arial" charset="0"/>
                </a:rPr>
                <a:t>Note: 19, 20 &lt; 35: </a:t>
              </a:r>
              <a:r>
                <a:rPr lang="en-US" dirty="0" smtClean="0">
                  <a:solidFill>
                    <a:srgbClr val="008000"/>
                  </a:solidFill>
                  <a:cs typeface="Arial" charset="0"/>
                </a:rPr>
                <a:t>Smaller elements</a:t>
              </a:r>
              <a:r>
                <a:rPr lang="en-US" dirty="0">
                  <a:solidFill>
                    <a:srgbClr val="008000"/>
                  </a:solidFill>
                  <a:cs typeface="Arial" charset="0"/>
                </a:rPr>
                <a:t/>
              </a:r>
              <a:br>
                <a:rPr lang="en-US" dirty="0">
                  <a:solidFill>
                    <a:srgbClr val="008000"/>
                  </a:solidFill>
                  <a:cs typeface="Arial" charset="0"/>
                </a:rPr>
              </a:br>
              <a:r>
                <a:rPr lang="en-US" dirty="0" smtClean="0">
                  <a:solidFill>
                    <a:srgbClr val="008000"/>
                  </a:solidFill>
                  <a:cs typeface="Arial" charset="0"/>
                </a:rPr>
                <a:t>can be deeper </a:t>
              </a:r>
              <a:r>
                <a:rPr lang="en-US" dirty="0">
                  <a:solidFill>
                    <a:srgbClr val="008000"/>
                  </a:solidFill>
                  <a:cs typeface="Arial" charset="0"/>
                </a:rPr>
                <a:t>in the tree!</a:t>
              </a:r>
            </a:p>
          </p:txBody>
        </p:sp>
        <p:sp>
          <p:nvSpPr>
            <p:cNvPr id="19483" name="AutoShape 30"/>
            <p:cNvSpPr>
              <a:spLocks/>
            </p:cNvSpPr>
            <p:nvPr/>
          </p:nvSpPr>
          <p:spPr bwMode="auto">
            <a:xfrm rot="10800000" flipH="1">
              <a:off x="4953000" y="5562600"/>
              <a:ext cx="228600" cy="381000"/>
            </a:xfrm>
            <a:custGeom>
              <a:avLst/>
              <a:gdLst>
                <a:gd name="T0" fmla="*/ 0 w 21600"/>
                <a:gd name="T1" fmla="*/ 0 h 21600"/>
                <a:gd name="T2" fmla="*/ 1274762 w 21600"/>
                <a:gd name="T3" fmla="*/ 50958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rgbClr val="008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9484" name="AutoShape 31"/>
            <p:cNvSpPr>
              <a:spLocks/>
            </p:cNvSpPr>
            <p:nvPr/>
          </p:nvSpPr>
          <p:spPr bwMode="auto">
            <a:xfrm rot="10800000" flipH="1">
              <a:off x="5562601" y="4572000"/>
              <a:ext cx="1523999" cy="1371600"/>
            </a:xfrm>
            <a:custGeom>
              <a:avLst/>
              <a:gdLst>
                <a:gd name="T0" fmla="*/ 0 w 21600"/>
                <a:gd name="T1" fmla="*/ 0 h 21600"/>
                <a:gd name="T2" fmla="*/ 60325 w 21600"/>
                <a:gd name="T3" fmla="*/ 1122362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rgbClr val="008000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9486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Heap: first property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>
          <a:xfrm>
            <a:off x="457200" y="1271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F9525CC-BB0B-4BB5-B795-B9943356073A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5764213" y="1746250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9459" name="Rectangle 2"/>
          <p:cNvSpPr>
            <a:spLocks/>
          </p:cNvSpPr>
          <p:nvPr/>
        </p:nvSpPr>
        <p:spPr bwMode="auto">
          <a:xfrm>
            <a:off x="7369175" y="26066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9460" name="Rectangle 3"/>
          <p:cNvSpPr>
            <a:spLocks/>
          </p:cNvSpPr>
          <p:nvPr/>
        </p:nvSpPr>
        <p:spPr bwMode="auto">
          <a:xfrm>
            <a:off x="4181475" y="26050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98813" y="3659187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17" name="Rectangle 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19462" name="Rectangle 7"/>
          <p:cNvSpPr>
            <a:spLocks/>
          </p:cNvSpPr>
          <p:nvPr/>
        </p:nvSpPr>
        <p:spPr bwMode="auto">
          <a:xfrm>
            <a:off x="6653213" y="36591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19463" name="Rectangle 8"/>
          <p:cNvSpPr>
            <a:spLocks/>
          </p:cNvSpPr>
          <p:nvPr/>
        </p:nvSpPr>
        <p:spPr bwMode="auto">
          <a:xfrm>
            <a:off x="4967288" y="36591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19464" name="Rectangle 9"/>
          <p:cNvSpPr>
            <a:spLocks/>
          </p:cNvSpPr>
          <p:nvPr/>
        </p:nvSpPr>
        <p:spPr bwMode="auto">
          <a:xfrm>
            <a:off x="8075613" y="36591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779713" y="4691062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23" name="Rectangle 1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19466" name="Rectangle 13"/>
          <p:cNvSpPr>
            <a:spLocks/>
          </p:cNvSpPr>
          <p:nvPr/>
        </p:nvSpPr>
        <p:spPr bwMode="auto">
          <a:xfrm>
            <a:off x="4462463" y="46910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19467" name="Rectangle 14"/>
          <p:cNvSpPr>
            <a:spLocks/>
          </p:cNvSpPr>
          <p:nvPr/>
        </p:nvSpPr>
        <p:spPr bwMode="auto">
          <a:xfrm>
            <a:off x="3616325" y="46910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19468" name="Rectangle 15"/>
          <p:cNvSpPr>
            <a:spLocks/>
          </p:cNvSpPr>
          <p:nvPr/>
        </p:nvSpPr>
        <p:spPr bwMode="auto">
          <a:xfrm>
            <a:off x="5289550" y="46910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19469" name="Rectangle 16"/>
          <p:cNvSpPr>
            <a:spLocks/>
          </p:cNvSpPr>
          <p:nvPr/>
        </p:nvSpPr>
        <p:spPr bwMode="auto">
          <a:xfrm>
            <a:off x="6261100" y="46910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19470" name="AutoShape 17"/>
          <p:cNvSpPr>
            <a:spLocks/>
          </p:cNvSpPr>
          <p:nvPr/>
        </p:nvSpPr>
        <p:spPr bwMode="auto">
          <a:xfrm flipH="1">
            <a:off x="4365625" y="2212975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1" name="AutoShape 18"/>
          <p:cNvSpPr>
            <a:spLocks/>
          </p:cNvSpPr>
          <p:nvPr/>
        </p:nvSpPr>
        <p:spPr bwMode="auto">
          <a:xfrm>
            <a:off x="5926138" y="2212975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2" name="AutoShape 19"/>
          <p:cNvSpPr>
            <a:spLocks/>
          </p:cNvSpPr>
          <p:nvPr/>
        </p:nvSpPr>
        <p:spPr bwMode="auto">
          <a:xfrm flipH="1">
            <a:off x="3476625" y="3071813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3" name="AutoShape 20"/>
          <p:cNvSpPr>
            <a:spLocks/>
          </p:cNvSpPr>
          <p:nvPr/>
        </p:nvSpPr>
        <p:spPr bwMode="auto">
          <a:xfrm>
            <a:off x="4362450" y="3071813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4" name="AutoShape 21"/>
          <p:cNvSpPr>
            <a:spLocks/>
          </p:cNvSpPr>
          <p:nvPr/>
        </p:nvSpPr>
        <p:spPr bwMode="auto">
          <a:xfrm flipH="1">
            <a:off x="6926263" y="307340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5" name="AutoShape 22"/>
          <p:cNvSpPr>
            <a:spLocks/>
          </p:cNvSpPr>
          <p:nvPr/>
        </p:nvSpPr>
        <p:spPr bwMode="auto">
          <a:xfrm>
            <a:off x="7637463" y="307340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6" name="AutoShape 23"/>
          <p:cNvSpPr>
            <a:spLocks/>
          </p:cNvSpPr>
          <p:nvPr/>
        </p:nvSpPr>
        <p:spPr bwMode="auto">
          <a:xfrm flipH="1">
            <a:off x="3059113" y="4125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7" name="AutoShape 24"/>
          <p:cNvSpPr>
            <a:spLocks/>
          </p:cNvSpPr>
          <p:nvPr/>
        </p:nvSpPr>
        <p:spPr bwMode="auto">
          <a:xfrm>
            <a:off x="3478213" y="4125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8" name="AutoShape 25"/>
          <p:cNvSpPr>
            <a:spLocks/>
          </p:cNvSpPr>
          <p:nvPr/>
        </p:nvSpPr>
        <p:spPr bwMode="auto">
          <a:xfrm flipH="1">
            <a:off x="4732338" y="4125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9" name="AutoShape 26"/>
          <p:cNvSpPr>
            <a:spLocks/>
          </p:cNvSpPr>
          <p:nvPr/>
        </p:nvSpPr>
        <p:spPr bwMode="auto">
          <a:xfrm>
            <a:off x="5146675" y="4125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0" name="AutoShape 27"/>
          <p:cNvSpPr>
            <a:spLocks/>
          </p:cNvSpPr>
          <p:nvPr/>
        </p:nvSpPr>
        <p:spPr bwMode="auto">
          <a:xfrm flipH="1">
            <a:off x="6532563" y="4125913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Heap: second property: is </a:t>
            </a:r>
            <a:r>
              <a:rPr lang="en-US" sz="3200" dirty="0" smtClean="0">
                <a:solidFill>
                  <a:srgbClr val="3366FF"/>
                </a:solidFill>
              </a:rPr>
              <a:t>complete</a:t>
            </a:r>
            <a:r>
              <a:rPr lang="en-US" sz="3200" dirty="0" smtClean="0">
                <a:solidFill>
                  <a:srgbClr val="800000"/>
                </a:solidFill>
              </a:rPr>
              <a:t>, has no holes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>
          <a:xfrm>
            <a:off x="1219200" y="890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F9525CC-BB0B-4BB5-B795-B9943356073A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5" name="Rectangle 28"/>
          <p:cNvSpPr>
            <a:spLocks/>
          </p:cNvSpPr>
          <p:nvPr/>
        </p:nvSpPr>
        <p:spPr bwMode="auto">
          <a:xfrm>
            <a:off x="533400" y="1828800"/>
            <a:ext cx="3505200" cy="199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 smtClean="0">
                <a:solidFill>
                  <a:srgbClr val="008000"/>
                </a:solidFill>
                <a:cs typeface="Arial" charset="0"/>
              </a:rPr>
              <a:t>Every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level (except last) completely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filled.</a:t>
            </a:r>
          </a:p>
          <a:p>
            <a:pPr marL="39688">
              <a:spcBef>
                <a:spcPts val="1150"/>
              </a:spcBef>
            </a:pPr>
            <a:r>
              <a:rPr lang="en-US" dirty="0" smtClean="0">
                <a:solidFill>
                  <a:srgbClr val="008000"/>
                </a:solidFill>
                <a:cs typeface="Arial" charset="0"/>
              </a:rPr>
              <a:t>Nodes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on bottom level are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as far left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as possible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. </a:t>
            </a:r>
            <a:endParaRPr lang="en-US" dirty="0">
              <a:solidFill>
                <a:srgbClr val="008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7781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5840413" y="1746250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9459" name="Rectangle 2"/>
          <p:cNvSpPr>
            <a:spLocks/>
          </p:cNvSpPr>
          <p:nvPr/>
        </p:nvSpPr>
        <p:spPr bwMode="auto">
          <a:xfrm>
            <a:off x="7445375" y="26066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9460" name="Rectangle 3"/>
          <p:cNvSpPr>
            <a:spLocks/>
          </p:cNvSpPr>
          <p:nvPr/>
        </p:nvSpPr>
        <p:spPr bwMode="auto">
          <a:xfrm>
            <a:off x="4257675" y="26050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75013" y="3659187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17" name="Rectangle 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19462" name="Rectangle 7"/>
          <p:cNvSpPr>
            <a:spLocks/>
          </p:cNvSpPr>
          <p:nvPr/>
        </p:nvSpPr>
        <p:spPr bwMode="auto">
          <a:xfrm>
            <a:off x="6729413" y="36591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19463" name="Rectangle 8"/>
          <p:cNvSpPr>
            <a:spLocks/>
          </p:cNvSpPr>
          <p:nvPr/>
        </p:nvSpPr>
        <p:spPr bwMode="auto">
          <a:xfrm>
            <a:off x="5043488" y="36591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855913" y="4691062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23" name="Rectangle 1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19466" name="Rectangle 13"/>
          <p:cNvSpPr>
            <a:spLocks/>
          </p:cNvSpPr>
          <p:nvPr/>
        </p:nvSpPr>
        <p:spPr bwMode="auto">
          <a:xfrm>
            <a:off x="4538663" y="46910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19468" name="Rectangle 15"/>
          <p:cNvSpPr>
            <a:spLocks/>
          </p:cNvSpPr>
          <p:nvPr/>
        </p:nvSpPr>
        <p:spPr bwMode="auto">
          <a:xfrm>
            <a:off x="5365750" y="46910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19469" name="Rectangle 16"/>
          <p:cNvSpPr>
            <a:spLocks/>
          </p:cNvSpPr>
          <p:nvPr/>
        </p:nvSpPr>
        <p:spPr bwMode="auto">
          <a:xfrm>
            <a:off x="6337300" y="46910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19470" name="AutoShape 17"/>
          <p:cNvSpPr>
            <a:spLocks/>
          </p:cNvSpPr>
          <p:nvPr/>
        </p:nvSpPr>
        <p:spPr bwMode="auto">
          <a:xfrm flipH="1">
            <a:off x="4441825" y="2212975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1" name="AutoShape 18"/>
          <p:cNvSpPr>
            <a:spLocks/>
          </p:cNvSpPr>
          <p:nvPr/>
        </p:nvSpPr>
        <p:spPr bwMode="auto">
          <a:xfrm>
            <a:off x="6002338" y="2212975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2" name="AutoShape 19"/>
          <p:cNvSpPr>
            <a:spLocks/>
          </p:cNvSpPr>
          <p:nvPr/>
        </p:nvSpPr>
        <p:spPr bwMode="auto">
          <a:xfrm flipH="1">
            <a:off x="3552825" y="3071813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3" name="AutoShape 20"/>
          <p:cNvSpPr>
            <a:spLocks/>
          </p:cNvSpPr>
          <p:nvPr/>
        </p:nvSpPr>
        <p:spPr bwMode="auto">
          <a:xfrm>
            <a:off x="4438650" y="3071813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4" name="AutoShape 21"/>
          <p:cNvSpPr>
            <a:spLocks/>
          </p:cNvSpPr>
          <p:nvPr/>
        </p:nvSpPr>
        <p:spPr bwMode="auto">
          <a:xfrm flipH="1">
            <a:off x="7002463" y="307340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6" name="AutoShape 23"/>
          <p:cNvSpPr>
            <a:spLocks/>
          </p:cNvSpPr>
          <p:nvPr/>
        </p:nvSpPr>
        <p:spPr bwMode="auto">
          <a:xfrm flipH="1">
            <a:off x="3135313" y="4125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8" name="AutoShape 25"/>
          <p:cNvSpPr>
            <a:spLocks/>
          </p:cNvSpPr>
          <p:nvPr/>
        </p:nvSpPr>
        <p:spPr bwMode="auto">
          <a:xfrm flipH="1">
            <a:off x="4808538" y="4125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9" name="AutoShape 26"/>
          <p:cNvSpPr>
            <a:spLocks/>
          </p:cNvSpPr>
          <p:nvPr/>
        </p:nvSpPr>
        <p:spPr bwMode="auto">
          <a:xfrm>
            <a:off x="5222875" y="41259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0" name="AutoShape 27"/>
          <p:cNvSpPr>
            <a:spLocks/>
          </p:cNvSpPr>
          <p:nvPr/>
        </p:nvSpPr>
        <p:spPr bwMode="auto">
          <a:xfrm flipH="1">
            <a:off x="6608763" y="4125913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1" name="Rectangle 28"/>
          <p:cNvSpPr>
            <a:spLocks/>
          </p:cNvSpPr>
          <p:nvPr/>
        </p:nvSpPr>
        <p:spPr bwMode="auto">
          <a:xfrm>
            <a:off x="304800" y="1837380"/>
            <a:ext cx="31242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 smtClean="0">
                <a:solidFill>
                  <a:srgbClr val="008000"/>
                </a:solidFill>
                <a:cs typeface="Arial" charset="0"/>
              </a:rPr>
              <a:t>Not a heap because it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has two holes</a:t>
            </a:r>
          </a:p>
        </p:txBody>
      </p:sp>
      <p:sp>
        <p:nvSpPr>
          <p:cNvPr id="19482" name="Rectangle 29"/>
          <p:cNvSpPr>
            <a:spLocks/>
          </p:cNvSpPr>
          <p:nvPr/>
        </p:nvSpPr>
        <p:spPr bwMode="auto">
          <a:xfrm>
            <a:off x="5105400" y="5257800"/>
            <a:ext cx="20938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>
                <a:solidFill>
                  <a:srgbClr val="FF0000"/>
                </a:solidFill>
                <a:cs typeface="Arial" charset="0"/>
              </a:rPr>
              <a:t>m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issing  nodes</a:t>
            </a:r>
            <a:endParaRPr lang="en-US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9486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Heap: Second property:</a:t>
            </a:r>
            <a:r>
              <a:rPr lang="en-US" sz="3200" dirty="0">
                <a:solidFill>
                  <a:srgbClr val="800000"/>
                </a:solidFill>
              </a:rPr>
              <a:t> </a:t>
            </a:r>
            <a:r>
              <a:rPr lang="en-US" sz="3200" dirty="0" smtClean="0">
                <a:solidFill>
                  <a:srgbClr val="800000"/>
                </a:solidFill>
              </a:rPr>
              <a:t>has no “holes”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>
          <a:xfrm>
            <a:off x="1295400" y="8905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F9525CC-BB0B-4BB5-B795-B9943356073A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5" name="AutoShape 23"/>
          <p:cNvSpPr>
            <a:spLocks/>
          </p:cNvSpPr>
          <p:nvPr/>
        </p:nvSpPr>
        <p:spPr bwMode="auto">
          <a:xfrm flipH="1" flipV="1">
            <a:off x="4114800" y="5029200"/>
            <a:ext cx="990600" cy="3810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39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" name="AutoShape 23"/>
          <p:cNvSpPr>
            <a:spLocks/>
          </p:cNvSpPr>
          <p:nvPr/>
        </p:nvSpPr>
        <p:spPr bwMode="auto">
          <a:xfrm flipV="1">
            <a:off x="7239000" y="3962400"/>
            <a:ext cx="1066800" cy="14478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3975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" name="Rectangle 28"/>
          <p:cNvSpPr>
            <a:spLocks/>
          </p:cNvSpPr>
          <p:nvPr/>
        </p:nvSpPr>
        <p:spPr bwMode="auto">
          <a:xfrm>
            <a:off x="381000" y="5257800"/>
            <a:ext cx="7848600" cy="1402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dirty="0" smtClean="0">
                <a:solidFill>
                  <a:srgbClr val="008000"/>
                </a:solidFill>
                <a:cs typeface="Arial" charset="0"/>
              </a:rPr>
              <a:t>Not a heap because:</a:t>
            </a:r>
          </a:p>
          <a:p>
            <a:pPr marL="382588" indent="-342900">
              <a:spcBef>
                <a:spcPts val="1150"/>
              </a:spcBef>
              <a:buFontTx/>
              <a:buChar char="•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m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issing a node on level 2</a:t>
            </a:r>
          </a:p>
          <a:p>
            <a:pPr marL="382588" indent="-342900">
              <a:spcBef>
                <a:spcPts val="1150"/>
              </a:spcBef>
              <a:buFontTx/>
              <a:buChar char="•"/>
            </a:pPr>
            <a:r>
              <a:rPr lang="en-US" dirty="0" smtClean="0">
                <a:solidFill>
                  <a:srgbClr val="008000"/>
                </a:solidFill>
                <a:cs typeface="Arial" charset="0"/>
              </a:rPr>
              <a:t>bottom level nodes are not as far left as possible</a:t>
            </a:r>
            <a:endParaRPr lang="en-US" dirty="0">
              <a:solidFill>
                <a:srgbClr val="008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9711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Heap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1C9F62D-6907-42A2-8A91-CC98976B1FEA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8435" name="Rectangle 2"/>
          <p:cNvSpPr>
            <a:spLocks/>
          </p:cNvSpPr>
          <p:nvPr/>
        </p:nvSpPr>
        <p:spPr bwMode="auto">
          <a:xfrm>
            <a:off x="762000" y="1524000"/>
            <a:ext cx="8008937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Binary tree with data at each node</a:t>
            </a:r>
          </a:p>
          <a:p>
            <a:pPr marL="269875" indent="-230188">
              <a:spcBef>
                <a:spcPts val="6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Satisfies the </a:t>
            </a:r>
            <a:r>
              <a:rPr lang="en-US" i="1" dirty="0">
                <a:solidFill>
                  <a:srgbClr val="FF3300"/>
                </a:solidFill>
                <a:cs typeface="Arial" charset="0"/>
              </a:rPr>
              <a:t>Heap Order Invariant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: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39687">
              <a:buClr>
                <a:srgbClr val="3333CC"/>
              </a:buClr>
              <a:buSzPct val="100000"/>
            </a:pPr>
            <a:endParaRPr lang="en-US" dirty="0" smtClean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 smtClean="0">
                <a:solidFill>
                  <a:srgbClr val="3333CC"/>
                </a:solidFill>
                <a:cs typeface="Arial" charset="0"/>
              </a:rPr>
              <a:t>Binary tree is </a:t>
            </a:r>
            <a:r>
              <a:rPr lang="en-US" b="1" dirty="0" smtClean="0">
                <a:solidFill>
                  <a:srgbClr val="3333CC"/>
                </a:solidFill>
                <a:cs typeface="Arial" charset="0"/>
              </a:rPr>
              <a:t>complete</a:t>
            </a:r>
            <a:r>
              <a:rPr lang="en-US" dirty="0" smtClean="0">
                <a:solidFill>
                  <a:srgbClr val="3333CC"/>
                </a:solidFill>
                <a:cs typeface="Arial" charset="0"/>
              </a:rPr>
              <a:t> (no holes)</a:t>
            </a:r>
            <a:endParaRPr lang="en-US" dirty="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18436" name="Rectangle 3"/>
          <p:cNvSpPr>
            <a:spLocks/>
          </p:cNvSpPr>
          <p:nvPr/>
        </p:nvSpPr>
        <p:spPr bwMode="auto">
          <a:xfrm>
            <a:off x="1524000" y="2667000"/>
            <a:ext cx="6705600" cy="838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850"/>
              </a:spcBef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1.  Every element is ≥ its parent.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1524000" y="4343400"/>
            <a:ext cx="6705600" cy="838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1850"/>
              </a:spcBef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2. Every level (except last) completely filled.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N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odes on bottom level are as far left as possible.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5764213" y="1822450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19459" name="Rectangle 2"/>
          <p:cNvSpPr>
            <a:spLocks/>
          </p:cNvSpPr>
          <p:nvPr/>
        </p:nvSpPr>
        <p:spPr bwMode="auto">
          <a:xfrm>
            <a:off x="7369175" y="26828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19460" name="Rectangle 3"/>
          <p:cNvSpPr>
            <a:spLocks/>
          </p:cNvSpPr>
          <p:nvPr/>
        </p:nvSpPr>
        <p:spPr bwMode="auto">
          <a:xfrm>
            <a:off x="4181475" y="26812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98813" y="3735387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17" name="Rectangle 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19463" name="Rectangle 8"/>
          <p:cNvSpPr>
            <a:spLocks/>
          </p:cNvSpPr>
          <p:nvPr/>
        </p:nvSpPr>
        <p:spPr bwMode="auto">
          <a:xfrm>
            <a:off x="4967288" y="37353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19464" name="Rectangle 9"/>
          <p:cNvSpPr>
            <a:spLocks/>
          </p:cNvSpPr>
          <p:nvPr/>
        </p:nvSpPr>
        <p:spPr bwMode="auto">
          <a:xfrm>
            <a:off x="8075613" y="37353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703513" y="4767262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13323" name="Rectangle 1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19466" name="Rectangle 13"/>
          <p:cNvSpPr>
            <a:spLocks/>
          </p:cNvSpPr>
          <p:nvPr/>
        </p:nvSpPr>
        <p:spPr bwMode="auto">
          <a:xfrm>
            <a:off x="4462463" y="47672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19470" name="AutoShape 17"/>
          <p:cNvSpPr>
            <a:spLocks/>
          </p:cNvSpPr>
          <p:nvPr/>
        </p:nvSpPr>
        <p:spPr bwMode="auto">
          <a:xfrm flipH="1">
            <a:off x="4365625" y="2289175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1" name="AutoShape 18"/>
          <p:cNvSpPr>
            <a:spLocks/>
          </p:cNvSpPr>
          <p:nvPr/>
        </p:nvSpPr>
        <p:spPr bwMode="auto">
          <a:xfrm>
            <a:off x="5926138" y="2289175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2" name="AutoShape 19"/>
          <p:cNvSpPr>
            <a:spLocks/>
          </p:cNvSpPr>
          <p:nvPr/>
        </p:nvSpPr>
        <p:spPr bwMode="auto">
          <a:xfrm flipH="1">
            <a:off x="3476625" y="3148013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3" name="AutoShape 20"/>
          <p:cNvSpPr>
            <a:spLocks/>
          </p:cNvSpPr>
          <p:nvPr/>
        </p:nvSpPr>
        <p:spPr bwMode="auto">
          <a:xfrm>
            <a:off x="4362450" y="3148013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5" name="AutoShape 22"/>
          <p:cNvSpPr>
            <a:spLocks/>
          </p:cNvSpPr>
          <p:nvPr/>
        </p:nvSpPr>
        <p:spPr bwMode="auto">
          <a:xfrm>
            <a:off x="7637463" y="314960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6" name="AutoShape 23"/>
          <p:cNvSpPr>
            <a:spLocks/>
          </p:cNvSpPr>
          <p:nvPr/>
        </p:nvSpPr>
        <p:spPr bwMode="auto">
          <a:xfrm flipH="1">
            <a:off x="2982913" y="42021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78" name="AutoShape 25"/>
          <p:cNvSpPr>
            <a:spLocks/>
          </p:cNvSpPr>
          <p:nvPr/>
        </p:nvSpPr>
        <p:spPr bwMode="auto">
          <a:xfrm flipH="1">
            <a:off x="4732338" y="4202113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9481" name="Rectangle 28"/>
          <p:cNvSpPr>
            <a:spLocks/>
          </p:cNvSpPr>
          <p:nvPr/>
        </p:nvSpPr>
        <p:spPr bwMode="auto">
          <a:xfrm>
            <a:off x="5257800" y="18288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0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9486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Numbering the nodes in a heap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>
          <a:xfrm>
            <a:off x="1219200" y="966788"/>
            <a:ext cx="533400" cy="2444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fld id="{0F9525CC-BB0B-4BB5-B795-B9943356073A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5" name="Rectangle 28"/>
          <p:cNvSpPr>
            <a:spLocks/>
          </p:cNvSpPr>
          <p:nvPr/>
        </p:nvSpPr>
        <p:spPr bwMode="auto">
          <a:xfrm>
            <a:off x="3810000" y="27432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1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6" name="Rectangle 28"/>
          <p:cNvSpPr>
            <a:spLocks/>
          </p:cNvSpPr>
          <p:nvPr/>
        </p:nvSpPr>
        <p:spPr bwMode="auto">
          <a:xfrm>
            <a:off x="7010400" y="27432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>
                <a:solidFill>
                  <a:srgbClr val="FF0000"/>
                </a:solidFill>
                <a:cs typeface="Arial" charset="0"/>
              </a:rPr>
              <a:t>2</a:t>
            </a:r>
          </a:p>
        </p:txBody>
      </p:sp>
      <p:sp>
        <p:nvSpPr>
          <p:cNvPr id="37" name="Rectangle 28"/>
          <p:cNvSpPr>
            <a:spLocks/>
          </p:cNvSpPr>
          <p:nvPr/>
        </p:nvSpPr>
        <p:spPr bwMode="auto">
          <a:xfrm>
            <a:off x="2895600" y="37338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3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9" name="Rectangle 28"/>
          <p:cNvSpPr>
            <a:spLocks/>
          </p:cNvSpPr>
          <p:nvPr/>
        </p:nvSpPr>
        <p:spPr bwMode="auto">
          <a:xfrm>
            <a:off x="4191000" y="48006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9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0" name="Rectangle 28"/>
          <p:cNvSpPr>
            <a:spLocks/>
          </p:cNvSpPr>
          <p:nvPr/>
        </p:nvSpPr>
        <p:spPr bwMode="auto">
          <a:xfrm>
            <a:off x="7696200" y="38100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6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1" name="Rectangle 28"/>
          <p:cNvSpPr>
            <a:spLocks/>
          </p:cNvSpPr>
          <p:nvPr/>
        </p:nvSpPr>
        <p:spPr bwMode="auto">
          <a:xfrm>
            <a:off x="6248400" y="38100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5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2" name="Rectangle 28"/>
          <p:cNvSpPr>
            <a:spLocks/>
          </p:cNvSpPr>
          <p:nvPr/>
        </p:nvSpPr>
        <p:spPr bwMode="auto">
          <a:xfrm>
            <a:off x="2362200" y="48006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7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4" name="Rectangle 28"/>
          <p:cNvSpPr>
            <a:spLocks/>
          </p:cNvSpPr>
          <p:nvPr/>
        </p:nvSpPr>
        <p:spPr bwMode="auto">
          <a:xfrm>
            <a:off x="3352800" y="48006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8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5" name="Rectangle 28"/>
          <p:cNvSpPr>
            <a:spLocks/>
          </p:cNvSpPr>
          <p:nvPr/>
        </p:nvSpPr>
        <p:spPr bwMode="auto">
          <a:xfrm>
            <a:off x="4648200" y="3810000"/>
            <a:ext cx="212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>
              <a:spcBef>
                <a:spcPts val="1150"/>
              </a:spcBef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4</a:t>
            </a:r>
            <a:endParaRPr lang="en-US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7" name="Rectangle 13"/>
          <p:cNvSpPr>
            <a:spLocks/>
          </p:cNvSpPr>
          <p:nvPr/>
        </p:nvSpPr>
        <p:spPr bwMode="auto">
          <a:xfrm>
            <a:off x="533400" y="1752600"/>
            <a:ext cx="3429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1400"/>
              </a:spcBef>
            </a:pPr>
            <a:r>
              <a:rPr lang="en-US" dirty="0" smtClean="0">
                <a:solidFill>
                  <a:srgbClr val="800000"/>
                </a:solidFill>
                <a:cs typeface="Arial" charset="0"/>
              </a:rPr>
              <a:t>Number node starting at root in breadth-first</a:t>
            </a:r>
            <a:br>
              <a:rPr lang="en-US" dirty="0" smtClean="0">
                <a:solidFill>
                  <a:srgbClr val="800000"/>
                </a:solidFill>
                <a:cs typeface="Arial" charset="0"/>
              </a:rPr>
            </a:br>
            <a:r>
              <a:rPr lang="en-US" dirty="0" smtClean="0">
                <a:solidFill>
                  <a:srgbClr val="800000"/>
                </a:solidFill>
                <a:cs typeface="Arial" charset="0"/>
              </a:rPr>
              <a:t>left-right order</a:t>
            </a:r>
            <a:endParaRPr lang="en-US" dirty="0">
              <a:solidFill>
                <a:srgbClr val="800000"/>
              </a:solidFill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5486400"/>
            <a:ext cx="6601086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Children of node </a:t>
            </a:r>
            <a:r>
              <a:rPr lang="en-US" dirty="0">
                <a:solidFill>
                  <a:srgbClr val="3366FF"/>
                </a:solidFill>
              </a:rPr>
              <a:t>k</a:t>
            </a:r>
            <a:r>
              <a:rPr lang="en-US" dirty="0" smtClean="0"/>
              <a:t> are nodes   </a:t>
            </a:r>
            <a:r>
              <a:rPr lang="en-US" dirty="0" smtClean="0">
                <a:solidFill>
                  <a:srgbClr val="3366FF"/>
                </a:solidFill>
              </a:rPr>
              <a:t>2k+1</a:t>
            </a:r>
            <a:r>
              <a:rPr lang="en-US" dirty="0" smtClean="0"/>
              <a:t>  and  </a:t>
            </a:r>
            <a:r>
              <a:rPr lang="en-US" dirty="0" smtClean="0">
                <a:solidFill>
                  <a:srgbClr val="3366FF"/>
                </a:solidFill>
              </a:rPr>
              <a:t>2k+2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arent of node </a:t>
            </a:r>
            <a:r>
              <a:rPr lang="en-US" dirty="0" smtClean="0">
                <a:solidFill>
                  <a:srgbClr val="3366FF"/>
                </a:solidFill>
              </a:rPr>
              <a:t>k </a:t>
            </a:r>
            <a:r>
              <a:rPr lang="en-US" dirty="0" smtClean="0"/>
              <a:t>is node </a:t>
            </a:r>
            <a:r>
              <a:rPr lang="en-US" dirty="0" smtClean="0">
                <a:solidFill>
                  <a:srgbClr val="3366FF"/>
                </a:solidFill>
              </a:rPr>
              <a:t>(k-1)/2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8" name="Rectangle 7"/>
          <p:cNvSpPr>
            <a:spLocks/>
          </p:cNvSpPr>
          <p:nvPr/>
        </p:nvSpPr>
        <p:spPr bwMode="auto">
          <a:xfrm>
            <a:off x="6629400" y="37099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3" name="AutoShape 21"/>
          <p:cNvSpPr>
            <a:spLocks/>
          </p:cNvSpPr>
          <p:nvPr/>
        </p:nvSpPr>
        <p:spPr bwMode="auto">
          <a:xfrm flipH="1">
            <a:off x="6902450" y="3124200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" name="Rectangle 14"/>
          <p:cNvSpPr>
            <a:spLocks/>
          </p:cNvSpPr>
          <p:nvPr/>
        </p:nvSpPr>
        <p:spPr bwMode="auto">
          <a:xfrm>
            <a:off x="3616325" y="4756150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8" name="AutoShape 24"/>
          <p:cNvSpPr>
            <a:spLocks/>
          </p:cNvSpPr>
          <p:nvPr/>
        </p:nvSpPr>
        <p:spPr bwMode="auto">
          <a:xfrm>
            <a:off x="3478213" y="4191000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038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1" grpId="0"/>
      <p:bldP spid="35" grpId="0"/>
      <p:bldP spid="36" grpId="0"/>
      <p:bldP spid="37" grpId="0"/>
      <p:bldP spid="39" grpId="0"/>
      <p:bldP spid="40" grpId="0"/>
      <p:bldP spid="41" grpId="0"/>
      <p:bldP spid="42" grpId="0"/>
      <p:bldP spid="44" grpId="0"/>
      <p:bldP spid="45" grpId="0"/>
      <p:bldP spid="47" grpId="0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/>
          </p:cNvSpPr>
          <p:nvPr/>
        </p:nvSpPr>
        <p:spPr bwMode="auto">
          <a:xfrm>
            <a:off x="609600" y="1981200"/>
            <a:ext cx="7696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 smtClean="0">
                <a:solidFill>
                  <a:srgbClr val="3333CC"/>
                </a:solidFill>
                <a:cs typeface="Arial" charset="0"/>
              </a:rPr>
              <a:t>Heap nodes in b in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order, going across each level from left to right, top to </a:t>
            </a:r>
            <a:r>
              <a:rPr lang="en-US" dirty="0" smtClean="0">
                <a:solidFill>
                  <a:srgbClr val="3333CC"/>
                </a:solidFill>
                <a:cs typeface="Arial" charset="0"/>
              </a:rPr>
              <a:t>bottom</a:t>
            </a: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spcBef>
                <a:spcPts val="12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800000"/>
                </a:solidFill>
                <a:cs typeface="Arial" charset="0"/>
              </a:rPr>
              <a:t>C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hildren of b[k] are b[2k 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+ 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1] 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and 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b[2k 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+ 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2]</a:t>
            </a:r>
            <a:endParaRPr lang="en-US" dirty="0">
              <a:solidFill>
                <a:srgbClr val="800000"/>
              </a:solidFill>
              <a:cs typeface="Arial" charset="0"/>
            </a:endParaRPr>
          </a:p>
          <a:p>
            <a:pPr marL="269875" indent="-230188">
              <a:spcBef>
                <a:spcPts val="12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800000"/>
                </a:solidFill>
                <a:cs typeface="Arial" charset="0"/>
              </a:rPr>
              <a:t>P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arent 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of 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b[k] is b[(k 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– 1)/</a:t>
            </a:r>
            <a:r>
              <a:rPr lang="en-US" dirty="0" smtClean="0">
                <a:solidFill>
                  <a:srgbClr val="800000"/>
                </a:solidFill>
                <a:cs typeface="Arial" charset="0"/>
              </a:rPr>
              <a:t>2]</a:t>
            </a:r>
            <a:endParaRPr lang="en-US" dirty="0">
              <a:solidFill>
                <a:srgbClr val="800000"/>
              </a:solidFill>
              <a:cs typeface="Arial" charset="0"/>
            </a:endParaRPr>
          </a:p>
        </p:txBody>
      </p:sp>
      <p:sp>
        <p:nvSpPr>
          <p:cNvPr id="23555" name="Rectangle 2"/>
          <p:cNvSpPr>
            <a:spLocks/>
          </p:cNvSpPr>
          <p:nvPr/>
        </p:nvSpPr>
        <p:spPr bwMode="auto">
          <a:xfrm>
            <a:off x="685800" y="457200"/>
            <a:ext cx="7772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4400">
              <a:solidFill>
                <a:srgbClr val="FF3300"/>
              </a:solidFill>
              <a:cs typeface="Arial" charset="0"/>
            </a:endParaRPr>
          </a:p>
        </p:txBody>
      </p:sp>
      <p:sp>
        <p:nvSpPr>
          <p:cNvPr id="23556" name="Title 4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Can store a heap in an array b</a:t>
            </a:r>
            <a:br>
              <a:rPr lang="en-US" sz="3200" dirty="0" smtClean="0"/>
            </a:br>
            <a:r>
              <a:rPr lang="en-US" sz="3200" dirty="0" smtClean="0"/>
              <a:t>(could also be </a:t>
            </a:r>
            <a:r>
              <a:rPr lang="en-US" sz="3200" dirty="0" err="1" smtClean="0"/>
              <a:t>ArrayList</a:t>
            </a:r>
            <a:r>
              <a:rPr lang="en-US" sz="3200" dirty="0" smtClean="0"/>
              <a:t> or Vector)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3BF3B86-4F67-494C-9AE1-F679A46A99B2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447800" y="4267200"/>
            <a:ext cx="4495800" cy="918865"/>
            <a:chOff x="1447800" y="4495800"/>
            <a:chExt cx="4495800" cy="918865"/>
          </a:xfrm>
        </p:grpSpPr>
        <p:sp>
          <p:nvSpPr>
            <p:cNvPr id="2" name="TextBox 1"/>
            <p:cNvSpPr txBox="1"/>
            <p:nvPr/>
          </p:nvSpPr>
          <p:spPr>
            <a:xfrm>
              <a:off x="1447800" y="4953000"/>
              <a:ext cx="44958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                     </a:t>
              </a:r>
              <a:endParaRPr lang="en-US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17526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0574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4384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8194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1242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4290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7338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4196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447800" y="4495800"/>
              <a:ext cx="34355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0  1  2  3  4  5  6  7  8  9  </a:t>
              </a:r>
              <a:endParaRPr lang="en-US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4038600" y="4953000"/>
              <a:ext cx="0" cy="4572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4953000" y="5410200"/>
            <a:ext cx="35814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Tree structure is implicit. No need for explicit links!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800600" y="47244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648200" y="4114800"/>
            <a:ext cx="0" cy="685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971800" y="4114800"/>
            <a:ext cx="0" cy="533400"/>
          </a:xfrm>
          <a:prstGeom prst="line">
            <a:avLst/>
          </a:prstGeom>
          <a:ln w="50800">
            <a:solidFill>
              <a:srgbClr val="FF000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971800" y="4114800"/>
            <a:ext cx="1676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648200" y="3759200"/>
            <a:ext cx="1402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 parent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3558" name="Group 23557"/>
          <p:cNvGrpSpPr/>
          <p:nvPr/>
        </p:nvGrpSpPr>
        <p:grpSpPr>
          <a:xfrm>
            <a:off x="2667000" y="5029200"/>
            <a:ext cx="1524000" cy="609600"/>
            <a:chOff x="2667000" y="5029200"/>
            <a:chExt cx="1524000" cy="609600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2667000" y="5029200"/>
              <a:ext cx="0" cy="60960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191000" y="5105400"/>
              <a:ext cx="0" cy="533400"/>
            </a:xfrm>
            <a:prstGeom prst="line">
              <a:avLst/>
            </a:prstGeom>
            <a:ln w="50800">
              <a:solidFill>
                <a:srgbClr val="3366FF"/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2667000" y="5638800"/>
              <a:ext cx="1524000" cy="0"/>
            </a:xfrm>
            <a:prstGeom prst="line">
              <a:avLst/>
            </a:prstGeom>
            <a:ln w="28575"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886200" y="5105400"/>
              <a:ext cx="0" cy="533400"/>
            </a:xfrm>
            <a:prstGeom prst="line">
              <a:avLst/>
            </a:prstGeom>
            <a:ln w="50800">
              <a:solidFill>
                <a:srgbClr val="3366FF"/>
              </a:solidFill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990600" y="5257800"/>
            <a:ext cx="1604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t</a:t>
            </a:r>
            <a:r>
              <a:rPr lang="en-US" dirty="0">
                <a:solidFill>
                  <a:srgbClr val="3366FF"/>
                </a:solidFill>
              </a:rPr>
              <a:t>o</a:t>
            </a:r>
            <a:r>
              <a:rPr lang="en-US" dirty="0" smtClean="0">
                <a:solidFill>
                  <a:srgbClr val="3366FF"/>
                </a:solidFill>
              </a:rPr>
              <a:t> children</a:t>
            </a:r>
            <a:endParaRPr lang="en-US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6627" name="Rectangle 3"/>
          <p:cNvSpPr>
            <a:spLocks/>
          </p:cNvSpPr>
          <p:nvPr/>
        </p:nvSpPr>
        <p:spPr bwMode="auto">
          <a:xfrm>
            <a:off x="5959475" y="29225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6628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0486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87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6630" name="Rectangle 8"/>
          <p:cNvSpPr>
            <a:spLocks/>
          </p:cNvSpPr>
          <p:nvPr/>
        </p:nvSpPr>
        <p:spPr bwMode="auto">
          <a:xfrm>
            <a:off x="52435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6631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6632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0492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93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6634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6635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6636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6637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6638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39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0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1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2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3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4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5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6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7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6648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0D49C3-234C-4A61-8EC6-C0669D8DD3AA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6650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add(e)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7651" name="Rectangle 3"/>
          <p:cNvSpPr>
            <a:spLocks/>
          </p:cNvSpPr>
          <p:nvPr/>
        </p:nvSpPr>
        <p:spPr bwMode="auto">
          <a:xfrm>
            <a:off x="5959475" y="29225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7652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1510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1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7654" name="Rectangle 8"/>
          <p:cNvSpPr>
            <a:spLocks/>
          </p:cNvSpPr>
          <p:nvPr/>
        </p:nvSpPr>
        <p:spPr bwMode="auto">
          <a:xfrm>
            <a:off x="52435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7655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7656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1516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7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7658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7659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7660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7661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7662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3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4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5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6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7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8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69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0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1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7672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538788" y="4443413"/>
            <a:ext cx="598487" cy="1038225"/>
            <a:chOff x="5538788" y="4443413"/>
            <a:chExt cx="598487" cy="1038225"/>
          </a:xfrm>
        </p:grpSpPr>
        <p:sp>
          <p:nvSpPr>
            <p:cNvPr id="27673" name="Rectangle 29"/>
            <p:cNvSpPr>
              <a:spLocks/>
            </p:cNvSpPr>
            <p:nvPr/>
          </p:nvSpPr>
          <p:spPr bwMode="auto">
            <a:xfrm>
              <a:off x="5756275" y="5011738"/>
              <a:ext cx="381000" cy="469900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</a:pPr>
              <a:r>
                <a:rPr lang="en-US" dirty="0">
                  <a:solidFill>
                    <a:schemeClr val="tx1"/>
                  </a:solidFill>
                  <a:cs typeface="Arial" charset="0"/>
                </a:rPr>
                <a:t>5</a:t>
              </a:r>
            </a:p>
          </p:txBody>
        </p:sp>
        <p:sp>
          <p:nvSpPr>
            <p:cNvPr id="27674" name="AutoShape 30"/>
            <p:cNvSpPr>
              <a:spLocks/>
            </p:cNvSpPr>
            <p:nvPr/>
          </p:nvSpPr>
          <p:spPr bwMode="auto">
            <a:xfrm>
              <a:off x="5538788" y="4443413"/>
              <a:ext cx="393700" cy="508000"/>
            </a:xfrm>
            <a:custGeom>
              <a:avLst/>
              <a:gdLst>
                <a:gd name="T0" fmla="*/ 0 w 21600"/>
                <a:gd name="T1" fmla="*/ 0 h 21600"/>
                <a:gd name="T2" fmla="*/ 393700 w 21600"/>
                <a:gd name="T3" fmla="*/ 508000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B1EBC47-D94A-4DAF-9821-0BF0FB635865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7676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5867400"/>
            <a:ext cx="5659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Put in the new element in a new node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8675" name="Rectangle 3"/>
          <p:cNvSpPr>
            <a:spLocks/>
          </p:cNvSpPr>
          <p:nvPr/>
        </p:nvSpPr>
        <p:spPr bwMode="auto">
          <a:xfrm>
            <a:off x="5959475" y="29225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2534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35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8678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8679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8680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2540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541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8682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8683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8684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8685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8686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87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88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89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0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1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2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3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4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5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6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97" name="Rectangle 29"/>
          <p:cNvSpPr>
            <a:spLocks/>
          </p:cNvSpPr>
          <p:nvPr/>
        </p:nvSpPr>
        <p:spPr bwMode="auto">
          <a:xfrm>
            <a:off x="5324475" y="3983038"/>
            <a:ext cx="381000" cy="469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28698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D000906-30FD-43DD-8343-B06601BB9C65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8700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Courier New" charset="0"/>
                <a:cs typeface="Courier New" charset="0"/>
              </a:rPr>
              <a:t>add()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24000" y="5943600"/>
            <a:ext cx="6263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Bubble new element up if less than parent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800000"/>
                </a:solidFill>
              </a:rPr>
              <a:t>Readings and Homework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686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Read Chapter 26</a:t>
            </a:r>
            <a:r>
              <a:rPr lang="en-US" sz="2400" dirty="0" smtClean="0"/>
              <a:t> “A Heap Implementation” to learn about heaps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Exercise: </a:t>
            </a:r>
            <a:r>
              <a:rPr lang="en-US" sz="2400" dirty="0" smtClean="0"/>
              <a:t>Salespeople often make matrices that show all the great features of their product that the competitor’s product lacks.  Try this for a heap versus a BST.  First, try and </a:t>
            </a:r>
          </a:p>
          <a:p>
            <a:pPr marL="0" indent="0">
              <a:buNone/>
            </a:pPr>
            <a:r>
              <a:rPr lang="en-US" sz="2400" dirty="0" smtClean="0"/>
              <a:t>sell someone on a BST: List some </a:t>
            </a:r>
            <a:br>
              <a:rPr lang="en-US" sz="2400" dirty="0" smtClean="0"/>
            </a:br>
            <a:r>
              <a:rPr lang="en-US" sz="2400" dirty="0" smtClean="0"/>
              <a:t>desirable properties of a BST</a:t>
            </a:r>
            <a:br>
              <a:rPr lang="en-US" sz="2400" dirty="0" smtClean="0"/>
            </a:br>
            <a:r>
              <a:rPr lang="en-US" sz="2400" dirty="0" smtClean="0"/>
              <a:t>that a heap lacks.  Now be the heap</a:t>
            </a:r>
            <a:br>
              <a:rPr lang="en-US" sz="2400" dirty="0" smtClean="0"/>
            </a:br>
            <a:r>
              <a:rPr lang="en-US" sz="2400" dirty="0" smtClean="0"/>
              <a:t>salesperson: List some good things </a:t>
            </a:r>
            <a:br>
              <a:rPr lang="en-US" sz="2400" dirty="0" smtClean="0"/>
            </a:br>
            <a:r>
              <a:rPr lang="en-US" sz="2400" dirty="0" smtClean="0"/>
              <a:t>about heaps that a BST lacks.  Can </a:t>
            </a:r>
            <a:br>
              <a:rPr lang="en-US" sz="2400" dirty="0" smtClean="0"/>
            </a:br>
            <a:r>
              <a:rPr lang="en-US" sz="2400" dirty="0" smtClean="0"/>
              <a:t>you think of situations where you </a:t>
            </a:r>
            <a:br>
              <a:rPr lang="en-US" sz="2400" dirty="0" smtClean="0"/>
            </a:br>
            <a:r>
              <a:rPr lang="en-US" sz="2400" dirty="0" smtClean="0"/>
              <a:t>would favor one over the other?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8368C94-F10D-4FE3-9244-F21A099687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 descr="http://nicholasscalice.com/wp-content/uploads/2010/07/salesman-sell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904" y="3352800"/>
            <a:ext cx="3505200" cy="276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56904" y="60960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rgbClr val="C00000"/>
                </a:solidFill>
              </a:rPr>
              <a:t>With </a:t>
            </a:r>
            <a:r>
              <a:rPr lang="en-US" sz="1600" b="1" i="1" dirty="0" err="1" smtClean="0">
                <a:solidFill>
                  <a:srgbClr val="C00000"/>
                </a:solidFill>
              </a:rPr>
              <a:t>ZipUltra</a:t>
            </a:r>
            <a:r>
              <a:rPr lang="en-US" sz="1600" b="1" i="1" dirty="0" smtClean="0">
                <a:solidFill>
                  <a:srgbClr val="C00000"/>
                </a:solidFill>
              </a:rPr>
              <a:t> heaps, you’ve got it made in the shade my friend!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889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29699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29700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3558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59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29702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29703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29704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3564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65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29706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29707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29708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29709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29710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1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2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3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4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5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6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7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8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19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20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21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29722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0016687-1388-4A1C-B4C6-44DAA131C577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9724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447800" y="5867400"/>
            <a:ext cx="6263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Bubble new element up if less than parent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0723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0724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4582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83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0726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0727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0728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4588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89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0730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0731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0732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0733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0734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5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6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7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8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9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0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1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2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3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4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5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0746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9AC6ED0-3F32-4835-B494-08833CBF2FB4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30748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1748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1749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5606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7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1751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1752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1753" name="Rectangle 10"/>
          <p:cNvSpPr>
            <a:spLocks/>
          </p:cNvSpPr>
          <p:nvPr/>
        </p:nvSpPr>
        <p:spPr bwMode="auto">
          <a:xfrm>
            <a:off x="6665913" y="39751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5612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13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1755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1756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1757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1758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1759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0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1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2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3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4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5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6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7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8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69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70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1771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1772" name="Rectangle 31"/>
          <p:cNvSpPr>
            <a:spLocks/>
          </p:cNvSpPr>
          <p:nvPr/>
        </p:nvSpPr>
        <p:spPr bwMode="auto">
          <a:xfrm>
            <a:off x="6489700" y="5008563"/>
            <a:ext cx="3810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1773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B53FA94-4A91-4F23-8FC9-D28E22E364AC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Courier New" charset="0"/>
                <a:cs typeface="Courier New" charset="0"/>
              </a:rPr>
              <a:t>add()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524000" y="5867400"/>
            <a:ext cx="5659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Put in the new element in a new node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2772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2773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6630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31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2775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2776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2777" name="Rectangle 10"/>
          <p:cNvSpPr>
            <a:spLocks/>
          </p:cNvSpPr>
          <p:nvPr/>
        </p:nvSpPr>
        <p:spPr bwMode="auto">
          <a:xfrm>
            <a:off x="64373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6636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37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2779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2780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2781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2782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2783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4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5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6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7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8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89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0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1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2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3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4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2795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796" name="Rectangle 31"/>
          <p:cNvSpPr>
            <a:spLocks/>
          </p:cNvSpPr>
          <p:nvPr/>
        </p:nvSpPr>
        <p:spPr bwMode="auto">
          <a:xfrm>
            <a:off x="6781800" y="3979863"/>
            <a:ext cx="3810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2797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739504-BE96-4C61-9E34-936948789039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47800" y="5867400"/>
            <a:ext cx="6263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Bubble new element up if less than parent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3796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3797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7654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55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3799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3800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3801" name="Rectangle 10"/>
          <p:cNvSpPr>
            <a:spLocks/>
          </p:cNvSpPr>
          <p:nvPr/>
        </p:nvSpPr>
        <p:spPr bwMode="auto">
          <a:xfrm>
            <a:off x="64373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7660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61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3803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3804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3805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3806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3807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8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09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0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1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2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3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4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5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6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7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18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3819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820" name="Rectangle 31"/>
          <p:cNvSpPr>
            <a:spLocks/>
          </p:cNvSpPr>
          <p:nvPr/>
        </p:nvSpPr>
        <p:spPr bwMode="auto">
          <a:xfrm>
            <a:off x="6781800" y="3979863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3821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46E7B7-89C1-40B1-B4ED-8F95A5051E28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47800" y="5867400"/>
            <a:ext cx="6263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Bubble new element up if less than parent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4820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4821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8678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79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4823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4824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4825" name="Rectangle 10"/>
          <p:cNvSpPr>
            <a:spLocks/>
          </p:cNvSpPr>
          <p:nvPr/>
        </p:nvSpPr>
        <p:spPr bwMode="auto">
          <a:xfrm>
            <a:off x="64373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8684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85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4827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4828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4829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4830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4831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2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3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4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5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6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7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8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39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40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41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42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4843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844" name="Rectangle 31"/>
          <p:cNvSpPr>
            <a:spLocks/>
          </p:cNvSpPr>
          <p:nvPr/>
        </p:nvSpPr>
        <p:spPr bwMode="auto">
          <a:xfrm>
            <a:off x="6781800" y="3979863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4845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9EAC700-7871-4E6A-B5E6-A208789E9ED5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47800" y="5867400"/>
            <a:ext cx="6263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Bubble new element up if less than parent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/>
          </p:cNvSpPr>
          <p:nvPr/>
        </p:nvSpPr>
        <p:spPr bwMode="auto">
          <a:xfrm>
            <a:off x="4354513" y="2062163"/>
            <a:ext cx="330200" cy="466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</a:t>
            </a:r>
          </a:p>
        </p:txBody>
      </p:sp>
      <p:sp>
        <p:nvSpPr>
          <p:cNvPr id="35844" name="Rectangle 3"/>
          <p:cNvSpPr>
            <a:spLocks/>
          </p:cNvSpPr>
          <p:nvPr/>
        </p:nvSpPr>
        <p:spPr bwMode="auto">
          <a:xfrm>
            <a:off x="5260975" y="39766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5845" name="Rectangle 4"/>
          <p:cNvSpPr>
            <a:spLocks/>
          </p:cNvSpPr>
          <p:nvPr/>
        </p:nvSpPr>
        <p:spPr bwMode="auto">
          <a:xfrm>
            <a:off x="2771775" y="2921000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89113" y="3975100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9702" name="Rectangle 6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03" name="Rectangle 7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5847" name="Rectangle 8"/>
          <p:cNvSpPr>
            <a:spLocks/>
          </p:cNvSpPr>
          <p:nvPr/>
        </p:nvSpPr>
        <p:spPr bwMode="auto">
          <a:xfrm>
            <a:off x="56626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5848" name="Rectangle 9"/>
          <p:cNvSpPr>
            <a:spLocks/>
          </p:cNvSpPr>
          <p:nvPr/>
        </p:nvSpPr>
        <p:spPr bwMode="auto">
          <a:xfrm>
            <a:off x="3557588" y="3975100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5849" name="Rectangle 10"/>
          <p:cNvSpPr>
            <a:spLocks/>
          </p:cNvSpPr>
          <p:nvPr/>
        </p:nvSpPr>
        <p:spPr bwMode="auto">
          <a:xfrm>
            <a:off x="6437313" y="5003800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370013" y="5006975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29708" name="Rectangle 12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709" name="Rectangle 13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5851" name="Rectangle 14"/>
          <p:cNvSpPr>
            <a:spLocks/>
          </p:cNvSpPr>
          <p:nvPr/>
        </p:nvSpPr>
        <p:spPr bwMode="auto">
          <a:xfrm>
            <a:off x="3052763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5852" name="Rectangle 15"/>
          <p:cNvSpPr>
            <a:spLocks/>
          </p:cNvSpPr>
          <p:nvPr/>
        </p:nvSpPr>
        <p:spPr bwMode="auto">
          <a:xfrm>
            <a:off x="2206625" y="5006975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5853" name="Rectangle 16"/>
          <p:cNvSpPr>
            <a:spLocks/>
          </p:cNvSpPr>
          <p:nvPr/>
        </p:nvSpPr>
        <p:spPr bwMode="auto">
          <a:xfrm>
            <a:off x="3879850" y="5006975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5854" name="Rectangle 17"/>
          <p:cNvSpPr>
            <a:spLocks/>
          </p:cNvSpPr>
          <p:nvPr/>
        </p:nvSpPr>
        <p:spPr bwMode="auto">
          <a:xfrm>
            <a:off x="4851400" y="5006975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5855" name="AutoShape 18"/>
          <p:cNvSpPr>
            <a:spLocks/>
          </p:cNvSpPr>
          <p:nvPr/>
        </p:nvSpPr>
        <p:spPr bwMode="auto">
          <a:xfrm flipH="1">
            <a:off x="2955925" y="2528888"/>
            <a:ext cx="1562100" cy="368300"/>
          </a:xfrm>
          <a:custGeom>
            <a:avLst/>
            <a:gdLst>
              <a:gd name="T0" fmla="*/ 0 w 21600"/>
              <a:gd name="T1" fmla="*/ 0 h 21600"/>
              <a:gd name="T2" fmla="*/ 15621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56" name="AutoShape 19"/>
          <p:cNvSpPr>
            <a:spLocks/>
          </p:cNvSpPr>
          <p:nvPr/>
        </p:nvSpPr>
        <p:spPr bwMode="auto">
          <a:xfrm>
            <a:off x="4516438" y="2528888"/>
            <a:ext cx="1714500" cy="368300"/>
          </a:xfrm>
          <a:custGeom>
            <a:avLst/>
            <a:gdLst>
              <a:gd name="T0" fmla="*/ 0 w 21600"/>
              <a:gd name="T1" fmla="*/ 0 h 21600"/>
              <a:gd name="T2" fmla="*/ 1714500 w 21600"/>
              <a:gd name="T3" fmla="*/ 368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57" name="AutoShape 20"/>
          <p:cNvSpPr>
            <a:spLocks/>
          </p:cNvSpPr>
          <p:nvPr/>
        </p:nvSpPr>
        <p:spPr bwMode="auto">
          <a:xfrm flipH="1">
            <a:off x="2066925" y="3387725"/>
            <a:ext cx="889000" cy="546100"/>
          </a:xfrm>
          <a:custGeom>
            <a:avLst/>
            <a:gdLst>
              <a:gd name="T0" fmla="*/ 0 w 21600"/>
              <a:gd name="T1" fmla="*/ 0 h 21600"/>
              <a:gd name="T2" fmla="*/ 889000 w 21600"/>
              <a:gd name="T3" fmla="*/ 5461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58" name="AutoShape 21"/>
          <p:cNvSpPr>
            <a:spLocks/>
          </p:cNvSpPr>
          <p:nvPr/>
        </p:nvSpPr>
        <p:spPr bwMode="auto">
          <a:xfrm>
            <a:off x="2952750" y="3387725"/>
            <a:ext cx="787400" cy="533400"/>
          </a:xfrm>
          <a:custGeom>
            <a:avLst/>
            <a:gdLst>
              <a:gd name="T0" fmla="*/ 0 w 21600"/>
              <a:gd name="T1" fmla="*/ 0 h 21600"/>
              <a:gd name="T2" fmla="*/ 7874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59" name="AutoShape 22"/>
          <p:cNvSpPr>
            <a:spLocks/>
          </p:cNvSpPr>
          <p:nvPr/>
        </p:nvSpPr>
        <p:spPr bwMode="auto">
          <a:xfrm flipH="1">
            <a:off x="55165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0" name="AutoShape 23"/>
          <p:cNvSpPr>
            <a:spLocks/>
          </p:cNvSpPr>
          <p:nvPr/>
        </p:nvSpPr>
        <p:spPr bwMode="auto">
          <a:xfrm>
            <a:off x="6227763" y="3389313"/>
            <a:ext cx="711200" cy="533400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334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1" name="AutoShape 24"/>
          <p:cNvSpPr>
            <a:spLocks/>
          </p:cNvSpPr>
          <p:nvPr/>
        </p:nvSpPr>
        <p:spPr bwMode="auto">
          <a:xfrm flipH="1">
            <a:off x="16494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2" name="AutoShape 25"/>
          <p:cNvSpPr>
            <a:spLocks/>
          </p:cNvSpPr>
          <p:nvPr/>
        </p:nvSpPr>
        <p:spPr bwMode="auto">
          <a:xfrm>
            <a:off x="2068513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3" name="AutoShape 26"/>
          <p:cNvSpPr>
            <a:spLocks/>
          </p:cNvSpPr>
          <p:nvPr/>
        </p:nvSpPr>
        <p:spPr bwMode="auto">
          <a:xfrm flipH="1">
            <a:off x="3322638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4" name="AutoShape 27"/>
          <p:cNvSpPr>
            <a:spLocks/>
          </p:cNvSpPr>
          <p:nvPr/>
        </p:nvSpPr>
        <p:spPr bwMode="auto">
          <a:xfrm>
            <a:off x="3736975" y="4441825"/>
            <a:ext cx="419100" cy="49530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5" name="AutoShape 28"/>
          <p:cNvSpPr>
            <a:spLocks/>
          </p:cNvSpPr>
          <p:nvPr/>
        </p:nvSpPr>
        <p:spPr bwMode="auto">
          <a:xfrm flipH="1">
            <a:off x="5122863" y="4441825"/>
            <a:ext cx="393700" cy="4953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6" name="Rectangle 29"/>
          <p:cNvSpPr>
            <a:spLocks/>
          </p:cNvSpPr>
          <p:nvPr/>
        </p:nvSpPr>
        <p:spPr bwMode="auto">
          <a:xfrm>
            <a:off x="6022975" y="2928938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5867" name="AutoShape 30"/>
          <p:cNvSpPr>
            <a:spLocks/>
          </p:cNvSpPr>
          <p:nvPr/>
        </p:nvSpPr>
        <p:spPr bwMode="auto">
          <a:xfrm>
            <a:off x="5538788" y="4443413"/>
            <a:ext cx="393700" cy="508000"/>
          </a:xfrm>
          <a:custGeom>
            <a:avLst/>
            <a:gdLst>
              <a:gd name="T0" fmla="*/ 0 w 21600"/>
              <a:gd name="T1" fmla="*/ 0 h 21600"/>
              <a:gd name="T2" fmla="*/ 393700 w 21600"/>
              <a:gd name="T3" fmla="*/ 5080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868" name="Rectangle 31"/>
          <p:cNvSpPr>
            <a:spLocks/>
          </p:cNvSpPr>
          <p:nvPr/>
        </p:nvSpPr>
        <p:spPr bwMode="auto">
          <a:xfrm>
            <a:off x="6781800" y="3979863"/>
            <a:ext cx="3810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5869" name="AutoShape 32"/>
          <p:cNvSpPr>
            <a:spLocks/>
          </p:cNvSpPr>
          <p:nvPr/>
        </p:nvSpPr>
        <p:spPr bwMode="auto">
          <a:xfrm flipH="1">
            <a:off x="6723063" y="4452938"/>
            <a:ext cx="228600" cy="4953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4953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59EB348-2A5B-4016-8353-8D9AB3726A47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/>
          </p:cNvSpPr>
          <p:nvPr/>
        </p:nvSpPr>
        <p:spPr bwMode="auto">
          <a:xfrm>
            <a:off x="787400" y="1905000"/>
            <a:ext cx="7683500" cy="374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 smtClean="0">
                <a:solidFill>
                  <a:srgbClr val="3333CC"/>
                </a:solidFill>
                <a:cs typeface="Arial" charset="0"/>
              </a:rPr>
              <a:t>Add e at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the end of the array</a:t>
            </a: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 smtClean="0">
                <a:solidFill>
                  <a:srgbClr val="3333CC"/>
                </a:solidFill>
                <a:cs typeface="Arial" charset="0"/>
              </a:rPr>
              <a:t>Bubble e up until it no longer </a:t>
            </a:r>
            <a:r>
              <a:rPr lang="en-US" dirty="0" err="1" smtClean="0">
                <a:solidFill>
                  <a:srgbClr val="3333CC"/>
                </a:solidFill>
                <a:cs typeface="Arial" charset="0"/>
              </a:rPr>
              <a:t>violateds</a:t>
            </a:r>
            <a:r>
              <a:rPr lang="en-US" dirty="0" smtClean="0">
                <a:solidFill>
                  <a:srgbClr val="3333CC"/>
                </a:solidFill>
                <a:cs typeface="Arial" charset="0"/>
              </a:rPr>
              <a:t> heap order</a:t>
            </a:r>
          </a:p>
          <a:p>
            <a:pPr marL="39687">
              <a:buClr>
                <a:srgbClr val="3333CC"/>
              </a:buClr>
              <a:buSzPct val="100000"/>
            </a:pP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The heap invariant is maintained!</a:t>
            </a:r>
          </a:p>
        </p:txBody>
      </p:sp>
      <p:sp>
        <p:nvSpPr>
          <p:cNvPr id="25603" name="Rectangle 2"/>
          <p:cNvSpPr>
            <a:spLocks/>
          </p:cNvSpPr>
          <p:nvPr/>
        </p:nvSpPr>
        <p:spPr bwMode="auto">
          <a:xfrm>
            <a:off x="685800" y="533400"/>
            <a:ext cx="7772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4400" b="1">
              <a:solidFill>
                <a:srgbClr val="FF3300"/>
              </a:solidFill>
              <a:latin typeface="Courier New" charset="0"/>
              <a:cs typeface="Courier New" charset="0"/>
              <a:sym typeface="Courier New" charset="0"/>
            </a:endParaRPr>
          </a:p>
        </p:txBody>
      </p:sp>
      <p:sp>
        <p:nvSpPr>
          <p:cNvPr id="2560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310E9E7-76F9-402E-B5EA-6B9B71B2D693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/>
          </p:cNvSpPr>
          <p:nvPr/>
        </p:nvSpPr>
        <p:spPr bwMode="auto">
          <a:xfrm>
            <a:off x="787400" y="2200275"/>
            <a:ext cx="76835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sz="2800" dirty="0">
                <a:solidFill>
                  <a:srgbClr val="3333CC"/>
                </a:solidFill>
                <a:cs typeface="Arial" charset="0"/>
              </a:rPr>
              <a:t>Time is O(log n), since the tree is balanced</a:t>
            </a:r>
          </a:p>
          <a:p>
            <a:pPr marL="269875" indent="-230188">
              <a:buClr>
                <a:srgbClr val="000000"/>
              </a:buClr>
              <a:buSzPct val="100000"/>
              <a:buFont typeface="Arial" charset="0"/>
              <a:buChar char="•"/>
            </a:pPr>
            <a:endParaRPr lang="en-US" sz="2800" dirty="0">
              <a:solidFill>
                <a:schemeClr val="tx1"/>
              </a:solidFill>
              <a:cs typeface="Arial" charset="0"/>
            </a:endParaRPr>
          </a:p>
          <a:p>
            <a:pPr marL="727075" lvl="1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size of tree is exponential as a function of depth</a:t>
            </a:r>
          </a:p>
          <a:p>
            <a:pPr marL="727075" lvl="1" indent="-230188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 dirty="0">
              <a:solidFill>
                <a:srgbClr val="008000"/>
              </a:solidFill>
              <a:cs typeface="Arial" charset="0"/>
            </a:endParaRPr>
          </a:p>
          <a:p>
            <a:pPr marL="727075" lvl="1" indent="-230188">
              <a:buClr>
                <a:srgbClr val="008000"/>
              </a:buClr>
              <a:buSzPct val="100000"/>
              <a:buFont typeface="Arial" charset="0"/>
              <a:buChar char="–"/>
            </a:pPr>
            <a:r>
              <a:rPr lang="en-US" dirty="0">
                <a:solidFill>
                  <a:srgbClr val="008000"/>
                </a:solidFill>
                <a:cs typeface="Arial" charset="0"/>
              </a:rPr>
              <a:t>depth of tree is logarithmic as a function of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AEEAC70-C665-4FCC-B527-9EB48EA0022B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36868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add() to a tree of size 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/>
          </p:cNvSpPr>
          <p:nvPr/>
        </p:nvSpPr>
        <p:spPr bwMode="auto">
          <a:xfrm>
            <a:off x="457200" y="1760538"/>
            <a:ext cx="8229600" cy="456406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/** An instance of a heap */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lass 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H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eap&lt;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E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&gt; {</a:t>
            </a:r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E[] b= new E[50]; 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 heap is b[0..n-1]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n= 0;         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 heap invariant is true</a:t>
            </a:r>
          </a:p>
          <a:p>
            <a:pPr marL="269875" indent="-230188"/>
            <a:endParaRPr lang="en-US" dirty="0" smtClean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/** Add e to the heap */</a:t>
            </a:r>
            <a:endParaRPr lang="en-US" dirty="0">
              <a:solidFill>
                <a:srgbClr val="008000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public void </a:t>
            </a:r>
            <a:r>
              <a:rPr lang="en-US" b="1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add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E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e) 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{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b[n]= e;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n= n + 1; 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bubbleUp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(n 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- 1)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;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 given on next slide</a:t>
            </a:r>
            <a:endParaRPr lang="en-US" dirty="0">
              <a:solidFill>
                <a:srgbClr val="008000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}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E59AEDC-9F8F-4BA4-8F31-6467F5538FDD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789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add()  --assuming there is space</a:t>
            </a:r>
          </a:p>
        </p:txBody>
      </p:sp>
    </p:spTree>
    <p:extLst>
      <p:ext uri="{BB962C8B-B14F-4D97-AF65-F5344CB8AC3E}">
        <p14:creationId xmlns:p14="http://schemas.microsoft.com/office/powerpoint/2010/main" val="4311143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800000"/>
                </a:solidFill>
              </a:rPr>
              <a:t>Statistics of time spent on A4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C</a:t>
            </a:r>
            <a:r>
              <a:rPr lang="en-US" sz="2400" dirty="0" smtClean="0">
                <a:latin typeface="Times New Roman"/>
                <a:cs typeface="Times New Roman"/>
              </a:rPr>
              <a:t>opy following </a:t>
            </a:r>
            <a:r>
              <a:rPr lang="en-US" sz="2400" dirty="0">
                <a:latin typeface="Times New Roman"/>
                <a:cs typeface="Times New Roman"/>
              </a:rPr>
              <a:t>comment into </a:t>
            </a:r>
            <a:r>
              <a:rPr lang="en-US" sz="2400" dirty="0" smtClean="0">
                <a:latin typeface="Times New Roman"/>
                <a:cs typeface="Times New Roman"/>
              </a:rPr>
              <a:t>top of </a:t>
            </a:r>
            <a:r>
              <a:rPr lang="sk-SK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class State</a:t>
            </a:r>
            <a:r>
              <a:rPr lang="sk-SK" sz="2400" dirty="0" smtClean="0">
                <a:latin typeface="Times New Roman"/>
                <a:cs typeface="Times New Roman"/>
              </a:rPr>
              <a:t>, fill </a:t>
            </a:r>
            <a:r>
              <a:rPr lang="sk-SK" sz="2400" dirty="0">
                <a:latin typeface="Times New Roman"/>
                <a:cs typeface="Times New Roman"/>
              </a:rPr>
              <a:t>in details. Do </a:t>
            </a:r>
            <a:r>
              <a:rPr lang="sk-SK" sz="2400" dirty="0" smtClean="0">
                <a:latin typeface="Times New Roman"/>
                <a:cs typeface="Times New Roman"/>
              </a:rPr>
              <a:t>carefully. E.g. Don't </a:t>
            </a:r>
            <a:r>
              <a:rPr lang="sk-SK" sz="2400" dirty="0">
                <a:latin typeface="Times New Roman"/>
                <a:cs typeface="Times New Roman"/>
              </a:rPr>
              <a:t>simply remove </a:t>
            </a:r>
            <a:r>
              <a:rPr lang="sk-SK" sz="2400" dirty="0" smtClean="0">
                <a:latin typeface="Times New Roman"/>
                <a:cs typeface="Times New Roman"/>
              </a:rPr>
              <a:t>"</a:t>
            </a:r>
            <a:r>
              <a:rPr lang="sk-SK" sz="2400" dirty="0">
                <a:latin typeface="Times New Roman"/>
                <a:cs typeface="Times New Roman"/>
              </a:rPr>
              <a:t>mm minutes" if the minutes is 0. Instead, replace mm by 0.</a:t>
            </a:r>
          </a:p>
          <a:p>
            <a:pPr marL="0" indent="0">
              <a:buNone/>
            </a:pPr>
            <a:r>
              <a:rPr lang="sk-SK" sz="2400" dirty="0">
                <a:latin typeface="Times New Roman"/>
                <a:cs typeface="Times New Roman"/>
              </a:rPr>
              <a:t>If you change the format, we have to manually fix </a:t>
            </a:r>
            <a:r>
              <a:rPr lang="sk-SK" sz="2400" dirty="0" smtClean="0">
                <a:latin typeface="Times New Roman"/>
                <a:cs typeface="Times New Roman"/>
              </a:rPr>
              <a:t>it. Thanks</a:t>
            </a:r>
            <a:r>
              <a:rPr lang="sk-SK" sz="2400" dirty="0">
                <a:latin typeface="Times New Roman"/>
                <a:cs typeface="Times New Roman"/>
              </a:rPr>
              <a:t>!</a:t>
            </a:r>
          </a:p>
          <a:p>
            <a:pPr marL="0" indent="0">
              <a:buNone/>
            </a:pPr>
            <a:r>
              <a:rPr lang="sk-SK" sz="2400" dirty="0">
                <a:latin typeface="Times New Roman"/>
                <a:cs typeface="Times New Roman"/>
              </a:rPr>
              <a:t> </a:t>
            </a:r>
          </a:p>
          <a:p>
            <a:pPr marL="0" indent="0">
              <a:buNone/>
            </a:pPr>
            <a:r>
              <a:rPr lang="sk-SK" sz="2400" dirty="0">
                <a:latin typeface="Times New Roman"/>
                <a:cs typeface="Times New Roman"/>
              </a:rPr>
              <a:t>/* Time spent on a6: hh hours and mm minutes.</a:t>
            </a:r>
          </a:p>
          <a:p>
            <a:pPr marL="0" indent="0">
              <a:buNone/>
            </a:pPr>
            <a:r>
              <a:rPr lang="de-DE" sz="2400" dirty="0">
                <a:latin typeface="Times New Roman"/>
                <a:cs typeface="Times New Roman"/>
              </a:rPr>
              <a:t>* Name(s):</a:t>
            </a:r>
          </a:p>
          <a:p>
            <a:pPr marL="0" indent="0">
              <a:buNone/>
            </a:pPr>
            <a:r>
              <a:rPr lang="pt-BR" sz="2400" dirty="0">
                <a:latin typeface="Times New Roman"/>
                <a:cs typeface="Times New Roman"/>
              </a:rPr>
              <a:t>* </a:t>
            </a:r>
            <a:r>
              <a:rPr lang="pt-BR" sz="2400" dirty="0" err="1">
                <a:latin typeface="Times New Roman"/>
                <a:cs typeface="Times New Roman"/>
              </a:rPr>
              <a:t>Netid</a:t>
            </a:r>
            <a:r>
              <a:rPr lang="pt-BR" sz="2400" dirty="0">
                <a:latin typeface="Times New Roman"/>
                <a:cs typeface="Times New Roman"/>
              </a:rPr>
              <a:t>(</a:t>
            </a:r>
            <a:r>
              <a:rPr lang="pt-BR" sz="2400" dirty="0" err="1">
                <a:latin typeface="Times New Roman"/>
                <a:cs typeface="Times New Roman"/>
              </a:rPr>
              <a:t>s</a:t>
            </a:r>
            <a:r>
              <a:rPr lang="pt-BR" sz="2400" dirty="0">
                <a:latin typeface="Times New Roman"/>
                <a:cs typeface="Times New Roman"/>
              </a:rPr>
              <a:t>): 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/>
                <a:cs typeface="Times New Roman"/>
              </a:rPr>
              <a:t>* </a:t>
            </a:r>
            <a:r>
              <a:rPr lang="pt-BR" sz="2400" dirty="0" err="1" smtClean="0">
                <a:latin typeface="Times New Roman"/>
                <a:cs typeface="Times New Roman"/>
              </a:rPr>
              <a:t>What</a:t>
            </a:r>
            <a:r>
              <a:rPr lang="pt-BR" sz="2400" dirty="0" smtClean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I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thought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about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this</a:t>
            </a:r>
            <a:r>
              <a:rPr lang="pt-BR" sz="2400" dirty="0">
                <a:latin typeface="Times New Roman"/>
                <a:cs typeface="Times New Roman"/>
              </a:rPr>
              <a:t> </a:t>
            </a:r>
            <a:r>
              <a:rPr lang="pt-BR" sz="2400" dirty="0" err="1">
                <a:latin typeface="Times New Roman"/>
                <a:cs typeface="Times New Roman"/>
              </a:rPr>
              <a:t>assignment</a:t>
            </a:r>
            <a:r>
              <a:rPr lang="pt-BR" sz="2400" dirty="0">
                <a:latin typeface="Times New Roman"/>
                <a:cs typeface="Times New Roman"/>
              </a:rPr>
              <a:t>: 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*</a:t>
            </a:r>
          </a:p>
          <a:p>
            <a:pPr marL="0" indent="0">
              <a:buNone/>
            </a:pPr>
            <a:r>
              <a:rPr lang="bg-BG" sz="2400" dirty="0">
                <a:latin typeface="Times New Roman"/>
                <a:cs typeface="Times New Roman"/>
              </a:rPr>
              <a:t>*/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8368C94-F10D-4FE3-9244-F21A0996878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97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/>
          </p:cNvSpPr>
          <p:nvPr/>
        </p:nvSpPr>
        <p:spPr bwMode="auto">
          <a:xfrm>
            <a:off x="533400" y="1600200"/>
            <a:ext cx="8382000" cy="4945062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class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Heap&lt;E&gt; {</a:t>
            </a:r>
          </a:p>
          <a:p>
            <a:pPr marL="269875" indent="-230188"/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/** Bubble element #k up to its position.</a:t>
            </a:r>
          </a:p>
          <a:p>
            <a:pPr marL="269875" indent="-230188"/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 * Pre: heap </a:t>
            </a:r>
            <a:r>
              <a:rPr lang="en-US" dirty="0" err="1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inv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holds except maybe for k */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private 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void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bubbleUp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k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) {</a:t>
            </a:r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endParaRPr lang="en-US" dirty="0" smtClean="0">
              <a:solidFill>
                <a:srgbClr val="008000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 // </a:t>
            </a:r>
            <a:r>
              <a:rPr lang="en-US" dirty="0" err="1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inv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: p is parent of k and every </a:t>
            </a:r>
            <a:r>
              <a:rPr lang="en-US" dirty="0" err="1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elmnt</a:t>
            </a:r>
            <a:endParaRPr lang="en-US" dirty="0" smtClean="0">
              <a:solidFill>
                <a:srgbClr val="008000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  // except perhaps k is &gt;= its parent</a:t>
            </a:r>
            <a:endParaRPr lang="en-US" dirty="0" smtClean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while (                                   ) {</a:t>
            </a:r>
          </a:p>
          <a:p>
            <a:pPr marL="269875" indent="-230188"/>
            <a:endParaRPr lang="en-US" dirty="0" smtClean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endParaRPr lang="en-US" dirty="0" smtClean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	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}</a:t>
            </a:r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}</a:t>
            </a:r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E59AEDC-9F8F-4BA4-8F31-6467F5538FDD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3789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add(). </a:t>
            </a:r>
            <a:r>
              <a:rPr lang="en-US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Remember, heap is in b[0..n-1]</a:t>
            </a:r>
          </a:p>
        </p:txBody>
      </p:sp>
      <p:sp>
        <p:nvSpPr>
          <p:cNvPr id="2" name="Rectangle 1"/>
          <p:cNvSpPr/>
          <p:nvPr/>
        </p:nvSpPr>
        <p:spPr>
          <a:xfrm>
            <a:off x="1143000" y="30435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9875" indent="-230188"/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 p= (k-1)/2;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2362200" y="4114800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k &gt; 0  &amp;&amp;  b[k].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compareTo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(b[p]) &lt; 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18733" y="4572000"/>
            <a:ext cx="4572000" cy="1200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9875" indent="-230188"/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swap(b[k], b[p]);</a:t>
            </a:r>
          </a:p>
          <a:p>
            <a:pPr marL="269875" indent="-230188"/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k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= p;</a:t>
            </a:r>
          </a:p>
          <a:p>
            <a:pPr marL="269875" indent="-230188"/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p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= (k-1)/2;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/>
          </p:cNvSpPr>
          <p:nvPr/>
        </p:nvSpPr>
        <p:spPr bwMode="auto">
          <a:xfrm>
            <a:off x="4545013" y="1885950"/>
            <a:ext cx="33020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9939" name="Rectangle 2"/>
          <p:cNvSpPr>
            <a:spLocks/>
          </p:cNvSpPr>
          <p:nvPr/>
        </p:nvSpPr>
        <p:spPr bwMode="auto">
          <a:xfrm>
            <a:off x="6149975" y="2784475"/>
            <a:ext cx="53498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39940" name="Rectangle 3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3797" name="Rectangle 5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798" name="Rectangle 6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39942" name="Rectangle 7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39943" name="Rectangle 8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39944" name="Rectangle 9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3803" name="Rectangle 11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804" name="Rectangle 12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39946" name="Rectangle 13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39947" name="Rectangle 14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39948" name="Rectangle 15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39949" name="Rectangle 16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39950" name="AutoShape 17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1" name="AutoShape 18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2" name="AutoShape 19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3" name="AutoShape 20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4" name="AutoShape 21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5" name="AutoShape 22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6" name="AutoShape 23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7" name="AutoShape 24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8" name="AutoShape 25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59" name="AutoShape 26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60" name="AutoShape 27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61" name="Rectangle 28"/>
          <p:cNvSpPr>
            <a:spLocks/>
          </p:cNvSpPr>
          <p:nvPr/>
        </p:nvSpPr>
        <p:spPr bwMode="auto">
          <a:xfrm>
            <a:off x="5897563" y="4975225"/>
            <a:ext cx="5842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9962" name="AutoShape 29"/>
          <p:cNvSpPr>
            <a:spLocks/>
          </p:cNvSpPr>
          <p:nvPr/>
        </p:nvSpPr>
        <p:spPr bwMode="auto">
          <a:xfrm>
            <a:off x="5707063" y="4354513"/>
            <a:ext cx="463550" cy="557212"/>
          </a:xfrm>
          <a:custGeom>
            <a:avLst/>
            <a:gdLst>
              <a:gd name="T0" fmla="*/ 0 w 21600"/>
              <a:gd name="T1" fmla="*/ 0 h 21600"/>
              <a:gd name="T2" fmla="*/ 463550 w 21600"/>
              <a:gd name="T3" fmla="*/ 557212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E307B7F-A386-4293-B860-4C4576BCA98E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39964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poll()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/>
          </p:cNvSpPr>
          <p:nvPr/>
        </p:nvSpPr>
        <p:spPr bwMode="auto">
          <a:xfrm>
            <a:off x="6149975" y="2784475"/>
            <a:ext cx="53498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0963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4820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21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0965" name="Rectangle 6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0966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0967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4826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27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0969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0970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0971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0972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0973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4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5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6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7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8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79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0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1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2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3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4" name="Rectangle 27"/>
          <p:cNvSpPr>
            <a:spLocks/>
          </p:cNvSpPr>
          <p:nvPr/>
        </p:nvSpPr>
        <p:spPr bwMode="auto">
          <a:xfrm>
            <a:off x="5897563" y="4975225"/>
            <a:ext cx="5842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0985" name="AutoShape 28"/>
          <p:cNvSpPr>
            <a:spLocks/>
          </p:cNvSpPr>
          <p:nvPr/>
        </p:nvSpPr>
        <p:spPr bwMode="auto">
          <a:xfrm>
            <a:off x="5707063" y="4354513"/>
            <a:ext cx="463550" cy="557212"/>
          </a:xfrm>
          <a:custGeom>
            <a:avLst/>
            <a:gdLst>
              <a:gd name="T0" fmla="*/ 0 w 21600"/>
              <a:gd name="T1" fmla="*/ 0 h 21600"/>
              <a:gd name="T2" fmla="*/ 463550 w 21600"/>
              <a:gd name="T3" fmla="*/ 557212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86" name="Rectangle 30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0987" name="Rectangle 31"/>
          <p:cNvSpPr>
            <a:spLocks/>
          </p:cNvSpPr>
          <p:nvPr/>
        </p:nvSpPr>
        <p:spPr bwMode="auto">
          <a:xfrm>
            <a:off x="4545013" y="1885950"/>
            <a:ext cx="330200" cy="466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77F8209-0B4B-4579-A355-668BE416D2D7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40989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0" y="5943600"/>
            <a:ext cx="5385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Save top element in a local variable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/>
          </p:cNvSpPr>
          <p:nvPr/>
        </p:nvSpPr>
        <p:spPr bwMode="auto">
          <a:xfrm>
            <a:off x="6149975" y="2784475"/>
            <a:ext cx="53498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1987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5844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45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1989" name="Rectangle 6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1990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1991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5850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851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1993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1994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1995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1996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1997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98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99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0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1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2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3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4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5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6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7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08" name="Rectangle 27"/>
          <p:cNvSpPr>
            <a:spLocks/>
          </p:cNvSpPr>
          <p:nvPr/>
        </p:nvSpPr>
        <p:spPr bwMode="auto">
          <a:xfrm>
            <a:off x="5897563" y="4975225"/>
            <a:ext cx="5842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2009" name="AutoShape 28"/>
          <p:cNvSpPr>
            <a:spLocks/>
          </p:cNvSpPr>
          <p:nvPr/>
        </p:nvSpPr>
        <p:spPr bwMode="auto">
          <a:xfrm>
            <a:off x="5707063" y="4354513"/>
            <a:ext cx="463550" cy="557212"/>
          </a:xfrm>
          <a:custGeom>
            <a:avLst/>
            <a:gdLst>
              <a:gd name="T0" fmla="*/ 0 w 21600"/>
              <a:gd name="T1" fmla="*/ 0 h 21600"/>
              <a:gd name="T2" fmla="*/ 463550 w 21600"/>
              <a:gd name="T3" fmla="*/ 557212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010" name="Rectangle 30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2011" name="Rectangle 31"/>
          <p:cNvSpPr>
            <a:spLocks/>
          </p:cNvSpPr>
          <p:nvPr/>
        </p:nvSpPr>
        <p:spPr bwMode="auto">
          <a:xfrm>
            <a:off x="4545013" y="1885950"/>
            <a:ext cx="330200" cy="4667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E612988-3ABA-438C-BBBD-2C09267F7FD1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4201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poll()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64267" y="6231467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09600" y="5943600"/>
            <a:ext cx="815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Assign last value to the root, delete last value from heap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/>
          </p:cNvSpPr>
          <p:nvPr/>
        </p:nvSpPr>
        <p:spPr bwMode="auto">
          <a:xfrm>
            <a:off x="6149975" y="2784475"/>
            <a:ext cx="53498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3011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6868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69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3013" name="Rectangle 6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3014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3015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6874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875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3017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3018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3019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3020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3021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2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3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4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5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6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7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8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29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0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1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32" name="Rectangle 27"/>
          <p:cNvSpPr>
            <a:spLocks/>
          </p:cNvSpPr>
          <p:nvPr/>
        </p:nvSpPr>
        <p:spPr bwMode="auto">
          <a:xfrm>
            <a:off x="4398963" y="1889125"/>
            <a:ext cx="5842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3033" name="Rectangle 29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4A12C8A-62BB-404B-AFDE-323E403574CB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4303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</a:t>
            </a:r>
            <a:r>
              <a:rPr lang="en-US" sz="3200" b="1" dirty="0" smtClean="0">
                <a:latin typeface="Courier New" charset="0"/>
                <a:cs typeface="Courier New" charset="0"/>
              </a:rPr>
              <a:t>()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24000" y="5943600"/>
            <a:ext cx="3743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Bubble root value down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4035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7892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893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4037" name="Rectangle 6"/>
          <p:cNvSpPr>
            <a:spLocks/>
          </p:cNvSpPr>
          <p:nvPr/>
        </p:nvSpPr>
        <p:spPr bwMode="auto">
          <a:xfrm>
            <a:off x="54340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4038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4039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7898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899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4041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4042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4043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4044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4045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6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7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8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9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0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1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2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3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4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5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56" name="Rectangle 27"/>
          <p:cNvSpPr>
            <a:spLocks/>
          </p:cNvSpPr>
          <p:nvPr/>
        </p:nvSpPr>
        <p:spPr bwMode="auto">
          <a:xfrm>
            <a:off x="6113463" y="2790825"/>
            <a:ext cx="5842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4057" name="Rectangle 29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C12EF03-6F1F-4320-8EF1-BCD753D67BE5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44059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24000" y="5943600"/>
            <a:ext cx="3743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Bubble root value down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5059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8916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7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5061" name="Rectangle 6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5062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5063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8922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3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5065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5066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5067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5068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5069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0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1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2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3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4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5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6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7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8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79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80" name="Rectangle 27"/>
          <p:cNvSpPr>
            <a:spLocks/>
          </p:cNvSpPr>
          <p:nvPr/>
        </p:nvSpPr>
        <p:spPr bwMode="auto">
          <a:xfrm>
            <a:off x="5402263" y="3895725"/>
            <a:ext cx="5842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5081" name="Rectangle 29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38F19A-77A0-4307-A6C7-68634BE9C640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4508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24000" y="5943600"/>
            <a:ext cx="3743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Bubble root value down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</a:t>
            </a:r>
          </a:p>
        </p:txBody>
      </p:sp>
      <p:sp>
        <p:nvSpPr>
          <p:cNvPr id="46083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9940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41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6085" name="Rectangle 6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6086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6087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39946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47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6089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6090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6091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6092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6093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4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5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6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7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8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99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0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1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2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3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104" name="Rectangle 28"/>
          <p:cNvSpPr>
            <a:spLocks/>
          </p:cNvSpPr>
          <p:nvPr/>
        </p:nvSpPr>
        <p:spPr bwMode="auto">
          <a:xfrm>
            <a:off x="1674813" y="1885950"/>
            <a:ext cx="3302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</a:t>
            </a:r>
          </a:p>
        </p:txBody>
      </p:sp>
      <p:sp>
        <p:nvSpPr>
          <p:cNvPr id="46105" name="Rectangle 29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8E2232A-7540-47BF-9685-730DCA554245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46107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24000" y="5943600"/>
            <a:ext cx="5385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Save top element in a local variable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47107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0964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65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7109" name="Rectangle 6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7110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7111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0970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971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7113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7114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7115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7116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7117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18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19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0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1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2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3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4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5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6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7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128" name="Rectangle 28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47129" name="Rectangle 29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4F5C87F-1A52-4240-8724-D185FD78289C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47131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9600" y="5943600"/>
            <a:ext cx="815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Assign last value to the root, delete last value from heap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/>
          </p:cNvSpPr>
          <p:nvPr/>
        </p:nvSpPr>
        <p:spPr bwMode="auto">
          <a:xfrm>
            <a:off x="4498975" y="1881188"/>
            <a:ext cx="419100" cy="4699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48131" name="Rectangle 2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1988" name="Rectangle 4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89" name="Rectangle 5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8133" name="Rectangle 6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8134" name="Rectangle 7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8135" name="Rectangle 8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1994" name="Rectangle 10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995" name="Rectangle 11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8137" name="Rectangle 12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8138" name="Rectangle 13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8139" name="Rectangle 14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8140" name="Rectangle 15"/>
          <p:cNvSpPr>
            <a:spLocks/>
          </p:cNvSpPr>
          <p:nvPr/>
        </p:nvSpPr>
        <p:spPr bwMode="auto">
          <a:xfrm>
            <a:off x="5041900" y="49831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8141" name="AutoShape 16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2" name="AutoShape 17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3" name="AutoShape 18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4" name="AutoShape 19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5" name="AutoShape 20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6" name="AutoShape 21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7" name="AutoShape 22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8" name="AutoShape 23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49" name="AutoShape 24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50" name="AutoShape 25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51" name="AutoShape 26"/>
          <p:cNvSpPr>
            <a:spLocks/>
          </p:cNvSpPr>
          <p:nvPr/>
        </p:nvSpPr>
        <p:spPr bwMode="auto">
          <a:xfrm flipH="1">
            <a:off x="5314950" y="4354513"/>
            <a:ext cx="392113" cy="565150"/>
          </a:xfrm>
          <a:custGeom>
            <a:avLst/>
            <a:gdLst>
              <a:gd name="T0" fmla="*/ 0 w 21600"/>
              <a:gd name="T1" fmla="*/ 0 h 21600"/>
              <a:gd name="T2" fmla="*/ 392113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152" name="Rectangle 28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8153" name="Rectangle 29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58FA291-D610-47FB-B43A-3762917987BF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4815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9600" y="5943600"/>
            <a:ext cx="815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Assign last value to the root, delete last value from heap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200" dirty="0" smtClean="0"/>
              <a:t>Stacks and queues are restricted </a:t>
            </a:r>
            <a:r>
              <a:rPr lang="en-US" sz="3200" dirty="0"/>
              <a:t>l</a:t>
            </a:r>
            <a:r>
              <a:rPr lang="en-US" sz="3200" dirty="0" smtClean="0"/>
              <a:t>ists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2514600"/>
          </a:xfrm>
        </p:spPr>
        <p:txBody>
          <a:bodyPr>
            <a:normAutofit/>
          </a:bodyPr>
          <a:lstStyle/>
          <a:p>
            <a:pPr marL="269875" indent="-230188" eaLnBrk="1" fontAlgn="auto" hangingPunct="1"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Stack (</a:t>
            </a:r>
            <a:r>
              <a:rPr lang="en-US" sz="2400" dirty="0" smtClean="0">
                <a:solidFill>
                  <a:srgbClr val="FF0000"/>
                </a:solidFill>
                <a:cs typeface="Arial" charset="0"/>
              </a:rPr>
              <a:t>LIFO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) implemented as list</a:t>
            </a:r>
          </a:p>
          <a:p>
            <a:pPr marL="269875" indent="-230188" eaLnBrk="1" fontAlgn="auto" hangingPunct="1">
              <a:spcAft>
                <a:spcPts val="0"/>
              </a:spcAft>
              <a:buClr>
                <a:srgbClr val="008000"/>
              </a:buClr>
              <a:buSzPct val="100000"/>
              <a:buFont typeface="Courier New" charset="0"/>
              <a:buChar char="–"/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add()</a:t>
            </a:r>
            <a:r>
              <a:rPr lang="en-US" sz="2400" dirty="0" smtClean="0">
                <a:solidFill>
                  <a:srgbClr val="008000"/>
                </a:solidFill>
                <a:cs typeface="Arial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remove()</a:t>
            </a:r>
            <a:r>
              <a:rPr lang="en-US" sz="2400" dirty="0" smtClean="0">
                <a:solidFill>
                  <a:srgbClr val="008000"/>
                </a:solidFill>
                <a:cs typeface="Arial" charset="0"/>
              </a:rPr>
              <a:t> from front of list (push and pop)</a:t>
            </a:r>
          </a:p>
          <a:p>
            <a:pPr marL="269875" indent="-230188" eaLnBrk="1" fontAlgn="auto" hangingPunct="1"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Queue (</a:t>
            </a:r>
            <a:r>
              <a:rPr lang="en-US" sz="2400" dirty="0" smtClean="0">
                <a:solidFill>
                  <a:srgbClr val="FF0000"/>
                </a:solidFill>
                <a:cs typeface="Arial" charset="0"/>
              </a:rPr>
              <a:t>FIFO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) implemented as list</a:t>
            </a:r>
          </a:p>
          <a:p>
            <a:pPr marL="269875" indent="-230188" eaLnBrk="1" fontAlgn="auto" hangingPunct="1">
              <a:spcAft>
                <a:spcPts val="0"/>
              </a:spcAft>
              <a:buClr>
                <a:srgbClr val="008000"/>
              </a:buClr>
              <a:buSzPct val="100000"/>
              <a:buFont typeface="Courier New" charset="0"/>
              <a:buChar char="–"/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add()</a:t>
            </a:r>
            <a:r>
              <a:rPr lang="en-US" sz="2400" dirty="0" smtClean="0">
                <a:solidFill>
                  <a:srgbClr val="008000"/>
                </a:solidFill>
                <a:cs typeface="Arial" charset="0"/>
              </a:rPr>
              <a:t> on back of list, 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remove()</a:t>
            </a:r>
            <a:r>
              <a:rPr lang="en-US" sz="2400" dirty="0" smtClean="0">
                <a:solidFill>
                  <a:srgbClr val="008000"/>
                </a:solidFill>
                <a:cs typeface="Arial" charset="0"/>
              </a:rPr>
              <a:t> from front of list</a:t>
            </a:r>
          </a:p>
          <a:p>
            <a:pPr marL="269875" indent="-230188" eaLnBrk="1" fontAlgn="auto" hangingPunct="1"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These operations are O(1)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400" dirty="0"/>
          </a:p>
        </p:txBody>
      </p:sp>
      <p:sp>
        <p:nvSpPr>
          <p:cNvPr id="11268" name="Rectangle 2"/>
          <p:cNvSpPr>
            <a:spLocks/>
          </p:cNvSpPr>
          <p:nvPr/>
        </p:nvSpPr>
        <p:spPr bwMode="auto">
          <a:xfrm>
            <a:off x="838200" y="2362200"/>
            <a:ext cx="75438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endParaRPr lang="fr-FR" sz="280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11269" name="Oval 3"/>
          <p:cNvSpPr>
            <a:spLocks/>
          </p:cNvSpPr>
          <p:nvPr/>
        </p:nvSpPr>
        <p:spPr bwMode="auto">
          <a:xfrm>
            <a:off x="2816225" y="54292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0" name="Rectangle 4"/>
          <p:cNvSpPr>
            <a:spLocks/>
          </p:cNvSpPr>
          <p:nvPr/>
        </p:nvSpPr>
        <p:spPr bwMode="auto">
          <a:xfrm>
            <a:off x="3370263" y="5341938"/>
            <a:ext cx="592137" cy="3730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1" name="Line 5"/>
          <p:cNvSpPr>
            <a:spLocks noChangeShapeType="1"/>
          </p:cNvSpPr>
          <p:nvPr/>
        </p:nvSpPr>
        <p:spPr bwMode="auto">
          <a:xfrm>
            <a:off x="2905125" y="5473700"/>
            <a:ext cx="45561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Oval 6"/>
          <p:cNvSpPr>
            <a:spLocks/>
          </p:cNvSpPr>
          <p:nvPr/>
        </p:nvSpPr>
        <p:spPr bwMode="auto">
          <a:xfrm>
            <a:off x="3816350" y="54292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3" name="Rectangle 7"/>
          <p:cNvSpPr>
            <a:spLocks/>
          </p:cNvSpPr>
          <p:nvPr/>
        </p:nvSpPr>
        <p:spPr bwMode="auto">
          <a:xfrm>
            <a:off x="4370388" y="5341938"/>
            <a:ext cx="658812" cy="3730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4" name="Line 8"/>
          <p:cNvSpPr>
            <a:spLocks noChangeShapeType="1"/>
          </p:cNvSpPr>
          <p:nvPr/>
        </p:nvSpPr>
        <p:spPr bwMode="auto">
          <a:xfrm>
            <a:off x="3905250" y="5473700"/>
            <a:ext cx="45561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Oval 9"/>
          <p:cNvSpPr>
            <a:spLocks/>
          </p:cNvSpPr>
          <p:nvPr/>
        </p:nvSpPr>
        <p:spPr bwMode="auto">
          <a:xfrm>
            <a:off x="4821238" y="54292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6" name="Rectangle 10"/>
          <p:cNvSpPr>
            <a:spLocks/>
          </p:cNvSpPr>
          <p:nvPr/>
        </p:nvSpPr>
        <p:spPr bwMode="auto">
          <a:xfrm>
            <a:off x="5375275" y="5341938"/>
            <a:ext cx="568325" cy="4492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7" name="Line 11"/>
          <p:cNvSpPr>
            <a:spLocks noChangeShapeType="1"/>
          </p:cNvSpPr>
          <p:nvPr/>
        </p:nvSpPr>
        <p:spPr bwMode="auto">
          <a:xfrm>
            <a:off x="4910138" y="5473700"/>
            <a:ext cx="45561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Oval 12"/>
          <p:cNvSpPr>
            <a:spLocks/>
          </p:cNvSpPr>
          <p:nvPr/>
        </p:nvSpPr>
        <p:spPr bwMode="auto">
          <a:xfrm>
            <a:off x="5821363" y="542925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79" name="Rectangle 13"/>
          <p:cNvSpPr>
            <a:spLocks/>
          </p:cNvSpPr>
          <p:nvPr/>
        </p:nvSpPr>
        <p:spPr bwMode="auto">
          <a:xfrm>
            <a:off x="6375400" y="5341938"/>
            <a:ext cx="711200" cy="3730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80" name="Line 14"/>
          <p:cNvSpPr>
            <a:spLocks noChangeShapeType="1"/>
          </p:cNvSpPr>
          <p:nvPr/>
        </p:nvSpPr>
        <p:spPr bwMode="auto">
          <a:xfrm>
            <a:off x="5910263" y="5473700"/>
            <a:ext cx="45561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Rectangle 15"/>
          <p:cNvSpPr>
            <a:spLocks/>
          </p:cNvSpPr>
          <p:nvPr/>
        </p:nvSpPr>
        <p:spPr bwMode="auto">
          <a:xfrm>
            <a:off x="3354755" y="5334000"/>
            <a:ext cx="4104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800"/>
              </a:spcBef>
            </a:pP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55</a:t>
            </a:r>
          </a:p>
        </p:txBody>
      </p:sp>
      <p:sp>
        <p:nvSpPr>
          <p:cNvPr id="11282" name="Rectangle 16"/>
          <p:cNvSpPr>
            <a:spLocks/>
          </p:cNvSpPr>
          <p:nvPr/>
        </p:nvSpPr>
        <p:spPr bwMode="auto">
          <a:xfrm>
            <a:off x="4362024" y="5334000"/>
            <a:ext cx="4104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800"/>
              </a:spcBef>
            </a:pPr>
            <a:r>
              <a:rPr lang="en-US" b="1" dirty="0" smtClean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12</a:t>
            </a:r>
            <a:endParaRPr lang="en-US" b="1" dirty="0">
              <a:solidFill>
                <a:schemeClr val="tx1"/>
              </a:solidFill>
              <a:latin typeface="Courier New" charset="0"/>
              <a:cs typeface="Courier New" charset="0"/>
              <a:sym typeface="Courier New" charset="0"/>
            </a:endParaRPr>
          </a:p>
        </p:txBody>
      </p:sp>
      <p:sp>
        <p:nvSpPr>
          <p:cNvPr id="11283" name="Rectangle 17"/>
          <p:cNvSpPr>
            <a:spLocks/>
          </p:cNvSpPr>
          <p:nvPr/>
        </p:nvSpPr>
        <p:spPr bwMode="auto">
          <a:xfrm>
            <a:off x="5456972" y="5334000"/>
            <a:ext cx="4104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800"/>
              </a:spcBef>
            </a:pP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19</a:t>
            </a:r>
          </a:p>
        </p:txBody>
      </p:sp>
      <p:sp>
        <p:nvSpPr>
          <p:cNvPr id="11284" name="Rectangle 18"/>
          <p:cNvSpPr>
            <a:spLocks/>
          </p:cNvSpPr>
          <p:nvPr/>
        </p:nvSpPr>
        <p:spPr bwMode="auto">
          <a:xfrm>
            <a:off x="6377355" y="5332413"/>
            <a:ext cx="4104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800"/>
              </a:spcBef>
            </a:pPr>
            <a:r>
              <a:rPr lang="en-US" b="1" dirty="0">
                <a:solidFill>
                  <a:schemeClr val="tx1"/>
                </a:solidFill>
                <a:latin typeface="Courier New" charset="0"/>
                <a:cs typeface="Courier New" charset="0"/>
                <a:sym typeface="Courier New" charset="0"/>
              </a:rPr>
              <a:t>16</a:t>
            </a:r>
          </a:p>
        </p:txBody>
      </p:sp>
      <p:sp>
        <p:nvSpPr>
          <p:cNvPr id="11285" name="Oval 19"/>
          <p:cNvSpPr>
            <a:spLocks/>
          </p:cNvSpPr>
          <p:nvPr/>
        </p:nvSpPr>
        <p:spPr bwMode="auto">
          <a:xfrm>
            <a:off x="2819400" y="6172200"/>
            <a:ext cx="88900" cy="88900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1286" name="AutoShape 20"/>
          <p:cNvSpPr>
            <a:spLocks/>
          </p:cNvSpPr>
          <p:nvPr/>
        </p:nvSpPr>
        <p:spPr bwMode="auto">
          <a:xfrm rot="10800000" flipH="1">
            <a:off x="2905125" y="5688012"/>
            <a:ext cx="3678238" cy="560387"/>
          </a:xfrm>
          <a:custGeom>
            <a:avLst/>
            <a:gdLst>
              <a:gd name="T0" fmla="*/ 0 w 21600"/>
              <a:gd name="T1" fmla="*/ 0 h 21600"/>
              <a:gd name="T2" fmla="*/ 3678238 w 21600"/>
              <a:gd name="T3" fmla="*/ 319087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cubicBezTo>
                  <a:pt x="10800" y="0"/>
                  <a:pt x="21600" y="10800"/>
                  <a:pt x="21600" y="21600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87" name="Rectangle 21"/>
          <p:cNvSpPr>
            <a:spLocks/>
          </p:cNvSpPr>
          <p:nvPr/>
        </p:nvSpPr>
        <p:spPr bwMode="auto">
          <a:xfrm>
            <a:off x="1981200" y="5269468"/>
            <a:ext cx="7257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dirty="0" smtClean="0">
                <a:solidFill>
                  <a:schemeClr val="tx1"/>
                </a:solidFill>
                <a:cs typeface="Arial" charset="0"/>
              </a:rPr>
              <a:t>head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1288" name="Rectangle 22"/>
          <p:cNvSpPr>
            <a:spLocks/>
          </p:cNvSpPr>
          <p:nvPr/>
        </p:nvSpPr>
        <p:spPr bwMode="auto">
          <a:xfrm>
            <a:off x="2209800" y="5943600"/>
            <a:ext cx="4344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dirty="0" smtClean="0">
                <a:solidFill>
                  <a:schemeClr val="tx1"/>
                </a:solidFill>
                <a:cs typeface="Arial" charset="0"/>
              </a:rPr>
              <a:t>tail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F95A47E-7852-4F50-B25B-0F5299C6EB98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133600" y="4038600"/>
            <a:ext cx="5486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Both efficiently implementable using a singly linked list with head and tail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/>
          </p:cNvSpPr>
          <p:nvPr/>
        </p:nvSpPr>
        <p:spPr bwMode="auto">
          <a:xfrm>
            <a:off x="2962275" y="27828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3011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12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49156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49157" name="Rectangle 6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49158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3017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018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49160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49161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49162" name="Rectangle 13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49163" name="Rectangle 14"/>
          <p:cNvSpPr>
            <a:spLocks/>
          </p:cNvSpPr>
          <p:nvPr/>
        </p:nvSpPr>
        <p:spPr bwMode="auto">
          <a:xfrm>
            <a:off x="4419600" y="18843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49164" name="AutoShape 15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5" name="AutoShape 16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6" name="AutoShape 17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7" name="AutoShape 18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8" name="AutoShape 19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69" name="AutoShape 20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0" name="AutoShape 21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1" name="AutoShape 22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2" name="AutoShape 23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3" name="AutoShape 24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174" name="Rectangle 26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49175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8B0653F-1ED0-4694-9721-F735C299052A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49177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0" y="5943600"/>
            <a:ext cx="3743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Bubble root value down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/>
          </p:cNvSpPr>
          <p:nvPr/>
        </p:nvSpPr>
        <p:spPr bwMode="auto">
          <a:xfrm>
            <a:off x="4524375" y="18811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4035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36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50180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0181" name="Rectangle 6"/>
          <p:cNvSpPr>
            <a:spLocks/>
          </p:cNvSpPr>
          <p:nvPr/>
        </p:nvSpPr>
        <p:spPr bwMode="auto">
          <a:xfrm>
            <a:off x="3748088" y="38877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50182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4041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42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50184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50185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50186" name="Rectangle 13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0187" name="Rectangle 14"/>
          <p:cNvSpPr>
            <a:spLocks/>
          </p:cNvSpPr>
          <p:nvPr/>
        </p:nvSpPr>
        <p:spPr bwMode="auto">
          <a:xfrm>
            <a:off x="2844800" y="27860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0188" name="AutoShape 15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89" name="AutoShape 16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0" name="AutoShape 17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1" name="AutoShape 18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2" name="AutoShape 19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3" name="AutoShape 20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4" name="AutoShape 21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5" name="AutoShape 22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6" name="AutoShape 23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7" name="AutoShape 24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198" name="Rectangle 26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50199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3D7AD90-0F9B-4C36-8C7A-185A0785AFD2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50201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0" y="5943600"/>
            <a:ext cx="3743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Bubble root value down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/>
          </p:cNvSpPr>
          <p:nvPr/>
        </p:nvSpPr>
        <p:spPr bwMode="auto">
          <a:xfrm>
            <a:off x="4524375" y="18811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5059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0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51204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1205" name="Rectangle 6"/>
          <p:cNvSpPr>
            <a:spLocks/>
          </p:cNvSpPr>
          <p:nvPr/>
        </p:nvSpPr>
        <p:spPr bwMode="auto">
          <a:xfrm>
            <a:off x="2960688" y="27828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51206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5065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066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51208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51209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51210" name="Rectangle 13"/>
          <p:cNvSpPr>
            <a:spLocks/>
          </p:cNvSpPr>
          <p:nvPr/>
        </p:nvSpPr>
        <p:spPr bwMode="auto">
          <a:xfrm>
            <a:off x="40703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1211" name="Rectangle 14"/>
          <p:cNvSpPr>
            <a:spLocks/>
          </p:cNvSpPr>
          <p:nvPr/>
        </p:nvSpPr>
        <p:spPr bwMode="auto">
          <a:xfrm>
            <a:off x="3632200" y="38909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1212" name="AutoShape 15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3" name="AutoShape 16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4" name="AutoShape 17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5" name="AutoShape 18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6" name="AutoShape 19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7" name="AutoShape 20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8" name="AutoShape 21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9" name="AutoShape 22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0" name="AutoShape 23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1" name="AutoShape 24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22" name="Rectangle 26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51223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9C910EF-D8EF-4E14-9186-7CC4773F6E1B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51225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0" y="5943600"/>
            <a:ext cx="3743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Bubble root value down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/>
          </p:cNvSpPr>
          <p:nvPr/>
        </p:nvSpPr>
        <p:spPr bwMode="auto">
          <a:xfrm>
            <a:off x="4524375" y="18811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6083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084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52228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2229" name="Rectangle 6"/>
          <p:cNvSpPr>
            <a:spLocks/>
          </p:cNvSpPr>
          <p:nvPr/>
        </p:nvSpPr>
        <p:spPr bwMode="auto">
          <a:xfrm>
            <a:off x="2960688" y="27828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52230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6089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090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52232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52233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52234" name="Rectangle 13"/>
          <p:cNvSpPr>
            <a:spLocks/>
          </p:cNvSpPr>
          <p:nvPr/>
        </p:nvSpPr>
        <p:spPr bwMode="auto">
          <a:xfrm>
            <a:off x="363855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2235" name="Rectangle 14"/>
          <p:cNvSpPr>
            <a:spLocks/>
          </p:cNvSpPr>
          <p:nvPr/>
        </p:nvSpPr>
        <p:spPr bwMode="auto">
          <a:xfrm>
            <a:off x="4076700" y="4983163"/>
            <a:ext cx="571500" cy="469900"/>
          </a:xfrm>
          <a:prstGeom prst="rect">
            <a:avLst/>
          </a:prstGeom>
          <a:solidFill>
            <a:srgbClr val="6293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2236" name="AutoShape 15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7" name="AutoShape 16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8" name="AutoShape 17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39" name="AutoShape 18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0" name="AutoShape 19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1" name="AutoShape 20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2" name="AutoShape 21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3" name="AutoShape 22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4" name="AutoShape 23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5" name="AutoShape 24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2246" name="Rectangle 26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52247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ED1A372-CCF1-4C48-8B7F-A0371BF2E345}" type="slidenum">
              <a:rPr lang="en-US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52249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/>
          </p:cNvSpPr>
          <p:nvPr/>
        </p:nvSpPr>
        <p:spPr bwMode="auto">
          <a:xfrm>
            <a:off x="4524375" y="1881188"/>
            <a:ext cx="363538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6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3887788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7107" name="Rectangle 3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08" name="Rectangle 4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21</a:t>
              </a:r>
            </a:p>
          </p:txBody>
        </p:sp>
      </p:grpSp>
      <p:sp>
        <p:nvSpPr>
          <p:cNvPr id="53252" name="Rectangle 5"/>
          <p:cNvSpPr>
            <a:spLocks/>
          </p:cNvSpPr>
          <p:nvPr/>
        </p:nvSpPr>
        <p:spPr bwMode="auto">
          <a:xfrm>
            <a:off x="6132513" y="27828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14</a:t>
            </a:r>
          </a:p>
        </p:txBody>
      </p:sp>
      <p:sp>
        <p:nvSpPr>
          <p:cNvPr id="53253" name="Rectangle 6"/>
          <p:cNvSpPr>
            <a:spLocks/>
          </p:cNvSpPr>
          <p:nvPr/>
        </p:nvSpPr>
        <p:spPr bwMode="auto">
          <a:xfrm>
            <a:off x="2960688" y="2782888"/>
            <a:ext cx="363537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8</a:t>
            </a:r>
          </a:p>
        </p:txBody>
      </p:sp>
      <p:sp>
        <p:nvSpPr>
          <p:cNvPr id="53254" name="Rectangle 7"/>
          <p:cNvSpPr>
            <a:spLocks/>
          </p:cNvSpPr>
          <p:nvPr/>
        </p:nvSpPr>
        <p:spPr bwMode="auto">
          <a:xfrm>
            <a:off x="6856413" y="3887788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35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560513" y="4983163"/>
            <a:ext cx="558800" cy="466725"/>
            <a:chOff x="0" y="0"/>
            <a:chExt cx="352" cy="294"/>
          </a:xfrm>
          <a:solidFill>
            <a:srgbClr val="FFFFCC"/>
          </a:solidFill>
        </p:grpSpPr>
        <p:sp>
          <p:nvSpPr>
            <p:cNvPr id="47113" name="Rectangle 9"/>
            <p:cNvSpPr>
              <a:spLocks/>
            </p:cNvSpPr>
            <p:nvPr/>
          </p:nvSpPr>
          <p:spPr bwMode="auto">
            <a:xfrm>
              <a:off x="0" y="0"/>
              <a:ext cx="352" cy="29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4" name="Rectangle 10"/>
            <p:cNvSpPr>
              <a:spLocks/>
            </p:cNvSpPr>
            <p:nvPr/>
          </p:nvSpPr>
          <p:spPr bwMode="auto">
            <a:xfrm>
              <a:off x="0" y="0"/>
              <a:ext cx="352" cy="280"/>
            </a:xfrm>
            <a:prstGeom prst="rect">
              <a:avLst/>
            </a:prstGeom>
            <a:grpFill/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40639" bIns="0"/>
            <a:lstStyle/>
            <a:p>
              <a:pPr marL="39688" algn="ctr">
                <a:spcBef>
                  <a:spcPts val="1400"/>
                </a:spcBef>
                <a:defRPr/>
              </a:pPr>
              <a:r>
                <a:rPr lang="en-US">
                  <a:solidFill>
                    <a:schemeClr val="tx1"/>
                  </a:solidFill>
                  <a:cs typeface="Arial" charset="0"/>
                </a:rPr>
                <a:t>22</a:t>
              </a:r>
            </a:p>
          </p:txBody>
        </p:sp>
      </p:grpSp>
      <p:sp>
        <p:nvSpPr>
          <p:cNvPr id="53256" name="Rectangle 11"/>
          <p:cNvSpPr>
            <a:spLocks/>
          </p:cNvSpPr>
          <p:nvPr/>
        </p:nvSpPr>
        <p:spPr bwMode="auto">
          <a:xfrm>
            <a:off x="3243263" y="4983163"/>
            <a:ext cx="5588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55</a:t>
            </a:r>
          </a:p>
        </p:txBody>
      </p:sp>
      <p:sp>
        <p:nvSpPr>
          <p:cNvPr id="53257" name="Rectangle 12"/>
          <p:cNvSpPr>
            <a:spLocks/>
          </p:cNvSpPr>
          <p:nvPr/>
        </p:nvSpPr>
        <p:spPr bwMode="auto">
          <a:xfrm>
            <a:off x="2397125" y="4983163"/>
            <a:ext cx="565150" cy="46672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38</a:t>
            </a:r>
          </a:p>
        </p:txBody>
      </p:sp>
      <p:sp>
        <p:nvSpPr>
          <p:cNvPr id="53258" name="Rectangle 13"/>
          <p:cNvSpPr>
            <a:spLocks/>
          </p:cNvSpPr>
          <p:nvPr/>
        </p:nvSpPr>
        <p:spPr bwMode="auto">
          <a:xfrm>
            <a:off x="363855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10</a:t>
            </a:r>
          </a:p>
        </p:txBody>
      </p:sp>
      <p:sp>
        <p:nvSpPr>
          <p:cNvPr id="53259" name="AutoShape 14"/>
          <p:cNvSpPr>
            <a:spLocks/>
          </p:cNvSpPr>
          <p:nvPr/>
        </p:nvSpPr>
        <p:spPr bwMode="auto">
          <a:xfrm flipH="1">
            <a:off x="3144838" y="2365375"/>
            <a:ext cx="1565275" cy="392113"/>
          </a:xfrm>
          <a:custGeom>
            <a:avLst/>
            <a:gdLst>
              <a:gd name="T0" fmla="*/ 0 w 21600"/>
              <a:gd name="T1" fmla="*/ 0 h 21600"/>
              <a:gd name="T2" fmla="*/ 1565275 w 21600"/>
              <a:gd name="T3" fmla="*/ 392113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0" name="AutoShape 15"/>
          <p:cNvSpPr>
            <a:spLocks/>
          </p:cNvSpPr>
          <p:nvPr/>
        </p:nvSpPr>
        <p:spPr bwMode="auto">
          <a:xfrm>
            <a:off x="4710113" y="2365375"/>
            <a:ext cx="1708150" cy="393700"/>
          </a:xfrm>
          <a:custGeom>
            <a:avLst/>
            <a:gdLst>
              <a:gd name="T0" fmla="*/ 0 w 21600"/>
              <a:gd name="T1" fmla="*/ 0 h 21600"/>
              <a:gd name="T2" fmla="*/ 1708150 w 21600"/>
              <a:gd name="T3" fmla="*/ 39370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1" name="AutoShape 16"/>
          <p:cNvSpPr>
            <a:spLocks/>
          </p:cNvSpPr>
          <p:nvPr/>
        </p:nvSpPr>
        <p:spPr bwMode="auto">
          <a:xfrm flipH="1">
            <a:off x="2259013" y="3249613"/>
            <a:ext cx="885825" cy="587375"/>
          </a:xfrm>
          <a:custGeom>
            <a:avLst/>
            <a:gdLst>
              <a:gd name="T0" fmla="*/ 0 w 21600"/>
              <a:gd name="T1" fmla="*/ 0 h 21600"/>
              <a:gd name="T2" fmla="*/ 885825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2" name="AutoShape 17"/>
          <p:cNvSpPr>
            <a:spLocks/>
          </p:cNvSpPr>
          <p:nvPr/>
        </p:nvSpPr>
        <p:spPr bwMode="auto">
          <a:xfrm>
            <a:off x="3144838" y="3249613"/>
            <a:ext cx="785812" cy="587375"/>
          </a:xfrm>
          <a:custGeom>
            <a:avLst/>
            <a:gdLst>
              <a:gd name="T0" fmla="*/ 0 w 21600"/>
              <a:gd name="T1" fmla="*/ 0 h 21600"/>
              <a:gd name="T2" fmla="*/ 785812 w 21600"/>
              <a:gd name="T3" fmla="*/ 587375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3" name="AutoShape 18"/>
          <p:cNvSpPr>
            <a:spLocks/>
          </p:cNvSpPr>
          <p:nvPr/>
        </p:nvSpPr>
        <p:spPr bwMode="auto">
          <a:xfrm flipH="1">
            <a:off x="57070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4" name="AutoShape 19"/>
          <p:cNvSpPr>
            <a:spLocks/>
          </p:cNvSpPr>
          <p:nvPr/>
        </p:nvSpPr>
        <p:spPr bwMode="auto">
          <a:xfrm>
            <a:off x="6418263" y="3251200"/>
            <a:ext cx="711200" cy="585788"/>
          </a:xfrm>
          <a:custGeom>
            <a:avLst/>
            <a:gdLst>
              <a:gd name="T0" fmla="*/ 0 w 21600"/>
              <a:gd name="T1" fmla="*/ 0 h 21600"/>
              <a:gd name="T2" fmla="*/ 711200 w 21600"/>
              <a:gd name="T3" fmla="*/ 585788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5" name="AutoShape 20"/>
          <p:cNvSpPr>
            <a:spLocks/>
          </p:cNvSpPr>
          <p:nvPr/>
        </p:nvSpPr>
        <p:spPr bwMode="auto">
          <a:xfrm flipH="1">
            <a:off x="1839913" y="4354513"/>
            <a:ext cx="419100" cy="565150"/>
          </a:xfrm>
          <a:custGeom>
            <a:avLst/>
            <a:gdLst>
              <a:gd name="T0" fmla="*/ 0 w 21600"/>
              <a:gd name="T1" fmla="*/ 0 h 21600"/>
              <a:gd name="T2" fmla="*/ 41910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6" name="AutoShape 21"/>
          <p:cNvSpPr>
            <a:spLocks/>
          </p:cNvSpPr>
          <p:nvPr/>
        </p:nvSpPr>
        <p:spPr bwMode="auto">
          <a:xfrm>
            <a:off x="2259013" y="4354513"/>
            <a:ext cx="420687" cy="565150"/>
          </a:xfrm>
          <a:custGeom>
            <a:avLst/>
            <a:gdLst>
              <a:gd name="T0" fmla="*/ 0 w 21600"/>
              <a:gd name="T1" fmla="*/ 0 h 21600"/>
              <a:gd name="T2" fmla="*/ 42068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7" name="AutoShape 22"/>
          <p:cNvSpPr>
            <a:spLocks/>
          </p:cNvSpPr>
          <p:nvPr/>
        </p:nvSpPr>
        <p:spPr bwMode="auto">
          <a:xfrm flipH="1">
            <a:off x="3516313" y="4354513"/>
            <a:ext cx="414337" cy="565150"/>
          </a:xfrm>
          <a:custGeom>
            <a:avLst/>
            <a:gdLst>
              <a:gd name="T0" fmla="*/ 0 w 21600"/>
              <a:gd name="T1" fmla="*/ 0 h 21600"/>
              <a:gd name="T2" fmla="*/ 414337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8" name="AutoShape 23"/>
          <p:cNvSpPr>
            <a:spLocks/>
          </p:cNvSpPr>
          <p:nvPr/>
        </p:nvSpPr>
        <p:spPr bwMode="auto">
          <a:xfrm>
            <a:off x="3930650" y="4354513"/>
            <a:ext cx="412750" cy="565150"/>
          </a:xfrm>
          <a:custGeom>
            <a:avLst/>
            <a:gdLst>
              <a:gd name="T0" fmla="*/ 0 w 21600"/>
              <a:gd name="T1" fmla="*/ 0 h 21600"/>
              <a:gd name="T2" fmla="*/ 412750 w 21600"/>
              <a:gd name="T3" fmla="*/ 565150 h 21600"/>
              <a:gd name="T4" fmla="*/ 0 60000 65536"/>
              <a:gd name="T5" fmla="*/ 0 60000 65536"/>
              <a:gd name="T6" fmla="*/ 0 w 21600"/>
              <a:gd name="T7" fmla="*/ 0 h 21600"/>
              <a:gd name="T8" fmla="*/ 21600 w 21600"/>
              <a:gd name="T9" fmla="*/ 21600 h 216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3269" name="Rectangle 25"/>
          <p:cNvSpPr>
            <a:spLocks/>
          </p:cNvSpPr>
          <p:nvPr/>
        </p:nvSpPr>
        <p:spPr bwMode="auto">
          <a:xfrm>
            <a:off x="5410200" y="38909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19</a:t>
            </a:r>
          </a:p>
        </p:txBody>
      </p:sp>
      <p:sp>
        <p:nvSpPr>
          <p:cNvPr id="53270" name="Rectangle 26"/>
          <p:cNvSpPr>
            <a:spLocks/>
          </p:cNvSpPr>
          <p:nvPr/>
        </p:nvSpPr>
        <p:spPr bwMode="auto">
          <a:xfrm>
            <a:off x="4083050" y="4983163"/>
            <a:ext cx="571500" cy="469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20</a:t>
            </a:r>
          </a:p>
        </p:txBody>
      </p:sp>
      <p:sp>
        <p:nvSpPr>
          <p:cNvPr id="53271" name="Rectangle 27"/>
          <p:cNvSpPr>
            <a:spLocks/>
          </p:cNvSpPr>
          <p:nvPr/>
        </p:nvSpPr>
        <p:spPr bwMode="auto">
          <a:xfrm>
            <a:off x="1611313" y="1885950"/>
            <a:ext cx="7874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ctr">
              <a:spcBef>
                <a:spcPts val="1400"/>
              </a:spcBef>
            </a:pPr>
            <a:r>
              <a:rPr lang="en-US">
                <a:solidFill>
                  <a:schemeClr val="tx1"/>
                </a:solidFill>
                <a:cs typeface="Arial" charset="0"/>
              </a:rPr>
              <a:t>4  5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75F7F1B-E281-414A-BAD5-7BD75AED44AA}" type="slidenum">
              <a:rPr lang="en-US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53273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poll(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0" y="5943600"/>
            <a:ext cx="3743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Bubble root value down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/>
          </p:cNvSpPr>
          <p:nvPr/>
        </p:nvSpPr>
        <p:spPr bwMode="auto">
          <a:xfrm>
            <a:off x="723900" y="1858963"/>
            <a:ext cx="7683500" cy="425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S</a:t>
            </a:r>
            <a:r>
              <a:rPr lang="en-US" dirty="0" smtClean="0">
                <a:solidFill>
                  <a:srgbClr val="3333CC"/>
                </a:solidFill>
                <a:cs typeface="Arial" charset="0"/>
              </a:rPr>
              <a:t>ave </a:t>
            </a:r>
            <a:r>
              <a:rPr lang="en-US" dirty="0" smtClean="0">
                <a:solidFill>
                  <a:srgbClr val="3333CC"/>
                </a:solidFill>
                <a:cs typeface="Arial" charset="0"/>
              </a:rPr>
              <a:t>the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least element </a:t>
            </a:r>
            <a:r>
              <a:rPr lang="en-US" dirty="0" smtClean="0">
                <a:solidFill>
                  <a:srgbClr val="3333CC"/>
                </a:solidFill>
                <a:cs typeface="Arial" charset="0"/>
              </a:rPr>
              <a:t> (the </a:t>
            </a:r>
            <a:r>
              <a:rPr lang="en-US" dirty="0" smtClean="0">
                <a:solidFill>
                  <a:srgbClr val="3333CC"/>
                </a:solidFill>
                <a:cs typeface="Arial" charset="0"/>
              </a:rPr>
              <a:t>root)</a:t>
            </a: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 smtClean="0">
                <a:solidFill>
                  <a:srgbClr val="3333CC"/>
                </a:solidFill>
                <a:cs typeface="Arial" charset="0"/>
              </a:rPr>
              <a:t>Assign last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element of the </a:t>
            </a:r>
            <a:r>
              <a:rPr lang="en-US" dirty="0" smtClean="0">
                <a:solidFill>
                  <a:srgbClr val="3333CC"/>
                </a:solidFill>
                <a:cs typeface="Arial" charset="0"/>
              </a:rPr>
              <a:t>heap to the root</a:t>
            </a:r>
            <a:r>
              <a:rPr lang="en-US" dirty="0" smtClean="0">
                <a:solidFill>
                  <a:srgbClr val="3333CC"/>
                </a:solidFill>
                <a:cs typeface="Arial" charset="0"/>
              </a:rPr>
              <a:t>.</a:t>
            </a:r>
          </a:p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 smtClean="0">
                <a:solidFill>
                  <a:srgbClr val="3333CC"/>
                </a:solidFill>
                <a:cs typeface="Arial" charset="0"/>
              </a:rPr>
              <a:t>Remove last element of the heap.</a:t>
            </a: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 smtClean="0">
                <a:solidFill>
                  <a:srgbClr val="3333CC"/>
                </a:solidFill>
                <a:cs typeface="Arial" charset="0"/>
              </a:rPr>
              <a:t>Bubble element down –always with smaller child, until heap invariant is true again.</a:t>
            </a:r>
            <a:endParaRPr lang="en-US" dirty="0">
              <a:solidFill>
                <a:srgbClr val="3333CC"/>
              </a:solidFill>
              <a:cs typeface="Arial" charset="0"/>
            </a:endParaRPr>
          </a:p>
          <a:p>
            <a:pPr marL="39687">
              <a:spcBef>
                <a:spcPts val="1000"/>
              </a:spcBef>
              <a:buClr>
                <a:srgbClr val="3333CC"/>
              </a:buClr>
              <a:buSzPct val="100000"/>
            </a:pPr>
            <a:r>
              <a:rPr lang="en-US" dirty="0" smtClean="0">
                <a:solidFill>
                  <a:srgbClr val="3333CC"/>
                </a:solidFill>
                <a:cs typeface="Arial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The </a:t>
            </a:r>
            <a:r>
              <a:rPr lang="en-US" dirty="0">
                <a:solidFill>
                  <a:srgbClr val="FF0000"/>
                </a:solidFill>
                <a:cs typeface="Arial" charset="0"/>
              </a:rPr>
              <a:t>heap invariant is maintained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!</a:t>
            </a:r>
          </a:p>
          <a:p>
            <a:pPr marL="269875" indent="-230188">
              <a:spcBef>
                <a:spcPts val="1000"/>
              </a:spcBef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 smtClean="0">
                <a:solidFill>
                  <a:srgbClr val="3333CC"/>
                </a:solidFill>
                <a:cs typeface="Arial" charset="0"/>
              </a:rPr>
              <a:t>Return the saved element</a:t>
            </a:r>
            <a:endParaRPr lang="en-US" dirty="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38915" name="Rectangle 2"/>
          <p:cNvSpPr>
            <a:spLocks/>
          </p:cNvSpPr>
          <p:nvPr/>
        </p:nvSpPr>
        <p:spPr bwMode="auto">
          <a:xfrm>
            <a:off x="685800" y="685800"/>
            <a:ext cx="77724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 anchor="ctr"/>
          <a:lstStyle/>
          <a:p>
            <a:pPr marL="39688" algn="ctr"/>
            <a:endParaRPr lang="fr-FR" sz="4400" b="1">
              <a:solidFill>
                <a:srgbClr val="FF3300"/>
              </a:solidFill>
              <a:latin typeface="Courier New" charset="0"/>
              <a:cs typeface="Courier New" charset="0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25D7726-D406-4776-A3A8-4F089E9F3EB8}" type="slidenum">
              <a:rPr lang="en-US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38917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poll()</a:t>
            </a:r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838200" y="5143500"/>
            <a:ext cx="7683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7">
              <a:buClr>
                <a:srgbClr val="3333CC"/>
              </a:buClr>
              <a:buSzPct val="100000"/>
            </a:pPr>
            <a:r>
              <a:rPr lang="en-US" b="1" dirty="0" smtClean="0">
                <a:solidFill>
                  <a:srgbClr val="FF0000"/>
                </a:solidFill>
                <a:cs typeface="Arial" charset="0"/>
              </a:rPr>
              <a:t> Time </a:t>
            </a:r>
            <a:r>
              <a:rPr lang="en-US" b="1" dirty="0">
                <a:solidFill>
                  <a:srgbClr val="FF0000"/>
                </a:solidFill>
                <a:cs typeface="Arial" charset="0"/>
              </a:rPr>
              <a:t>is O(log n), since the tree is balanced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/>
          </p:cNvSpPr>
          <p:nvPr/>
        </p:nvSpPr>
        <p:spPr bwMode="auto">
          <a:xfrm>
            <a:off x="381000" y="1676400"/>
            <a:ext cx="8382000" cy="46513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182880" indent="-230188">
              <a:spcBef>
                <a:spcPts val="600"/>
              </a:spcBef>
            </a:pP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/** Remove and return the smallest element 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*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(return null if list is empty) */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public 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E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poll(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) {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if (n 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== 0) return null;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E v=  b[0];   /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 smallest value at root.</a:t>
            </a:r>
            <a:endParaRPr lang="en-US" dirty="0">
              <a:solidFill>
                <a:srgbClr val="008000"/>
              </a:solidFill>
              <a:latin typeface="Consolas"/>
              <a:cs typeface="Consolas"/>
              <a:sym typeface="Courier New" charset="0"/>
            </a:endParaRP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n= n – 1;    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 move last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b[0]= b[n];  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 element to root</a:t>
            </a:r>
            <a:endParaRPr lang="en-US" dirty="0">
              <a:solidFill>
                <a:srgbClr val="008000"/>
              </a:solidFill>
              <a:latin typeface="Consolas"/>
              <a:cs typeface="Consolas"/>
              <a:sym typeface="Courier New" charset="0"/>
            </a:endParaRP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 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bubbleDown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(0);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return v;</a:t>
            </a:r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182880" indent="-2301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}</a:t>
            </a:r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6644EE-C33D-45E2-A077-39328E9B0F33}" type="slidenum">
              <a:rPr lang="en-US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55300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poll(). </a:t>
            </a:r>
            <a:r>
              <a:rPr lang="en-US" sz="3200" b="1" dirty="0">
                <a:solidFill>
                  <a:srgbClr val="FF0000"/>
                </a:solidFill>
                <a:latin typeface="Times New Roman"/>
                <a:cs typeface="Times New Roman"/>
              </a:rPr>
              <a:t>Remember, heap is in b[0..n-1]</a:t>
            </a:r>
            <a:endParaRPr lang="en-US" sz="3200" b="1" dirty="0" smtClean="0">
              <a:solidFill>
                <a:srgbClr val="800000"/>
              </a:solidFill>
              <a:latin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7768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/>
          </p:cNvSpPr>
          <p:nvPr/>
        </p:nvSpPr>
        <p:spPr bwMode="auto">
          <a:xfrm>
            <a:off x="381000" y="1676400"/>
            <a:ext cx="8382000" cy="46513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182880" indent="-230188">
              <a:spcBef>
                <a:spcPts val="600"/>
              </a:spcBef>
            </a:pP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/** Tree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has n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node.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*  Return index of smaller child of node k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  (2k+2 if k &gt;= n) */</a:t>
            </a:r>
          </a:p>
          <a:p>
            <a:pPr marL="182880" indent="-2301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public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smallerChild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k,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n) 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{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c= 2*k + 2;    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 k’s right child</a:t>
            </a:r>
          </a:p>
          <a:p>
            <a:pPr marL="269875" indent="-230188"/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if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(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 &gt;= n || b[c-1].</a:t>
            </a:r>
            <a:r>
              <a:rPr lang="en-US" dirty="0" err="1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compareTo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(b[c]) &lt; 0)</a:t>
            </a:r>
          </a:p>
          <a:p>
            <a:pPr marL="269875" indent="-230188"/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c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= c-1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;</a:t>
            </a:r>
          </a:p>
          <a:p>
            <a:pPr marL="269875" indent="-230188"/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return c;</a:t>
            </a:r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182880" indent="-2301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}</a:t>
            </a:r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6644EE-C33D-45E2-A077-39328E9B0F33}" type="slidenum">
              <a:rPr lang="en-US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55300" name="Title 4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rgbClr val="800000"/>
                </a:solidFill>
                <a:latin typeface="Courier New" charset="0"/>
                <a:cs typeface="Courier New" charset="0"/>
              </a:rPr>
              <a:t>c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</a:rPr>
              <a:t>’s smaller child</a:t>
            </a:r>
          </a:p>
        </p:txBody>
      </p:sp>
    </p:spTree>
    <p:extLst>
      <p:ext uri="{BB962C8B-B14F-4D97-AF65-F5344CB8AC3E}">
        <p14:creationId xmlns:p14="http://schemas.microsoft.com/office/powerpoint/2010/main" val="41523802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/>
          </p:cNvSpPr>
          <p:nvPr/>
        </p:nvSpPr>
        <p:spPr bwMode="auto">
          <a:xfrm>
            <a:off x="457200" y="457200"/>
            <a:ext cx="8305800" cy="6248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/>
            <a:r>
              <a:rPr lang="en-US" sz="2200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/** Bubble root down to its heap position.</a:t>
            </a:r>
          </a:p>
          <a:p>
            <a:pPr marL="269875" indent="-230188"/>
            <a:r>
              <a:rPr lang="en-US" sz="2200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200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 Pre: b[0..n-1] is a heap except maybe b[0] */</a:t>
            </a:r>
          </a:p>
          <a:p>
            <a:pPr marL="269875" indent="-230188"/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private </a:t>
            </a:r>
            <a:r>
              <a:rPr lang="en-US" sz="22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void </a:t>
            </a:r>
            <a:r>
              <a:rPr lang="en-US" sz="2200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bubbleDown</a:t>
            </a:r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() {</a:t>
            </a:r>
          </a:p>
          <a:p>
            <a:pPr marL="269875" indent="-230188"/>
            <a:endParaRPr lang="en-US" sz="2200" dirty="0" smtClean="0">
              <a:solidFill>
                <a:srgbClr val="008000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endParaRPr lang="en-US" sz="2200" dirty="0">
              <a:solidFill>
                <a:srgbClr val="008000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sz="2200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 // </a:t>
            </a:r>
            <a:r>
              <a:rPr lang="en-US" sz="2200" dirty="0" err="1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inv</a:t>
            </a:r>
            <a:r>
              <a:rPr lang="en-US" sz="2200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: b[0..n-1] </a:t>
            </a:r>
            <a:r>
              <a:rPr lang="en-US" sz="2200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is a heap </a:t>
            </a:r>
            <a:r>
              <a:rPr lang="en-US" sz="2200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except maybe b[k] AND</a:t>
            </a:r>
          </a:p>
          <a:p>
            <a:pPr marL="269875" indent="-230188"/>
            <a:r>
              <a:rPr lang="en-US" sz="2200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200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// </a:t>
            </a:r>
            <a:r>
              <a:rPr lang="en-US" sz="2200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200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   b[c] is b[k]’s smallest child</a:t>
            </a:r>
          </a:p>
          <a:p>
            <a:pPr marL="269875" indent="-230188"/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while (                                      ) {</a:t>
            </a:r>
          </a:p>
          <a:p>
            <a:pPr marL="269875" indent="-230188"/>
            <a:endParaRPr lang="en-US" sz="2200" dirty="0" smtClean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endParaRPr lang="en-US" sz="2200" dirty="0" smtClean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endParaRPr lang="en-US" sz="2200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endParaRPr lang="en-US" sz="2200" dirty="0" smtClean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269875" indent="-230188"/>
            <a:r>
              <a:rPr lang="en-US" sz="22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}    </a:t>
            </a:r>
          </a:p>
          <a:p>
            <a:pPr marL="269875" indent="-230188"/>
            <a:r>
              <a:rPr lang="en-US" sz="22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}</a:t>
            </a:r>
            <a:endParaRPr lang="en-US" sz="2200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6644EE-C33D-45E2-A077-39328E9B0F33}" type="slidenum">
              <a:rPr lang="en-US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14400" y="1371600"/>
            <a:ext cx="716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30188"/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 k= 0;</a:t>
            </a:r>
          </a:p>
          <a:p>
            <a:pPr marL="269875" indent="-230188"/>
            <a:r>
              <a:rPr lang="en-US" dirty="0" err="1" smtClean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c= 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smallerChild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(k, n);  </a:t>
            </a:r>
          </a:p>
        </p:txBody>
      </p:sp>
      <p:sp>
        <p:nvSpPr>
          <p:cNvPr id="3" name="Rectangle 2"/>
          <p:cNvSpPr/>
          <p:nvPr/>
        </p:nvSpPr>
        <p:spPr>
          <a:xfrm>
            <a:off x="2057400" y="2743200"/>
            <a:ext cx="617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c &lt; n &amp;&amp;  b[k].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compareTo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(b[c]) &gt; 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3276600"/>
            <a:ext cx="58674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30188"/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swap(b[k], b[c])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;</a:t>
            </a:r>
          </a:p>
          <a:p>
            <a:pPr marL="269875" indent="-230188"/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k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= c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;</a:t>
            </a:r>
          </a:p>
          <a:p>
            <a:pPr marL="269875" indent="-230188"/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c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= 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smallerChild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(k, n);</a:t>
            </a:r>
          </a:p>
        </p:txBody>
      </p:sp>
    </p:spTree>
    <p:extLst>
      <p:ext uri="{BB962C8B-B14F-4D97-AF65-F5344CB8AC3E}">
        <p14:creationId xmlns:p14="http://schemas.microsoft.com/office/powerpoint/2010/main" val="14358213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800000"/>
                </a:solidFill>
              </a:rPr>
              <a:t>Change heap </a:t>
            </a:r>
            <a:r>
              <a:rPr lang="en-US" sz="3200" dirty="0" err="1" smtClean="0">
                <a:solidFill>
                  <a:srgbClr val="800000"/>
                </a:solidFill>
              </a:rPr>
              <a:t>behaviour</a:t>
            </a:r>
            <a:r>
              <a:rPr lang="en-US" sz="3200" dirty="0" smtClean="0">
                <a:solidFill>
                  <a:srgbClr val="800000"/>
                </a:solidFill>
              </a:rPr>
              <a:t> a bit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34400" cy="1600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Separate priority from value and do this: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800000"/>
                </a:solidFill>
              </a:rPr>
              <a:t>add(e, p);  </a:t>
            </a:r>
            <a:r>
              <a:rPr lang="en-US" sz="2400" dirty="0" smtClean="0">
                <a:solidFill>
                  <a:srgbClr val="008000"/>
                </a:solidFill>
              </a:rPr>
              <a:t>//add element e with priority p (a double)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                                                         </a:t>
            </a:r>
            <a:r>
              <a:rPr lang="en-US" sz="2400" dirty="0" smtClean="0">
                <a:solidFill>
                  <a:srgbClr val="FF0000"/>
                </a:solidFill>
              </a:rPr>
              <a:t>THIS IS EASY!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8368C94-F10D-4FE3-9244-F21A0996878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04800" y="2743200"/>
            <a:ext cx="8534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dirty="0" smtClean="0"/>
              <a:t>Be able to change priority</a:t>
            </a:r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800000"/>
                </a:solidFill>
              </a:rPr>
              <a:t>change(e, p);  </a:t>
            </a:r>
            <a:r>
              <a:rPr lang="en-US" sz="2400" dirty="0" smtClean="0">
                <a:solidFill>
                  <a:srgbClr val="008000"/>
                </a:solidFill>
              </a:rPr>
              <a:t>//change priority of e to p</a:t>
            </a: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8000"/>
                </a:solidFill>
              </a:rPr>
              <a:t>                                                          </a:t>
            </a:r>
            <a:r>
              <a:rPr lang="en-US" sz="2400" dirty="0">
                <a:solidFill>
                  <a:srgbClr val="FF0000"/>
                </a:solidFill>
              </a:rPr>
              <a:t>THIS IS </a:t>
            </a:r>
            <a:r>
              <a:rPr lang="en-US" sz="2400" dirty="0" smtClean="0">
                <a:solidFill>
                  <a:srgbClr val="FF0000"/>
                </a:solidFill>
              </a:rPr>
              <a:t>HARD!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Font typeface="Wingdings" pitchFamily="2" charset="2"/>
              <a:buNone/>
            </a:pPr>
            <a:endParaRPr lang="en-US" sz="2400" dirty="0" smtClean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4191000"/>
            <a:ext cx="8458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Big question</a:t>
            </a:r>
            <a:r>
              <a:rPr lang="en-US" dirty="0" smtClean="0"/>
              <a:t>: How do we find e in the heap?</a:t>
            </a:r>
            <a:br>
              <a:rPr lang="en-US" dirty="0" smtClean="0"/>
            </a:br>
            <a:r>
              <a:rPr lang="en-US" dirty="0" smtClean="0"/>
              <a:t>Searching heap takes time proportional to its size! </a:t>
            </a:r>
            <a:r>
              <a:rPr lang="en-US" dirty="0" smtClean="0">
                <a:solidFill>
                  <a:srgbClr val="FF0000"/>
                </a:solidFill>
              </a:rPr>
              <a:t>No good!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Once found, change priority and bubble up or down. </a:t>
            </a:r>
            <a:r>
              <a:rPr lang="en-US" dirty="0" smtClean="0">
                <a:solidFill>
                  <a:srgbClr val="FF0000"/>
                </a:solidFill>
              </a:rPr>
              <a:t>OKAY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638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Assignment A6: implement this heap! Use a second data structure to make change-priority expected log n time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581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Interface Bag (not In Java Collections)</a:t>
            </a:r>
          </a:p>
        </p:txBody>
      </p:sp>
      <p:sp>
        <p:nvSpPr>
          <p:cNvPr id="10244" name="Rectangle 2"/>
          <p:cNvSpPr>
            <a:spLocks/>
          </p:cNvSpPr>
          <p:nvPr/>
        </p:nvSpPr>
        <p:spPr bwMode="auto">
          <a:xfrm>
            <a:off x="762000" y="1600200"/>
            <a:ext cx="4510088" cy="323165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40639" bIns="0">
            <a:spAutoFit/>
          </a:bodyPr>
          <a:lstStyle/>
          <a:p>
            <a:pPr marL="382588" indent="-342900">
              <a:spcBef>
                <a:spcPts val="450"/>
              </a:spcBef>
            </a:pPr>
            <a:r>
              <a:rPr lang="en-US" sz="20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interface Bag&lt;E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&gt;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   implements </a:t>
            </a:r>
            <a:r>
              <a:rPr lang="en-US" sz="2000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Iterable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{</a:t>
            </a:r>
            <a:endParaRPr lang="en-US" sz="2000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382588" indent="-342900">
              <a:spcBef>
                <a:spcPts val="450"/>
              </a:spcBef>
            </a:pPr>
            <a:r>
              <a:rPr lang="en-US" sz="20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void </a:t>
            </a:r>
            <a:r>
              <a:rPr lang="en-US" sz="2000" b="1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add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</a:t>
            </a:r>
            <a:r>
              <a:rPr lang="en-US" sz="20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E </a:t>
            </a:r>
            <a:r>
              <a:rPr lang="en-US" sz="2000" dirty="0" err="1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obj</a:t>
            </a:r>
            <a:r>
              <a:rPr lang="en-US" sz="20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);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</a:t>
            </a:r>
            <a:r>
              <a:rPr lang="en-US" sz="2000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contains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(E </a:t>
            </a:r>
            <a:r>
              <a:rPr lang="en-US" sz="2000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obj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);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remove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(E </a:t>
            </a:r>
            <a:r>
              <a:rPr lang="en-US" sz="2000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obj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);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</a:t>
            </a:r>
            <a:r>
              <a:rPr lang="en-US" sz="2000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size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(); 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isEmpty</a:t>
            </a:r>
            <a:r>
              <a:rPr lang="en-US" sz="20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()</a:t>
            </a: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;</a:t>
            </a:r>
          </a:p>
          <a:p>
            <a:pPr marL="382588" indent="-342900">
              <a:spcBef>
                <a:spcPts val="450"/>
              </a:spcBef>
            </a:pPr>
            <a:r>
              <a:rPr lang="en-US" sz="2000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  Iterator&lt;E&gt; iterator()</a:t>
            </a:r>
            <a:endParaRPr lang="en-US" sz="2000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382588" indent="-342900">
              <a:spcBef>
                <a:spcPts val="450"/>
              </a:spcBef>
            </a:pPr>
            <a:r>
              <a:rPr lang="en-US" sz="2000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}</a:t>
            </a:r>
          </a:p>
        </p:txBody>
      </p:sp>
      <p:sp>
        <p:nvSpPr>
          <p:cNvPr id="10245" name="Rectangle 3"/>
          <p:cNvSpPr>
            <a:spLocks/>
          </p:cNvSpPr>
          <p:nvPr/>
        </p:nvSpPr>
        <p:spPr bwMode="auto">
          <a:xfrm>
            <a:off x="1295400" y="5410200"/>
            <a:ext cx="70866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/>
            <a:r>
              <a:rPr lang="en-US" dirty="0" smtClean="0">
                <a:solidFill>
                  <a:srgbClr val="800000"/>
                </a:solidFill>
                <a:cs typeface="Arial" charset="0"/>
              </a:rPr>
              <a:t>Refinements of Bag: Stack</a:t>
            </a:r>
            <a:r>
              <a:rPr lang="en-US" dirty="0">
                <a:solidFill>
                  <a:srgbClr val="800000"/>
                </a:solidFill>
                <a:cs typeface="Arial" charset="0"/>
              </a:rPr>
              <a:t>, Queue, </a:t>
            </a:r>
            <a:r>
              <a:rPr lang="en-US" dirty="0" err="1">
                <a:solidFill>
                  <a:srgbClr val="800000"/>
                </a:solidFill>
                <a:cs typeface="Arial" charset="0"/>
              </a:rPr>
              <a:t>PriorityQueue</a:t>
            </a:r>
            <a:endParaRPr lang="en-US" dirty="0">
              <a:solidFill>
                <a:srgbClr val="800000"/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3FFD14E-51CC-4DD2-B1B4-2201433533E0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867401" y="1676400"/>
            <a:ext cx="289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Also called </a:t>
            </a:r>
            <a:r>
              <a:rPr lang="en-US" dirty="0" err="1" smtClean="0">
                <a:solidFill>
                  <a:srgbClr val="FF0000"/>
                </a:solidFill>
              </a:rPr>
              <a:t>multiset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/>
              <a:t>Like a set except that a value can be in it more than once. Example: a bag of coins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 dirty="0" err="1" smtClean="0">
                <a:solidFill>
                  <a:srgbClr val="800000"/>
                </a:solidFill>
              </a:rPr>
              <a:t>HeapSort</a:t>
            </a:r>
            <a:r>
              <a:rPr lang="en-US" sz="3200" dirty="0" smtClean="0">
                <a:solidFill>
                  <a:srgbClr val="800000"/>
                </a:solidFill>
              </a:rPr>
              <a:t>(b, n)   —Sort b[0..n-1]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1C16D8B-E4C5-49AD-A4EF-E4583564EBD2}" type="slidenum">
              <a:rPr lang="en-US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56323" name="Rectangle 2"/>
          <p:cNvSpPr>
            <a:spLocks/>
          </p:cNvSpPr>
          <p:nvPr/>
        </p:nvSpPr>
        <p:spPr bwMode="auto">
          <a:xfrm>
            <a:off x="381000" y="2743200"/>
            <a:ext cx="8001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954088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Make b[0..n-1] into a 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max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-heap (in place)</a:t>
            </a:r>
            <a:endParaRPr lang="en-US" dirty="0" smtClean="0">
              <a:solidFill>
                <a:srgbClr val="008000"/>
              </a:solidFill>
              <a:cs typeface="Arial" charset="0"/>
            </a:endParaRPr>
          </a:p>
          <a:p>
            <a:pPr marL="496888" lvl="1"/>
            <a:endParaRPr lang="en-US" dirty="0">
              <a:solidFill>
                <a:srgbClr val="008000"/>
              </a:solidFill>
              <a:cs typeface="Arial" charset="0"/>
            </a:endParaRPr>
          </a:p>
          <a:p>
            <a:pPr marL="954088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cs typeface="Arial" charset="0"/>
              </a:rPr>
              <a:t>for (k= n-1; k &gt; 0; k= k-1) {</a:t>
            </a:r>
          </a:p>
          <a:p>
            <a:pPr marL="496888" lvl="1"/>
            <a:r>
              <a:rPr lang="en-US" dirty="0" smtClean="0">
                <a:solidFill>
                  <a:schemeClr val="tx1"/>
                </a:solidFill>
                <a:cs typeface="Arial" charset="0"/>
              </a:rPr>
              <a:t>             b[k]= poll –i.e. take max element out of heap.</a:t>
            </a:r>
            <a:br>
              <a:rPr lang="en-US" dirty="0" smtClean="0">
                <a:solidFill>
                  <a:schemeClr val="tx1"/>
                </a:solidFill>
                <a:cs typeface="Arial" charset="0"/>
              </a:rPr>
            </a:br>
            <a:r>
              <a:rPr lang="en-US" dirty="0" smtClean="0">
                <a:solidFill>
                  <a:schemeClr val="tx1"/>
                </a:solidFill>
                <a:cs typeface="Arial" charset="0"/>
              </a:rPr>
              <a:t>      }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5867400"/>
            <a:ext cx="4878259" cy="461665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max</a:t>
            </a:r>
            <a:r>
              <a:rPr lang="en-US" dirty="0" smtClean="0"/>
              <a:t>-heap has max value at root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Whet your appetite </a:t>
            </a:r>
            <a:r>
              <a:rPr lang="en-US" dirty="0" smtClean="0"/>
              <a:t>–</a:t>
            </a:r>
            <a:r>
              <a:rPr lang="en-US" dirty="0" smtClean="0">
                <a:solidFill>
                  <a:srgbClr val="800000"/>
                </a:solidFill>
              </a:rPr>
              <a:t>use heap to get exactly n log n </a:t>
            </a:r>
            <a:br>
              <a:rPr lang="en-US" dirty="0" smtClean="0">
                <a:solidFill>
                  <a:srgbClr val="800000"/>
                </a:solidFill>
              </a:rPr>
            </a:br>
            <a:r>
              <a:rPr lang="en-US" dirty="0" smtClean="0">
                <a:solidFill>
                  <a:srgbClr val="800000"/>
                </a:solidFill>
              </a:rPr>
              <a:t>in-place sorting algorithm. 2 steps, each is O(n log n)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4953000"/>
            <a:ext cx="499142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This algorithm is on course website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Priority queue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Bag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in which data items are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Comparable</a:t>
            </a: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400" dirty="0" smtClean="0">
              <a:cs typeface="Arial" charset="0"/>
            </a:endParaRP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FF3300"/>
              </a:buClr>
              <a:buSzPct val="100000"/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FF3300"/>
                </a:solidFill>
                <a:cs typeface="Arial" charset="0"/>
              </a:rPr>
              <a:t>Smaller</a:t>
            </a:r>
            <a:r>
              <a:rPr lang="en-US" sz="2400" i="1" dirty="0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elements (determined by </a:t>
            </a:r>
            <a:r>
              <a:rPr lang="en-US" sz="2400" b="1" dirty="0" err="1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compareTo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()</a:t>
            </a:r>
            <a:r>
              <a:rPr lang="en-US" sz="2400" dirty="0" smtClean="0">
                <a:solidFill>
                  <a:srgbClr val="3333CB"/>
                </a:solidFill>
                <a:cs typeface="Arial" charset="0"/>
              </a:rPr>
              <a:t>)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have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FF3300"/>
                </a:solidFill>
                <a:cs typeface="Arial" charset="0"/>
              </a:rPr>
              <a:t>higher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priority</a:t>
            </a: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400" dirty="0" smtClean="0">
              <a:cs typeface="Arial" charset="0"/>
            </a:endParaRP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8000"/>
              </a:buClr>
              <a:buSzPct val="100000"/>
              <a:buFont typeface="Courier New" charset="0"/>
              <a:buChar char="•"/>
              <a:defRPr/>
            </a:pP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remove()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return the element with the highest priority = least element in the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compareTo</a:t>
            </a:r>
            <a:r>
              <a:rPr lang="en-US" sz="2400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()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ordering</a:t>
            </a: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400" dirty="0" smtClean="0">
              <a:cs typeface="Arial" charset="0"/>
            </a:endParaRPr>
          </a:p>
          <a:p>
            <a:pPr marL="269875" indent="-230188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3333CC"/>
              </a:buClr>
              <a:buSzPct val="100000"/>
              <a:buFont typeface="Arial" charset="0"/>
              <a:buChar char="•"/>
              <a:defRPr/>
            </a:pPr>
            <a:r>
              <a:rPr lang="en-US" sz="2400" dirty="0" smtClean="0">
                <a:solidFill>
                  <a:srgbClr val="3333CC"/>
                </a:solidFill>
                <a:cs typeface="Arial" charset="0"/>
              </a:rPr>
              <a:t>break ties arbitrarily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400" dirty="0"/>
          </a:p>
        </p:txBody>
      </p:sp>
      <p:sp>
        <p:nvSpPr>
          <p:cNvPr id="12292" name="Rectangle 2"/>
          <p:cNvSpPr>
            <a:spLocks/>
          </p:cNvSpPr>
          <p:nvPr/>
        </p:nvSpPr>
        <p:spPr bwMode="auto">
          <a:xfrm>
            <a:off x="838200" y="2057400"/>
            <a:ext cx="75438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lnSpc>
                <a:spcPct val="90000"/>
              </a:lnSpc>
              <a:buClr>
                <a:srgbClr val="3333CC"/>
              </a:buClr>
              <a:buSzPct val="100000"/>
              <a:buFont typeface="Arial" charset="0"/>
              <a:buChar char="•"/>
            </a:pPr>
            <a:endParaRPr lang="fr-FR" sz="2800">
              <a:solidFill>
                <a:srgbClr val="3333CC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AE456D4-2F98-4CD8-90D4-04A9136BAACC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800000"/>
                </a:solidFill>
              </a:rPr>
              <a:t>Many uses of priority queues (&amp; heaps)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3200400"/>
            <a:ext cx="8153400" cy="3429000"/>
          </a:xfrm>
        </p:spPr>
        <p:txBody>
          <a:bodyPr/>
          <a:lstStyle/>
          <a:p>
            <a:r>
              <a:rPr lang="en-US" sz="2400" dirty="0" smtClean="0"/>
              <a:t>Event</a:t>
            </a:r>
            <a:r>
              <a:rPr lang="en-US" sz="2400" dirty="0"/>
              <a:t>-driven simulation: customers in a line</a:t>
            </a:r>
          </a:p>
          <a:p>
            <a:r>
              <a:rPr lang="en-US" sz="2400" dirty="0"/>
              <a:t>Collision detection: "next time of contact" for colliding bodies</a:t>
            </a:r>
          </a:p>
          <a:p>
            <a:r>
              <a:rPr lang="en-US" sz="2400" dirty="0" smtClean="0"/>
              <a:t>Graph </a:t>
            </a:r>
            <a:r>
              <a:rPr lang="en-US" sz="2400" dirty="0"/>
              <a:t>searching: </a:t>
            </a:r>
            <a:r>
              <a:rPr lang="en-US" sz="2400" dirty="0" err="1"/>
              <a:t>Dijkstra's</a:t>
            </a:r>
            <a:r>
              <a:rPr lang="en-US" sz="2400" dirty="0"/>
              <a:t> algorithm, Prim's algorithm </a:t>
            </a:r>
          </a:p>
          <a:p>
            <a:r>
              <a:rPr lang="en-US" sz="2400" dirty="0"/>
              <a:t>AI Path Planning: A* search </a:t>
            </a:r>
          </a:p>
          <a:p>
            <a:r>
              <a:rPr lang="en-US" sz="2400" dirty="0"/>
              <a:t>Statistics: maintain largest M values in a sequence </a:t>
            </a:r>
          </a:p>
          <a:p>
            <a:r>
              <a:rPr lang="en-US" sz="2400" dirty="0"/>
              <a:t>Operating systems: load balancing, interrupt handling </a:t>
            </a:r>
          </a:p>
          <a:p>
            <a:r>
              <a:rPr lang="en-US" sz="2400" dirty="0"/>
              <a:t>Discrete optimization: bin packing, scheduling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DD0A59F-0B18-423F-A6F2-5852E47C344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00200"/>
            <a:ext cx="7651750" cy="11312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52600" y="2587823"/>
            <a:ext cx="662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 smtClean="0"/>
              <a:t>Surface simplification [Garland and </a:t>
            </a:r>
            <a:r>
              <a:rPr lang="en-US" sz="2200" dirty="0" err="1" smtClean="0"/>
              <a:t>Heckbert</a:t>
            </a:r>
            <a:r>
              <a:rPr lang="en-US" sz="2200" dirty="0" smtClean="0"/>
              <a:t> 1997]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03199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 b="1" dirty="0" err="1" smtClean="0">
                <a:solidFill>
                  <a:srgbClr val="800000"/>
                </a:solidFill>
                <a:latin typeface="Courier New" charset="0"/>
                <a:cs typeface="Courier New" charset="0"/>
                <a:sym typeface="Courier New" charset="0"/>
              </a:rPr>
              <a:t>java.util.PriorityQueue</a:t>
            </a:r>
            <a:r>
              <a:rPr lang="en-US" sz="3200" b="1" dirty="0" smtClean="0">
                <a:solidFill>
                  <a:srgbClr val="800000"/>
                </a:solidFill>
                <a:latin typeface="Courier New" charset="0"/>
                <a:cs typeface="Courier New" charset="0"/>
                <a:sym typeface="Courier New" charset="0"/>
              </a:rPr>
              <a:t>&lt;E&gt;</a:t>
            </a:r>
            <a:endParaRPr lang="en-US" sz="3200" b="1" dirty="0" smtClean="0">
              <a:solidFill>
                <a:srgbClr val="800000"/>
              </a:solidFill>
              <a:latin typeface="Courier New" charset="0"/>
              <a:ea typeface="ヒラギノ角ゴ ProN W6" charset="0"/>
              <a:cs typeface="ヒラギノ角ゴ ProN W6" charset="0"/>
              <a:sym typeface="Courier New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3BB5B91-4775-4DA1-B202-5B0298A31A98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4339" name="Rectangle 2"/>
          <p:cNvSpPr>
            <a:spLocks/>
          </p:cNvSpPr>
          <p:nvPr/>
        </p:nvSpPr>
        <p:spPr bwMode="auto">
          <a:xfrm>
            <a:off x="296333" y="1676400"/>
            <a:ext cx="8542867" cy="4366579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0" tIns="0" rIns="40639" bIns="0">
            <a:spAutoFit/>
          </a:bodyPr>
          <a:lstStyle/>
          <a:p>
            <a:pPr marL="39688">
              <a:spcBef>
                <a:spcPts val="45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nterface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PriorityQueue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&lt;E&gt; {              </a:t>
            </a:r>
            <a:r>
              <a:rPr lang="en-US" b="1" dirty="0" smtClean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TIME</a:t>
            </a:r>
          </a:p>
          <a:p>
            <a:pPr marL="39688">
              <a:spcBef>
                <a:spcPts val="450"/>
              </a:spcBef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boolean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add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(E e) {...}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//insert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e.      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log</a:t>
            </a:r>
            <a:endParaRPr lang="en-US" dirty="0">
              <a:solidFill>
                <a:srgbClr val="FF0000"/>
              </a:solidFill>
              <a:latin typeface="Consolas"/>
              <a:cs typeface="Consolas"/>
              <a:sym typeface="Courier New" charset="0"/>
            </a:endParaRPr>
          </a:p>
          <a:p>
            <a:pPr marL="396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void </a:t>
            </a:r>
            <a:r>
              <a:rPr lang="en-US" b="1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clear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() {...}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 //remove all </a:t>
            </a:r>
            <a:r>
              <a:rPr lang="en-US" dirty="0" err="1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elems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.</a:t>
            </a:r>
          </a:p>
          <a:p>
            <a:pPr marL="396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E </a:t>
            </a:r>
            <a:r>
              <a:rPr lang="en-US" b="1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peek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() {...}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/return min elem.       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constant</a:t>
            </a:r>
          </a:p>
          <a:p>
            <a:pPr marL="396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E </a:t>
            </a:r>
            <a:r>
              <a:rPr lang="en-US" b="1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poll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() {...}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//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remove/return </a:t>
            </a:r>
            <a:r>
              <a:rPr lang="en-US" dirty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min </a:t>
            </a:r>
            <a:r>
              <a:rPr lang="en-US" dirty="0" smtClean="0">
                <a:solidFill>
                  <a:srgbClr val="008000"/>
                </a:solidFill>
                <a:latin typeface="Consolas"/>
                <a:cs typeface="Consolas"/>
                <a:sym typeface="Courier New" charset="0"/>
              </a:rPr>
              <a:t>elem.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log</a:t>
            </a:r>
            <a:endParaRPr lang="en-US" dirty="0">
              <a:solidFill>
                <a:srgbClr val="FF0000"/>
              </a:solidFill>
              <a:latin typeface="Consolas"/>
              <a:cs typeface="Consolas"/>
              <a:sym typeface="Courier New" charset="0"/>
            </a:endParaRPr>
          </a:p>
          <a:p>
            <a:pPr marL="396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boolean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contains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(E e)                   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linear</a:t>
            </a:r>
            <a:endParaRPr lang="en-US" dirty="0">
              <a:solidFill>
                <a:srgbClr val="FF0000"/>
              </a:solidFill>
              <a:latin typeface="Consolas"/>
              <a:cs typeface="Consolas"/>
              <a:sym typeface="Courier New" charset="0"/>
            </a:endParaRPr>
          </a:p>
          <a:p>
            <a:pPr marL="396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boolean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remove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E e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)                     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linear</a:t>
            </a:r>
            <a:endParaRPr lang="en-US" dirty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396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size</a:t>
            </a: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() {...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}                         </a:t>
            </a:r>
            <a:r>
              <a:rPr lang="en-US" dirty="0" smtClean="0">
                <a:solidFill>
                  <a:srgbClr val="FF0000"/>
                </a:solidFill>
                <a:latin typeface="Consolas"/>
                <a:cs typeface="Consolas"/>
                <a:sym typeface="Courier New" charset="0"/>
              </a:rPr>
              <a:t>constant</a:t>
            </a:r>
            <a:endParaRPr lang="en-US" dirty="0" smtClean="0">
              <a:solidFill>
                <a:schemeClr val="tx1"/>
              </a:solidFill>
              <a:latin typeface="Consolas"/>
              <a:cs typeface="Consolas"/>
              <a:sym typeface="Courier New" charset="0"/>
            </a:endParaRPr>
          </a:p>
          <a:p>
            <a:pPr marL="39688">
              <a:spcBef>
                <a:spcPts val="600"/>
              </a:spcBef>
            </a:pP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 Iterator&lt;E&gt; </a:t>
            </a:r>
            <a:r>
              <a:rPr lang="en-US" b="1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iterator</a:t>
            </a:r>
            <a:r>
              <a:rPr lang="en-US" dirty="0" smtClean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()</a:t>
            </a:r>
          </a:p>
          <a:p>
            <a:pPr marL="39688">
              <a:spcBef>
                <a:spcPts val="600"/>
              </a:spcBef>
            </a:pPr>
            <a:r>
              <a:rPr lang="en-US" dirty="0">
                <a:solidFill>
                  <a:schemeClr val="tx1"/>
                </a:solidFill>
                <a:latin typeface="Consolas"/>
                <a:cs typeface="Consolas"/>
                <a:sym typeface="Courier New" charset="0"/>
              </a:rPr>
              <a:t>}</a:t>
            </a:r>
            <a:endParaRPr lang="en-US" dirty="0">
              <a:solidFill>
                <a:srgbClr val="008000"/>
              </a:solidFill>
              <a:latin typeface="Consolas"/>
              <a:cs typeface="Consolas"/>
              <a:sym typeface="Courier New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87733" y="35560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 dirty="0" smtClean="0">
                <a:solidFill>
                  <a:srgbClr val="800000"/>
                </a:solidFill>
              </a:rPr>
              <a:t>Priority queues as lists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DB1AD7C-87B5-4589-8A7D-EE929539B5E2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5363" name="Rectangle 2"/>
          <p:cNvSpPr>
            <a:spLocks/>
          </p:cNvSpPr>
          <p:nvPr/>
        </p:nvSpPr>
        <p:spPr bwMode="auto">
          <a:xfrm>
            <a:off x="811213" y="1768475"/>
            <a:ext cx="75438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Maintain as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FF3300"/>
                </a:solidFill>
                <a:cs typeface="Arial" charset="0"/>
              </a:rPr>
              <a:t>unordered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list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add(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)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     put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new element at front – O(1)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 smtClean="0">
                <a:solidFill>
                  <a:srgbClr val="008000"/>
                </a:solidFill>
                <a:latin typeface="Arial"/>
                <a:cs typeface="Arial"/>
                <a:sym typeface="Courier New" charset="0"/>
              </a:rPr>
              <a:t>poll(</a:t>
            </a:r>
            <a:r>
              <a:rPr lang="en-US" b="1" dirty="0">
                <a:solidFill>
                  <a:srgbClr val="008000"/>
                </a:solidFill>
                <a:latin typeface="Arial"/>
                <a:cs typeface="Arial"/>
                <a:sym typeface="Courier New" charset="0"/>
              </a:rPr>
              <a:t>)</a:t>
            </a:r>
            <a:r>
              <a:rPr lang="en-US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Arial"/>
                <a:cs typeface="Arial"/>
              </a:rPr>
              <a:t>      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must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search the list – O(n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)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 smtClean="0">
                <a:solidFill>
                  <a:srgbClr val="008000"/>
                </a:solidFill>
                <a:cs typeface="Arial" charset="0"/>
              </a:rPr>
              <a:t>peek()      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must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search the list – O(n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)</a:t>
            </a:r>
            <a:endParaRPr lang="en-US" b="1" dirty="0">
              <a:solidFill>
                <a:srgbClr val="008000"/>
              </a:solidFill>
              <a:cs typeface="Arial" charset="0"/>
            </a:endParaRPr>
          </a:p>
          <a:p>
            <a:pPr marL="269875" indent="-230188">
              <a:buClr>
                <a:srgbClr val="008000"/>
              </a:buClr>
              <a:buSzPct val="100000"/>
              <a:buFont typeface="Arial" charset="0"/>
              <a:buChar char="–"/>
            </a:pPr>
            <a:endParaRPr lang="en-US" dirty="0">
              <a:solidFill>
                <a:srgbClr val="008000"/>
              </a:solidFill>
              <a:cs typeface="Arial" charset="0"/>
            </a:endParaRPr>
          </a:p>
          <a:p>
            <a:pPr marL="269875" indent="-230188">
              <a:buClr>
                <a:srgbClr val="3333CC"/>
              </a:buClr>
              <a:buSzPct val="100000"/>
              <a:buFont typeface="Arial" charset="0"/>
              <a:buChar char="•"/>
            </a:pPr>
            <a:r>
              <a:rPr lang="en-US" dirty="0">
                <a:solidFill>
                  <a:srgbClr val="3333CC"/>
                </a:solidFill>
                <a:cs typeface="Arial" charset="0"/>
              </a:rPr>
              <a:t>Maintain as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FF3300"/>
                </a:solidFill>
                <a:cs typeface="Arial" charset="0"/>
              </a:rPr>
              <a:t>ordered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3333CC"/>
                </a:solidFill>
                <a:cs typeface="Arial" charset="0"/>
              </a:rPr>
              <a:t>list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 smtClean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add(</a:t>
            </a:r>
            <a:r>
              <a:rPr lang="en-US" b="1" dirty="0">
                <a:solidFill>
                  <a:srgbClr val="008000"/>
                </a:solidFill>
                <a:latin typeface="Courier New" charset="0"/>
                <a:cs typeface="Courier New" charset="0"/>
                <a:sym typeface="Courier New" charset="0"/>
              </a:rPr>
              <a:t>)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      must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search the list – O(n)</a:t>
            </a: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>
                <a:solidFill>
                  <a:srgbClr val="008000"/>
                </a:solidFill>
                <a:latin typeface="Arial"/>
                <a:cs typeface="Arial"/>
                <a:sym typeface="Courier New" charset="0"/>
              </a:rPr>
              <a:t>poll()</a:t>
            </a:r>
            <a:r>
              <a:rPr lang="en-US" dirty="0">
                <a:solidFill>
                  <a:srgbClr val="008000"/>
                </a:solidFill>
                <a:latin typeface="Arial"/>
                <a:cs typeface="Arial"/>
              </a:rPr>
              <a:t>    </a:t>
            </a:r>
            <a:r>
              <a:rPr lang="en-US" dirty="0" smtClean="0">
                <a:solidFill>
                  <a:srgbClr val="008000"/>
                </a:solidFill>
                <a:latin typeface="Arial"/>
                <a:cs typeface="Arial"/>
              </a:rPr>
              <a:t>     </a:t>
            </a:r>
            <a:r>
              <a:rPr lang="en-US" dirty="0" err="1" smtClean="0">
                <a:solidFill>
                  <a:srgbClr val="008000"/>
                </a:solidFill>
                <a:cs typeface="Arial" charset="0"/>
              </a:rPr>
              <a:t>wamted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 element at top – </a:t>
            </a:r>
            <a:r>
              <a:rPr lang="en-US" dirty="0">
                <a:solidFill>
                  <a:srgbClr val="008000"/>
                </a:solidFill>
                <a:cs typeface="Arial" charset="0"/>
              </a:rPr>
              <a:t>O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(1)</a:t>
            </a:r>
            <a:endParaRPr lang="en-US" dirty="0">
              <a:solidFill>
                <a:srgbClr val="008000"/>
              </a:solidFill>
              <a:cs typeface="Arial" charset="0"/>
            </a:endParaRPr>
          </a:p>
          <a:p>
            <a:pPr marL="269875" indent="-230188">
              <a:buClr>
                <a:srgbClr val="008000"/>
              </a:buClr>
              <a:buSzPct val="100000"/>
              <a:buFont typeface="Courier New" charset="0"/>
              <a:buChar char="–"/>
            </a:pPr>
            <a:r>
              <a:rPr lang="en-US" b="1" dirty="0">
                <a:solidFill>
                  <a:srgbClr val="008000"/>
                </a:solidFill>
                <a:cs typeface="Arial" charset="0"/>
              </a:rPr>
              <a:t>peek() </a:t>
            </a:r>
            <a:r>
              <a:rPr lang="en-US" b="1" dirty="0" smtClean="0">
                <a:solidFill>
                  <a:srgbClr val="008000"/>
                </a:solidFill>
                <a:cs typeface="Arial" charset="0"/>
              </a:rPr>
              <a:t>      </a:t>
            </a:r>
            <a:r>
              <a:rPr lang="en-US" dirty="0" smtClean="0">
                <a:solidFill>
                  <a:srgbClr val="008000"/>
                </a:solidFill>
                <a:cs typeface="Arial" charset="0"/>
              </a:rPr>
              <a:t>O(1)</a:t>
            </a:r>
            <a:endParaRPr lang="en-US" b="1" dirty="0">
              <a:solidFill>
                <a:srgbClr val="008000"/>
              </a:solidFill>
              <a:cs typeface="Arial" charset="0"/>
            </a:endParaRPr>
          </a:p>
          <a:p>
            <a:pPr marL="269875" indent="-230188"/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marL="269875" indent="-230188" algn="ctr"/>
            <a:r>
              <a:rPr lang="en-US" dirty="0">
                <a:solidFill>
                  <a:srgbClr val="FF3300"/>
                </a:solidFill>
                <a:cs typeface="Arial" charset="0"/>
              </a:rPr>
              <a:t>Can we do better?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4215</TotalTime>
  <Pages>0</Pages>
  <Words>2525</Words>
  <Characters>0</Characters>
  <Application>Microsoft Macintosh PowerPoint</Application>
  <PresentationFormat>On-screen Show (4:3)</PresentationFormat>
  <Lines>0</Lines>
  <Paragraphs>698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Median</vt:lpstr>
      <vt:lpstr>Priority Queues and Heaps</vt:lpstr>
      <vt:lpstr>Readings and Homework</vt:lpstr>
      <vt:lpstr>Statistics of time spent on A4</vt:lpstr>
      <vt:lpstr>Stacks and queues are restricted lists</vt:lpstr>
      <vt:lpstr>Interface Bag (not In Java Collections)</vt:lpstr>
      <vt:lpstr>Priority queue</vt:lpstr>
      <vt:lpstr>Many uses of priority queues (&amp; heaps)</vt:lpstr>
      <vt:lpstr>java.util.PriorityQueue&lt;E&gt;</vt:lpstr>
      <vt:lpstr>Priority queues as lists</vt:lpstr>
      <vt:lpstr>Heap: binary tree with certain properties</vt:lpstr>
      <vt:lpstr>Heap: first property</vt:lpstr>
      <vt:lpstr>Heap: second property: is complete, has no holes</vt:lpstr>
      <vt:lpstr>Heap: Second property: has no “holes”</vt:lpstr>
      <vt:lpstr>Heap</vt:lpstr>
      <vt:lpstr>Numbering the nodes in a heap</vt:lpstr>
      <vt:lpstr>Can store a heap in an array b (could also be ArrayList or Vector)</vt:lpstr>
      <vt:lpstr>add(e)</vt:lpstr>
      <vt:lpstr>add(e)</vt:lpstr>
      <vt:lpstr>add()</vt:lpstr>
      <vt:lpstr>add()</vt:lpstr>
      <vt:lpstr>add()</vt:lpstr>
      <vt:lpstr>add()</vt:lpstr>
      <vt:lpstr>add()</vt:lpstr>
      <vt:lpstr>add()</vt:lpstr>
      <vt:lpstr>add()</vt:lpstr>
      <vt:lpstr>add()</vt:lpstr>
      <vt:lpstr>add(e)</vt:lpstr>
      <vt:lpstr>add() to a tree of size n</vt:lpstr>
      <vt:lpstr>add()  --assuming there is space</vt:lpstr>
      <vt:lpstr>add(). Remember, heap is in b[0..n-1]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</vt:lpstr>
      <vt:lpstr>poll(). Remember, heap is in b[0..n-1]</vt:lpstr>
      <vt:lpstr>c’s smaller child</vt:lpstr>
      <vt:lpstr>PowerPoint Presentation</vt:lpstr>
      <vt:lpstr>Change heap behaviour a bit</vt:lpstr>
      <vt:lpstr>HeapSort(b, n)   —Sort b[0..n-1]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Queue</dc:title>
  <dc:creator>Dexter Kozen</dc:creator>
  <cp:lastModifiedBy>David Gries</cp:lastModifiedBy>
  <cp:revision>139</cp:revision>
  <cp:lastPrinted>2016-04-02T19:08:43Z</cp:lastPrinted>
  <dcterms:modified xsi:type="dcterms:W3CDTF">2016-04-05T16:11:16Z</dcterms:modified>
</cp:coreProperties>
</file>