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4" r:id="rId3"/>
    <p:sldId id="282" r:id="rId4"/>
    <p:sldId id="321" r:id="rId5"/>
    <p:sldId id="289" r:id="rId6"/>
    <p:sldId id="297" r:id="rId7"/>
    <p:sldId id="298" r:id="rId8"/>
    <p:sldId id="332" r:id="rId9"/>
    <p:sldId id="328" r:id="rId10"/>
    <p:sldId id="313" r:id="rId11"/>
    <p:sldId id="314" r:id="rId12"/>
    <p:sldId id="315" r:id="rId13"/>
    <p:sldId id="329" r:id="rId14"/>
    <p:sldId id="316" r:id="rId15"/>
    <p:sldId id="317" r:id="rId16"/>
    <p:sldId id="318" r:id="rId17"/>
    <p:sldId id="330" r:id="rId18"/>
    <p:sldId id="319" r:id="rId19"/>
    <p:sldId id="320" r:id="rId20"/>
    <p:sldId id="326" r:id="rId21"/>
    <p:sldId id="333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F99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25" d="100"/>
          <a:sy n="125" d="100"/>
        </p:scale>
        <p:origin x="-112" y="-376"/>
      </p:cViewPr>
      <p:guideLst>
        <p:guide orient="horz" pos="2160"/>
        <p:guide pos="547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2/8/16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2/8/16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that people can google for Java’s tutorials on 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6302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them how</a:t>
            </a:r>
            <a:r>
              <a:rPr lang="en-US" baseline="0" dirty="0" smtClean="0"/>
              <a:t> many vowels are in “creek”, If they say 1, you say 2 (there are two e’s). If they say 2, you say there is only 1 –the vowel 2. Ambiguity of meaning.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9579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this,</a:t>
            </a:r>
            <a:r>
              <a:rPr lang="en-US" baseline="0" dirty="0" smtClean="0"/>
              <a:t> demo Object using Meta </a:t>
            </a:r>
            <a:r>
              <a:rPr lang="en-US" baseline="0" smtClean="0"/>
              <a:t>and Empty.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128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access to private field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lname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970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2/8/16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2/8/16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2/8/16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2/8/16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2/8/16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r>
              <a:rPr lang="fr-BE" smtClean="0"/>
              <a:t/>
            </a:r>
            <a:br>
              <a:rPr lang="fr-BE" smtClean="0"/>
            </a:br>
            <a:r>
              <a:rPr lang="fr-BE" smtClean="0"/>
              <a:t>Spring 2016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4: The class hierarchy; static components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Method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72200" y="3124200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1725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248400" y="422968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/>
              <a:t>“</a:t>
            </a:r>
            <a:r>
              <a:rPr lang="en-US" altLang="ja-JP" sz="2400" dirty="0"/>
              <a:t>Obama</a:t>
            </a:r>
            <a:r>
              <a:rPr lang="ja-JP" altLang="en-US" sz="2400" dirty="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getSsn</a:t>
            </a:r>
            <a:r>
              <a:rPr lang="en-US" sz="2400" dirty="0" smtClean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) 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6002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</a:t>
            </a:r>
            <a:r>
              <a:rPr lang="en-US" sz="2400" dirty="0" err="1" smtClean="0">
                <a:solidFill>
                  <a:srgbClr val="800000"/>
                </a:solidFill>
              </a:rPr>
              <a:t>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381000" y="2286000"/>
            <a:ext cx="4800600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Java Convention</a:t>
            </a:r>
            <a:r>
              <a:rPr lang="en-US" sz="2200" dirty="0"/>
              <a:t>: </a:t>
            </a:r>
            <a:r>
              <a:rPr lang="en-US" sz="2200" dirty="0" smtClean="0"/>
              <a:t>Define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  <a:r>
              <a:rPr lang="en-US" sz="2200" dirty="0"/>
              <a:t> </a:t>
            </a:r>
            <a:r>
              <a:rPr lang="en-US" sz="2200" dirty="0" smtClean="0"/>
              <a:t>in any class to return </a:t>
            </a:r>
            <a:r>
              <a:rPr lang="en-US" sz="2200" dirty="0"/>
              <a:t>a representation of </a:t>
            </a:r>
            <a:r>
              <a:rPr lang="en-US" sz="2200" dirty="0" smtClean="0"/>
              <a:t>an object, </a:t>
            </a:r>
            <a:r>
              <a:rPr lang="en-US" sz="2200" dirty="0"/>
              <a:t>giving info about the values in its fields</a:t>
            </a:r>
            <a:r>
              <a:rPr lang="en-US" sz="22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N</a:t>
            </a:r>
            <a:r>
              <a:rPr lang="en-US" sz="2200" dirty="0" smtClean="0"/>
              <a:t>ew definitions of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 </a:t>
            </a:r>
            <a:r>
              <a:rPr lang="en-US" sz="2200" b="1" dirty="0" smtClean="0">
                <a:solidFill>
                  <a:srgbClr val="FF0000"/>
                </a:solidFill>
              </a:rPr>
              <a:t>override</a:t>
            </a:r>
            <a:r>
              <a:rPr lang="en-US" sz="2200" dirty="0" smtClean="0"/>
              <a:t> the definition in </a:t>
            </a:r>
            <a:r>
              <a:rPr lang="en-US" sz="2200" dirty="0" err="1" smtClean="0">
                <a:solidFill>
                  <a:srgbClr val="800000"/>
                </a:solidFill>
              </a:rPr>
              <a:t>Object.toString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endParaRPr lang="en-US" sz="2200" dirty="0">
              <a:solidFill>
                <a:srgbClr val="800000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)  …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c.toString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85800" y="4800600"/>
            <a:ext cx="4953000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In appropriate places, the expression     c    automatically does c.toString()</a:t>
            </a:r>
          </a:p>
        </p:txBody>
      </p:sp>
    </p:spTree>
    <p:extLst>
      <p:ext uri="{BB962C8B-B14F-4D97-AF65-F5344CB8AC3E}">
        <p14:creationId xmlns:p14="http://schemas.microsoft.com/office/powerpoint/2010/main" val="34757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Method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72200" y="3102307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1725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324600" y="4239273"/>
            <a:ext cx="927296" cy="256527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/>
              <a:t>“</a:t>
            </a:r>
            <a:r>
              <a:rPr lang="en-US" altLang="ja-JP" sz="2400" dirty="0"/>
              <a:t>Obama</a:t>
            </a:r>
            <a:r>
              <a:rPr lang="ja-JP" altLang="en-US" sz="2400" dirty="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getSsn</a:t>
            </a:r>
            <a:r>
              <a:rPr lang="en-US" sz="2400" dirty="0" smtClean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) 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6764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</a:t>
            </a:r>
            <a:r>
              <a:rPr lang="en-US" sz="2400" dirty="0" err="1" smtClean="0">
                <a:solidFill>
                  <a:srgbClr val="800000"/>
                </a:solidFill>
              </a:rPr>
              <a:t>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228600" y="2286000"/>
            <a:ext cx="6172200" cy="3880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/>
              <a:t>public class </a:t>
            </a:r>
            <a:r>
              <a:rPr lang="en-US" sz="2200" dirty="0" smtClean="0"/>
              <a:t>W {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…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 </a:t>
            </a:r>
            <a:r>
              <a:rPr lang="en-US" sz="2200" dirty="0" smtClean="0">
                <a:solidFill>
                  <a:srgbClr val="008000"/>
                </a:solidFill>
              </a:rPr>
              <a:t>/** Return a representation of this object */</a:t>
            </a:r>
          </a:p>
          <a:p>
            <a:pPr>
              <a:spcBef>
                <a:spcPts val="12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public</a:t>
            </a:r>
            <a:r>
              <a:rPr lang="en-US" sz="2200" dirty="0" smtClean="0"/>
              <a:t> String </a:t>
            </a:r>
            <a:r>
              <a:rPr lang="en-US" sz="2200" dirty="0" err="1" smtClean="0"/>
              <a:t>toString</a:t>
            </a:r>
            <a:r>
              <a:rPr lang="en-US" sz="2200" dirty="0" smtClean="0"/>
              <a:t>() {</a:t>
            </a:r>
          </a:p>
          <a:p>
            <a:pPr>
              <a:spcBef>
                <a:spcPts val="12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b="1" dirty="0" smtClean="0"/>
              <a:t>return</a:t>
            </a:r>
            <a:r>
              <a:rPr lang="en-US" sz="2200" dirty="0" smtClean="0"/>
              <a:t> “</a:t>
            </a:r>
            <a:r>
              <a:rPr lang="en-US" sz="2200" dirty="0"/>
              <a:t>Worker  ”  </a:t>
            </a:r>
            <a:r>
              <a:rPr lang="en-US" sz="2200" dirty="0" smtClean="0"/>
              <a:t>+ </a:t>
            </a:r>
            <a:r>
              <a:rPr lang="en-US" sz="2200" dirty="0" err="1" smtClean="0"/>
              <a:t>lname</a:t>
            </a:r>
            <a:endParaRPr lang="en-US" sz="2200" dirty="0"/>
          </a:p>
          <a:p>
            <a:pPr>
              <a:spcBef>
                <a:spcPts val="120"/>
              </a:spcBef>
            </a:pPr>
            <a:r>
              <a:rPr lang="en-US" sz="2200" dirty="0" smtClean="0"/>
              <a:t>	+ “ has SSN ???-??-” + </a:t>
            </a:r>
            <a:r>
              <a:rPr lang="en-US" sz="2200" dirty="0" err="1" smtClean="0"/>
              <a:t>getSsn</a:t>
            </a:r>
            <a:r>
              <a:rPr lang="en-US" sz="2200" dirty="0" smtClean="0"/>
              <a:t>()</a:t>
            </a:r>
          </a:p>
          <a:p>
            <a:pPr>
              <a:spcBef>
                <a:spcPts val="120"/>
              </a:spcBef>
            </a:pPr>
            <a:r>
              <a:rPr lang="en-US" sz="2200" dirty="0" smtClean="0"/>
              <a:t>	+ (boss == </a:t>
            </a:r>
            <a:r>
              <a:rPr lang="en-US" sz="2200" b="1" dirty="0" smtClean="0"/>
              <a:t>null</a:t>
            </a:r>
            <a:br>
              <a:rPr lang="en-US" sz="2200" b="1" dirty="0" smtClean="0"/>
            </a:br>
            <a:r>
              <a:rPr lang="en-US" sz="2200" b="1" dirty="0" smtClean="0"/>
              <a:t>		</a:t>
            </a:r>
            <a:r>
              <a:rPr lang="en-US" sz="2200" dirty="0" smtClean="0"/>
              <a:t>? “”</a:t>
            </a:r>
            <a:br>
              <a:rPr lang="en-US" sz="2200" dirty="0" smtClean="0"/>
            </a:br>
            <a:r>
              <a:rPr lang="en-US" sz="2200" dirty="0" smtClean="0"/>
              <a:t>		: “ and boss ” + </a:t>
            </a:r>
            <a:r>
              <a:rPr lang="en-US" sz="2200" dirty="0" err="1" smtClean="0"/>
              <a:t>boss.lname</a:t>
            </a:r>
            <a:r>
              <a:rPr lang="en-US" sz="2200" dirty="0"/>
              <a:t>);</a:t>
            </a:r>
            <a:endParaRPr lang="en-US" sz="2200" dirty="0" smtClean="0"/>
          </a:p>
          <a:p>
            <a:pPr>
              <a:spcBef>
                <a:spcPts val="120"/>
              </a:spcBef>
            </a:pPr>
            <a:r>
              <a:rPr lang="en-US" sz="2200" dirty="0" smtClean="0"/>
              <a:t>  }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620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)  …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c.toString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517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Another example of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r>
              <a:rPr lang="en-US" sz="3600" dirty="0" smtClean="0">
                <a:solidFill>
                  <a:srgbClr val="800000"/>
                </a:solidFill>
              </a:rPr>
              <a:t>()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28600" y="1562964"/>
            <a:ext cx="8305800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8000"/>
                </a:solidFill>
              </a:rPr>
              <a:t>/** An instance represents a point (x, y) in the plane */</a:t>
            </a:r>
          </a:p>
          <a:p>
            <a:r>
              <a:rPr lang="en-US" b="1" dirty="0"/>
              <a:t>public class</a:t>
            </a:r>
            <a:r>
              <a:rPr lang="en-US" dirty="0"/>
              <a:t> Point {</a:t>
            </a:r>
          </a:p>
          <a:p>
            <a:pPr>
              <a:spcBef>
                <a:spcPct val="10000"/>
              </a:spcBef>
            </a:pPr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x;  </a:t>
            </a:r>
            <a:r>
              <a:rPr lang="en-US" dirty="0">
                <a:solidFill>
                  <a:srgbClr val="008000"/>
                </a:solidFill>
              </a:rPr>
              <a:t>// </a:t>
            </a:r>
            <a:r>
              <a:rPr lang="en-US" dirty="0" smtClean="0">
                <a:solidFill>
                  <a:srgbClr val="008000"/>
                </a:solidFill>
              </a:rPr>
              <a:t>x</a:t>
            </a:r>
            <a:r>
              <a:rPr lang="en-US" dirty="0">
                <a:solidFill>
                  <a:srgbClr val="008000"/>
                </a:solidFill>
              </a:rPr>
              <a:t>-coordinate</a:t>
            </a:r>
          </a:p>
          <a:p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/>
              <a:t>int</a:t>
            </a:r>
            <a:r>
              <a:rPr lang="en-US" dirty="0"/>
              <a:t> y;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>
                <a:solidFill>
                  <a:srgbClr val="008000"/>
                </a:solidFill>
              </a:rPr>
              <a:t>/ </a:t>
            </a:r>
            <a:r>
              <a:rPr lang="en-US" dirty="0" smtClean="0">
                <a:solidFill>
                  <a:srgbClr val="008000"/>
                </a:solidFill>
              </a:rPr>
              <a:t>y</a:t>
            </a:r>
            <a:r>
              <a:rPr lang="en-US" dirty="0">
                <a:solidFill>
                  <a:srgbClr val="008000"/>
                </a:solidFill>
              </a:rPr>
              <a:t>-coordinate</a:t>
            </a:r>
          </a:p>
          <a:p>
            <a:pPr>
              <a:spcBef>
                <a:spcPct val="25000"/>
              </a:spcBef>
            </a:pPr>
            <a:r>
              <a:rPr lang="en-US" dirty="0">
                <a:solidFill>
                  <a:srgbClr val="1EC44C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n-US" b="1" dirty="0">
                <a:solidFill>
                  <a:srgbClr val="8B008C"/>
                </a:solidFill>
              </a:rPr>
              <a:t>	</a:t>
            </a:r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repr</a:t>
            </a:r>
            <a:r>
              <a:rPr lang="en-US" dirty="0" smtClean="0">
                <a:solidFill>
                  <a:srgbClr val="008000"/>
                </a:solidFill>
              </a:rPr>
              <a:t>. </a:t>
            </a:r>
            <a:r>
              <a:rPr lang="en-US" dirty="0">
                <a:solidFill>
                  <a:srgbClr val="008000"/>
                </a:solidFill>
              </a:rPr>
              <a:t>of this point in form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(x, y)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 */</a:t>
            </a:r>
          </a:p>
          <a:p>
            <a:r>
              <a:rPr lang="en-US" b="1" dirty="0">
                <a:solidFill>
                  <a:srgbClr val="8B008C"/>
                </a:solidFill>
              </a:rPr>
              <a:t>	public </a:t>
            </a:r>
            <a:r>
              <a:rPr lang="en-US" dirty="0">
                <a:solidFill>
                  <a:srgbClr val="8B008C"/>
                </a:solidFill>
              </a:rPr>
              <a:t>String</a:t>
            </a:r>
            <a:r>
              <a:rPr lang="en-US" b="1" dirty="0">
                <a:solidFill>
                  <a:srgbClr val="8B008C"/>
                </a:solidFill>
              </a:rPr>
              <a:t> </a:t>
            </a:r>
            <a:r>
              <a:rPr lang="en-US" dirty="0" err="1">
                <a:solidFill>
                  <a:srgbClr val="8B008C"/>
                </a:solidFill>
              </a:rPr>
              <a:t>toString</a:t>
            </a:r>
            <a:r>
              <a:rPr lang="en-US" dirty="0">
                <a:solidFill>
                  <a:srgbClr val="8B008C"/>
                </a:solidFill>
              </a:rPr>
              <a:t>() {</a:t>
            </a:r>
          </a:p>
          <a:p>
            <a:r>
              <a:rPr lang="en-US" dirty="0">
                <a:solidFill>
                  <a:srgbClr val="8B008C"/>
                </a:solidFill>
              </a:rPr>
              <a:t>    		</a:t>
            </a:r>
            <a:r>
              <a:rPr lang="en-US" b="1" dirty="0">
                <a:solidFill>
                  <a:srgbClr val="8B008C"/>
                </a:solidFill>
              </a:rPr>
              <a:t>return </a:t>
            </a:r>
            <a:r>
              <a:rPr lang="en-US" dirty="0" smtClean="0">
                <a:solidFill>
                  <a:srgbClr val="8B008C"/>
                </a:solidFill>
              </a:rPr>
              <a:t>“(”  +  x  +  “, ”  + y  + “)”;</a:t>
            </a:r>
            <a:endParaRPr lang="en-US" dirty="0">
              <a:solidFill>
                <a:srgbClr val="8B008C"/>
              </a:solidFill>
            </a:endParaRPr>
          </a:p>
          <a:p>
            <a:r>
              <a:rPr lang="en-US" dirty="0">
                <a:solidFill>
                  <a:srgbClr val="8B008C"/>
                </a:solidFill>
              </a:rPr>
              <a:t>	}</a:t>
            </a:r>
          </a:p>
          <a:p>
            <a:pPr>
              <a:spcBef>
                <a:spcPct val="20000"/>
              </a:spcBef>
            </a:pPr>
            <a:r>
              <a:rPr lang="en-US" dirty="0"/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324600" y="2057400"/>
            <a:ext cx="2209800" cy="1600200"/>
            <a:chOff x="6400797" y="4343400"/>
            <a:chExt cx="22098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6476997" y="4343400"/>
              <a:ext cx="2133600" cy="1600200"/>
              <a:chOff x="4790140" y="2133600"/>
              <a:chExt cx="2677460" cy="1765738"/>
            </a:xfrm>
          </p:grpSpPr>
          <p:sp>
            <p:nvSpPr>
              <p:cNvPr id="7" name="Rectangle 2"/>
              <p:cNvSpPr>
                <a:spLocks noChangeArrowheads="1"/>
              </p:cNvSpPr>
              <p:nvPr/>
            </p:nvSpPr>
            <p:spPr bwMode="auto">
              <a:xfrm>
                <a:off x="4790140" y="2667000"/>
                <a:ext cx="2677460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479014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Point@fa8</a:t>
                </a:r>
                <a:endParaRPr lang="en-US" sz="2400" dirty="0"/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Point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00797" y="5410200"/>
              <a:ext cx="2133603" cy="457200"/>
              <a:chOff x="6400797" y="5410200"/>
              <a:chExt cx="2133603" cy="4572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400797" y="5410200"/>
                <a:ext cx="1676403" cy="457200"/>
                <a:chOff x="6019797" y="4800600"/>
                <a:chExt cx="1676403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6019797" y="4800600"/>
                  <a:ext cx="609600" cy="381000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x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6476997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70866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y</a:t>
                  </a:r>
                  <a:endParaRPr lang="en-US" sz="2400" dirty="0"/>
                </a:p>
              </p:txBody>
            </p:sp>
          </p:grpSp>
          <p:sp>
            <p:nvSpPr>
              <p:cNvPr id="14" name="Rectangle 22"/>
              <p:cNvSpPr>
                <a:spLocks noChangeArrowheads="1"/>
              </p:cNvSpPr>
              <p:nvPr/>
            </p:nvSpPr>
            <p:spPr bwMode="auto">
              <a:xfrm>
                <a:off x="7924800" y="5410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</p:grp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143000" y="5502275"/>
            <a:ext cx="60960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Function </a:t>
            </a:r>
            <a:r>
              <a:rPr lang="en-US" dirty="0" err="1"/>
              <a:t>toString</a:t>
            </a:r>
            <a:r>
              <a:rPr lang="en-US" dirty="0"/>
              <a:t> should give the values in the fields in a format that makes sense for the class.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0" y="4114800"/>
            <a:ext cx="84350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(9, 5)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424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What about </a:t>
            </a:r>
            <a:r>
              <a:rPr lang="en-US" sz="3600" b="1" dirty="0" smtClean="0">
                <a:latin typeface="Courier"/>
                <a:cs typeface="Courier"/>
              </a:rPr>
              <a:t>this</a:t>
            </a:r>
            <a:endParaRPr lang="en-US" sz="3600" b="1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ourier"/>
                <a:cs typeface="Courier"/>
              </a:rPr>
              <a:t>this</a:t>
            </a:r>
            <a:r>
              <a:rPr lang="en-US" sz="2400" dirty="0" smtClean="0"/>
              <a:t> keyword:  </a:t>
            </a:r>
            <a:r>
              <a:rPr lang="en-US" sz="2400" b="1" dirty="0" smtClean="0"/>
              <a:t>this</a:t>
            </a:r>
            <a:r>
              <a:rPr lang="en-US" sz="2400" dirty="0" smtClean="0"/>
              <a:t> evaluates to the name of the object in which it occurs</a:t>
            </a:r>
          </a:p>
          <a:p>
            <a:r>
              <a:rPr lang="en-US" sz="2400" dirty="0" smtClean="0"/>
              <a:t>Makes it possible for an object to access its own name (or pointer)</a:t>
            </a:r>
          </a:p>
          <a:p>
            <a:r>
              <a:rPr lang="en-US" sz="2400" dirty="0" smtClean="0"/>
              <a:t>Example: Referencing a shadowed class field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81400"/>
            <a:ext cx="410980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Point {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 = </a:t>
            </a:r>
            <a:r>
              <a:rPr lang="en-US" sz="1600" dirty="0">
                <a:latin typeface="Courier"/>
                <a:cs typeface="Courier"/>
              </a:rPr>
              <a:t>0;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y = </a:t>
            </a:r>
            <a:r>
              <a:rPr lang="en-US" sz="1600" dirty="0">
                <a:latin typeface="Courier"/>
                <a:cs typeface="Courier"/>
              </a:rPr>
              <a:t>0;</a:t>
            </a: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Point(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y) 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dirty="0" smtClean="0">
                <a:latin typeface="Courier"/>
                <a:cs typeface="Courier"/>
              </a:rPr>
              <a:t>x = </a:t>
            </a:r>
            <a:r>
              <a:rPr lang="en-US" sz="1600" dirty="0">
                <a:latin typeface="Courier"/>
                <a:cs typeface="Courier"/>
              </a:rPr>
              <a:t>x;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dirty="0" smtClean="0">
                <a:latin typeface="Courier"/>
                <a:cs typeface="Courier"/>
              </a:rPr>
              <a:t>y = </a:t>
            </a:r>
            <a:r>
              <a:rPr lang="en-US" sz="1600" dirty="0">
                <a:latin typeface="Courier"/>
                <a:cs typeface="Courier"/>
              </a:rPr>
              <a:t>y;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6995" y="3581400"/>
            <a:ext cx="410980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Point {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 = </a:t>
            </a:r>
            <a:r>
              <a:rPr lang="en-US" sz="1600" dirty="0">
                <a:latin typeface="Courier"/>
                <a:cs typeface="Courier"/>
              </a:rPr>
              <a:t>0;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y = </a:t>
            </a:r>
            <a:r>
              <a:rPr lang="en-US" sz="1600" dirty="0">
                <a:latin typeface="Courier"/>
                <a:cs typeface="Courier"/>
              </a:rPr>
              <a:t>0;</a:t>
            </a: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Point(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y) 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b="1" dirty="0" err="1" smtClean="0">
                <a:latin typeface="Courier"/>
                <a:cs typeface="Courier"/>
              </a:rPr>
              <a:t>this</a:t>
            </a:r>
            <a:r>
              <a:rPr lang="en-US" sz="1600" dirty="0" err="1" smtClean="0">
                <a:latin typeface="Courier"/>
                <a:cs typeface="Courier"/>
              </a:rPr>
              <a:t>.x</a:t>
            </a:r>
            <a:r>
              <a:rPr lang="en-US" sz="1600" dirty="0" smtClean="0">
                <a:latin typeface="Courier"/>
                <a:cs typeface="Courier"/>
              </a:rPr>
              <a:t> = </a:t>
            </a:r>
            <a:r>
              <a:rPr lang="en-US" sz="1600" dirty="0">
                <a:latin typeface="Courier"/>
                <a:cs typeface="Courier"/>
              </a:rPr>
              <a:t>x;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b="1" dirty="0" err="1" smtClean="0">
                <a:latin typeface="Courier"/>
                <a:cs typeface="Courier"/>
              </a:rPr>
              <a:t>this</a:t>
            </a:r>
            <a:r>
              <a:rPr lang="en-US" sz="1600" dirty="0" err="1" smtClean="0">
                <a:latin typeface="Courier"/>
                <a:cs typeface="Courier"/>
              </a:rPr>
              <a:t>.y</a:t>
            </a:r>
            <a:r>
              <a:rPr lang="en-US" sz="1600" dirty="0" smtClean="0">
                <a:latin typeface="Courier"/>
                <a:cs typeface="Courier"/>
              </a:rPr>
              <a:t> = </a:t>
            </a:r>
            <a:r>
              <a:rPr lang="en-US" sz="1600" dirty="0">
                <a:latin typeface="Courier"/>
                <a:cs typeface="Courier"/>
              </a:rPr>
              <a:t>y;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867400"/>
            <a:ext cx="779162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5867400"/>
            <a:ext cx="32273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Inside-out rule shows that field x is inaccessible!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243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010400" y="53340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</a:t>
              </a:r>
              <a:r>
                <a:rPr lang="en-US" sz="2400" dirty="0" smtClean="0"/>
                <a:t>W c) {</a:t>
              </a:r>
            </a:p>
            <a:p>
              <a:r>
                <a:rPr lang="en-US" sz="2400" dirty="0" smtClean="0"/>
                <a:t>…}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14800" y="3657600"/>
            <a:ext cx="2514600" cy="2819400"/>
            <a:chOff x="6765290" y="3657600"/>
            <a:chExt cx="251460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242189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6917690" y="52578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 c) {</a:t>
              </a:r>
              <a:br>
                <a:rPr lang="en-US" sz="2400" dirty="0" smtClean="0"/>
              </a:br>
              <a:r>
                <a:rPr lang="en-US" sz="2400" dirty="0" smtClean="0"/>
                <a:t> </a:t>
              </a:r>
              <a:r>
                <a:rPr lang="en-US" sz="2400" b="1" dirty="0" smtClean="0"/>
                <a:t>return</a:t>
              </a:r>
              <a:r>
                <a:rPr lang="en-US" sz="2400" dirty="0" smtClean="0"/>
                <a:t/>
              </a:r>
              <a:br>
                <a:rPr lang="en-US" sz="2400" dirty="0" smtClean="0"/>
              </a:br>
              <a:r>
                <a:rPr lang="en-US" sz="2400" dirty="0" smtClean="0"/>
                <a:t>   </a:t>
              </a:r>
              <a:r>
                <a:rPr lang="en-US" sz="2400" b="1" dirty="0" smtClean="0"/>
                <a:t>this</a:t>
              </a:r>
              <a:r>
                <a:rPr lang="en-US" sz="2400" dirty="0" smtClean="0"/>
                <a:t> == </a:t>
              </a:r>
              <a:r>
                <a:rPr lang="en-US" sz="2400" dirty="0" err="1" smtClean="0"/>
                <a:t>c.boss</a:t>
              </a:r>
              <a:r>
                <a:rPr lang="en-US" sz="2400" dirty="0" smtClean="0"/>
                <a:t>; }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304800" y="1447800"/>
            <a:ext cx="76930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this object is </a:t>
            </a:r>
            <a:r>
              <a:rPr lang="en-US" altLang="ja-JP" dirty="0" smtClean="0">
                <a:solidFill>
                  <a:srgbClr val="008000"/>
                </a:solidFill>
              </a:rPr>
              <a:t>c</a:t>
            </a:r>
            <a:r>
              <a:rPr lang="ja-JP" altLang="en-US" dirty="0" smtClean="0">
                <a:solidFill>
                  <a:srgbClr val="008000"/>
                </a:solidFill>
              </a:rPr>
              <a:t>’</a:t>
            </a:r>
            <a:r>
              <a:rPr lang="en-US" altLang="ja-JP" dirty="0" smtClean="0">
                <a:solidFill>
                  <a:srgbClr val="008000"/>
                </a:solidFill>
              </a:rPr>
              <a:t>s </a:t>
            </a:r>
            <a:r>
              <a:rPr lang="en-US" altLang="ja-JP" dirty="0">
                <a:solidFill>
                  <a:srgbClr val="008000"/>
                </a:solidFill>
              </a:rPr>
              <a:t>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c is not null. </a:t>
            </a:r>
            <a:r>
              <a:rPr lang="en-US" dirty="0">
                <a:solidFill>
                  <a:srgbClr val="008000"/>
                </a:solidFill>
              </a:rPr>
              <a:t>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dirty="0"/>
              <a:t>   </a:t>
            </a:r>
            <a:r>
              <a:rPr lang="en-US" b="1" dirty="0"/>
              <a:t>return this </a:t>
            </a:r>
            <a:r>
              <a:rPr lang="en-US" dirty="0"/>
              <a:t>== </a:t>
            </a:r>
            <a:r>
              <a:rPr lang="en-US" dirty="0" err="1" smtClean="0"/>
              <a:t>c.boss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457200" y="5276672"/>
            <a:ext cx="3276600" cy="1200328"/>
          </a:xfrm>
          <a:prstGeom prst="rect">
            <a:avLst/>
          </a:prstGeom>
          <a:solidFill>
            <a:srgbClr val="FEFF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keyword </a:t>
            </a:r>
            <a:r>
              <a:rPr lang="en-US" b="1" dirty="0">
                <a:solidFill>
                  <a:srgbClr val="800000"/>
                </a:solidFill>
              </a:rPr>
              <a:t>this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/>
              <a:t>evaluates to </a:t>
            </a:r>
            <a:r>
              <a:rPr lang="en-US" dirty="0"/>
              <a:t>the name of the object in which it appears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5486400" y="175260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 smtClean="0">
                <a:solidFill>
                  <a:srgbClr val="800000"/>
                </a:solidFill>
              </a:rPr>
              <a:t>x.isBoss</a:t>
            </a:r>
            <a:r>
              <a:rPr lang="en-US" dirty="0" smtClean="0">
                <a:solidFill>
                  <a:srgbClr val="800000"/>
                </a:solidFill>
              </a:rPr>
              <a:t>(y) 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b="1" dirty="0" smtClean="0">
                <a:solidFill>
                  <a:srgbClr val="800000"/>
                </a:solidFill>
              </a:rPr>
              <a:t>false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6629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288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46482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1054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5486400" y="2286000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800000"/>
                </a:solidFill>
              </a:rPr>
              <a:t>y</a:t>
            </a:r>
            <a:r>
              <a:rPr lang="en-US" dirty="0" err="1" smtClean="0">
                <a:solidFill>
                  <a:srgbClr val="800000"/>
                </a:solidFill>
              </a:rPr>
              <a:t>.isBoss</a:t>
            </a:r>
            <a:r>
              <a:rPr lang="en-US" dirty="0" smtClean="0">
                <a:solidFill>
                  <a:srgbClr val="800000"/>
                </a:solidFill>
              </a:rPr>
              <a:t>(x) 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b="1" dirty="0" smtClean="0">
                <a:solidFill>
                  <a:srgbClr val="800000"/>
                </a:solidFill>
              </a:rPr>
              <a:t>true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505200"/>
            <a:ext cx="33528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Spec</a:t>
            </a:r>
            <a:r>
              <a:rPr lang="en-US" sz="2400" dirty="0" smtClean="0"/>
              <a:t>: return the value of that true-false sentence.</a:t>
            </a:r>
          </a:p>
          <a:p>
            <a:r>
              <a:rPr lang="en-US" sz="2400" dirty="0" smtClean="0"/>
              <a:t>True if this object is c’s boss, false otherwise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77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35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784090" y="3657600"/>
            <a:ext cx="1997710" cy="2819400"/>
            <a:chOff x="6765290" y="3657600"/>
            <a:chExt cx="199771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21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52401" y="4572000"/>
            <a:ext cx="457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this object is </a:t>
            </a:r>
            <a:r>
              <a:rPr lang="en-US" altLang="ja-JP" dirty="0" smtClean="0">
                <a:solidFill>
                  <a:srgbClr val="008000"/>
                </a:solidFill>
              </a:rPr>
              <a:t>c</a:t>
            </a:r>
            <a:r>
              <a:rPr lang="ja-JP" altLang="en-US" dirty="0" smtClean="0">
                <a:solidFill>
                  <a:srgbClr val="008000"/>
                </a:solidFill>
              </a:rPr>
              <a:t>’</a:t>
            </a:r>
            <a:r>
              <a:rPr lang="en-US" altLang="ja-JP" dirty="0" smtClean="0">
                <a:solidFill>
                  <a:srgbClr val="008000"/>
                </a:solidFill>
              </a:rPr>
              <a:t>s </a:t>
            </a:r>
            <a:r>
              <a:rPr lang="en-US" altLang="ja-JP" dirty="0">
                <a:solidFill>
                  <a:srgbClr val="008000"/>
                </a:solidFill>
              </a:rPr>
              <a:t>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c is not null. </a:t>
            </a:r>
            <a:r>
              <a:rPr lang="en-US" dirty="0">
                <a:solidFill>
                  <a:srgbClr val="008000"/>
                </a:solidFill>
              </a:rPr>
              <a:t>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this </a:t>
            </a:r>
            <a:r>
              <a:rPr lang="en-US" dirty="0">
                <a:solidFill>
                  <a:srgbClr val="800000"/>
                </a:solidFill>
              </a:rPr>
              <a:t>== </a:t>
            </a:r>
            <a:r>
              <a:rPr lang="en-US" dirty="0" err="1" smtClean="0">
                <a:solidFill>
                  <a:srgbClr val="800000"/>
                </a:solidFill>
              </a:rPr>
              <a:t>c.boss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  <a:endParaRPr lang="en-US" dirty="0">
              <a:solidFill>
                <a:srgbClr val="800000"/>
              </a:solidFill>
            </a:endParaRP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76400"/>
            <a:ext cx="4571999" cy="19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b is c</a:t>
            </a:r>
            <a:r>
              <a:rPr lang="ja-JP" altLang="en-US" dirty="0">
                <a:solidFill>
                  <a:srgbClr val="008000"/>
                </a:solidFill>
              </a:rPr>
              <a:t>’</a:t>
            </a:r>
            <a:r>
              <a:rPr lang="en-US" altLang="ja-JP" dirty="0">
                <a:solidFill>
                  <a:srgbClr val="008000"/>
                </a:solidFill>
              </a:rPr>
              <a:t>s 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</a:t>
            </a:r>
            <a:r>
              <a:rPr lang="en-US" dirty="0">
                <a:solidFill>
                  <a:srgbClr val="008000"/>
                </a:solidFill>
              </a:rPr>
              <a:t>b and c are not null. */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boolean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b, 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38855" y="5943600"/>
            <a:ext cx="3776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isBoss(W,W)       isBoss(</a:t>
            </a:r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n-US" sz="2400" dirty="0" smtClean="0">
                <a:solidFill>
                  <a:srgbClr val="FF0000"/>
                </a:solidFill>
              </a:rPr>
              <a:t>,W)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7010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669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51816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6388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86200" y="1371600"/>
            <a:ext cx="4876801" cy="1600200"/>
            <a:chOff x="3886200" y="1371600"/>
            <a:chExt cx="4876801" cy="1600200"/>
          </a:xfrm>
        </p:grpSpPr>
        <p:sp>
          <p:nvSpPr>
            <p:cNvPr id="4" name="TextBox 3"/>
            <p:cNvSpPr txBox="1"/>
            <p:nvPr/>
          </p:nvSpPr>
          <p:spPr>
            <a:xfrm>
              <a:off x="5029200" y="1371600"/>
              <a:ext cx="37338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Body doesn’t refer to any field or method in the object.</a:t>
              </a:r>
            </a:p>
            <a:p>
              <a:pPr algn="r"/>
              <a:r>
                <a:rPr lang="en-US" sz="2400" dirty="0" smtClean="0"/>
                <a:t>Why put method in object?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3886200" y="1971764"/>
              <a:ext cx="1143000" cy="10000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801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572000" y="3505200"/>
            <a:ext cx="4267200" cy="30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705600" y="3657162"/>
            <a:ext cx="1997710" cy="2438838"/>
            <a:chOff x="6765290" y="3657600"/>
            <a:chExt cx="1997710" cy="2438838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600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35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48200" y="3657162"/>
            <a:ext cx="1997710" cy="2438400"/>
            <a:chOff x="6765290" y="3657600"/>
            <a:chExt cx="1997710" cy="2438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21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00200"/>
            <a:ext cx="548639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b is c</a:t>
            </a:r>
            <a:r>
              <a:rPr lang="ja-JP" altLang="en-US" dirty="0">
                <a:solidFill>
                  <a:srgbClr val="008000"/>
                </a:solidFill>
              </a:rPr>
              <a:t>’</a:t>
            </a:r>
            <a:r>
              <a:rPr lang="en-US" altLang="ja-JP" dirty="0">
                <a:solidFill>
                  <a:srgbClr val="008000"/>
                </a:solidFill>
              </a:rPr>
              <a:t>s 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</a:t>
            </a:r>
            <a:r>
              <a:rPr lang="en-US" dirty="0">
                <a:solidFill>
                  <a:srgbClr val="008000"/>
                </a:solidFill>
              </a:rPr>
              <a:t>b and c are not null. */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static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boolean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b, 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91200" y="6096000"/>
            <a:ext cx="168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isBoss</a:t>
            </a:r>
            <a:r>
              <a:rPr lang="en-US" sz="2400" dirty="0" smtClean="0">
                <a:solidFill>
                  <a:srgbClr val="FF0000"/>
                </a:solidFill>
              </a:rPr>
              <a:t>(W,W)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160758" y="61722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819400" y="6019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331958" y="61722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789158" y="60960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81200" y="1066800"/>
            <a:ext cx="6324600" cy="1371600"/>
            <a:chOff x="-3229163" y="4572000"/>
            <a:chExt cx="6324600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-28763" y="4572000"/>
              <a:ext cx="31242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s</a:t>
              </a:r>
              <a:r>
                <a:rPr lang="en-US" sz="2400" dirty="0" smtClean="0">
                  <a:solidFill>
                    <a:srgbClr val="FF0000"/>
                  </a:solidFill>
                </a:rPr>
                <a:t>tatic</a:t>
              </a:r>
              <a:r>
                <a:rPr lang="en-US" sz="2400" dirty="0" smtClean="0"/>
                <a:t>: there is only </a:t>
              </a:r>
              <a:r>
                <a:rPr lang="en-US" sz="2400" dirty="0" smtClean="0">
                  <a:solidFill>
                    <a:srgbClr val="800000"/>
                  </a:solidFill>
                </a:rPr>
                <a:t>one</a:t>
              </a:r>
              <a:r>
                <a:rPr lang="en-US" sz="2400" dirty="0" smtClean="0"/>
                <a:t> copy of the method. It is </a:t>
              </a:r>
              <a:r>
                <a:rPr lang="en-US" sz="2400" i="1" dirty="0" smtClean="0"/>
                <a:t>not</a:t>
              </a:r>
              <a:r>
                <a:rPr lang="en-US" sz="2400" dirty="0" smtClean="0"/>
                <a:t> in each object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-3229163" y="5172164"/>
              <a:ext cx="3200400" cy="7714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267200" y="3048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Box for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dirty="0" smtClean="0"/>
              <a:t> (objects, 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 components)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62000" y="3733800"/>
            <a:ext cx="1715734" cy="907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x.isBoss</a:t>
            </a:r>
            <a:r>
              <a:rPr lang="en-US" sz="2400" dirty="0" smtClean="0"/>
              <a:t>(x, y)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 err="1" smtClean="0"/>
              <a:t>y.isBoss</a:t>
            </a:r>
            <a:r>
              <a:rPr lang="en-US" sz="2400" dirty="0" smtClean="0"/>
              <a:t>(x, y)</a:t>
            </a:r>
            <a:endParaRPr lang="en-US" sz="24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762000" y="3581400"/>
            <a:ext cx="1841971" cy="2056656"/>
            <a:chOff x="762000" y="3581400"/>
            <a:chExt cx="1841971" cy="2056656"/>
          </a:xfrm>
        </p:grpSpPr>
        <p:sp>
          <p:nvSpPr>
            <p:cNvPr id="55" name="TextBox 54"/>
            <p:cNvSpPr txBox="1"/>
            <p:nvPr/>
          </p:nvSpPr>
          <p:spPr>
            <a:xfrm>
              <a:off x="762000" y="4807059"/>
              <a:ext cx="1841971" cy="83099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Preferred:</a:t>
              </a:r>
            </a:p>
            <a:p>
              <a:r>
                <a:rPr lang="en-US" sz="2400" dirty="0" err="1" smtClean="0"/>
                <a:t>W.isBoss</a:t>
              </a:r>
              <a:r>
                <a:rPr lang="en-US" sz="2400" dirty="0" smtClean="0"/>
                <a:t>(x, y)</a:t>
              </a:r>
              <a:endParaRPr lang="en-US" sz="2400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914400" y="3581400"/>
              <a:ext cx="12954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990600" y="3581400"/>
              <a:ext cx="13716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489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Good example of static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err="1" smtClean="0"/>
              <a:t>java.lang.Math</a:t>
            </a:r>
            <a:endParaRPr lang="en-US" sz="3600" dirty="0" smtClean="0"/>
          </a:p>
          <a:p>
            <a:pPr marL="0" indent="0">
              <a:buNone/>
            </a:pPr>
            <a:r>
              <a:rPr lang="en-US" sz="2000" dirty="0"/>
              <a:t>http://</a:t>
            </a:r>
            <a:r>
              <a:rPr lang="en-US" sz="2000" dirty="0" err="1"/>
              <a:t>docs.oracle.com</a:t>
            </a:r>
            <a:r>
              <a:rPr lang="en-US" sz="2000" dirty="0"/>
              <a:t>/</a:t>
            </a:r>
            <a:r>
              <a:rPr lang="en-US" sz="2000" dirty="0" err="1"/>
              <a:t>javase</a:t>
            </a:r>
            <a:r>
              <a:rPr lang="en-US" sz="2000" dirty="0" smtClean="0"/>
              <a:t>/8/</a:t>
            </a:r>
            <a:r>
              <a:rPr lang="en-US" sz="2000" dirty="0"/>
              <a:t>docs/</a:t>
            </a:r>
            <a:r>
              <a:rPr lang="en-US" sz="2000" dirty="0" err="1"/>
              <a:t>api</a:t>
            </a:r>
            <a:r>
              <a:rPr lang="en-US" sz="2000" dirty="0"/>
              <a:t>/java/</a:t>
            </a:r>
            <a:r>
              <a:rPr lang="en-US" sz="2000" dirty="0" err="1"/>
              <a:t>lang</a:t>
            </a:r>
            <a:r>
              <a:rPr lang="en-US" sz="2000" dirty="0"/>
              <a:t>/</a:t>
            </a:r>
            <a:r>
              <a:rPr lang="en-US" sz="2000" dirty="0" err="1"/>
              <a:t>Math.html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148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Java application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397752" cy="3352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Java application: bunch of classes with at least one class that has this procedure: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800000"/>
                </a:solidFill>
              </a:rPr>
              <a:t>public </a:t>
            </a:r>
            <a:r>
              <a:rPr lang="en-US" b="1" dirty="0" smtClean="0">
                <a:solidFill>
                  <a:srgbClr val="FF0000"/>
                </a:solidFill>
              </a:rPr>
              <a:t>static</a:t>
            </a:r>
            <a:r>
              <a:rPr lang="en-US" b="1" dirty="0" smtClean="0">
                <a:solidFill>
                  <a:srgbClr val="800000"/>
                </a:solidFill>
              </a:rPr>
              <a:t> void</a:t>
            </a:r>
            <a:r>
              <a:rPr lang="en-US" dirty="0" smtClean="0">
                <a:solidFill>
                  <a:srgbClr val="800000"/>
                </a:solidFill>
              </a:rPr>
              <a:t> main(String[] </a:t>
            </a:r>
            <a:r>
              <a:rPr lang="en-US" dirty="0" err="1" smtClean="0">
                <a:solidFill>
                  <a:srgbClr val="800000"/>
                </a:solidFill>
              </a:rPr>
              <a:t>args</a:t>
            </a:r>
            <a:r>
              <a:rPr lang="en-US" dirty="0" smtClean="0">
                <a:solidFill>
                  <a:srgbClr val="800000"/>
                </a:solidFill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       …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}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3352800"/>
            <a:ext cx="34290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Type String[]: array of elements of type </a:t>
            </a:r>
            <a:r>
              <a:rPr lang="en-US" sz="2400" dirty="0" smtClean="0">
                <a:solidFill>
                  <a:srgbClr val="800000"/>
                </a:solidFill>
              </a:rPr>
              <a:t>String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will discuss later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029200"/>
            <a:ext cx="6658944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Running the application effectively calls method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</a:p>
          <a:p>
            <a:endParaRPr lang="en-US" sz="8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Command line arguments can be entered with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5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Use of static variables:  Maintain info about created objects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724400" y="3124200"/>
            <a:ext cx="4191000" cy="3505200"/>
            <a:chOff x="3886200" y="3733800"/>
            <a:chExt cx="4191000" cy="35052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3886200" y="3733800"/>
              <a:ext cx="4191000" cy="3124200"/>
            </a:xfrm>
            <a:prstGeom prst="rect">
              <a:avLst/>
            </a:prstGeom>
            <a:solidFill>
              <a:srgbClr val="FEF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038600" y="4343400"/>
              <a:ext cx="4038600" cy="2895600"/>
              <a:chOff x="2544" y="2736"/>
              <a:chExt cx="2544" cy="1824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3840" y="2736"/>
                <a:ext cx="1152" cy="1152"/>
                <a:chOff x="4416" y="2592"/>
                <a:chExt cx="1152" cy="1152"/>
              </a:xfrm>
            </p:grpSpPr>
            <p:sp>
              <p:nvSpPr>
                <p:cNvPr id="18" name="Rectangle 8"/>
                <p:cNvSpPr>
                  <a:spLocks noChangeArrowheads="1"/>
                </p:cNvSpPr>
                <p:nvPr/>
              </p:nvSpPr>
              <p:spPr bwMode="auto">
                <a:xfrm>
                  <a:off x="4416" y="2976"/>
                  <a:ext cx="1152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Rectangle 9"/>
                <p:cNvSpPr>
                  <a:spLocks noChangeArrowheads="1"/>
                </p:cNvSpPr>
                <p:nvPr/>
              </p:nvSpPr>
              <p:spPr bwMode="auto">
                <a:xfrm>
                  <a:off x="4416" y="2592"/>
                  <a:ext cx="672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W@12</a:t>
                  </a:r>
                  <a:endParaRPr lang="en-US" dirty="0"/>
                </a:p>
              </p:txBody>
            </p:sp>
            <p:sp>
              <p:nvSpPr>
                <p:cNvPr id="20" name="Rectangle 10"/>
                <p:cNvSpPr>
                  <a:spLocks noChangeArrowheads="1"/>
                </p:cNvSpPr>
                <p:nvPr/>
              </p:nvSpPr>
              <p:spPr bwMode="auto">
                <a:xfrm>
                  <a:off x="5280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W</a:t>
                  </a:r>
                  <a:endParaRPr lang="en-US" sz="2400" dirty="0"/>
                </a:p>
              </p:txBody>
            </p:sp>
            <p:sp>
              <p:nvSpPr>
                <p:cNvPr id="21" name="Rectangle 11"/>
                <p:cNvSpPr>
                  <a:spLocks noChangeArrowheads="1"/>
                </p:cNvSpPr>
                <p:nvPr/>
              </p:nvSpPr>
              <p:spPr bwMode="auto">
                <a:xfrm>
                  <a:off x="4464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2" name="Rectangle 12"/>
                <p:cNvSpPr>
                  <a:spLocks noChangeArrowheads="1"/>
                </p:cNvSpPr>
                <p:nvPr/>
              </p:nvSpPr>
              <p:spPr bwMode="auto">
                <a:xfrm>
                  <a:off x="4992" y="3360"/>
                  <a:ext cx="528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Bid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</p:grpSp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2544" y="2736"/>
                <a:ext cx="1200" cy="1152"/>
                <a:chOff x="2832" y="2592"/>
                <a:chExt cx="1200" cy="1152"/>
              </a:xfrm>
            </p:grpSpPr>
            <p:sp>
              <p:nvSpPr>
                <p:cNvPr id="13" name="Rectangle 14"/>
                <p:cNvSpPr>
                  <a:spLocks noChangeArrowheads="1"/>
                </p:cNvSpPr>
                <p:nvPr/>
              </p:nvSpPr>
              <p:spPr bwMode="auto">
                <a:xfrm>
                  <a:off x="2832" y="2976"/>
                  <a:ext cx="1200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5"/>
                <p:cNvSpPr>
                  <a:spLocks noChangeArrowheads="1"/>
                </p:cNvSpPr>
                <p:nvPr/>
              </p:nvSpPr>
              <p:spPr bwMode="auto">
                <a:xfrm>
                  <a:off x="2832" y="2592"/>
                  <a:ext cx="624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err="1" smtClean="0"/>
                    <a:t>W@bd</a:t>
                  </a:r>
                  <a:endParaRPr lang="en-US" dirty="0"/>
                </a:p>
              </p:txBody>
            </p:sp>
            <p:sp>
              <p:nvSpPr>
                <p:cNvPr id="15" name="Rectangle 16"/>
                <p:cNvSpPr>
                  <a:spLocks noChangeArrowheads="1"/>
                </p:cNvSpPr>
                <p:nvPr/>
              </p:nvSpPr>
              <p:spPr bwMode="auto">
                <a:xfrm>
                  <a:off x="3744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W</a:t>
                  </a:r>
                  <a:endParaRPr lang="en-US" sz="2400" dirty="0"/>
                </a:p>
              </p:txBody>
            </p:sp>
            <p:sp>
              <p:nvSpPr>
                <p:cNvPr id="16" name="Rectangle 18"/>
                <p:cNvSpPr>
                  <a:spLocks noChangeArrowheads="1"/>
                </p:cNvSpPr>
                <p:nvPr/>
              </p:nvSpPr>
              <p:spPr bwMode="auto">
                <a:xfrm>
                  <a:off x="3360" y="3360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Ob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7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0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</p:grpSp>
          <p:sp>
            <p:nvSpPr>
              <p:cNvPr id="10" name="Rectangle 19"/>
              <p:cNvSpPr>
                <a:spLocks noChangeArrowheads="1"/>
              </p:cNvSpPr>
              <p:nvPr/>
            </p:nvSpPr>
            <p:spPr bwMode="auto">
              <a:xfrm>
                <a:off x="3744" y="3984"/>
                <a:ext cx="76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numObs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Rectangle 20"/>
              <p:cNvSpPr>
                <a:spLocks noChangeArrowheads="1"/>
              </p:cNvSpPr>
              <p:nvPr/>
            </p:nvSpPr>
            <p:spPr bwMode="auto">
              <a:xfrm>
                <a:off x="4512" y="3984"/>
                <a:ext cx="384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4128" y="4272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Box for W</a:t>
                </a:r>
                <a:endParaRPr lang="en-US" dirty="0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304800" y="15240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public class </a:t>
            </a:r>
            <a:r>
              <a:rPr lang="en-US" sz="2400" dirty="0" smtClean="0"/>
              <a:t>W </a:t>
            </a:r>
            <a:r>
              <a:rPr lang="en-US" sz="2400" dirty="0"/>
              <a:t>{</a:t>
            </a:r>
            <a:endParaRPr lang="en-US" sz="2400" dirty="0" smtClean="0"/>
          </a:p>
          <a:p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numObs</a:t>
            </a:r>
            <a:r>
              <a:rPr lang="en-US" sz="2400" dirty="0" smtClean="0"/>
              <a:t>; </a:t>
            </a:r>
            <a:r>
              <a:rPr lang="en-US" sz="2400" dirty="0" smtClean="0">
                <a:solidFill>
                  <a:srgbClr val="008000"/>
                </a:solidFill>
              </a:rPr>
              <a:t>// number of W objects created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/>
              <a:t>  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" y="4800600"/>
            <a:ext cx="41910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have </a:t>
            </a:r>
            <a:r>
              <a:rPr lang="en-US" sz="2400" dirty="0" err="1" smtClean="0">
                <a:solidFill>
                  <a:srgbClr val="800000"/>
                </a:solidFill>
              </a:rPr>
              <a:t>numObs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contain the number of objects of class </a:t>
            </a:r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 smtClean="0"/>
              <a:t> that have been created, simply increment it in constructors.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23622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/** Constructor:   */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</a:rPr>
              <a:t> W(…) {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    …</a:t>
            </a:r>
            <a:endParaRPr lang="en-US" sz="2400" b="1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err="1" smtClean="0">
                <a:solidFill>
                  <a:srgbClr val="800000"/>
                </a:solidFill>
              </a:rPr>
              <a:t>numObs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dirty="0" err="1" smtClean="0">
                <a:solidFill>
                  <a:srgbClr val="800000"/>
                </a:solidFill>
              </a:rPr>
              <a:t>numObjs</a:t>
            </a:r>
            <a:r>
              <a:rPr lang="en-US" sz="2400" dirty="0" smtClean="0">
                <a:solidFill>
                  <a:srgbClr val="800000"/>
                </a:solidFill>
              </a:rPr>
              <a:t> + 1;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189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Announcements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5300" y="1676400"/>
            <a:ext cx="81534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We're </a:t>
            </a:r>
            <a:r>
              <a:rPr lang="en-US" sz="2400" dirty="0"/>
              <a:t>pleased with how many people are already working on </a:t>
            </a:r>
            <a:r>
              <a:rPr lang="en-US" sz="2400" b="1" dirty="0">
                <a:solidFill>
                  <a:srgbClr val="008000"/>
                </a:solidFill>
              </a:rPr>
              <a:t>A1</a:t>
            </a:r>
            <a:r>
              <a:rPr lang="en-US" sz="2400" dirty="0"/>
              <a:t>, as evidenced by Piazza activity</a:t>
            </a:r>
          </a:p>
          <a:p>
            <a:pPr lvl="1"/>
            <a:r>
              <a:rPr lang="en-US" sz="2100" dirty="0"/>
              <a:t>Please be sure to look at </a:t>
            </a:r>
            <a:r>
              <a:rPr lang="en-US" sz="2100" b="1" dirty="0"/>
              <a:t>Piazza note </a:t>
            </a:r>
            <a:r>
              <a:rPr lang="en-US" sz="2100" b="1" dirty="0" smtClean="0"/>
              <a:t>@44</a:t>
            </a:r>
            <a:r>
              <a:rPr lang="en-US" sz="2100" dirty="0" smtClean="0"/>
              <a:t> </a:t>
            </a:r>
            <a:r>
              <a:rPr lang="en-US" sz="2100" dirty="0"/>
              <a:t>every day for frequently asked questions and answers</a:t>
            </a:r>
          </a:p>
          <a:p>
            <a:pPr lvl="1"/>
            <a:r>
              <a:rPr lang="en-US" sz="2100" b="1" dirty="0" smtClean="0"/>
              <a:t>Groups</a:t>
            </a:r>
            <a:r>
              <a:rPr lang="en-US" sz="2100" b="1" dirty="0"/>
              <a:t>:</a:t>
            </a:r>
            <a:r>
              <a:rPr lang="en-US" sz="2100" dirty="0"/>
              <a:t> Forming a group of </a:t>
            </a:r>
            <a:r>
              <a:rPr lang="en-US" sz="2100" dirty="0" smtClean="0"/>
              <a:t>two? </a:t>
            </a:r>
            <a:r>
              <a:rPr lang="en-US" sz="2100" dirty="0"/>
              <a:t>Do it </a:t>
            </a:r>
            <a:r>
              <a:rPr lang="en-US" sz="2100" b="1" u="sng" dirty="0"/>
              <a:t>well before</a:t>
            </a:r>
            <a:r>
              <a:rPr lang="en-US" sz="2100" dirty="0"/>
              <a:t> you submit – at least one day before. </a:t>
            </a:r>
            <a:r>
              <a:rPr lang="en-US" sz="2100" b="1" dirty="0"/>
              <a:t>Both members must act:</a:t>
            </a:r>
            <a:r>
              <a:rPr lang="en-US" sz="2100" dirty="0"/>
              <a:t> one invites, the other accepts. </a:t>
            </a:r>
            <a:r>
              <a:rPr lang="en-US" sz="2100" dirty="0" smtClean="0"/>
              <a:t>Thereafter, </a:t>
            </a:r>
            <a:r>
              <a:rPr lang="en-US" sz="2100" dirty="0"/>
              <a:t>only </a:t>
            </a:r>
            <a:r>
              <a:rPr lang="en-US" sz="2100" b="1" i="1" dirty="0"/>
              <a:t>one</a:t>
            </a:r>
            <a:r>
              <a:rPr lang="en-US" sz="2100" dirty="0"/>
              <a:t> member has to submit the files.</a:t>
            </a:r>
          </a:p>
          <a:p>
            <a:r>
              <a:rPr lang="en-US" sz="2400" b="1" dirty="0" smtClean="0">
                <a:solidFill>
                  <a:srgbClr val="008000"/>
                </a:solidFill>
              </a:rPr>
              <a:t>A2</a:t>
            </a:r>
            <a:r>
              <a:rPr lang="en-US" dirty="0"/>
              <a:t>: Practice with </a:t>
            </a:r>
            <a:r>
              <a:rPr lang="en-US" dirty="0" smtClean="0"/>
              <a:t>strings</a:t>
            </a:r>
          </a:p>
          <a:p>
            <a:pPr lvl="1"/>
            <a:r>
              <a:rPr lang="en-US" sz="2100" dirty="0" smtClean="0"/>
              <a:t>We will give you our test cases soon!</a:t>
            </a:r>
            <a:endParaRPr lang="en-US" sz="21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7162800" y="1828800"/>
            <a:ext cx="2133600" cy="685800"/>
            <a:chOff x="7162800" y="1828800"/>
            <a:chExt cx="2133600" cy="685800"/>
          </a:xfrm>
        </p:grpSpPr>
        <p:sp>
          <p:nvSpPr>
            <p:cNvPr id="5" name="TextBox 4"/>
            <p:cNvSpPr txBox="1"/>
            <p:nvPr/>
          </p:nvSpPr>
          <p:spPr>
            <a:xfrm>
              <a:off x="7162800" y="1828800"/>
              <a:ext cx="2133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Noteworthy Light"/>
                  <a:cs typeface="Noteworthy Light"/>
                </a:rPr>
                <a:t>That pesky -ea flag!</a:t>
              </a:r>
              <a:endParaRPr lang="en-US" sz="1600" b="1" dirty="0">
                <a:solidFill>
                  <a:srgbClr val="FF0000"/>
                </a:solidFill>
                <a:latin typeface="Noteworthy Light"/>
                <a:cs typeface="Noteworthy Light"/>
              </a:endParaRPr>
            </a:p>
          </p:txBody>
        </p:sp>
        <p:cxnSp>
          <p:nvCxnSpPr>
            <p:cNvPr id="7" name="Curved Connector 6"/>
            <p:cNvCxnSpPr>
              <a:stCxn id="5" idx="2"/>
            </p:cNvCxnSpPr>
            <p:nvPr/>
          </p:nvCxnSpPr>
          <p:spPr>
            <a:xfrm flipH="1">
              <a:off x="7239000" y="2167354"/>
              <a:ext cx="990600" cy="347246"/>
            </a:xfrm>
            <a:prstGeom prst="straightConnector1">
              <a:avLst/>
            </a:pr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870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public class</a:t>
            </a:r>
            <a:r>
              <a:rPr lang="en-US" sz="2400" dirty="0"/>
              <a:t> Singleton {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 </a:t>
            </a:r>
            <a:r>
              <a:rPr lang="en-US" sz="2400" b="1" dirty="0">
                <a:solidFill>
                  <a:srgbClr val="FF0000"/>
                </a:solidFill>
              </a:rPr>
              <a:t>static</a:t>
            </a:r>
            <a:r>
              <a:rPr lang="en-US" sz="2400" b="1" dirty="0"/>
              <a:t> final</a:t>
            </a:r>
            <a:r>
              <a:rPr lang="en-US" sz="2400" dirty="0"/>
              <a:t> Singleton </a:t>
            </a:r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r>
              <a:rPr lang="en-US" sz="2400" dirty="0" smtClean="0"/>
              <a:t>= </a:t>
            </a:r>
            <a:r>
              <a:rPr lang="en-US" sz="2400" b="1" dirty="0"/>
              <a:t>new</a:t>
            </a:r>
            <a:r>
              <a:rPr lang="en-US" sz="2400" dirty="0"/>
              <a:t> Singleton();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</a:t>
            </a:r>
            <a:r>
              <a:rPr lang="en-US" sz="2400" dirty="0"/>
              <a:t> Singleton() { }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 ...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constructor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 static</a:t>
            </a:r>
            <a:r>
              <a:rPr lang="en-US" sz="2400" dirty="0"/>
              <a:t> Singleton </a:t>
            </a:r>
            <a:r>
              <a:rPr lang="en-US" sz="2400" dirty="0" err="1"/>
              <a:t>getInstance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return </a:t>
            </a:r>
            <a:r>
              <a:rPr lang="en-US" sz="2400" dirty="0" smtClean="0"/>
              <a:t>instance;</a:t>
            </a:r>
            <a:endParaRPr lang="en-US" sz="2400" dirty="0"/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// ... methods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Uses of static variables: </a:t>
            </a:r>
            <a:br>
              <a:rPr lang="en-US" sz="3600" dirty="0" smtClean="0">
                <a:solidFill>
                  <a:srgbClr val="800000"/>
                </a:solidFill>
              </a:rPr>
            </a:br>
            <a:r>
              <a:rPr lang="en-US" sz="3600" dirty="0" smtClean="0">
                <a:solidFill>
                  <a:srgbClr val="800000"/>
                </a:solidFill>
              </a:rPr>
              <a:t>     Implement the Singleton pattern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34000" y="3581400"/>
            <a:ext cx="3581400" cy="2667000"/>
          </a:xfrm>
          <a:prstGeom prst="rect">
            <a:avLst/>
          </a:prstGeom>
          <a:solidFill>
            <a:srgbClr val="FEF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791200" y="3733800"/>
            <a:ext cx="2971800" cy="1828800"/>
            <a:chOff x="4416" y="2592"/>
            <a:chExt cx="1152" cy="115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4416" y="2976"/>
              <a:ext cx="1152" cy="76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4416" y="2592"/>
              <a:ext cx="672" cy="3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Singleton@x3k3</a:t>
              </a:r>
              <a:endParaRPr lang="en-US" dirty="0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5107" y="2976"/>
              <a:ext cx="461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Singleton</a:t>
              </a:r>
              <a:endParaRPr lang="en-US" sz="2400" dirty="0"/>
            </a:p>
          </p:txBody>
        </p:sp>
      </p:grp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562600" y="5751115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instance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6629400" y="6172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 smtClean="0"/>
              <a:t>Box for Singleton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1447800"/>
            <a:ext cx="4343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Only one Singleton can ever exist.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72200" y="4876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6934200" y="5715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Singleton@x3k3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850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instance of class Color describes a color in the RGB (Red-Green-Blue) color space. The class contains about 20 static variables, each of which is (i.e. contains a pointer to) a non-changeable Color object for a given color:</a:t>
            </a:r>
          </a:p>
          <a:p>
            <a:endParaRPr lang="en-US" sz="2400" dirty="0"/>
          </a:p>
          <a:p>
            <a:r>
              <a:rPr lang="en-US" sz="2400" dirty="0" smtClean="0"/>
              <a:t>public static final Color black = …;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ublic static final Color blue = …;</a:t>
            </a:r>
            <a:endParaRPr lang="en-US" sz="2400" dirty="0"/>
          </a:p>
          <a:p>
            <a:r>
              <a:rPr lang="en-US" sz="2400" dirty="0"/>
              <a:t>public static </a:t>
            </a:r>
            <a:r>
              <a:rPr lang="en-US" sz="2400" dirty="0" smtClean="0"/>
              <a:t>final Color cyan = </a:t>
            </a:r>
            <a:r>
              <a:rPr lang="en-US" sz="2400" smtClean="0"/>
              <a:t>new Color(0, 255, 255);</a:t>
            </a:r>
            <a:endParaRPr lang="en-US" sz="2400" dirty="0"/>
          </a:p>
          <a:p>
            <a:r>
              <a:rPr lang="en-US" sz="2400" dirty="0"/>
              <a:t>public static final Color </a:t>
            </a:r>
            <a:r>
              <a:rPr lang="en-US" sz="2400" dirty="0" err="1" smtClean="0"/>
              <a:t>darkGray</a:t>
            </a:r>
            <a:r>
              <a:rPr lang="en-US" sz="2400" dirty="0" smtClean="0"/>
              <a:t> = </a:t>
            </a:r>
            <a:r>
              <a:rPr lang="en-US" sz="2400" dirty="0"/>
              <a:t>…;</a:t>
            </a:r>
          </a:p>
          <a:p>
            <a:r>
              <a:rPr lang="en-US" sz="2400" dirty="0" smtClean="0"/>
              <a:t>public </a:t>
            </a:r>
            <a:r>
              <a:rPr lang="en-US" sz="2400" dirty="0"/>
              <a:t>static final Color </a:t>
            </a:r>
            <a:r>
              <a:rPr lang="en-US" sz="2400" dirty="0" smtClean="0"/>
              <a:t>gray = </a:t>
            </a:r>
            <a:r>
              <a:rPr lang="en-US" sz="2400" dirty="0"/>
              <a:t>…;</a:t>
            </a:r>
          </a:p>
          <a:p>
            <a:r>
              <a:rPr lang="en-US" sz="2400" dirty="0"/>
              <a:t>public static final Color </a:t>
            </a:r>
            <a:r>
              <a:rPr lang="en-US" sz="2400" dirty="0" smtClean="0"/>
              <a:t>green = </a:t>
            </a:r>
            <a:r>
              <a:rPr lang="en-US" sz="2400" dirty="0"/>
              <a:t>…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</a:t>
            </a:r>
            <a:r>
              <a:rPr lang="en-US" sz="3600" dirty="0" err="1" smtClean="0">
                <a:solidFill>
                  <a:srgbClr val="800000"/>
                </a:solidFill>
              </a:rPr>
              <a:t>java.awt.Color</a:t>
            </a:r>
            <a:r>
              <a:rPr lang="en-US" sz="3600" dirty="0" smtClean="0">
                <a:solidFill>
                  <a:srgbClr val="800000"/>
                </a:solidFill>
              </a:rPr>
              <a:t> uses static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1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8000"/>
                </a:solidFill>
              </a:rPr>
              <a:t>R</a:t>
            </a:r>
            <a:r>
              <a:rPr lang="en-US" sz="3600" dirty="0" smtClean="0">
                <a:solidFill>
                  <a:srgbClr val="008000"/>
                </a:solidFill>
              </a:rPr>
              <a:t>eferences to text </a:t>
            </a:r>
            <a:r>
              <a:rPr lang="en-US" sz="3600" dirty="0" smtClean="0">
                <a:solidFill>
                  <a:schemeClr val="tx1"/>
                </a:solidFill>
              </a:rPr>
              <a:t>and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bit about </a:t>
            </a:r>
            <a:r>
              <a:rPr lang="en-US" sz="2400" dirty="0" smtClean="0">
                <a:solidFill>
                  <a:srgbClr val="0000FF"/>
                </a:solidFill>
              </a:rPr>
              <a:t>testing</a:t>
            </a:r>
            <a:r>
              <a:rPr lang="en-US" sz="2400" dirty="0" smtClean="0"/>
              <a:t> and test cases</a:t>
            </a:r>
          </a:p>
          <a:p>
            <a:r>
              <a:rPr lang="en-US" sz="2400" dirty="0" smtClean="0"/>
              <a:t>Class </a:t>
            </a:r>
            <a:r>
              <a:rPr lang="en-US" sz="2400" dirty="0" smtClean="0">
                <a:solidFill>
                  <a:srgbClr val="0000FF"/>
                </a:solidFill>
              </a:rPr>
              <a:t>Object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superest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class of them all.</a:t>
            </a:r>
            <a:br>
              <a:rPr lang="en-US" sz="2400" dirty="0" smtClean="0"/>
            </a:br>
            <a:r>
              <a:rPr lang="en-US" sz="2400" dirty="0" smtClean="0"/>
              <a:t>            </a:t>
            </a:r>
            <a:r>
              <a:rPr lang="en-US" sz="2400" dirty="0" smtClean="0">
                <a:solidFill>
                  <a:srgbClr val="008000"/>
                </a:solidFill>
              </a:rPr>
              <a:t>Text: C.23  </a:t>
            </a:r>
            <a:r>
              <a:rPr lang="en-US" sz="2400" dirty="0" smtClean="0">
                <a:solidFill>
                  <a:srgbClr val="800000"/>
                </a:solidFill>
              </a:rPr>
              <a:t>slide 30</a:t>
            </a:r>
          </a:p>
          <a:p>
            <a:r>
              <a:rPr lang="en-US" sz="2400" dirty="0" smtClean="0"/>
              <a:t>Function </a:t>
            </a:r>
            <a:r>
              <a:rPr lang="en-US" sz="2400" dirty="0" err="1" smtClean="0">
                <a:solidFill>
                  <a:srgbClr val="0000FF"/>
                </a:solidFill>
              </a:rPr>
              <a:t>toString</a:t>
            </a:r>
            <a:r>
              <a:rPr lang="en-US" sz="2400" dirty="0" smtClean="0">
                <a:solidFill>
                  <a:srgbClr val="0000FF"/>
                </a:solidFill>
              </a:rPr>
              <a:t>()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C.24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31-33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Overriding</a:t>
            </a:r>
            <a:r>
              <a:rPr lang="en-US" sz="2400" dirty="0" smtClean="0"/>
              <a:t> a method </a:t>
            </a:r>
            <a:r>
              <a:rPr lang="en-US" sz="2400" dirty="0" smtClean="0">
                <a:solidFill>
                  <a:srgbClr val="008000"/>
                </a:solidFill>
              </a:rPr>
              <a:t>C15–C16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31-32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Static</a:t>
            </a:r>
            <a:r>
              <a:rPr lang="en-US" sz="2400" dirty="0" smtClean="0"/>
              <a:t> components (methods and fields) </a:t>
            </a:r>
            <a:r>
              <a:rPr lang="en-US" sz="2400" dirty="0" smtClean="0">
                <a:solidFill>
                  <a:srgbClr val="008000"/>
                </a:solidFill>
              </a:rPr>
              <a:t>B.27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21, 45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Java </a:t>
            </a:r>
            <a:r>
              <a:rPr lang="en-US" sz="2400" dirty="0" smtClean="0">
                <a:solidFill>
                  <a:srgbClr val="0000FF"/>
                </a:solidFill>
              </a:rPr>
              <a:t>application</a:t>
            </a:r>
            <a:r>
              <a:rPr lang="en-US" sz="2400" dirty="0" smtClean="0"/>
              <a:t>: a program with a class that declares a method with this signature: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static void </a:t>
            </a:r>
            <a:r>
              <a:rPr lang="en-US" sz="2400" dirty="0" smtClean="0">
                <a:solidFill>
                  <a:srgbClr val="800000"/>
                </a:solidFill>
              </a:rPr>
              <a:t>main(String[])</a:t>
            </a: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Read the text, about applications: Appendix A.1–A.3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Read the text, about the if-statement: A.38–A.40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Visit </a:t>
            </a:r>
            <a:r>
              <a:rPr lang="en-US" sz="2400" dirty="0"/>
              <a:t>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Code Style </a:t>
            </a:r>
            <a:r>
              <a:rPr lang="en-US" sz="2400" dirty="0">
                <a:solidFill>
                  <a:srgbClr val="FF0000"/>
                </a:solidFill>
              </a:rPr>
              <a:t>Guidelines</a:t>
            </a:r>
            <a:r>
              <a:rPr lang="en-US" sz="2400" dirty="0"/>
              <a:t>. Study </a:t>
            </a:r>
            <a:endParaRPr lang="en-US" sz="2400" dirty="0" smtClean="0"/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2. Format Conventions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4.5 About then-part and else-part of if-statement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" name="Picture 5" descr="Minecraft-36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267200"/>
            <a:ext cx="3200400" cy="225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 A bit about testing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b="1" dirty="0" smtClean="0">
                <a:solidFill>
                  <a:srgbClr val="8B008C"/>
                </a:solidFill>
              </a:rPr>
              <a:t>Test </a:t>
            </a:r>
            <a:r>
              <a:rPr lang="en-US" b="1" dirty="0">
                <a:solidFill>
                  <a:srgbClr val="8B008C"/>
                </a:solidFill>
              </a:rPr>
              <a:t>case</a:t>
            </a:r>
            <a:r>
              <a:rPr lang="en-US" dirty="0"/>
              <a:t>: S</a:t>
            </a:r>
            <a:r>
              <a:rPr lang="en-US" dirty="0" smtClean="0"/>
              <a:t>et </a:t>
            </a:r>
            <a:r>
              <a:rPr lang="en-US" dirty="0"/>
              <a:t>of input values, together with the expected output.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304800" y="2065337"/>
            <a:ext cx="7924800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Develop test cases for a method from its specification --- even before you write the </a:t>
            </a:r>
            <a:r>
              <a:rPr lang="en-US" dirty="0" smtClean="0"/>
              <a:t>method’</a:t>
            </a:r>
            <a:r>
              <a:rPr lang="en-US" altLang="ja-JP" dirty="0" smtClean="0"/>
              <a:t>s </a:t>
            </a:r>
            <a:r>
              <a:rPr lang="en-US" altLang="ja-JP" dirty="0"/>
              <a:t>body.</a:t>
            </a:r>
            <a:endParaRPr lang="en-US" dirty="0"/>
          </a:p>
        </p:txBody>
      </p: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304800" y="2971800"/>
            <a:ext cx="8610600" cy="208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>
                <a:solidFill>
                  <a:srgbClr val="008000"/>
                </a:solidFill>
              </a:rPr>
              <a:t>/** </a:t>
            </a:r>
            <a:r>
              <a:rPr lang="en-US" dirty="0" smtClean="0">
                <a:solidFill>
                  <a:srgbClr val="008000"/>
                </a:solidFill>
              </a:rPr>
              <a:t>returns the </a:t>
            </a:r>
            <a:r>
              <a:rPr lang="en-US" dirty="0">
                <a:solidFill>
                  <a:srgbClr val="008000"/>
                </a:solidFill>
              </a:rPr>
              <a:t>number of vowels in word w.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8000"/>
                </a:solidFill>
              </a:rPr>
              <a:t>Precondition: w contains at least one letter and nothing but </a:t>
            </a:r>
            <a:r>
              <a:rPr lang="en-US" dirty="0" smtClean="0">
                <a:solidFill>
                  <a:srgbClr val="008000"/>
                </a:solidFill>
              </a:rPr>
              <a:t>letters *</a:t>
            </a:r>
            <a:r>
              <a:rPr lang="en-US" dirty="0">
                <a:solidFill>
                  <a:srgbClr val="008000"/>
                </a:solidFill>
              </a:rPr>
              <a:t>/</a:t>
            </a:r>
          </a:p>
          <a:p>
            <a:pPr>
              <a:spcBef>
                <a:spcPct val="10000"/>
              </a:spcBef>
            </a:pP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numberOfVowels</a:t>
            </a:r>
            <a:r>
              <a:rPr lang="en-US" dirty="0"/>
              <a:t>(String w) {</a:t>
            </a:r>
          </a:p>
          <a:p>
            <a:pPr>
              <a:spcBef>
                <a:spcPct val="10000"/>
              </a:spcBef>
            </a:pPr>
            <a:r>
              <a:rPr lang="en-US" dirty="0"/>
              <a:t> </a:t>
            </a:r>
            <a:r>
              <a:rPr lang="en-US" dirty="0" smtClean="0">
                <a:solidFill>
                  <a:srgbClr val="008000"/>
                </a:solidFill>
              </a:rPr>
              <a:t>    …</a:t>
            </a:r>
            <a:endParaRPr lang="en-US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/>
              <a:t>}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019800" y="4309408"/>
            <a:ext cx="2819400" cy="1938992"/>
          </a:xfrm>
          <a:prstGeom prst="rect">
            <a:avLst/>
          </a:prstGeom>
          <a:solidFill>
            <a:srgbClr val="F8DFF0"/>
          </a:solidFill>
          <a:ln w="9525">
            <a:solidFill>
              <a:srgbClr val="FFFFC8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Developing test cases first, in </a:t>
            </a:r>
            <a:r>
              <a:rPr lang="ja-JP" altLang="en-US" dirty="0"/>
              <a:t>“</a:t>
            </a:r>
            <a:r>
              <a:rPr lang="en-US" altLang="ja-JP" dirty="0"/>
              <a:t>critique</a:t>
            </a:r>
            <a:r>
              <a:rPr lang="ja-JP" altLang="en-US" dirty="0"/>
              <a:t>”</a:t>
            </a:r>
            <a:r>
              <a:rPr lang="en-US" altLang="ja-JP" dirty="0"/>
              <a:t> mode, can prevent wasted </a:t>
            </a:r>
            <a:r>
              <a:rPr lang="en-US" altLang="ja-JP" dirty="0" smtClean="0"/>
              <a:t>work and errors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181600"/>
            <a:ext cx="5297797" cy="156966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many vowels in each of these words?</a:t>
            </a:r>
          </a:p>
          <a:p>
            <a:r>
              <a:rPr lang="en-US" sz="2400" dirty="0" smtClean="0"/>
              <a:t>      creek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syzygy</a:t>
            </a:r>
          </a:p>
          <a:p>
            <a:r>
              <a:rPr lang="en-US" sz="2400" dirty="0" smtClean="0"/>
              <a:t>      yellow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W (for Worker)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610600" cy="443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Constructor: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worker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with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last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name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altLang="ja-JP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,  </a:t>
            </a:r>
            <a:r>
              <a:rPr lang="en-US" altLang="ja-JP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SSN s</a:t>
            </a:r>
            <a:r>
              <a:rPr lang="en-US" altLang="ja-JP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,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boss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 (null if none).</a:t>
            </a:r>
          </a:p>
          <a:p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Prec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: 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not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null,  s in 0..999999999 with no leading zeros.*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endParaRPr lang="en-US" sz="2200" dirty="0">
              <a:latin typeface="Times New Roman" charset="0"/>
              <a:cs typeface="Times New Roman" charset="0"/>
            </a:endParaRP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W(</a:t>
            </a:r>
            <a:r>
              <a:rPr lang="en-US" sz="2200" dirty="0">
                <a:latin typeface="Times New Roman" charset="0"/>
                <a:cs typeface="Times New Roman" charset="0"/>
              </a:rPr>
              <a:t>String n, </a:t>
            </a:r>
            <a:r>
              <a:rPr lang="en-US" sz="22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2200" dirty="0">
                <a:latin typeface="Times New Roman" charset="0"/>
                <a:cs typeface="Times New Roman" charset="0"/>
              </a:rPr>
              <a:t> s, 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>
                <a:latin typeface="Times New Roman" charset="0"/>
                <a:cs typeface="Times New Roman" charset="0"/>
              </a:rPr>
              <a:t>b) 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/** = worker's last name */</a:t>
            </a:r>
          </a:p>
          <a:p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getLname</a:t>
            </a:r>
            <a:r>
              <a:rPr lang="en-US" sz="2200" dirty="0">
                <a:latin typeface="Times New Roman" charset="0"/>
                <a:cs typeface="Times New Roman" charset="0"/>
              </a:rPr>
              <a:t>()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= last 4 SSN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digits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getSsn</a:t>
            </a:r>
            <a:r>
              <a:rPr lang="en-US" sz="2200" dirty="0">
                <a:latin typeface="Times New Roman" charset="0"/>
                <a:cs typeface="Times New Roman" charset="0"/>
              </a:rPr>
              <a:t>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)</a:t>
            </a:r>
            <a:endParaRPr lang="en-US" sz="2200" dirty="0">
              <a:solidFill>
                <a:srgbClr val="008000"/>
              </a:solidFill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= worker's boss (null if none) 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W </a:t>
            </a:r>
            <a:r>
              <a:rPr lang="en-US" sz="2200" dirty="0">
                <a:latin typeface="Times New Roman" charset="0"/>
                <a:cs typeface="Times New Roman" charset="0"/>
              </a:rPr>
              <a:t>getBoss(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)</a:t>
            </a:r>
            <a:endParaRPr lang="en-US" sz="2200" dirty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Set boss to b 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200" b="1" dirty="0">
                <a:latin typeface="Times New Roman" charset="0"/>
                <a:cs typeface="Times New Roman" charset="0"/>
              </a:rPr>
              <a:t>void</a:t>
            </a:r>
            <a:r>
              <a:rPr lang="en-US" sz="2200" dirty="0">
                <a:latin typeface="Times New Roman" charset="0"/>
                <a:cs typeface="Times New Roman" charset="0"/>
              </a:rPr>
              <a:t> setBoss(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>
                <a:latin typeface="Times New Roman" charset="0"/>
                <a:cs typeface="Times New Roman" charset="0"/>
              </a:rPr>
              <a:t>b)</a:t>
            </a:r>
          </a:p>
        </p:txBody>
      </p: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4876800" y="2971800"/>
            <a:ext cx="3886200" cy="3276600"/>
            <a:chOff x="5257800" y="1600200"/>
            <a:chExt cx="3429000" cy="3984319"/>
          </a:xfrm>
        </p:grpSpPr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5257800" y="1600200"/>
              <a:ext cx="3429000" cy="3984319"/>
              <a:chOff x="384" y="729"/>
              <a:chExt cx="2340" cy="2955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384" y="1056"/>
                <a:ext cx="2340" cy="26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384" y="729"/>
                <a:ext cx="688" cy="327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2219" y="1056"/>
                <a:ext cx="505" cy="29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W</a:t>
                </a:r>
                <a:endParaRPr lang="en-US" sz="2400" dirty="0"/>
              </a:p>
            </p:txBody>
          </p:sp>
          <p:grpSp>
            <p:nvGrpSpPr>
              <p:cNvPr id="25" name="Group 10"/>
              <p:cNvGrpSpPr>
                <a:grpSpLocks/>
              </p:cNvGrpSpPr>
              <p:nvPr/>
            </p:nvGrpSpPr>
            <p:grpSpPr bwMode="auto">
              <a:xfrm>
                <a:off x="432" y="1200"/>
                <a:ext cx="1584" cy="1056"/>
                <a:chOff x="432" y="1200"/>
                <a:chExt cx="1584" cy="1056"/>
              </a:xfrm>
            </p:grpSpPr>
            <p:sp>
              <p:nvSpPr>
                <p:cNvPr id="26" name="Rectangle 11"/>
                <p:cNvSpPr>
                  <a:spLocks noChangeArrowheads="1"/>
                </p:cNvSpPr>
                <p:nvPr/>
              </p:nvSpPr>
              <p:spPr bwMode="auto">
                <a:xfrm>
                  <a:off x="480" y="1200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7" name="Rectangle 12"/>
                <p:cNvSpPr>
                  <a:spLocks noChangeArrowheads="1"/>
                </p:cNvSpPr>
                <p:nvPr/>
              </p:nvSpPr>
              <p:spPr bwMode="auto">
                <a:xfrm>
                  <a:off x="1104" y="1200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/>
                    <a:t>“</a:t>
                  </a:r>
                  <a:r>
                    <a:rPr lang="en-US" altLang="ja-JP" sz="2400"/>
                    <a:t>Obama</a:t>
                  </a:r>
                  <a:r>
                    <a:rPr lang="ja-JP" altLang="en-US" sz="2400"/>
                    <a:t>”</a:t>
                  </a:r>
                  <a:endParaRPr lang="en-US" sz="2400"/>
                </a:p>
              </p:txBody>
            </p:sp>
            <p:sp>
              <p:nvSpPr>
                <p:cNvPr id="2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ssn</a:t>
                  </a:r>
                </a:p>
              </p:txBody>
            </p:sp>
            <p:sp>
              <p:nvSpPr>
                <p:cNvPr id="30" name="Rectangle 14"/>
                <p:cNvSpPr>
                  <a:spLocks noChangeArrowheads="1"/>
                </p:cNvSpPr>
                <p:nvPr/>
              </p:nvSpPr>
              <p:spPr bwMode="auto">
                <a:xfrm>
                  <a:off x="1104" y="1584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123456789</a:t>
                  </a:r>
                </a:p>
              </p:txBody>
            </p:sp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480" y="1920"/>
                  <a:ext cx="576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boss</a:t>
                  </a:r>
                </a:p>
              </p:txBody>
            </p:sp>
            <p:sp>
              <p:nvSpPr>
                <p:cNvPr id="32" name="Rectangle 16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null</a:t>
                  </a:r>
                </a:p>
              </p:txBody>
            </p:sp>
          </p:grp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257800" y="3692241"/>
              <a:ext cx="3429000" cy="1177313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smtClean="0"/>
                <a:t>W(…)    </a:t>
              </a:r>
              <a:r>
                <a:rPr lang="en-US" sz="2400" dirty="0" err="1" smtClean="0"/>
                <a:t>getLname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getSsn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getBoss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setBoss</a:t>
              </a:r>
              <a:r>
                <a:rPr lang="en-US" sz="2400" dirty="0" smtClean="0"/>
                <a:t>(W)</a:t>
              </a:r>
            </a:p>
            <a:p>
              <a:endParaRPr lang="en-US" sz="24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90600" y="5410200"/>
            <a:ext cx="7706412" cy="1147465"/>
            <a:chOff x="990600" y="5410200"/>
            <a:chExt cx="7706412" cy="1147465"/>
          </a:xfrm>
        </p:grpSpPr>
        <p:sp>
          <p:nvSpPr>
            <p:cNvPr id="10" name="TextBox 9"/>
            <p:cNvSpPr txBox="1"/>
            <p:nvPr/>
          </p:nvSpPr>
          <p:spPr>
            <a:xfrm>
              <a:off x="990600" y="6096000"/>
              <a:ext cx="3276600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Contains other methods!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89985" y="5410200"/>
              <a:ext cx="36070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FF0000"/>
                  </a:solidFill>
                </a:rPr>
                <a:t>()     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</a:rPr>
                <a:t>equals(Object)  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hashCode</a:t>
              </a:r>
              <a:r>
                <a:rPr lang="en-US" sz="2400" dirty="0" smtClean="0">
                  <a:solidFill>
                    <a:srgbClr val="FF0000"/>
                  </a:solidFill>
                </a:rPr>
                <a:t>()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33" name="Straight Connector 32"/>
            <p:cNvCxnSpPr>
              <a:stCxn id="10" idx="3"/>
              <a:endCxn id="11" idx="1"/>
            </p:cNvCxnSpPr>
            <p:nvPr/>
          </p:nvCxnSpPr>
          <p:spPr>
            <a:xfrm flipV="1">
              <a:off x="4267200" y="5825699"/>
              <a:ext cx="822785" cy="501134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Object: the </a:t>
            </a:r>
            <a:r>
              <a:rPr lang="en-US" sz="3600" dirty="0" err="1" smtClean="0">
                <a:solidFill>
                  <a:srgbClr val="800000"/>
                </a:solidFill>
              </a:rPr>
              <a:t>superest</a:t>
            </a:r>
            <a:r>
              <a:rPr lang="en-US" sz="3600" dirty="0" smtClean="0">
                <a:solidFill>
                  <a:srgbClr val="800000"/>
                </a:solidFill>
              </a:rPr>
              <a:t> class of them all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153400" cy="4495800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Java</a:t>
            </a:r>
            <a:r>
              <a:rPr lang="en-US" sz="2400" dirty="0" smtClean="0"/>
              <a:t>: </a:t>
            </a:r>
            <a:r>
              <a:rPr lang="en-US" sz="2400" dirty="0"/>
              <a:t>Every class that does </a:t>
            </a:r>
            <a:r>
              <a:rPr lang="en-US" sz="2400" dirty="0" smtClean="0"/>
              <a:t>not</a:t>
            </a:r>
            <a:br>
              <a:rPr lang="en-US" sz="2400" dirty="0" smtClean="0"/>
            </a:br>
            <a:r>
              <a:rPr lang="en-US" sz="2400" dirty="0" smtClean="0"/>
              <a:t>extend </a:t>
            </a:r>
            <a:r>
              <a:rPr lang="en-US" sz="2400" dirty="0"/>
              <a:t>another </a:t>
            </a:r>
            <a:r>
              <a:rPr lang="en-US" sz="2400" dirty="0" smtClean="0"/>
              <a:t>extends class</a:t>
            </a:r>
            <a:br>
              <a:rPr lang="en-US" sz="2400" dirty="0" smtClean="0"/>
            </a:br>
            <a:r>
              <a:rPr lang="en-US" sz="2400" dirty="0" smtClean="0"/>
              <a:t>Object</a:t>
            </a:r>
            <a:r>
              <a:rPr lang="en-US" sz="2400" dirty="0"/>
              <a:t>.  That is,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W {…}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is equivalent to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W </a:t>
            </a:r>
            <a:r>
              <a:rPr lang="en-US" sz="2400" b="1" dirty="0">
                <a:solidFill>
                  <a:srgbClr val="800000"/>
                </a:solidFill>
              </a:rPr>
              <a:t>extends</a:t>
            </a:r>
            <a:r>
              <a:rPr lang="en-US" sz="2400" dirty="0">
                <a:solidFill>
                  <a:srgbClr val="800000"/>
                </a:solidFill>
              </a:rPr>
              <a:t> Object </a:t>
            </a:r>
            <a:r>
              <a:rPr lang="en-US" sz="2400" dirty="0" smtClean="0">
                <a:solidFill>
                  <a:srgbClr val="800000"/>
                </a:solidFill>
              </a:rPr>
              <a:t>{…</a:t>
            </a:r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29135"/>
            <a:ext cx="3886200" cy="4271665"/>
            <a:chOff x="4876800" y="2129135"/>
            <a:chExt cx="3886200" cy="4271665"/>
          </a:xfrm>
        </p:grpSpPr>
        <p:grpSp>
          <p:nvGrpSpPr>
            <p:cNvPr id="25" name="Group 24"/>
            <p:cNvGrpSpPr/>
            <p:nvPr/>
          </p:nvGrpSpPr>
          <p:grpSpPr>
            <a:xfrm>
              <a:off x="4876800" y="2761894"/>
              <a:ext cx="3886200" cy="3638906"/>
              <a:chOff x="4876800" y="2761894"/>
              <a:chExt cx="3886200" cy="3638906"/>
            </a:xfrm>
          </p:grpSpPr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4876800" y="2761894"/>
                <a:ext cx="3886200" cy="3638906"/>
                <a:chOff x="5257800" y="444678"/>
                <a:chExt cx="3429000" cy="4424876"/>
              </a:xfrm>
            </p:grpSpPr>
            <p:grpSp>
              <p:nvGrpSpPr>
                <p:cNvPr id="8" name="Group 6"/>
                <p:cNvGrpSpPr>
                  <a:grpSpLocks/>
                </p:cNvGrpSpPr>
                <p:nvPr/>
              </p:nvGrpSpPr>
              <p:grpSpPr bwMode="auto">
                <a:xfrm>
                  <a:off x="5257800" y="444678"/>
                  <a:ext cx="3429000" cy="4306573"/>
                  <a:chOff x="384" y="-128"/>
                  <a:chExt cx="2340" cy="3194"/>
                </a:xfrm>
              </p:grpSpPr>
              <p:sp>
                <p:nvSpPr>
                  <p:cNvPr id="1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179"/>
                    <a:ext cx="2340" cy="288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-128"/>
                    <a:ext cx="688" cy="32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err="1" smtClean="0">
                        <a:solidFill>
                          <a:srgbClr val="800000"/>
                        </a:solidFill>
                      </a:rPr>
                      <a:t>W@af</a:t>
                    </a:r>
                    <a:endParaRPr lang="en-US" sz="2400" dirty="0">
                      <a:solidFill>
                        <a:srgbClr val="800000"/>
                      </a:solidFill>
                    </a:endParaRPr>
                  </a:p>
                </p:txBody>
              </p:sp>
              <p:sp>
                <p:nvSpPr>
                  <p:cNvPr id="1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1056"/>
                    <a:ext cx="660" cy="30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W</a:t>
                    </a:r>
                    <a:endParaRPr lang="en-US" sz="2400" dirty="0"/>
                  </a:p>
                </p:txBody>
              </p:sp>
              <p:grpSp>
                <p:nvGrpSpPr>
                  <p:cNvPr id="1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32" y="1200"/>
                    <a:ext cx="1584" cy="1056"/>
                    <a:chOff x="432" y="1200"/>
                    <a:chExt cx="1584" cy="1056"/>
                  </a:xfrm>
                </p:grpSpPr>
                <p:sp>
                  <p:nvSpPr>
                    <p:cNvPr id="14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200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 dirty="0" err="1"/>
                        <a:t>lname</a:t>
                      </a:r>
                      <a:endParaRPr lang="en-US" sz="2400" dirty="0"/>
                    </a:p>
                  </p:txBody>
                </p:sp>
                <p:sp>
                  <p:nvSpPr>
                    <p:cNvPr id="15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200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ja-JP" altLang="en-US" sz="2400" dirty="0"/>
                        <a:t>“</a:t>
                      </a:r>
                      <a:r>
                        <a:rPr lang="en-US" altLang="ja-JP" sz="2400" dirty="0"/>
                        <a:t>Obama</a:t>
                      </a:r>
                      <a:r>
                        <a:rPr lang="ja-JP" altLang="en-US" sz="2400" dirty="0"/>
                        <a:t>”</a:t>
                      </a:r>
                      <a:endParaRPr lang="en-US" sz="2400" dirty="0"/>
                    </a:p>
                  </p:txBody>
                </p:sp>
                <p:sp>
                  <p:nvSpPr>
                    <p:cNvPr id="16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584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ssn</a:t>
                      </a:r>
                    </a:p>
                  </p:txBody>
                </p:sp>
                <p:sp>
                  <p:nvSpPr>
                    <p:cNvPr id="17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584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123456789</a:t>
                      </a:r>
                    </a:p>
                  </p:txBody>
                </p:sp>
                <p:sp>
                  <p:nvSpPr>
                    <p:cNvPr id="20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920"/>
                      <a:ext cx="576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boss</a:t>
                      </a:r>
                    </a:p>
                  </p:txBody>
                </p:sp>
                <p:sp>
                  <p:nvSpPr>
                    <p:cNvPr id="2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968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null</a:t>
                      </a:r>
                    </a:p>
                  </p:txBody>
                </p:sp>
              </p:grpSp>
            </p:grpSp>
            <p:sp>
              <p:nvSpPr>
                <p:cNvPr id="9" name="Rectangle 15"/>
                <p:cNvSpPr>
                  <a:spLocks noChangeArrowheads="1"/>
                </p:cNvSpPr>
                <p:nvPr/>
              </p:nvSpPr>
              <p:spPr bwMode="auto">
                <a:xfrm>
                  <a:off x="5257800" y="3692241"/>
                  <a:ext cx="3429000" cy="1177313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W(…)    </a:t>
                  </a:r>
                  <a:r>
                    <a:rPr lang="en-US" sz="2400" dirty="0" err="1" smtClean="0"/>
                    <a:t>getLname</a:t>
                  </a:r>
                  <a:r>
                    <a:rPr lang="en-US" sz="2400" dirty="0" smtClean="0"/>
                    <a:t>()</a:t>
                  </a:r>
                </a:p>
                <a:p>
                  <a:r>
                    <a:rPr lang="en-US" sz="2400" dirty="0" err="1" smtClean="0"/>
                    <a:t>getSsn</a:t>
                  </a:r>
                  <a:r>
                    <a:rPr lang="en-US" sz="2400" dirty="0" smtClean="0"/>
                    <a:t>(), </a:t>
                  </a:r>
                  <a:r>
                    <a:rPr lang="en-US" sz="2400" dirty="0" err="1" smtClean="0"/>
                    <a:t>getBoss</a:t>
                  </a:r>
                  <a:r>
                    <a:rPr lang="en-US" sz="2400" dirty="0" smtClean="0"/>
                    <a:t>() </a:t>
                  </a:r>
                  <a:r>
                    <a:rPr lang="en-US" sz="2400" dirty="0" err="1" smtClean="0"/>
                    <a:t>setBoss</a:t>
                  </a:r>
                  <a:r>
                    <a:rPr lang="en-US" sz="2400" dirty="0" smtClean="0"/>
                    <a:t>(W)</a:t>
                  </a:r>
                </a:p>
                <a:p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876800" y="3102976"/>
                <a:ext cx="3886200" cy="990600"/>
                <a:chOff x="4876800" y="2362200"/>
                <a:chExt cx="3886200" cy="990600"/>
              </a:xfrm>
            </p:grpSpPr>
            <p:sp>
              <p:nvSpPr>
                <p:cNvPr id="22" name="Rectangle 9"/>
                <p:cNvSpPr>
                  <a:spLocks noChangeArrowheads="1"/>
                </p:cNvSpPr>
                <p:nvPr/>
              </p:nvSpPr>
              <p:spPr bwMode="auto">
                <a:xfrm>
                  <a:off x="7666892" y="2362200"/>
                  <a:ext cx="1096108" cy="34152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Object</a:t>
                  </a:r>
                  <a:endParaRPr lang="en-US" sz="2400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079773" y="2459624"/>
                  <a:ext cx="3607027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rgbClr val="FF0000"/>
                      </a:solidFill>
                    </a:rPr>
                    <a:t>toString</a:t>
                  </a:r>
                  <a:r>
                    <a:rPr lang="en-US" sz="2400" dirty="0" smtClean="0">
                      <a:solidFill>
                        <a:srgbClr val="FF0000"/>
                      </a:solidFill>
                    </a:rPr>
                    <a:t>()</a:t>
                  </a:r>
                </a:p>
                <a:p>
                  <a:r>
                    <a:rPr lang="en-US" sz="2400" dirty="0" smtClean="0">
                      <a:solidFill>
                        <a:srgbClr val="FF0000"/>
                      </a:solidFill>
                    </a:rPr>
                    <a:t>equals(Object)   </a:t>
                  </a:r>
                  <a:r>
                    <a:rPr lang="en-US" sz="2400" dirty="0" err="1" smtClean="0">
                      <a:solidFill>
                        <a:srgbClr val="FF0000"/>
                      </a:solidFill>
                    </a:rPr>
                    <a:t>hashCode</a:t>
                  </a:r>
                  <a:r>
                    <a:rPr lang="en-US" sz="2400" dirty="0" smtClean="0">
                      <a:solidFill>
                        <a:srgbClr val="FF0000"/>
                      </a:solidFill>
                    </a:rPr>
                    <a:t>()</a:t>
                  </a:r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>
                  <a:off x="4876800" y="3352800"/>
                  <a:ext cx="2819400" cy="0"/>
                </a:xfrm>
                <a:prstGeom prst="line">
                  <a:avLst/>
                </a:prstGeom>
                <a:ln w="41275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" name="TextBox 25"/>
            <p:cNvSpPr txBox="1"/>
            <p:nvPr/>
          </p:nvSpPr>
          <p:spPr>
            <a:xfrm>
              <a:off x="5102321" y="2129135"/>
              <a:ext cx="3158286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We draw object like this</a:t>
              </a:r>
              <a:endParaRPr lang="en-US" sz="2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8600" y="3733800"/>
            <a:ext cx="4761440" cy="2571928"/>
            <a:chOff x="-1143000" y="4724400"/>
            <a:chExt cx="4761440" cy="2571928"/>
          </a:xfrm>
        </p:grpSpPr>
        <p:sp>
          <p:nvSpPr>
            <p:cNvPr id="28" name="TextBox 27"/>
            <p:cNvSpPr txBox="1"/>
            <p:nvPr/>
          </p:nvSpPr>
          <p:spPr>
            <a:xfrm>
              <a:off x="-1143000" y="6096000"/>
              <a:ext cx="40386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We often omit this partition to reduce clutter; we know that it is always there.</a:t>
              </a:r>
              <a:endParaRPr lang="en-US" sz="24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1981200" y="4724400"/>
              <a:ext cx="1637240" cy="1524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616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A note on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Don’t use </a:t>
            </a:r>
            <a:r>
              <a:rPr lang="en-US" b="1" dirty="0" smtClean="0"/>
              <a:t>extends</a:t>
            </a:r>
            <a:r>
              <a:rPr lang="en-US" dirty="0" smtClean="0"/>
              <a:t> just to get access to hidden members!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 should extend </a:t>
            </a:r>
            <a:r>
              <a:rPr lang="en-US" dirty="0" smtClean="0">
                <a:solidFill>
                  <a:srgbClr val="800000"/>
                </a:solidFill>
              </a:rPr>
              <a:t>B</a:t>
            </a:r>
            <a:r>
              <a:rPr lang="en-US" dirty="0" smtClean="0"/>
              <a:t> if and only if </a:t>
            </a:r>
            <a:r>
              <a:rPr lang="en-US" b="1" dirty="0" smtClean="0">
                <a:solidFill>
                  <a:srgbClr val="800000"/>
                </a:solidFill>
              </a:rPr>
              <a:t>A</a:t>
            </a:r>
            <a:r>
              <a:rPr lang="en-US" b="1" dirty="0" smtClean="0"/>
              <a:t> “is a” </a:t>
            </a:r>
            <a:r>
              <a:rPr lang="en-US" b="1" dirty="0" smtClean="0">
                <a:solidFill>
                  <a:srgbClr val="800000"/>
                </a:solidFill>
              </a:rPr>
              <a:t>B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PhDTester</a:t>
            </a:r>
            <a:r>
              <a:rPr lang="en-US" dirty="0" smtClean="0"/>
              <a:t> is </a:t>
            </a:r>
            <a:r>
              <a:rPr lang="en-US" i="1" dirty="0" smtClean="0"/>
              <a:t>not</a:t>
            </a:r>
            <a:r>
              <a:rPr lang="en-US" dirty="0" smtClean="0"/>
              <a:t> a PhD Student!</a:t>
            </a:r>
          </a:p>
          <a:p>
            <a:pPr lvl="1"/>
            <a:r>
              <a:rPr lang="en-US" dirty="0" smtClean="0"/>
              <a:t>An elephant is an animal, so </a:t>
            </a:r>
            <a:r>
              <a:rPr lang="en-US" dirty="0" smtClean="0">
                <a:solidFill>
                  <a:srgbClr val="800000"/>
                </a:solidFill>
              </a:rPr>
              <a:t>Elephant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Animal</a:t>
            </a:r>
          </a:p>
          <a:p>
            <a:pPr lvl="1"/>
            <a:r>
              <a:rPr lang="en-US" dirty="0" smtClean="0"/>
              <a:t>A car is a vehicle, so </a:t>
            </a:r>
            <a:r>
              <a:rPr lang="en-US" dirty="0" smtClean="0">
                <a:solidFill>
                  <a:srgbClr val="800000"/>
                </a:solidFill>
              </a:rPr>
              <a:t>Car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Vehicle</a:t>
            </a:r>
          </a:p>
          <a:p>
            <a:pPr lvl="1"/>
            <a:r>
              <a:rPr lang="en-US" dirty="0" smtClean="0"/>
              <a:t>An instance of any class is an object, so</a:t>
            </a:r>
            <a:br>
              <a:rPr lang="en-US" dirty="0" smtClean="0"/>
            </a:br>
            <a:r>
              <a:rPr lang="en-US" dirty="0" smtClean="0">
                <a:solidFill>
                  <a:srgbClr val="800000"/>
                </a:solidFill>
              </a:rPr>
              <a:t>AnyClass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java.lang.Object</a:t>
            </a:r>
            <a:endParaRPr lang="en-US" dirty="0" smtClean="0"/>
          </a:p>
          <a:p>
            <a:r>
              <a:rPr lang="en-US" dirty="0" smtClean="0"/>
              <a:t>The inheritance hierarchy should reflect </a:t>
            </a:r>
            <a:r>
              <a:rPr lang="en-US" b="1" dirty="0" smtClean="0"/>
              <a:t>modeling semantics</a:t>
            </a:r>
            <a:r>
              <a:rPr lang="en-US" dirty="0" smtClean="0"/>
              <a:t>, not </a:t>
            </a:r>
            <a:r>
              <a:rPr lang="en-US" dirty="0" err="1" smtClean="0"/>
              <a:t>implementational</a:t>
            </a:r>
            <a:r>
              <a:rPr lang="en-US" dirty="0" smtClean="0"/>
              <a:t> shortcuts</a:t>
            </a:r>
          </a:p>
        </p:txBody>
      </p:sp>
    </p:spTree>
    <p:extLst>
      <p:ext uri="{BB962C8B-B14F-4D97-AF65-F5344CB8AC3E}">
        <p14:creationId xmlns:p14="http://schemas.microsoft.com/office/powerpoint/2010/main" val="493554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What is “the name of” the object?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82000" cy="2057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The name of the object below is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</a:t>
            </a:r>
            <a:r>
              <a:rPr lang="en-US" sz="2400" dirty="0" smtClean="0">
                <a:solidFill>
                  <a:srgbClr val="800000"/>
                </a:solidFill>
              </a:rPr>
              <a:t>PhD@aa11bb24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It contains a pointer to the object –i.e. its address in memory, and you can call it a pointer if you wish. But it contains more than that.</a:t>
            </a:r>
          </a:p>
        </p:txBody>
      </p: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4724400" y="4445406"/>
            <a:ext cx="3809999" cy="203159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TextBox 82"/>
          <p:cNvSpPr txBox="1">
            <a:spLocks noChangeArrowheads="1"/>
          </p:cNvSpPr>
          <p:nvPr/>
        </p:nvSpPr>
        <p:spPr bwMode="auto">
          <a:xfrm>
            <a:off x="6337069" y="4890615"/>
            <a:ext cx="1496957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ja-JP" altLang="en-US" dirty="0"/>
              <a:t>“</a:t>
            </a:r>
            <a:r>
              <a:rPr lang="en-US" altLang="ja-JP" dirty="0"/>
              <a:t>Mumsie</a:t>
            </a:r>
            <a:r>
              <a:rPr lang="ja-JP" altLang="en-US" dirty="0"/>
              <a:t>”</a:t>
            </a:r>
            <a:endParaRPr lang="en-US" dirty="0"/>
          </a:p>
        </p:txBody>
      </p:sp>
      <p:sp>
        <p:nvSpPr>
          <p:cNvPr id="21" name="TextBox 83"/>
          <p:cNvSpPr txBox="1">
            <a:spLocks noChangeArrowheads="1"/>
          </p:cNvSpPr>
          <p:nvPr/>
        </p:nvSpPr>
        <p:spPr bwMode="auto">
          <a:xfrm>
            <a:off x="5943600" y="5410201"/>
            <a:ext cx="838200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null</a:t>
            </a:r>
          </a:p>
        </p:txBody>
      </p:sp>
      <p:sp>
        <p:nvSpPr>
          <p:cNvPr id="22" name="TextBox 84"/>
          <p:cNvSpPr txBox="1">
            <a:spLocks noChangeArrowheads="1"/>
          </p:cNvSpPr>
          <p:nvPr/>
        </p:nvSpPr>
        <p:spPr bwMode="auto">
          <a:xfrm>
            <a:off x="4953000" y="5410200"/>
            <a:ext cx="104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ad1</a:t>
            </a:r>
            <a:endParaRPr lang="en-US" dirty="0"/>
          </a:p>
        </p:txBody>
      </p:sp>
      <p:sp>
        <p:nvSpPr>
          <p:cNvPr id="23" name="TextBox 85"/>
          <p:cNvSpPr txBox="1">
            <a:spLocks noChangeArrowheads="1"/>
          </p:cNvSpPr>
          <p:nvPr/>
        </p:nvSpPr>
        <p:spPr bwMode="auto">
          <a:xfrm>
            <a:off x="6705600" y="5421753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ad2</a:t>
            </a:r>
            <a:endParaRPr lang="en-US" dirty="0"/>
          </a:p>
        </p:txBody>
      </p:sp>
      <p:sp>
        <p:nvSpPr>
          <p:cNvPr id="24" name="TextBox 86"/>
          <p:cNvSpPr txBox="1">
            <a:spLocks noChangeArrowheads="1"/>
          </p:cNvSpPr>
          <p:nvPr/>
        </p:nvSpPr>
        <p:spPr bwMode="auto">
          <a:xfrm>
            <a:off x="6489010" y="5943600"/>
            <a:ext cx="143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advisees</a:t>
            </a:r>
            <a:endParaRPr lang="en-US" dirty="0"/>
          </a:p>
        </p:txBody>
      </p:sp>
      <p:sp>
        <p:nvSpPr>
          <p:cNvPr id="25" name="TextBox 87"/>
          <p:cNvSpPr txBox="1">
            <a:spLocks noChangeArrowheads="1"/>
          </p:cNvSpPr>
          <p:nvPr/>
        </p:nvSpPr>
        <p:spPr bwMode="auto">
          <a:xfrm>
            <a:off x="7436578" y="5421753"/>
            <a:ext cx="945422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null</a:t>
            </a:r>
          </a:p>
        </p:txBody>
      </p:sp>
      <p:sp>
        <p:nvSpPr>
          <p:cNvPr id="26" name="TextBox 88"/>
          <p:cNvSpPr txBox="1">
            <a:spLocks noChangeArrowheads="1"/>
          </p:cNvSpPr>
          <p:nvPr/>
        </p:nvSpPr>
        <p:spPr bwMode="auto">
          <a:xfrm>
            <a:off x="7991964" y="5943600"/>
            <a:ext cx="390036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27" name="TextBox 90"/>
          <p:cNvSpPr txBox="1">
            <a:spLocks noChangeArrowheads="1"/>
          </p:cNvSpPr>
          <p:nvPr/>
        </p:nvSpPr>
        <p:spPr bwMode="auto">
          <a:xfrm>
            <a:off x="5334000" y="4890615"/>
            <a:ext cx="948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name</a:t>
            </a:r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4724400" y="4114800"/>
            <a:ext cx="2819400" cy="3810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PhD@aa11bb24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3505200"/>
            <a:ext cx="4267200" cy="2747665"/>
            <a:chOff x="533400" y="3505200"/>
            <a:chExt cx="4267200" cy="2747665"/>
          </a:xfrm>
        </p:grpSpPr>
        <p:sp>
          <p:nvSpPr>
            <p:cNvPr id="30" name="TextBox 83"/>
            <p:cNvSpPr txBox="1">
              <a:spLocks noChangeArrowheads="1"/>
            </p:cNvSpPr>
            <p:nvPr/>
          </p:nvSpPr>
          <p:spPr bwMode="auto">
            <a:xfrm>
              <a:off x="1066800" y="5486400"/>
              <a:ext cx="2209800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rgbClr val="800000"/>
                  </a:solidFill>
                </a:rPr>
                <a:t>PhD@</a:t>
              </a:r>
              <a:r>
                <a:rPr lang="en-US" dirty="0">
                  <a:solidFill>
                    <a:srgbClr val="800000"/>
                  </a:solidFill>
                </a:rPr>
                <a:t>aa11bb24</a:t>
              </a:r>
              <a:endParaRPr lang="en-US" dirty="0"/>
            </a:p>
          </p:txBody>
        </p:sp>
        <p:sp>
          <p:nvSpPr>
            <p:cNvPr id="31" name="TextBox 84"/>
            <p:cNvSpPr txBox="1">
              <a:spLocks noChangeArrowheads="1"/>
            </p:cNvSpPr>
            <p:nvPr/>
          </p:nvSpPr>
          <p:spPr bwMode="auto">
            <a:xfrm>
              <a:off x="533400" y="5481934"/>
              <a:ext cx="457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34" name="TextBox 84"/>
            <p:cNvSpPr txBox="1">
              <a:spLocks noChangeArrowheads="1"/>
            </p:cNvSpPr>
            <p:nvPr/>
          </p:nvSpPr>
          <p:spPr bwMode="auto">
            <a:xfrm>
              <a:off x="3200400" y="5791200"/>
              <a:ext cx="838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/>
                <a:t>PhD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33400" y="3505200"/>
              <a:ext cx="42672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Variable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e</a:t>
              </a:r>
              <a:r>
                <a:rPr lang="en-US" sz="2400" dirty="0" smtClean="0">
                  <a:latin typeface="Times New Roman"/>
                  <a:cs typeface="Times New Roman"/>
                </a:rPr>
                <a:t>, declared as                            </a:t>
              </a:r>
            </a:p>
            <a:p>
              <a:r>
                <a:rPr lang="en-US" sz="2400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   PhD e;</a:t>
              </a:r>
            </a:p>
            <a:p>
              <a:r>
                <a:rPr lang="en-US" sz="2400" dirty="0">
                  <a:latin typeface="Times New Roman"/>
                  <a:cs typeface="Times New Roman"/>
                </a:rPr>
                <a:t>c</a:t>
              </a:r>
              <a:r>
                <a:rPr lang="en-US" sz="2400" dirty="0" smtClean="0">
                  <a:latin typeface="Times New Roman"/>
                  <a:cs typeface="Times New Roman"/>
                </a:rPr>
                <a:t>ontains not the object but the name of the object (or a pointer to the object).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28" name="Rectangle 48"/>
          <p:cNvSpPr>
            <a:spLocks noChangeArrowheads="1"/>
          </p:cNvSpPr>
          <p:nvPr/>
        </p:nvSpPr>
        <p:spPr bwMode="auto">
          <a:xfrm>
            <a:off x="7391400" y="4445406"/>
            <a:ext cx="1143000" cy="31800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PhD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9622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17155</TotalTime>
  <Words>1986</Words>
  <Application>Microsoft Macintosh PowerPoint</Application>
  <PresentationFormat>On-screen Show (4:3)</PresentationFormat>
  <Paragraphs>399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CS/ENGRD 2110 Spring 2016</vt:lpstr>
      <vt:lpstr>Announcements</vt:lpstr>
      <vt:lpstr>References to text and JavaSummary.pptx</vt:lpstr>
      <vt:lpstr>Homework</vt:lpstr>
      <vt:lpstr> A bit about testing</vt:lpstr>
      <vt:lpstr>Class W (for Worker)</vt:lpstr>
      <vt:lpstr>Class Object: the superest class of them all</vt:lpstr>
      <vt:lpstr>A note on design</vt:lpstr>
      <vt:lpstr>What is “the name of” the object?</vt:lpstr>
      <vt:lpstr>Method toString</vt:lpstr>
      <vt:lpstr>Method toString</vt:lpstr>
      <vt:lpstr>Another example of toString()</vt:lpstr>
      <vt:lpstr>What about this</vt:lpstr>
      <vt:lpstr>Intro to static components</vt:lpstr>
      <vt:lpstr>Intro to static components</vt:lpstr>
      <vt:lpstr>Intro to static components</vt:lpstr>
      <vt:lpstr>Good example of static methods</vt:lpstr>
      <vt:lpstr>Java application</vt:lpstr>
      <vt:lpstr>Use of static variables:  Maintain info about created objects</vt:lpstr>
      <vt:lpstr>Uses of static variables:       Implement the Singleton pattern</vt:lpstr>
      <vt:lpstr>Class java.awt.Color uses static variables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442</cp:revision>
  <cp:lastPrinted>2013-01-16T16:51:30Z</cp:lastPrinted>
  <dcterms:created xsi:type="dcterms:W3CDTF">2006-08-16T00:00:00Z</dcterms:created>
  <dcterms:modified xsi:type="dcterms:W3CDTF">2016-02-09T02:29:16Z</dcterms:modified>
</cp:coreProperties>
</file>