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1.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hyperlink" Target="http://engineering.appfolio.com/2014/08/20/a-composition-regarding-inheritance/" TargetMode="External"/><Relationship Id="rId1" Type="http://schemas.openxmlformats.org/officeDocument/2006/relationships/notesMaster" Target="../notesMasters/notesMaster1.xml"/><Relationship Id="rId3" Type="http://schemas.openxmlformats.org/officeDocument/2006/relationships/hyperlink" Target="http://stackoverflow.com/questions/49002/prefer-composition-over-inheritanc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hyperlink" Target="http://www.tutorialspoint.com/design_pattern/design_pattern_overview.htm" TargetMode="External"/><Relationship Id="rId1" Type="http://schemas.openxmlformats.org/officeDocument/2006/relationships/notesMaster" Target="../notesMasters/notesMaster1.xml"/><Relationship Id="rId4" Type="http://schemas.openxmlformats.org/officeDocument/2006/relationships/hyperlink" Target="http://en.wikipedia.org/wiki/Software_system" TargetMode="External"/><Relationship Id="rId3" Type="http://schemas.openxmlformats.org/officeDocument/2006/relationships/hyperlink" Target="http://en.wikipedia.org/wiki/Big_ball_of_mud" TargetMode="External"/><Relationship Id="rId6" Type="http://schemas.openxmlformats.org/officeDocument/2006/relationships/hyperlink" Target="http://en.wikipedia.org/wiki/Software_entropy" TargetMode="External"/><Relationship Id="rId5" Type="http://schemas.openxmlformats.org/officeDocument/2006/relationships/hyperlink" Target="http://en.wikipedia.org/wiki/Turnover_(employment)" TargetMode="External"/><Relationship Id="rId7" Type="http://schemas.openxmlformats.org/officeDocument/2006/relationships/hyperlink" Target="http://en.wikipedia.org/wiki/Anti-patter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hyperlink" Target="https://sourcemaking.com/design_patterns/factory_method" TargetMode="Externa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hyperlink" Target="http://www.codeproject.com/Articles/438922/Design-Patterns-of-Structural-Design-Patterns#Decorator"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Good references to study regarding composition over inheritance:</a:t>
            </a:r>
          </a:p>
          <a:p>
            <a:pPr rtl="0">
              <a:spcBef>
                <a:spcPts val="0"/>
              </a:spcBef>
              <a:buNone/>
            </a:pPr>
            <a:r>
              <a:t/>
            </a:r>
            <a:endParaRPr/>
          </a:p>
          <a:p>
            <a:pPr rtl="0">
              <a:spcBef>
                <a:spcPts val="0"/>
              </a:spcBef>
              <a:buNone/>
            </a:pPr>
            <a:r>
              <a:rPr lang="en" u="sng">
                <a:solidFill>
                  <a:schemeClr val="hlink"/>
                </a:solidFill>
                <a:hlinkClick r:id="rId2"/>
              </a:rPr>
              <a:t>http://engineering.appfolio.com/2014/08/20/a-composition-regarding-inheritance/</a:t>
            </a:r>
          </a:p>
          <a:p>
            <a:pPr lvl="0" rtl="0">
              <a:spcBef>
                <a:spcPts val="0"/>
              </a:spcBef>
              <a:buNone/>
            </a:pPr>
            <a:r>
              <a:rPr lang="en" u="sng">
                <a:solidFill>
                  <a:schemeClr val="hlink"/>
                </a:solidFill>
                <a:hlinkClick r:id="rId3"/>
              </a:rPr>
              <a:t>http://stackoverflow.com/questions/49002/prefer-composition-over-inheritance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rPr>
              <a:t>For more information</a:t>
            </a:r>
          </a:p>
          <a:p>
            <a:pPr lvl="0" rtl="0">
              <a:spcBef>
                <a:spcPts val="0"/>
              </a:spcBef>
              <a:buNone/>
            </a:pPr>
            <a:r>
              <a:t/>
            </a:r>
            <a:endParaRPr sz="1200">
              <a:solidFill>
                <a:schemeClr val="dk1"/>
              </a:solidFill>
            </a:endParaRPr>
          </a:p>
          <a:p>
            <a:pPr lvl="0" rtl="0">
              <a:spcBef>
                <a:spcPts val="0"/>
              </a:spcBef>
              <a:buClr>
                <a:schemeClr val="dk1"/>
              </a:buClr>
              <a:buSzPct val="91666"/>
              <a:buFont typeface="Arial"/>
              <a:buNone/>
            </a:pPr>
            <a:r>
              <a:rPr lang="en" sz="1200">
                <a:solidFill>
                  <a:schemeClr val="dk1"/>
                </a:solidFill>
              </a:rPr>
              <a:t>http://stackoverflow.com/questions/1897537/why-are-circular-references-considered-harmful</a:t>
            </a:r>
          </a:p>
          <a:p>
            <a:pPr rtl="0">
              <a:spcBef>
                <a:spcPts val="0"/>
              </a:spcBef>
              <a:buNone/>
            </a:pPr>
            <a:r>
              <a:t/>
            </a:r>
            <a:endParaRPr sz="1200"/>
          </a:p>
          <a:p>
            <a:pPr>
              <a:spcBef>
                <a:spcPts val="0"/>
              </a:spcBef>
              <a:buNone/>
            </a:pPr>
            <a:r>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9" name="Shape 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u="sng">
                <a:solidFill>
                  <a:schemeClr val="hlink"/>
                </a:solidFill>
                <a:hlinkClick r:id="rId2"/>
              </a:rPr>
              <a:t>http://www.tutorialspoint.com/design_pattern/design_pattern_overview.htm</a:t>
            </a:r>
          </a:p>
          <a:p>
            <a:pPr rtl="0">
              <a:spcBef>
                <a:spcPts val="0"/>
              </a:spcBef>
              <a:buNone/>
            </a:pPr>
            <a:r>
              <a:t/>
            </a:r>
            <a:endParaRPr/>
          </a:p>
          <a:p>
            <a:pPr rtl="0">
              <a:spcBef>
                <a:spcPts val="0"/>
              </a:spcBef>
              <a:buNone/>
            </a:pPr>
            <a:r>
              <a:rPr lang="en" u="sng"/>
              <a:t>Common platform for developers</a:t>
            </a:r>
          </a:p>
          <a:p>
            <a:pPr rtl="0">
              <a:spcBef>
                <a:spcPts val="0"/>
              </a:spcBef>
              <a:buNone/>
            </a:pPr>
            <a:r>
              <a:rPr lang="en">
                <a:solidFill>
                  <a:schemeClr val="dk1"/>
                </a:solidFill>
              </a:rPr>
              <a:t>Design patterns provide a standard terminology and are specific to particular scenario. For example, a singleton design pattern signifies use of single object so all developers familiar with single design pattern will make use of single object and they can tell each other that program is following a singleton pattern.</a:t>
            </a:r>
          </a:p>
          <a:p>
            <a:pPr rtl="0">
              <a:spcBef>
                <a:spcPts val="0"/>
              </a:spcBef>
              <a:buNone/>
            </a:pPr>
            <a:r>
              <a:t/>
            </a:r>
            <a:endParaRPr>
              <a:solidFill>
                <a:schemeClr val="dk1"/>
              </a:solidFill>
            </a:endParaRPr>
          </a:p>
          <a:p>
            <a:pPr rtl="0">
              <a:spcBef>
                <a:spcPts val="0"/>
              </a:spcBef>
              <a:buNone/>
            </a:pPr>
            <a:r>
              <a:rPr lang="en" u="sng">
                <a:solidFill>
                  <a:schemeClr val="dk1"/>
                </a:solidFill>
              </a:rPr>
              <a:t>Best Practices</a:t>
            </a:r>
          </a:p>
          <a:p>
            <a:pPr rtl="0">
              <a:spcBef>
                <a:spcPts val="0"/>
              </a:spcBef>
              <a:buNone/>
            </a:pPr>
            <a:r>
              <a:rPr lang="en">
                <a:solidFill>
                  <a:schemeClr val="dk1"/>
                </a:solidFill>
              </a:rPr>
              <a:t>Design patterns have been evolved over a long period of time and they provide best solutions to certain problems faced during software development. Learning these patterns helps inexperienced developers to learn software design in an easy and faster way.</a:t>
            </a:r>
          </a:p>
          <a:p>
            <a:pPr rtl="0">
              <a:spcBef>
                <a:spcPts val="0"/>
              </a:spcBef>
              <a:buNone/>
            </a:pPr>
            <a:r>
              <a:t/>
            </a:r>
            <a:endParaRPr>
              <a:solidFill>
                <a:schemeClr val="dk1"/>
              </a:solidFill>
            </a:endParaRPr>
          </a:p>
          <a:p>
            <a:pPr rtl="0">
              <a:spcBef>
                <a:spcPts val="0"/>
              </a:spcBef>
              <a:buNone/>
            </a:pPr>
            <a:r>
              <a:rPr lang="en" u="sng">
                <a:solidFill>
                  <a:schemeClr val="dk1"/>
                </a:solidFill>
              </a:rPr>
              <a:t>Big ball of mud pattern</a:t>
            </a:r>
          </a:p>
          <a:p>
            <a:pPr rtl="0">
              <a:spcBef>
                <a:spcPts val="0"/>
              </a:spcBef>
              <a:buNone/>
            </a:pPr>
            <a:r>
              <a:rPr lang="en" u="sng">
                <a:solidFill>
                  <a:schemeClr val="hlink"/>
                </a:solidFill>
                <a:hlinkClick r:id="rId3"/>
              </a:rPr>
              <a:t>http://en.wikipedia.org/wiki/Big_ball_of_mud</a:t>
            </a:r>
          </a:p>
          <a:p>
            <a:pPr rtl="0">
              <a:spcBef>
                <a:spcPts val="0"/>
              </a:spcBef>
              <a:buNone/>
            </a:pPr>
            <a:r>
              <a:rPr lang="en">
                <a:solidFill>
                  <a:schemeClr val="dk1"/>
                </a:solidFill>
              </a:rPr>
              <a:t>“</a:t>
            </a:r>
            <a:r>
              <a:rPr lang="en">
                <a:solidFill>
                  <a:srgbClr val="252525"/>
                </a:solidFill>
              </a:rPr>
              <a:t>A </a:t>
            </a:r>
            <a:r>
              <a:rPr b="1" lang="en">
                <a:solidFill>
                  <a:srgbClr val="252525"/>
                </a:solidFill>
              </a:rPr>
              <a:t>big ball of mud</a:t>
            </a:r>
            <a:r>
              <a:rPr lang="en">
                <a:solidFill>
                  <a:srgbClr val="252525"/>
                </a:solidFill>
              </a:rPr>
              <a:t> is a </a:t>
            </a:r>
            <a:r>
              <a:rPr lang="en">
                <a:solidFill>
                  <a:srgbClr val="0B0080"/>
                </a:solidFill>
                <a:hlinkClick r:id="rId4"/>
              </a:rPr>
              <a:t>software system</a:t>
            </a:r>
            <a:r>
              <a:rPr lang="en">
                <a:solidFill>
                  <a:srgbClr val="252525"/>
                </a:solidFill>
              </a:rPr>
              <a:t> that lacks a perceivable architecture. Although undesirable from a software engineering point of view, such systems are common in practice due to business pressures, developer </a:t>
            </a:r>
            <a:r>
              <a:rPr lang="en">
                <a:solidFill>
                  <a:srgbClr val="0B0080"/>
                </a:solidFill>
                <a:hlinkClick r:id="rId5"/>
              </a:rPr>
              <a:t>turnover</a:t>
            </a:r>
            <a:r>
              <a:rPr lang="en">
                <a:solidFill>
                  <a:srgbClr val="252525"/>
                </a:solidFill>
              </a:rPr>
              <a:t> and </a:t>
            </a:r>
            <a:r>
              <a:rPr lang="en">
                <a:solidFill>
                  <a:srgbClr val="0B0080"/>
                </a:solidFill>
                <a:hlinkClick r:id="rId6"/>
              </a:rPr>
              <a:t>code entropy</a:t>
            </a:r>
            <a:r>
              <a:rPr lang="en">
                <a:solidFill>
                  <a:srgbClr val="252525"/>
                </a:solidFill>
              </a:rPr>
              <a:t>. They have therefore been declared a design </a:t>
            </a:r>
            <a:r>
              <a:rPr lang="en">
                <a:solidFill>
                  <a:srgbClr val="0B0080"/>
                </a:solidFill>
                <a:hlinkClick r:id="rId7"/>
              </a:rPr>
              <a:t>anti-pattern</a:t>
            </a:r>
            <a:r>
              <a:rPr lang="en">
                <a:solidFill>
                  <a:srgbClr val="252525"/>
                </a:solidFill>
              </a:rPr>
              <a:t>.”</a:t>
            </a:r>
          </a:p>
          <a:p>
            <a:pPr>
              <a:spcBef>
                <a:spcPts val="0"/>
              </a:spcBef>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200">
                <a:solidFill>
                  <a:schemeClr val="dk1"/>
                </a:solidFill>
              </a:rPr>
              <a:t>These are the 3 categories that most design patterns fall under.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rPr>
              <a:t>These creational patterns are all about creating objects without really knowing too much about what’s going on under the hood. (The factory method is the classic example!)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AutomotiveCompany does a lot. It is the main class. It manages financing, marketing, sales, R&amp;D, and of course making the cars. </a:t>
            </a:r>
          </a:p>
          <a:p>
            <a:pPr rtl="0">
              <a:spcBef>
                <a:spcPts val="0"/>
              </a:spcBef>
              <a:buNone/>
            </a:pPr>
            <a:r>
              <a:t/>
            </a:r>
            <a:endParaRPr/>
          </a:p>
          <a:p>
            <a:pPr lvl="0" rtl="0">
              <a:spcBef>
                <a:spcPts val="0"/>
              </a:spcBef>
              <a:buNone/>
            </a:pPr>
            <a:r>
              <a:rPr lang="en"/>
              <a:t>The AutomotiveCompany works at such a high level that all of the details (like what type of engine, doors, and wheels) actually </a:t>
            </a:r>
            <a:r>
              <a:rPr b="1" lang="en"/>
              <a:t>clutter</a:t>
            </a:r>
            <a:r>
              <a:rPr lang="en"/>
              <a:t> the class AutomotiveCompany. We want to increase encapsulation and hide away how the Cars are actually created. It then makes our CEO not think as much when trying to make a Car object. It’s nice because then </a:t>
            </a:r>
            <a:r>
              <a:rPr b="1" lang="en"/>
              <a:t>we</a:t>
            </a:r>
            <a:r>
              <a:rPr lang="en"/>
              <a:t> control how cars are made if we abstract away the Engine, Door, etc (other dependencies to make a Car)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For more info: </a:t>
            </a:r>
            <a:r>
              <a:rPr lang="en" u="sng">
                <a:solidFill>
                  <a:schemeClr val="hlink"/>
                </a:solidFill>
                <a:hlinkClick r:id="rId2"/>
              </a:rPr>
              <a:t>Factory method</a:t>
            </a:r>
          </a:p>
          <a:p>
            <a:pPr rtl="0">
              <a:spcBef>
                <a:spcPts val="0"/>
              </a:spcBef>
              <a:buNone/>
            </a:pPr>
            <a:r>
              <a:t/>
            </a:r>
            <a:endParaRPr/>
          </a:p>
          <a:p>
            <a:pPr rtl="0">
              <a:spcBef>
                <a:spcPts val="0"/>
              </a:spcBef>
              <a:buNone/>
            </a:pPr>
            <a:r>
              <a:rPr lang="en"/>
              <a:t>Enter the Factory method Pattern!</a:t>
            </a:r>
          </a:p>
          <a:p>
            <a:pPr rtl="0">
              <a:spcBef>
                <a:spcPts val="0"/>
              </a:spcBef>
              <a:buNone/>
            </a:pPr>
            <a:r>
              <a:rPr lang="en"/>
              <a:t>A layer of indirection in CS will set you free and it’s true in this case, too. </a:t>
            </a:r>
          </a:p>
          <a:p>
            <a:pPr rtl="0">
              <a:spcBef>
                <a:spcPts val="0"/>
              </a:spcBef>
              <a:buNone/>
            </a:pPr>
            <a:br>
              <a:rPr lang="en"/>
            </a:br>
            <a:r>
              <a:rPr lang="en"/>
              <a:t>VehicleFactory took all of the dependency information around making a Car object away from the AutomotiveCompany object. Instead of creating Engine, Door, Wheel objects beforehand and then using them as arguments, VehicleFactory takes care of that and creates a simple interface with zero input.</a:t>
            </a:r>
          </a:p>
          <a:p>
            <a:pPr rtl="0">
              <a:spcBef>
                <a:spcPts val="0"/>
              </a:spcBef>
              <a:buNone/>
            </a:pPr>
            <a:r>
              <a:t/>
            </a:r>
            <a:endParaRPr/>
          </a:p>
          <a:p>
            <a:pPr rtl="0">
              <a:spcBef>
                <a:spcPts val="0"/>
              </a:spcBef>
              <a:buNone/>
            </a:pPr>
            <a:r>
              <a:rPr lang="en"/>
              <a:t>QUESTION:</a:t>
            </a:r>
          </a:p>
          <a:p>
            <a:pPr rtl="0">
              <a:spcBef>
                <a:spcPts val="0"/>
              </a:spcBef>
              <a:buNone/>
            </a:pPr>
            <a:r>
              <a:rPr lang="en"/>
              <a:t>Well, why not just make a public constructor with zero args and then make a private constructor with all the args necessary within class Car? (This basically moves all of the creation info to the Car class.)</a:t>
            </a:r>
          </a:p>
          <a:p>
            <a:pPr rtl="0">
              <a:spcBef>
                <a:spcPts val="0"/>
              </a:spcBef>
              <a:buNone/>
            </a:pPr>
            <a:r>
              <a:t/>
            </a:r>
            <a:endParaRPr/>
          </a:p>
          <a:p>
            <a:pPr lvl="0" rtl="0">
              <a:spcBef>
                <a:spcPts val="0"/>
              </a:spcBef>
              <a:buNone/>
            </a:pPr>
            <a:r>
              <a:rPr lang="en"/>
              <a:t>This is arguably the same thing as the factory method. </a:t>
            </a:r>
            <a:r>
              <a:rPr b="1" lang="en"/>
              <a:t>However,</a:t>
            </a:r>
            <a:r>
              <a:rPr lang="en"/>
              <a:t> in software engineering, we often are concerned with how the next software engineer will screw up our beautifully written code. So, adding another class enforces the clean interface for car construction. A software engineer won’t easily be able to sneak in a public constructor with dependencies in this case.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BRIEFLY go over Object Pool! Not too important!</a:t>
            </a:r>
          </a:p>
          <a:p>
            <a:pPr rtl="0">
              <a:spcBef>
                <a:spcPts val="0"/>
              </a:spcBef>
              <a:buNone/>
            </a:pPr>
            <a:r>
              <a:rPr lang="en"/>
              <a:t>Basically we can have a set of objects, the “object pool”, that are not in use (eg Junk Cars) and then when we want to revive them, we take them out of our object pool and use them like normal. When we’re done using the car, we can destroy any references and put it back into the object pool. The Factory method allows us to make it look like we’re not using an object pool but are creating new objects each time.</a:t>
            </a:r>
          </a:p>
          <a:p>
            <a:pPr rtl="0">
              <a:spcBef>
                <a:spcPts val="0"/>
              </a:spcBef>
              <a:buNone/>
            </a:pPr>
            <a:r>
              <a:t/>
            </a:r>
            <a:endParaRPr/>
          </a:p>
          <a:p>
            <a:pPr lvl="0" rtl="0">
              <a:spcBef>
                <a:spcPts val="0"/>
              </a:spcBef>
              <a:buNone/>
            </a:pPr>
            <a:r>
              <a:rPr lang="en"/>
              <a:t>By reusing old objects, this allows us to cut down on the system time of allocating space for new objects.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04800" lvl="0" marL="457200" rtl="0">
              <a:lnSpc>
                <a:spcPct val="115000"/>
              </a:lnSpc>
              <a:spcBef>
                <a:spcPts val="600"/>
              </a:spcBef>
              <a:buClr>
                <a:schemeClr val="dk1"/>
              </a:buClr>
              <a:buSzPct val="100000"/>
              <a:buFont typeface="Arial"/>
              <a:buAutoNum type="arabicPeriod"/>
            </a:pPr>
            <a:r>
              <a:rPr lang="en" sz="1200">
                <a:solidFill>
                  <a:schemeClr val="dk1"/>
                </a:solidFill>
              </a:rPr>
              <a:t>Creational Patterns</a:t>
            </a:r>
          </a:p>
          <a:p>
            <a:pPr indent="-304800" lvl="1" marL="914400" rtl="0">
              <a:lnSpc>
                <a:spcPct val="115000"/>
              </a:lnSpc>
              <a:spcBef>
                <a:spcPts val="480"/>
              </a:spcBef>
              <a:buClr>
                <a:schemeClr val="dk1"/>
              </a:buClr>
              <a:buSzPct val="100000"/>
              <a:buFont typeface="Arial"/>
              <a:buAutoNum type="alphaLcPeriod"/>
            </a:pPr>
            <a:r>
              <a:rPr lang="en" sz="1200">
                <a:solidFill>
                  <a:schemeClr val="dk1"/>
                </a:solidFill>
              </a:rPr>
              <a:t>Factory method, Singleton</a:t>
            </a:r>
          </a:p>
          <a:p>
            <a:pPr indent="-304800" lvl="0" marL="457200" rtl="0">
              <a:lnSpc>
                <a:spcPct val="115000"/>
              </a:lnSpc>
              <a:spcBef>
                <a:spcPts val="600"/>
              </a:spcBef>
              <a:buClr>
                <a:schemeClr val="dk1"/>
              </a:buClr>
              <a:buSzPct val="100000"/>
              <a:buFont typeface="Arial"/>
              <a:buAutoNum type="arabicPeriod"/>
            </a:pPr>
            <a:r>
              <a:rPr lang="en" sz="1200">
                <a:solidFill>
                  <a:schemeClr val="dk1"/>
                </a:solidFill>
              </a:rPr>
              <a:t>Structural Patterns</a:t>
            </a:r>
          </a:p>
          <a:p>
            <a:pPr indent="-304800" lvl="1" marL="914400" rtl="0">
              <a:lnSpc>
                <a:spcPct val="115000"/>
              </a:lnSpc>
              <a:spcBef>
                <a:spcPts val="480"/>
              </a:spcBef>
              <a:buClr>
                <a:schemeClr val="dk1"/>
              </a:buClr>
              <a:buSzPct val="100000"/>
              <a:buFont typeface="Arial"/>
              <a:buAutoNum type="alphaLcPeriod"/>
            </a:pPr>
            <a:r>
              <a:rPr lang="en" sz="1200">
                <a:solidFill>
                  <a:schemeClr val="dk1"/>
                </a:solidFill>
              </a:rPr>
              <a:t>Decorator, Composite, Adapter</a:t>
            </a:r>
          </a:p>
          <a:p>
            <a:pPr indent="-304800" lvl="0" marL="457200" rtl="0">
              <a:lnSpc>
                <a:spcPct val="115000"/>
              </a:lnSpc>
              <a:spcBef>
                <a:spcPts val="600"/>
              </a:spcBef>
              <a:buClr>
                <a:schemeClr val="dk1"/>
              </a:buClr>
              <a:buSzPct val="100000"/>
              <a:buFont typeface="Arial"/>
              <a:buAutoNum type="arabicPeriod"/>
            </a:pPr>
            <a:r>
              <a:rPr lang="en" sz="1200">
                <a:solidFill>
                  <a:schemeClr val="dk1"/>
                </a:solidFill>
              </a:rPr>
              <a:t>Behavioral Patterns</a:t>
            </a:r>
          </a:p>
          <a:p>
            <a:pPr lvl="0" rtl="0">
              <a:spcBef>
                <a:spcPts val="0"/>
              </a:spcBef>
              <a:buNone/>
            </a:pPr>
            <a:r>
              <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would like to represent each sandwich possibility as an object. However, there’s this combinatorial explosion of types.</a:t>
            </a:r>
          </a:p>
          <a:p>
            <a:pPr rtl="0">
              <a:spcBef>
                <a:spcPts val="0"/>
              </a:spcBef>
              <a:buNone/>
            </a:pPr>
            <a:r>
              <a:rPr lang="en"/>
              <a:t>This is a very difficult </a:t>
            </a:r>
            <a:r>
              <a:rPr b="1" lang="en"/>
              <a:t>structural</a:t>
            </a:r>
            <a:r>
              <a:rPr lang="en"/>
              <a:t> problem to solve with the simple inheritance we’ve been talking about all semester.</a:t>
            </a:r>
          </a:p>
          <a:p>
            <a:pPr rtl="0">
              <a:spcBef>
                <a:spcPts val="0"/>
              </a:spcBef>
              <a:buNone/>
            </a:pPr>
            <a:r>
              <a:t/>
            </a:r>
            <a:endParaRPr/>
          </a:p>
          <a:p>
            <a:pPr rtl="0">
              <a:spcBef>
                <a:spcPts val="0"/>
              </a:spcBef>
              <a:buNone/>
            </a:pPr>
            <a:r>
              <a:rPr lang="en"/>
              <a:t>For this example, we can add any topping to any base sandwich.</a:t>
            </a:r>
          </a:p>
          <a:p>
            <a:pPr rtl="0">
              <a:spcBef>
                <a:spcPts val="0"/>
              </a:spcBef>
              <a:buNone/>
            </a:pPr>
            <a:r>
              <a:t/>
            </a:r>
            <a:endParaRPr/>
          </a:p>
          <a:p>
            <a:pPr lvl="0" rtl="0">
              <a:spcBef>
                <a:spcPts val="0"/>
              </a:spcBef>
              <a:buClr>
                <a:schemeClr val="dk1"/>
              </a:buClr>
              <a:buSzPct val="100000"/>
              <a:buFont typeface="Arial"/>
              <a:buNone/>
            </a:pPr>
            <a:r>
              <a:rPr lang="en">
                <a:solidFill>
                  <a:schemeClr val="dk1"/>
                </a:solidFill>
              </a:rPr>
              <a:t>NOTE: This is a really simple example that doesn’t show why the pattern comes in handy. You could imagine a simple Sandwich class that has a HashMap of Topping -&gt; additional price. However, if a student asks, just tell them that we would like to make it as extensible as possible with a certain type of sandwich. </a:t>
            </a:r>
          </a:p>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4" name="Shape 34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Each class will have a getPrice method! So why doesn’t this work? Well, we run into a explosion of different sandwich types. What if we added another topping? Then we would need to make twice as many types, this time with the new condiment added to each type.</a:t>
            </a:r>
          </a:p>
          <a:p>
            <a:pPr rtl="0">
              <a:spcBef>
                <a:spcPts val="0"/>
              </a:spcBef>
              <a:buNone/>
            </a:pPr>
            <a:r>
              <a:t/>
            </a:r>
            <a:endParaRPr/>
          </a:p>
          <a:p>
            <a:pPr>
              <a:spcBef>
                <a:spcPts val="0"/>
              </a:spcBef>
              <a:buNone/>
            </a:pPr>
            <a:r>
              <a:rPr lang="en"/>
              <a:t>And also, this looks awful and you can be sure that the code would be confusing to read as well.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4" name="Shape 36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For more info: </a:t>
            </a:r>
            <a:r>
              <a:rPr lang="en" u="sng">
                <a:solidFill>
                  <a:schemeClr val="hlink"/>
                </a:solidFill>
                <a:hlinkClick r:id="rId2"/>
              </a:rPr>
              <a:t>decorator explanation</a:t>
            </a:r>
          </a:p>
          <a:p>
            <a:pPr rtl="0">
              <a:spcBef>
                <a:spcPts val="0"/>
              </a:spcBef>
              <a:buNone/>
            </a:pPr>
            <a:r>
              <a:t/>
            </a:r>
            <a:endParaRPr/>
          </a:p>
          <a:p>
            <a:pPr rtl="0">
              <a:spcBef>
                <a:spcPts val="0"/>
              </a:spcBef>
              <a:buNone/>
            </a:pPr>
            <a:r>
              <a:rPr lang="en"/>
              <a:t>We start with an abstract class for the sandwich. It just has a getPrice method declaration.</a:t>
            </a:r>
          </a:p>
          <a:p>
            <a:pPr rtl="0">
              <a:spcBef>
                <a:spcPts val="0"/>
              </a:spcBef>
              <a:buNone/>
            </a:pPr>
            <a:r>
              <a:t/>
            </a:r>
            <a:endParaRPr/>
          </a:p>
          <a:p>
            <a:pPr rtl="0">
              <a:spcBef>
                <a:spcPts val="0"/>
              </a:spcBef>
              <a:buNone/>
            </a:pPr>
            <a:r>
              <a:rPr lang="en"/>
              <a:t>There are two </a:t>
            </a:r>
            <a:r>
              <a:rPr b="1" lang="en"/>
              <a:t>basic</a:t>
            </a:r>
            <a:r>
              <a:rPr lang="en"/>
              <a:t> components, Veggie and Tuna. These are the least common denominator types for our sandwiches. We need at least one. We can’t build a sandwich out of just cheese and olives.</a:t>
            </a:r>
          </a:p>
          <a:p>
            <a:pPr rtl="0">
              <a:spcBef>
                <a:spcPts val="0"/>
              </a:spcBef>
              <a:buNone/>
            </a:pPr>
            <a:r>
              <a:t/>
            </a:r>
            <a:endParaRPr/>
          </a:p>
          <a:p>
            <a:pPr rtl="0">
              <a:spcBef>
                <a:spcPts val="0"/>
              </a:spcBef>
              <a:buNone/>
            </a:pPr>
            <a:r>
              <a:rPr lang="en"/>
              <a:t>(Next comes the tricky part. Spend a bit more time explaining the SandwichDecorator.)</a:t>
            </a:r>
          </a:p>
          <a:p>
            <a:pPr rtl="0">
              <a:spcBef>
                <a:spcPts val="0"/>
              </a:spcBef>
              <a:buNone/>
            </a:pPr>
            <a:r>
              <a:rPr lang="en"/>
              <a:t>The SandwichDecorator (extends AbstractSandwich) is a class that has one field that points to an AbstractSandwich. The constructor just takes in the AbstractSandwich. What this class does is adds things ON TOP OF the current AbstractSandwich. It </a:t>
            </a:r>
            <a:r>
              <a:rPr b="1" lang="en"/>
              <a:t>decorates</a:t>
            </a:r>
            <a:r>
              <a:rPr lang="en"/>
              <a:t> the input sandwich. In our case, we’re going to be adding things to the current price.</a:t>
            </a:r>
          </a:p>
          <a:p>
            <a:pPr rtl="0">
              <a:spcBef>
                <a:spcPts val="0"/>
              </a:spcBef>
              <a:buNone/>
            </a:pPr>
            <a:r>
              <a:t/>
            </a:r>
            <a:endParaRPr/>
          </a:p>
          <a:p>
            <a:pPr lvl="0" rtl="0">
              <a:spcBef>
                <a:spcPts val="0"/>
              </a:spcBef>
              <a:buNone/>
            </a:pPr>
            <a:r>
              <a:rPr lang="en"/>
              <a:t>Lastly, we have our decorators. Each decorator does something different because Cheese is a different topping from Olives and Tomatoes. Cheese has a different price, …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9" name="Shape 38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slide goes over the difference between the methods in a component (tuna and veggie) vs the methods in a decorator (Cheese, Olive, Tomato).</a:t>
            </a:r>
          </a:p>
          <a:p>
            <a:pPr rtl="0">
              <a:spcBef>
                <a:spcPts val="0"/>
              </a:spcBef>
              <a:buNone/>
            </a:pPr>
            <a:r>
              <a:t/>
            </a:r>
            <a:endParaRPr/>
          </a:p>
          <a:p>
            <a:pPr rtl="0">
              <a:spcBef>
                <a:spcPts val="0"/>
              </a:spcBef>
              <a:buNone/>
            </a:pPr>
            <a:r>
              <a:rPr lang="en"/>
              <a:t>The Component classes act as the bare bones implementation. At the heart of a naked Veggie Sandwich is a price of $4. </a:t>
            </a:r>
          </a:p>
          <a:p>
            <a:pPr rtl="0">
              <a:spcBef>
                <a:spcPts val="0"/>
              </a:spcBef>
              <a:buNone/>
            </a:pPr>
            <a:r>
              <a:t/>
            </a:r>
            <a:endParaRPr/>
          </a:p>
          <a:p>
            <a:pPr lvl="0" rtl="0">
              <a:spcBef>
                <a:spcPts val="0"/>
              </a:spcBef>
              <a:buNone/>
            </a:pPr>
            <a:r>
              <a:rPr lang="en"/>
              <a:t>The Decorators add onto the sandwiches passed in. The decorator methods should always call upon the input sandwich’s getPrice and modify it. In this case, we’re adding the additional cost. In this way, the decorator pattern is recursive. We won’t stop calling “sandwich.getPrice()” until we reach a component (veggie or tuna).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8" name="Shape 40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Run through how to make a tuna sandwich with cheese and olives.</a:t>
            </a:r>
          </a:p>
          <a:p>
            <a:pPr rtl="0">
              <a:spcBef>
                <a:spcPts val="0"/>
              </a:spcBef>
              <a:buNone/>
            </a:pPr>
            <a:r>
              <a:t/>
            </a:r>
            <a:endParaRPr/>
          </a:p>
          <a:p>
            <a:pPr rtl="0">
              <a:spcBef>
                <a:spcPts val="0"/>
              </a:spcBef>
              <a:buNone/>
            </a:pPr>
            <a:r>
              <a:rPr lang="en"/>
              <a:t>See how it’s nested? </a:t>
            </a:r>
          </a:p>
          <a:p>
            <a:pPr rtl="0">
              <a:spcBef>
                <a:spcPts val="0"/>
              </a:spcBef>
              <a:buNone/>
            </a:pPr>
            <a:r>
              <a:rPr lang="en"/>
              <a:t>We could have written it in one line like this:</a:t>
            </a:r>
          </a:p>
          <a:p>
            <a:pPr rtl="0">
              <a:spcBef>
                <a:spcPts val="0"/>
              </a:spcBef>
              <a:buNone/>
            </a:pPr>
            <a:r>
              <a:rPr lang="en">
                <a:latin typeface="Courier New"/>
                <a:ea typeface="Courier New"/>
                <a:cs typeface="Courier New"/>
                <a:sym typeface="Courier New"/>
              </a:rPr>
              <a:t>new Olive(new Cheese(new TunaSandwich()));</a:t>
            </a:r>
          </a:p>
          <a:p>
            <a:pPr rtl="0">
              <a:spcBef>
                <a:spcPts val="0"/>
              </a:spcBef>
              <a:buNone/>
            </a:pPr>
            <a:r>
              <a:t/>
            </a:r>
            <a:endParaRPr/>
          </a:p>
          <a:p>
            <a:pPr rtl="0">
              <a:spcBef>
                <a:spcPts val="0"/>
              </a:spcBef>
              <a:buNone/>
            </a:pPr>
            <a:r>
              <a:rPr lang="en"/>
              <a:t>There’s a reason why they say that the decorator pattern is like</a:t>
            </a:r>
          </a:p>
          <a:p>
            <a:pPr lvl="0" rtl="0">
              <a:lnSpc>
                <a:spcPct val="140000"/>
              </a:lnSpc>
              <a:spcBef>
                <a:spcPts val="900"/>
              </a:spcBef>
              <a:spcAft>
                <a:spcPts val="2100"/>
              </a:spcAft>
              <a:buNone/>
            </a:pPr>
            <a:r>
              <a:rPr lang="en" sz="1200">
                <a:solidFill>
                  <a:srgbClr val="444444"/>
                </a:solidFill>
              </a:rPr>
              <a:t>Wrapping a gift, putting it in a box, and wrapping the box.</a:t>
            </a:r>
          </a:p>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6" name="Shape 42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Run through how you would get the price of the final sandwich.</a:t>
            </a:r>
          </a:p>
          <a:p>
            <a:pPr lvl="0" rtl="0">
              <a:spcBef>
                <a:spcPts val="0"/>
              </a:spcBef>
              <a:buNone/>
            </a:pPr>
            <a:r>
              <a:rPr lang="en"/>
              <a:t>Explain the recursive nature of the decorator pattern.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7" name="Shape 4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9" name="Shape 4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7" name="Shape 4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3" name="Shape 4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8" name="Shape 4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Technically isEmpty isn’t really a wrapper method, but the idea is the same in this situation.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457200" y="563759"/>
            <a:ext cx="8229600" cy="3009600"/>
          </a:xfrm>
          <a:prstGeom prst="rect">
            <a:avLst/>
          </a:prstGeom>
        </p:spPr>
        <p:txBody>
          <a:bodyPr anchorCtr="0" anchor="t"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1" name="Shape 11"/>
          <p:cNvSpPr txBox="1"/>
          <p:nvPr>
            <p:ph idx="1" type="subTitle"/>
          </p:nvPr>
        </p:nvSpPr>
        <p:spPr>
          <a:xfrm>
            <a:off x="457200" y="3716392"/>
            <a:ext cx="8229600" cy="1232699"/>
          </a:xfrm>
          <a:prstGeom prst="rect">
            <a:avLst/>
          </a:prstGeom>
        </p:spPr>
        <p:txBody>
          <a:bodyPr anchorCtr="0" anchor="t" bIns="91425" lIns="91425" rIns="91425" tIns="91425"/>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p:txBody>
      </p:sp>
      <p:cxnSp>
        <p:nvCxnSpPr>
          <p:cNvPr id="12" name="Shape 12"/>
          <p:cNvCxnSpPr/>
          <p:nvPr/>
        </p:nvCxnSpPr>
        <p:spPr>
          <a:xfrm>
            <a:off x="457200" y="411479"/>
            <a:ext cx="8229600" cy="0"/>
          </a:xfrm>
          <a:prstGeom prst="straightConnector1">
            <a:avLst/>
          </a:prstGeom>
          <a:noFill/>
          <a:ln cap="flat" w="57150">
            <a:solidFill>
              <a:schemeClr val="accent1"/>
            </a:solidFill>
            <a:prstDash val="solid"/>
            <a:round/>
            <a:headEnd len="med" w="med" type="none"/>
            <a:tailEnd len="med" w="med" type="none"/>
          </a:ln>
        </p:spPr>
      </p:cxnSp>
      <p:cxnSp>
        <p:nvCxnSpPr>
          <p:cNvPr id="13" name="Shape 13"/>
          <p:cNvCxnSpPr/>
          <p:nvPr/>
        </p:nvCxnSpPr>
        <p:spPr>
          <a:xfrm>
            <a:off x="457200" y="3633382"/>
            <a:ext cx="8229600" cy="0"/>
          </a:xfrm>
          <a:prstGeom prst="straightConnector1">
            <a:avLst/>
          </a:prstGeom>
          <a:noFill/>
          <a:ln cap="flat" w="57150">
            <a:solidFill>
              <a:schemeClr val="accent1"/>
            </a:solidFill>
            <a:prstDash val="solid"/>
            <a:round/>
            <a:headEnd len="med" w="med" type="none"/>
            <a:tailEnd len="med" w="med" type="none"/>
          </a:ln>
        </p:spPr>
      </p:cxn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7" name="Shape 17"/>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18" name="Shape 18"/>
          <p:cNvCxnSpPr/>
          <p:nvPr/>
        </p:nvCxnSpPr>
        <p:spPr>
          <a:xfrm>
            <a:off x="457200" y="1143000"/>
            <a:ext cx="8229600" cy="0"/>
          </a:xfrm>
          <a:prstGeom prst="straightConnector1">
            <a:avLst/>
          </a:prstGeom>
          <a:noFill/>
          <a:ln cap="flat" w="50800">
            <a:solidFill>
              <a:srgbClr val="DA0002"/>
            </a:solidFill>
            <a:prstDash val="solid"/>
            <a:round/>
            <a:headEnd len="med" w="med" type="none"/>
            <a:tailEnd len="med" w="med" type="none"/>
          </a:ln>
        </p:spPr>
      </p:cxn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22" name="Shape 22"/>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4" name="Shape 24"/>
          <p:cNvCxnSpPr/>
          <p:nvPr/>
        </p:nvCxnSpPr>
        <p:spPr>
          <a:xfrm>
            <a:off x="457200" y="1143000"/>
            <a:ext cx="8229600" cy="0"/>
          </a:xfrm>
          <a:prstGeom prst="straightConnector1">
            <a:avLst/>
          </a:prstGeom>
          <a:noFill/>
          <a:ln cap="flat" w="50800">
            <a:solidFill>
              <a:srgbClr val="DA0002"/>
            </a:solidFill>
            <a:prstDash val="solid"/>
            <a:round/>
            <a:headEnd len="med" w="med" type="none"/>
            <a:tailEnd len="med" w="med" type="none"/>
          </a:ln>
        </p:spPr>
      </p:cxnSp>
      <p:sp>
        <p:nvSpPr>
          <p:cNvPr id="25" name="Shape 2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8" name="Shape 28"/>
          <p:cNvCxnSpPr/>
          <p:nvPr/>
        </p:nvCxnSpPr>
        <p:spPr>
          <a:xfrm>
            <a:off x="457200" y="1143000"/>
            <a:ext cx="8229600" cy="0"/>
          </a:xfrm>
          <a:prstGeom prst="straightConnector1">
            <a:avLst/>
          </a:prstGeom>
          <a:noFill/>
          <a:ln cap="flat" w="50800">
            <a:solidFill>
              <a:schemeClr val="accent1"/>
            </a:solidFill>
            <a:prstDash val="solid"/>
            <a:round/>
            <a:headEnd len="med" w="med" type="none"/>
            <a:tailEnd len="med" w="med" type="none"/>
          </a:ln>
        </p:spPr>
      </p:cxnSp>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0" name="Shape 30"/>
        <p:cNvGrpSpPr/>
        <p:nvPr/>
      </p:nvGrpSpPr>
      <p:grpSpPr>
        <a:xfrm>
          <a:off x="0" y="0"/>
          <a:ext cx="0" cy="0"/>
          <a:chOff x="0" y="0"/>
          <a:chExt cx="0" cy="0"/>
        </a:xfrm>
      </p:grpSpPr>
      <p:sp>
        <p:nvSpPr>
          <p:cNvPr id="31" name="Shape 31"/>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cxnSp>
        <p:nvCxnSpPr>
          <p:cNvPr id="32" name="Shape 32"/>
          <p:cNvCxnSpPr/>
          <p:nvPr/>
        </p:nvCxnSpPr>
        <p:spPr>
          <a:xfrm>
            <a:off x="457200" y="4317760"/>
            <a:ext cx="8229600" cy="0"/>
          </a:xfrm>
          <a:prstGeom prst="straightConnector1">
            <a:avLst/>
          </a:prstGeom>
          <a:noFill/>
          <a:ln cap="flat" w="50800">
            <a:solidFill>
              <a:schemeClr val="lt2"/>
            </a:solidFill>
            <a:prstDash val="solid"/>
            <a:round/>
            <a:headEnd len="med" w="med" type="none"/>
            <a:tailEnd len="med" w="med" type="none"/>
          </a:ln>
        </p:spPr>
      </p:cxnSp>
      <p:sp>
        <p:nvSpPr>
          <p:cNvPr id="33" name="Shape 3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cap="flat" w="50800">
            <a:solidFill>
              <a:schemeClr val="lt2"/>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accent1"/>
              </a:buClr>
              <a:buSzPct val="100000"/>
              <a:buNone/>
              <a:defRPr b="1" sz="3600">
                <a:solidFill>
                  <a:schemeClr val="accent1"/>
                </a:solidFill>
              </a:defRPr>
            </a:lvl1pPr>
            <a:lvl2pPr>
              <a:spcBef>
                <a:spcPts val="0"/>
              </a:spcBef>
              <a:buClr>
                <a:schemeClr val="accent1"/>
              </a:buClr>
              <a:buSzPct val="100000"/>
              <a:buNone/>
              <a:defRPr b="1" sz="3600">
                <a:solidFill>
                  <a:schemeClr val="accent1"/>
                </a:solidFill>
              </a:defRPr>
            </a:lvl2pPr>
            <a:lvl3pPr>
              <a:spcBef>
                <a:spcPts val="0"/>
              </a:spcBef>
              <a:buClr>
                <a:schemeClr val="accent1"/>
              </a:buClr>
              <a:buSzPct val="100000"/>
              <a:buNone/>
              <a:defRPr b="1" sz="3600">
                <a:solidFill>
                  <a:schemeClr val="accent1"/>
                </a:solidFill>
              </a:defRPr>
            </a:lvl3pPr>
            <a:lvl4pPr>
              <a:spcBef>
                <a:spcPts val="0"/>
              </a:spcBef>
              <a:buClr>
                <a:schemeClr val="accent1"/>
              </a:buClr>
              <a:buSzPct val="100000"/>
              <a:buNone/>
              <a:defRPr b="1" sz="3600">
                <a:solidFill>
                  <a:schemeClr val="accent1"/>
                </a:solidFill>
              </a:defRPr>
            </a:lvl4pPr>
            <a:lvl5pPr>
              <a:spcBef>
                <a:spcPts val="0"/>
              </a:spcBef>
              <a:buClr>
                <a:schemeClr val="accent1"/>
              </a:buClr>
              <a:buSzPct val="100000"/>
              <a:buNone/>
              <a:defRPr b="1" sz="3600">
                <a:solidFill>
                  <a:schemeClr val="accent1"/>
                </a:solidFill>
              </a:defRPr>
            </a:lvl5pPr>
            <a:lvl6pPr>
              <a:spcBef>
                <a:spcPts val="0"/>
              </a:spcBef>
              <a:buClr>
                <a:schemeClr val="accent1"/>
              </a:buClr>
              <a:buSzPct val="100000"/>
              <a:buNone/>
              <a:defRPr b="1" sz="3600">
                <a:solidFill>
                  <a:schemeClr val="accent1"/>
                </a:solidFill>
              </a:defRPr>
            </a:lvl6pPr>
            <a:lvl7pPr>
              <a:spcBef>
                <a:spcPts val="0"/>
              </a:spcBef>
              <a:buClr>
                <a:schemeClr val="accent1"/>
              </a:buClr>
              <a:buSzPct val="100000"/>
              <a:buNone/>
              <a:defRPr b="1" sz="3600">
                <a:solidFill>
                  <a:schemeClr val="accent1"/>
                </a:solidFill>
              </a:defRPr>
            </a:lvl7pPr>
            <a:lvl8pPr>
              <a:spcBef>
                <a:spcPts val="0"/>
              </a:spcBef>
              <a:buClr>
                <a:schemeClr val="accent1"/>
              </a:buClr>
              <a:buSzPct val="100000"/>
              <a:buNone/>
              <a:defRPr b="1" sz="3600">
                <a:solidFill>
                  <a:schemeClr val="accent1"/>
                </a:solidFill>
              </a:defRPr>
            </a:lvl8pPr>
            <a:lvl9pPr>
              <a:spcBef>
                <a:spcPts val="0"/>
              </a:spcBef>
              <a:buClr>
                <a:schemeClr val="accent1"/>
              </a:buClr>
              <a:buSzPct val="100000"/>
              <a:buNone/>
              <a:defRPr b="1" sz="3600">
                <a:solidFill>
                  <a:schemeClr val="accen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cxnSp>
        <p:nvCxnSpPr>
          <p:cNvPr id="7" name="Shape 7"/>
          <p:cNvCxnSpPr/>
          <p:nvPr/>
        </p:nvCxnSpPr>
        <p:spPr>
          <a:xfrm>
            <a:off x="457200" y="5023259"/>
            <a:ext cx="8229600" cy="0"/>
          </a:xfrm>
          <a:prstGeom prst="straightConnector1">
            <a:avLst/>
          </a:prstGeom>
          <a:noFill/>
          <a:ln cap="flat" w="50800">
            <a:solidFill>
              <a:schemeClr val="lt2"/>
            </a:solidFill>
            <a:prstDash val="solid"/>
            <a:round/>
            <a:headEnd len="med" w="med" type="none"/>
            <a:tailEnd len="med" w="med" type="none"/>
          </a:ln>
        </p:spPr>
      </p:cxn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ourcemaking.com/design_patterns" TargetMode="External"/><Relationship Id="rId3" Type="http://schemas.openxmlformats.org/officeDocument/2006/relationships/hyperlink" Target="http://www.codeproject.com/Articles/430590/Design-Patterns-of-Creational-Design-Patterns" TargetMode="External"/><Relationship Id="rId5" Type="http://schemas.openxmlformats.org/officeDocument/2006/relationships/image" Target="../media/image0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ctrTitle"/>
          </p:nvPr>
        </p:nvSpPr>
        <p:spPr>
          <a:xfrm>
            <a:off x="457200" y="563759"/>
            <a:ext cx="8229600" cy="3009600"/>
          </a:xfrm>
          <a:prstGeom prst="rect">
            <a:avLst/>
          </a:prstGeom>
        </p:spPr>
        <p:txBody>
          <a:bodyPr anchorCtr="0" anchor="t" bIns="91425" lIns="91425" rIns="91425" tIns="91425">
            <a:noAutofit/>
          </a:bodyPr>
          <a:lstStyle/>
          <a:p>
            <a:pPr lvl="0" rtl="0">
              <a:spcBef>
                <a:spcPts val="0"/>
              </a:spcBef>
              <a:buNone/>
            </a:pPr>
            <a:r>
              <a:rPr lang="en" sz="4800"/>
              <a:t>Recitation 13</a:t>
            </a:r>
          </a:p>
        </p:txBody>
      </p:sp>
      <p:sp>
        <p:nvSpPr>
          <p:cNvPr id="39" name="Shape 39"/>
          <p:cNvSpPr txBox="1"/>
          <p:nvPr>
            <p:ph idx="1" type="subTitle"/>
          </p:nvPr>
        </p:nvSpPr>
        <p:spPr>
          <a:xfrm>
            <a:off x="457200" y="3716392"/>
            <a:ext cx="8229600" cy="1232699"/>
          </a:xfrm>
          <a:prstGeom prst="rect">
            <a:avLst/>
          </a:prstGeom>
        </p:spPr>
        <p:txBody>
          <a:bodyPr anchorCtr="0" anchor="t" bIns="91425" lIns="91425" rIns="91425" tIns="91425">
            <a:noAutofit/>
          </a:bodyPr>
          <a:lstStyle/>
          <a:p>
            <a:pPr lvl="0" rtl="0">
              <a:spcBef>
                <a:spcPts val="0"/>
              </a:spcBef>
              <a:buNone/>
            </a:pPr>
            <a:r>
              <a:rPr lang="en" sz="3200"/>
              <a:t>Software Engineering Practices and Introduction to Design Patterns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Premature optimization</a:t>
            </a:r>
          </a:p>
        </p:txBody>
      </p:sp>
      <p:sp>
        <p:nvSpPr>
          <p:cNvPr id="116" name="Shape 116"/>
          <p:cNvSpPr txBox="1"/>
          <p:nvPr/>
        </p:nvSpPr>
        <p:spPr>
          <a:xfrm>
            <a:off x="457200" y="1329725"/>
            <a:ext cx="7985700" cy="3560700"/>
          </a:xfrm>
          <a:prstGeom prst="rect">
            <a:avLst/>
          </a:prstGeom>
          <a:noFill/>
          <a:ln>
            <a:noFill/>
          </a:ln>
        </p:spPr>
        <p:txBody>
          <a:bodyPr anchorCtr="0" anchor="t" bIns="91425" lIns="91425" rIns="91425" tIns="91425">
            <a:noAutofit/>
          </a:bodyPr>
          <a:lstStyle/>
          <a:p>
            <a:pPr rtl="0">
              <a:spcBef>
                <a:spcPts val="0"/>
              </a:spcBef>
              <a:buNone/>
            </a:pPr>
            <a:r>
              <a:rPr b="1" lang="en" sz="2000"/>
              <a:t>Premature Optimization</a:t>
            </a:r>
            <a:r>
              <a:rPr lang="en" sz="2000"/>
              <a:t>: trying to make code more efficient from the start. This is usually </a:t>
            </a:r>
            <a:r>
              <a:rPr b="1" lang="en" sz="2000"/>
              <a:t>bad.</a:t>
            </a:r>
          </a:p>
          <a:p>
            <a:pPr rtl="0">
              <a:spcBef>
                <a:spcPts val="0"/>
              </a:spcBef>
              <a:buNone/>
            </a:pPr>
            <a:r>
              <a:t/>
            </a:r>
            <a:endParaRPr b="1" sz="2000"/>
          </a:p>
          <a:p>
            <a:pPr rtl="0">
              <a:spcBef>
                <a:spcPts val="0"/>
              </a:spcBef>
              <a:buNone/>
            </a:pPr>
            <a:r>
              <a:rPr lang="en" sz="2000"/>
              <a:t>Why?</a:t>
            </a:r>
          </a:p>
          <a:p>
            <a:pPr indent="-355600" lvl="0" marL="457200" rtl="0">
              <a:spcBef>
                <a:spcPts val="0"/>
              </a:spcBef>
              <a:buClr>
                <a:srgbClr val="000000"/>
              </a:buClr>
              <a:buSzPct val="100000"/>
              <a:buFont typeface="Arial"/>
              <a:buChar char="●"/>
            </a:pPr>
            <a:r>
              <a:rPr lang="en" sz="2000"/>
              <a:t>You don’t know in advance how slow different parts of the program will be; you may be wasting your efforts optimizing parts that are pretty good already</a:t>
            </a:r>
          </a:p>
          <a:p>
            <a:pPr indent="-355600" lvl="0" marL="457200" rtl="0">
              <a:spcBef>
                <a:spcPts val="0"/>
              </a:spcBef>
              <a:buClr>
                <a:srgbClr val="000000"/>
              </a:buClr>
              <a:buSzPct val="100000"/>
              <a:buFont typeface="Arial"/>
              <a:buChar char="●"/>
            </a:pPr>
            <a:r>
              <a:rPr lang="en" sz="2000"/>
              <a:t>You will often sacrifice clarity for efficiency</a:t>
            </a:r>
          </a:p>
          <a:p>
            <a:pPr indent="-355600" lvl="0" marL="457200" rtl="0">
              <a:spcBef>
                <a:spcPts val="0"/>
              </a:spcBef>
              <a:buClr>
                <a:srgbClr val="000000"/>
              </a:buClr>
              <a:buSzPct val="100000"/>
              <a:buFont typeface="Arial"/>
              <a:buChar char="●"/>
            </a:pPr>
            <a:r>
              <a:rPr lang="en" sz="2000"/>
              <a:t>It is almost always easier to take well-organized code and optimize it later than it is to take poorly-organized code and clarify it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How to optimize</a:t>
            </a:r>
          </a:p>
        </p:txBody>
      </p:sp>
      <p:sp>
        <p:nvSpPr>
          <p:cNvPr id="122" name="Shape 122"/>
          <p:cNvSpPr txBox="1"/>
          <p:nvPr/>
        </p:nvSpPr>
        <p:spPr>
          <a:xfrm>
            <a:off x="402125" y="2217575"/>
            <a:ext cx="1561500" cy="4704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Start simple</a:t>
            </a:r>
          </a:p>
        </p:txBody>
      </p:sp>
      <p:sp>
        <p:nvSpPr>
          <p:cNvPr id="123" name="Shape 123"/>
          <p:cNvSpPr txBox="1"/>
          <p:nvPr/>
        </p:nvSpPr>
        <p:spPr>
          <a:xfrm>
            <a:off x="3085400" y="2199875"/>
            <a:ext cx="2114999" cy="505799"/>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Correct program</a:t>
            </a:r>
          </a:p>
        </p:txBody>
      </p:sp>
      <p:sp>
        <p:nvSpPr>
          <p:cNvPr id="124" name="Shape 124"/>
          <p:cNvSpPr txBox="1"/>
          <p:nvPr/>
        </p:nvSpPr>
        <p:spPr>
          <a:xfrm>
            <a:off x="1573650" y="3380700"/>
            <a:ext cx="3164700" cy="6744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Code profiling</a:t>
            </a:r>
          </a:p>
          <a:p>
            <a:pPr lvl="0" rtl="0">
              <a:spcBef>
                <a:spcPts val="0"/>
              </a:spcBef>
              <a:buNone/>
            </a:pPr>
            <a:r>
              <a:rPr lang="en"/>
              <a:t>(timing how long different parts take)</a:t>
            </a:r>
          </a:p>
        </p:txBody>
      </p:sp>
      <p:sp>
        <p:nvSpPr>
          <p:cNvPr id="125" name="Shape 125"/>
          <p:cNvSpPr txBox="1"/>
          <p:nvPr/>
        </p:nvSpPr>
        <p:spPr>
          <a:xfrm>
            <a:off x="5408850" y="3333150"/>
            <a:ext cx="3332999" cy="7695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Optimize parts that slow down the program the most</a:t>
            </a:r>
          </a:p>
        </p:txBody>
      </p:sp>
      <p:cxnSp>
        <p:nvCxnSpPr>
          <p:cNvPr id="126" name="Shape 126"/>
          <p:cNvCxnSpPr>
            <a:stCxn id="123" idx="2"/>
            <a:endCxn id="124" idx="0"/>
          </p:cNvCxnSpPr>
          <p:nvPr/>
        </p:nvCxnSpPr>
        <p:spPr>
          <a:xfrm flipH="1">
            <a:off x="3155899" y="2705674"/>
            <a:ext cx="987000" cy="675000"/>
          </a:xfrm>
          <a:prstGeom prst="straightConnector1">
            <a:avLst/>
          </a:prstGeom>
          <a:noFill/>
          <a:ln cap="flat" w="19050">
            <a:solidFill>
              <a:schemeClr val="dk2"/>
            </a:solidFill>
            <a:prstDash val="solid"/>
            <a:round/>
            <a:headEnd len="lg" w="lg" type="none"/>
            <a:tailEnd len="lg" w="lg" type="triangle"/>
          </a:ln>
        </p:spPr>
      </p:cxnSp>
      <p:cxnSp>
        <p:nvCxnSpPr>
          <p:cNvPr id="127" name="Shape 127"/>
          <p:cNvCxnSpPr>
            <a:stCxn id="124" idx="3"/>
            <a:endCxn id="125" idx="1"/>
          </p:cNvCxnSpPr>
          <p:nvPr/>
        </p:nvCxnSpPr>
        <p:spPr>
          <a:xfrm>
            <a:off x="4738350" y="3717900"/>
            <a:ext cx="670500" cy="0"/>
          </a:xfrm>
          <a:prstGeom prst="straightConnector1">
            <a:avLst/>
          </a:prstGeom>
          <a:noFill/>
          <a:ln cap="flat" w="19050">
            <a:solidFill>
              <a:schemeClr val="dk2"/>
            </a:solidFill>
            <a:prstDash val="solid"/>
            <a:round/>
            <a:headEnd len="lg" w="lg" type="none"/>
            <a:tailEnd len="lg" w="lg" type="triangle"/>
          </a:ln>
        </p:spPr>
      </p:cxnSp>
      <p:cxnSp>
        <p:nvCxnSpPr>
          <p:cNvPr id="128" name="Shape 128"/>
          <p:cNvCxnSpPr>
            <a:stCxn id="125" idx="0"/>
            <a:endCxn id="123" idx="3"/>
          </p:cNvCxnSpPr>
          <p:nvPr/>
        </p:nvCxnSpPr>
        <p:spPr>
          <a:xfrm rot="10800000">
            <a:off x="5200349" y="2452650"/>
            <a:ext cx="1875000" cy="880500"/>
          </a:xfrm>
          <a:prstGeom prst="straightConnector1">
            <a:avLst/>
          </a:prstGeom>
          <a:noFill/>
          <a:ln cap="flat" w="19050">
            <a:solidFill>
              <a:schemeClr val="dk2"/>
            </a:solidFill>
            <a:prstDash val="solid"/>
            <a:round/>
            <a:headEnd len="lg" w="lg" type="none"/>
            <a:tailEnd len="lg" w="lg" type="triangle"/>
          </a:ln>
        </p:spPr>
      </p:cxnSp>
      <p:cxnSp>
        <p:nvCxnSpPr>
          <p:cNvPr id="129" name="Shape 129"/>
          <p:cNvCxnSpPr>
            <a:stCxn id="122" idx="3"/>
            <a:endCxn id="123" idx="1"/>
          </p:cNvCxnSpPr>
          <p:nvPr/>
        </p:nvCxnSpPr>
        <p:spPr>
          <a:xfrm>
            <a:off x="1963625" y="2452775"/>
            <a:ext cx="1121700" cy="0"/>
          </a:xfrm>
          <a:prstGeom prst="straightConnector1">
            <a:avLst/>
          </a:prstGeom>
          <a:noFill/>
          <a:ln cap="flat" w="19050">
            <a:solidFill>
              <a:schemeClr val="dk2"/>
            </a:solidFill>
            <a:prstDash val="solid"/>
            <a:round/>
            <a:headEnd len="lg" w="lg" type="none"/>
            <a:tailEnd len="lg" w="lg" type="triangle"/>
          </a:ln>
        </p:spPr>
      </p:cxnSp>
      <p:sp>
        <p:nvSpPr>
          <p:cNvPr id="130" name="Shape 130"/>
          <p:cNvSpPr/>
          <p:nvPr/>
        </p:nvSpPr>
        <p:spPr>
          <a:xfrm>
            <a:off x="457200" y="1265025"/>
            <a:ext cx="3507300" cy="733199"/>
          </a:xfrm>
          <a:prstGeom prst="wedgeRoundRectCallout">
            <a:avLst>
              <a:gd fmla="val -21025" name="adj1"/>
              <a:gd fmla="val 72057" name="adj2"/>
              <a:gd fmla="val 0" name="adj3"/>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Start with optimizations that are obvious and won’t hurt code clarity (ex: using Java.utils HashSet and HashMap</a:t>
            </a:r>
          </a:p>
        </p:txBody>
      </p:sp>
      <p:sp>
        <p:nvSpPr>
          <p:cNvPr id="131" name="Shape 131"/>
          <p:cNvSpPr/>
          <p:nvPr/>
        </p:nvSpPr>
        <p:spPr>
          <a:xfrm>
            <a:off x="457200" y="4293775"/>
            <a:ext cx="4333799" cy="632699"/>
          </a:xfrm>
          <a:prstGeom prst="wedgeRoundRectCallout">
            <a:avLst>
              <a:gd fmla="val 23092" name="adj1"/>
              <a:gd fmla="val -78572" name="adj2"/>
              <a:gd fmla="val 0" name="adj3"/>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Can use a code-profiler tool or just use built-in methods like </a:t>
            </a:r>
            <a:r>
              <a:rPr b="1" lang="en">
                <a:latin typeface="Courier New"/>
                <a:ea typeface="Courier New"/>
                <a:cs typeface="Courier New"/>
                <a:sym typeface="Courier New"/>
              </a:rPr>
              <a:t>System.currentTimeMillis()</a:t>
            </a:r>
          </a:p>
        </p:txBody>
      </p:sp>
      <p:sp>
        <p:nvSpPr>
          <p:cNvPr id="132" name="Shape 132"/>
          <p:cNvSpPr/>
          <p:nvPr/>
        </p:nvSpPr>
        <p:spPr>
          <a:xfrm>
            <a:off x="5408850" y="1316625"/>
            <a:ext cx="3507300" cy="857400"/>
          </a:xfrm>
          <a:prstGeom prst="wedgeRoundRectCallout">
            <a:avLst>
              <a:gd fmla="val -62463" name="adj1"/>
              <a:gd fmla="val 49472" name="adj2"/>
              <a:gd fmla="val 0" name="adj3"/>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A huge advantage of this process is being able to compare more efficient but complex methods to simpler methods to ensure correctness!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Composition vs Inheritance</a:t>
            </a:r>
          </a:p>
        </p:txBody>
      </p:sp>
      <p:sp>
        <p:nvSpPr>
          <p:cNvPr id="138" name="Shape 138"/>
          <p:cNvSpPr/>
          <p:nvPr/>
        </p:nvSpPr>
        <p:spPr>
          <a:xfrm>
            <a:off x="1477250" y="1260025"/>
            <a:ext cx="1258499" cy="9927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1800">
                <a:latin typeface="Courier New"/>
                <a:ea typeface="Courier New"/>
                <a:cs typeface="Courier New"/>
                <a:sym typeface="Courier New"/>
              </a:rPr>
              <a:t>CarA</a:t>
            </a:r>
          </a:p>
          <a:p>
            <a:pPr lvl="0" rtl="0" algn="ctr">
              <a:spcBef>
                <a:spcPts val="0"/>
              </a:spcBef>
              <a:buNone/>
            </a:pPr>
            <a:r>
              <a:rPr b="1" lang="en" sz="1800">
                <a:latin typeface="Courier New"/>
                <a:ea typeface="Courier New"/>
                <a:cs typeface="Courier New"/>
                <a:sym typeface="Courier New"/>
              </a:rPr>
              <a:t>start() drive()</a:t>
            </a:r>
          </a:p>
        </p:txBody>
      </p:sp>
      <p:sp>
        <p:nvSpPr>
          <p:cNvPr id="139" name="Shape 139"/>
          <p:cNvSpPr/>
          <p:nvPr/>
        </p:nvSpPr>
        <p:spPr>
          <a:xfrm>
            <a:off x="824375" y="3833225"/>
            <a:ext cx="2700900" cy="1084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1800">
                <a:latin typeface="Courier New"/>
                <a:ea typeface="Courier New"/>
                <a:cs typeface="Courier New"/>
                <a:sym typeface="Courier New"/>
              </a:rPr>
              <a:t>CarD</a:t>
            </a:r>
          </a:p>
          <a:p>
            <a:pPr lvl="0" rtl="0" algn="ctr">
              <a:spcBef>
                <a:spcPts val="0"/>
              </a:spcBef>
              <a:buNone/>
            </a:pPr>
            <a:r>
              <a:rPr b="1" lang="en" sz="1800">
                <a:latin typeface="Courier New"/>
                <a:ea typeface="Courier New"/>
                <a:cs typeface="Courier New"/>
                <a:sym typeface="Courier New"/>
              </a:rPr>
              <a:t>needs CarB’s start and CarC’s drive </a:t>
            </a:r>
          </a:p>
        </p:txBody>
      </p:sp>
      <p:sp>
        <p:nvSpPr>
          <p:cNvPr id="140" name="Shape 140"/>
          <p:cNvSpPr/>
          <p:nvPr/>
        </p:nvSpPr>
        <p:spPr>
          <a:xfrm>
            <a:off x="660175" y="2668087"/>
            <a:ext cx="1446300" cy="9327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1800">
                <a:latin typeface="Courier New"/>
                <a:ea typeface="Courier New"/>
                <a:cs typeface="Courier New"/>
                <a:sym typeface="Courier New"/>
              </a:rPr>
              <a:t>CarB</a:t>
            </a:r>
          </a:p>
          <a:p>
            <a:pPr lvl="0" rtl="0" algn="ctr">
              <a:spcBef>
                <a:spcPts val="0"/>
              </a:spcBef>
              <a:buNone/>
            </a:pPr>
            <a:r>
              <a:rPr b="1" lang="en" sz="1800">
                <a:latin typeface="Courier New"/>
                <a:ea typeface="Courier New"/>
                <a:cs typeface="Courier New"/>
                <a:sym typeface="Courier New"/>
              </a:rPr>
              <a:t>start() drive()</a:t>
            </a:r>
          </a:p>
        </p:txBody>
      </p:sp>
      <p:cxnSp>
        <p:nvCxnSpPr>
          <p:cNvPr id="141" name="Shape 141"/>
          <p:cNvCxnSpPr>
            <a:stCxn id="140" idx="0"/>
            <a:endCxn id="138" idx="2"/>
          </p:cNvCxnSpPr>
          <p:nvPr/>
        </p:nvCxnSpPr>
        <p:spPr>
          <a:xfrm flipH="1" rot="10800000">
            <a:off x="1383325" y="2252587"/>
            <a:ext cx="723300" cy="415500"/>
          </a:xfrm>
          <a:prstGeom prst="straightConnector1">
            <a:avLst/>
          </a:prstGeom>
          <a:noFill/>
          <a:ln cap="flat" w="28575">
            <a:solidFill>
              <a:schemeClr val="dk2"/>
            </a:solidFill>
            <a:prstDash val="solid"/>
            <a:round/>
            <a:headEnd len="lg" w="lg" type="none"/>
            <a:tailEnd len="lg" w="lg" type="triangle"/>
          </a:ln>
        </p:spPr>
      </p:cxnSp>
      <p:sp>
        <p:nvSpPr>
          <p:cNvPr id="142" name="Shape 142"/>
          <p:cNvSpPr/>
          <p:nvPr/>
        </p:nvSpPr>
        <p:spPr>
          <a:xfrm>
            <a:off x="2265325" y="2668087"/>
            <a:ext cx="1325700" cy="9327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1800">
                <a:latin typeface="Courier New"/>
                <a:ea typeface="Courier New"/>
                <a:cs typeface="Courier New"/>
                <a:sym typeface="Courier New"/>
              </a:rPr>
              <a:t>CarC</a:t>
            </a:r>
          </a:p>
          <a:p>
            <a:pPr lvl="0" rtl="0" algn="ctr">
              <a:spcBef>
                <a:spcPts val="0"/>
              </a:spcBef>
              <a:buNone/>
            </a:pPr>
            <a:r>
              <a:rPr b="1" lang="en" sz="1800">
                <a:latin typeface="Courier New"/>
                <a:ea typeface="Courier New"/>
                <a:cs typeface="Courier New"/>
                <a:sym typeface="Courier New"/>
              </a:rPr>
              <a:t>start() drive()</a:t>
            </a:r>
          </a:p>
        </p:txBody>
      </p:sp>
      <p:cxnSp>
        <p:nvCxnSpPr>
          <p:cNvPr id="143" name="Shape 143"/>
          <p:cNvCxnSpPr>
            <a:stCxn id="142" idx="0"/>
            <a:endCxn id="138" idx="2"/>
          </p:cNvCxnSpPr>
          <p:nvPr/>
        </p:nvCxnSpPr>
        <p:spPr>
          <a:xfrm rot="10800000">
            <a:off x="2106475" y="2252587"/>
            <a:ext cx="821700" cy="415500"/>
          </a:xfrm>
          <a:prstGeom prst="straightConnector1">
            <a:avLst/>
          </a:prstGeom>
          <a:noFill/>
          <a:ln cap="flat" w="28575">
            <a:solidFill>
              <a:schemeClr val="dk2"/>
            </a:solidFill>
            <a:prstDash val="solid"/>
            <a:round/>
            <a:headEnd len="lg" w="lg" type="none"/>
            <a:tailEnd len="lg" w="lg" type="triangle"/>
          </a:ln>
        </p:spPr>
      </p:cxnSp>
      <p:sp>
        <p:nvSpPr>
          <p:cNvPr id="144" name="Shape 144"/>
          <p:cNvSpPr txBox="1"/>
          <p:nvPr/>
        </p:nvSpPr>
        <p:spPr>
          <a:xfrm>
            <a:off x="4763825" y="1260712"/>
            <a:ext cx="4009500" cy="1365900"/>
          </a:xfrm>
          <a:prstGeom prst="rect">
            <a:avLst/>
          </a:prstGeom>
          <a:noFill/>
          <a:ln>
            <a:noFill/>
          </a:ln>
        </p:spPr>
        <p:txBody>
          <a:bodyPr anchorCtr="0" anchor="t" bIns="91425" lIns="91425" rIns="91425" tIns="91425">
            <a:noAutofit/>
          </a:bodyPr>
          <a:lstStyle/>
          <a:p>
            <a:pPr>
              <a:spcBef>
                <a:spcPts val="0"/>
              </a:spcBef>
              <a:buNone/>
            </a:pPr>
            <a:r>
              <a:rPr lang="en" sz="2000"/>
              <a:t>If you find your class hierarchy needing to inherit from multiple classes or you need more flexible objects, try composition:</a:t>
            </a:r>
          </a:p>
        </p:txBody>
      </p:sp>
      <p:sp>
        <p:nvSpPr>
          <p:cNvPr id="145" name="Shape 145"/>
          <p:cNvSpPr/>
          <p:nvPr/>
        </p:nvSpPr>
        <p:spPr>
          <a:xfrm>
            <a:off x="5414675" y="2668787"/>
            <a:ext cx="1325700" cy="534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Battery1</a:t>
            </a:r>
          </a:p>
          <a:p>
            <a:pPr lvl="0" rtl="0" algn="ctr">
              <a:spcBef>
                <a:spcPts val="0"/>
              </a:spcBef>
              <a:buNone/>
            </a:pPr>
            <a:r>
              <a:rPr b="1" lang="en" sz="1800">
                <a:latin typeface="Courier New"/>
                <a:ea typeface="Courier New"/>
                <a:cs typeface="Courier New"/>
                <a:sym typeface="Courier New"/>
              </a:rPr>
              <a:t>start()</a:t>
            </a:r>
          </a:p>
        </p:txBody>
      </p:sp>
      <p:sp>
        <p:nvSpPr>
          <p:cNvPr id="146" name="Shape 146"/>
          <p:cNvSpPr/>
          <p:nvPr/>
        </p:nvSpPr>
        <p:spPr>
          <a:xfrm>
            <a:off x="6941100" y="2668787"/>
            <a:ext cx="1325700" cy="534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Battery2</a:t>
            </a:r>
          </a:p>
          <a:p>
            <a:pPr lvl="0" rtl="0" algn="ctr">
              <a:spcBef>
                <a:spcPts val="0"/>
              </a:spcBef>
              <a:buNone/>
            </a:pPr>
            <a:r>
              <a:rPr b="1" lang="en" sz="1800">
                <a:latin typeface="Courier New"/>
                <a:ea typeface="Courier New"/>
                <a:cs typeface="Courier New"/>
                <a:sym typeface="Courier New"/>
              </a:rPr>
              <a:t>start()</a:t>
            </a:r>
          </a:p>
        </p:txBody>
      </p:sp>
      <p:sp>
        <p:nvSpPr>
          <p:cNvPr id="147" name="Shape 147"/>
          <p:cNvSpPr/>
          <p:nvPr/>
        </p:nvSpPr>
        <p:spPr>
          <a:xfrm>
            <a:off x="5414675" y="3372826"/>
            <a:ext cx="1325700" cy="534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Engine1</a:t>
            </a:r>
          </a:p>
          <a:p>
            <a:pPr lvl="0" rtl="0" algn="ctr">
              <a:spcBef>
                <a:spcPts val="0"/>
              </a:spcBef>
              <a:buNone/>
            </a:pPr>
            <a:r>
              <a:rPr b="1" lang="en" sz="1800">
                <a:latin typeface="Courier New"/>
                <a:ea typeface="Courier New"/>
                <a:cs typeface="Courier New"/>
                <a:sym typeface="Courier New"/>
              </a:rPr>
              <a:t>drive()</a:t>
            </a:r>
          </a:p>
        </p:txBody>
      </p:sp>
      <p:sp>
        <p:nvSpPr>
          <p:cNvPr id="148" name="Shape 148"/>
          <p:cNvSpPr/>
          <p:nvPr/>
        </p:nvSpPr>
        <p:spPr>
          <a:xfrm>
            <a:off x="6941100" y="3372137"/>
            <a:ext cx="1325700" cy="534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Engine2</a:t>
            </a:r>
          </a:p>
          <a:p>
            <a:pPr lvl="0" rtl="0" algn="ctr">
              <a:spcBef>
                <a:spcPts val="0"/>
              </a:spcBef>
              <a:buNone/>
            </a:pPr>
            <a:r>
              <a:rPr b="1" lang="en" sz="1800">
                <a:latin typeface="Courier New"/>
                <a:ea typeface="Courier New"/>
                <a:cs typeface="Courier New"/>
                <a:sym typeface="Courier New"/>
              </a:rPr>
              <a:t>drive()</a:t>
            </a:r>
          </a:p>
        </p:txBody>
      </p:sp>
      <p:sp>
        <p:nvSpPr>
          <p:cNvPr id="149" name="Shape 149"/>
          <p:cNvSpPr txBox="1"/>
          <p:nvPr/>
        </p:nvSpPr>
        <p:spPr>
          <a:xfrm>
            <a:off x="5202725" y="3984712"/>
            <a:ext cx="3570599" cy="932700"/>
          </a:xfrm>
          <a:prstGeom prst="rect">
            <a:avLst/>
          </a:prstGeom>
          <a:noFill/>
          <a:ln>
            <a:noFill/>
          </a:ln>
        </p:spPr>
        <p:txBody>
          <a:bodyPr anchorCtr="0" anchor="t" bIns="91425" lIns="91425" rIns="91425" tIns="91425">
            <a:noAutofit/>
          </a:bodyPr>
          <a:lstStyle/>
          <a:p>
            <a:pPr lvl="0" rtl="0">
              <a:spcBef>
                <a:spcPts val="0"/>
              </a:spcBef>
              <a:buNone/>
            </a:pPr>
            <a:r>
              <a:rPr lang="en" sz="1800"/>
              <a:t>Cars have batteries and engines. They can pick which type, and even change on the fly</a:t>
            </a:r>
          </a:p>
        </p:txBody>
      </p:sp>
      <p:cxnSp>
        <p:nvCxnSpPr>
          <p:cNvPr id="150" name="Shape 150"/>
          <p:cNvCxnSpPr/>
          <p:nvPr/>
        </p:nvCxnSpPr>
        <p:spPr>
          <a:xfrm>
            <a:off x="3950275" y="3202800"/>
            <a:ext cx="723299" cy="0"/>
          </a:xfrm>
          <a:prstGeom prst="straightConnector1">
            <a:avLst/>
          </a:prstGeom>
          <a:noFill/>
          <a:ln cap="flat" w="76200">
            <a:solidFill>
              <a:schemeClr val="dk2"/>
            </a:solidFill>
            <a:prstDash val="solid"/>
            <a:round/>
            <a:headEnd len="lg" w="lg" type="none"/>
            <a:tailEnd len="lg" w="lg" type="stealth"/>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ctrTitle"/>
          </p:nvPr>
        </p:nvSpPr>
        <p:spPr>
          <a:xfrm>
            <a:off x="457200" y="2159857"/>
            <a:ext cx="8229600" cy="823799"/>
          </a:xfrm>
          <a:prstGeom prst="rect">
            <a:avLst/>
          </a:prstGeom>
          <a:noFill/>
          <a:ln>
            <a:noFill/>
          </a:ln>
        </p:spPr>
        <p:txBody>
          <a:bodyPr anchorCtr="0" anchor="b" bIns="91425" lIns="91425" rIns="91425" tIns="91425">
            <a:noAutofit/>
          </a:bodyPr>
          <a:lstStyle/>
          <a:p>
            <a:pPr lvl="0" rtl="0" algn="ctr">
              <a:spcBef>
                <a:spcPts val="0"/>
              </a:spcBef>
              <a:buNone/>
            </a:pPr>
            <a:r>
              <a:rPr lang="en" sz="4800"/>
              <a:t>How to avoid bugs!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05975"/>
            <a:ext cx="8292900" cy="857400"/>
          </a:xfrm>
          <a:prstGeom prst="rect">
            <a:avLst/>
          </a:prstGeom>
        </p:spPr>
        <p:txBody>
          <a:bodyPr anchorCtr="0" anchor="b" bIns="91425" lIns="91425" rIns="91425" tIns="91425">
            <a:noAutofit/>
          </a:bodyPr>
          <a:lstStyle/>
          <a:p>
            <a:pPr lvl="0" rtl="0">
              <a:spcBef>
                <a:spcPts val="0"/>
              </a:spcBef>
              <a:buNone/>
            </a:pPr>
            <a:r>
              <a:rPr lang="en" u="sng"/>
              <a:t>Never</a:t>
            </a:r>
            <a:r>
              <a:rPr lang="en"/>
              <a:t> use copy/paste!</a:t>
            </a:r>
          </a:p>
        </p:txBody>
      </p:sp>
      <p:sp>
        <p:nvSpPr>
          <p:cNvPr id="161" name="Shape 161"/>
          <p:cNvSpPr txBox="1"/>
          <p:nvPr>
            <p:ph idx="1" type="body"/>
          </p:nvPr>
        </p:nvSpPr>
        <p:spPr>
          <a:xfrm>
            <a:off x="457200" y="1200150"/>
            <a:ext cx="3859799" cy="3725699"/>
          </a:xfrm>
          <a:prstGeom prst="rect">
            <a:avLst/>
          </a:prstGeom>
        </p:spPr>
        <p:txBody>
          <a:bodyPr anchorCtr="0" anchor="t" bIns="91425" lIns="91425" rIns="91425" tIns="91425">
            <a:noAutofit/>
          </a:bodyPr>
          <a:lstStyle/>
          <a:p>
            <a:pPr indent="-393700" lvl="0" marL="457200" rtl="0">
              <a:spcBef>
                <a:spcPts val="0"/>
              </a:spcBef>
              <a:buClr>
                <a:schemeClr val="dk1"/>
              </a:buClr>
              <a:buSzPct val="100000"/>
              <a:buFont typeface="Arial"/>
              <a:buChar char="●"/>
            </a:pPr>
            <a:r>
              <a:rPr lang="en" sz="2600"/>
              <a:t>You may introduce needless bugs unknowingly</a:t>
            </a:r>
          </a:p>
          <a:p>
            <a:pPr lvl="0" rtl="0">
              <a:spcBef>
                <a:spcPts val="0"/>
              </a:spcBef>
              <a:buNone/>
            </a:pPr>
            <a:r>
              <a:t/>
            </a:r>
            <a:endParaRPr sz="2600"/>
          </a:p>
          <a:p>
            <a:pPr indent="-393700" lvl="0" marL="457200" rtl="0">
              <a:spcBef>
                <a:spcPts val="0"/>
              </a:spcBef>
              <a:buClr>
                <a:schemeClr val="dk1"/>
              </a:buClr>
              <a:buSzPct val="100000"/>
              <a:buFont typeface="Arial"/>
              <a:buChar char="●"/>
            </a:pPr>
            <a:r>
              <a:rPr lang="en" sz="2600"/>
              <a:t>You should probably refactor your code to a new helper method</a:t>
            </a:r>
          </a:p>
        </p:txBody>
      </p:sp>
      <p:pic>
        <p:nvPicPr>
          <p:cNvPr id="162" name="Shape 162"/>
          <p:cNvPicPr preferRelativeResize="0"/>
          <p:nvPr/>
        </p:nvPicPr>
        <p:blipFill>
          <a:blip r:embed="rId3">
            <a:alphaModFix/>
          </a:blip>
          <a:stretch>
            <a:fillRect/>
          </a:stretch>
        </p:blipFill>
        <p:spPr>
          <a:xfrm>
            <a:off x="4516000" y="1882050"/>
            <a:ext cx="3967500" cy="2361900"/>
          </a:xfrm>
          <a:prstGeom prst="rect">
            <a:avLst/>
          </a:prstGeom>
          <a:noFill/>
          <a:ln>
            <a:noFill/>
          </a:ln>
        </p:spPr>
      </p:pic>
      <p:sp>
        <p:nvSpPr>
          <p:cNvPr id="163" name="Shape 163"/>
          <p:cNvSpPr/>
          <p:nvPr/>
        </p:nvSpPr>
        <p:spPr>
          <a:xfrm>
            <a:off x="4636900" y="1200150"/>
            <a:ext cx="3725699" cy="3725699"/>
          </a:xfrm>
          <a:prstGeom prst="noSmoking">
            <a:avLst>
              <a:gd fmla="val 6198" name="adj"/>
            </a:avLst>
          </a:prstGeom>
          <a:solidFill>
            <a:srgbClr val="E06666"/>
          </a:solidFill>
          <a:ln cap="flat" w="19050">
            <a:solidFill>
              <a:srgbClr val="CC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5"/>
            <a:ext cx="8292900" cy="857400"/>
          </a:xfrm>
          <a:prstGeom prst="rect">
            <a:avLst/>
          </a:prstGeom>
        </p:spPr>
        <p:txBody>
          <a:bodyPr anchorCtr="0" anchor="b" bIns="91425" lIns="91425" rIns="91425" tIns="91425">
            <a:noAutofit/>
          </a:bodyPr>
          <a:lstStyle/>
          <a:p>
            <a:pPr lvl="0" rtl="0">
              <a:spcBef>
                <a:spcPts val="0"/>
              </a:spcBef>
              <a:buNone/>
            </a:pPr>
            <a:r>
              <a:rPr lang="en"/>
              <a:t>What </a:t>
            </a:r>
            <a:r>
              <a:rPr lang="en">
                <a:solidFill>
                  <a:srgbClr val="1155CC"/>
                </a:solidFill>
              </a:rPr>
              <a:t>NOT</a:t>
            </a:r>
            <a:r>
              <a:rPr lang="en"/>
              <a:t> to do: Shotgun debugging</a:t>
            </a:r>
          </a:p>
        </p:txBody>
      </p:sp>
      <p:sp>
        <p:nvSpPr>
          <p:cNvPr id="169" name="Shape 169"/>
          <p:cNvSpPr txBox="1"/>
          <p:nvPr>
            <p:ph idx="1" type="body"/>
          </p:nvPr>
        </p:nvSpPr>
        <p:spPr>
          <a:xfrm>
            <a:off x="168375" y="1184850"/>
            <a:ext cx="4760699" cy="3725699"/>
          </a:xfrm>
          <a:prstGeom prst="rect">
            <a:avLst/>
          </a:prstGeom>
        </p:spPr>
        <p:txBody>
          <a:bodyPr anchorCtr="0" anchor="t" bIns="91425" lIns="91425" rIns="91425" tIns="91425">
            <a:noAutofit/>
          </a:bodyPr>
          <a:lstStyle/>
          <a:p>
            <a:pPr rtl="0">
              <a:spcBef>
                <a:spcPts val="0"/>
              </a:spcBef>
              <a:buNone/>
            </a:pPr>
            <a:r>
              <a:rPr b="1" i="1" lang="en"/>
              <a:t>Shotgun debugging:</a:t>
            </a:r>
          </a:p>
          <a:p>
            <a:pPr indent="-355600" lvl="0" marL="457200" rtl="0">
              <a:spcBef>
                <a:spcPts val="0"/>
              </a:spcBef>
              <a:buClr>
                <a:schemeClr val="dk1"/>
              </a:buClr>
              <a:buSzPct val="100000"/>
              <a:buFont typeface="Arial"/>
              <a:buChar char="●"/>
            </a:pPr>
            <a:r>
              <a:rPr lang="en" sz="2000">
                <a:solidFill>
                  <a:srgbClr val="252525"/>
                </a:solidFill>
              </a:rPr>
              <a:t>a process of making relatively undirected changes to software in the hope that a bug will be perturbed out of existence. </a:t>
            </a:r>
          </a:p>
          <a:p>
            <a:pPr lvl="0" rtl="0">
              <a:spcBef>
                <a:spcPts val="0"/>
              </a:spcBef>
              <a:buNone/>
            </a:pPr>
            <a:r>
              <a:t/>
            </a:r>
            <a:endParaRPr sz="2000">
              <a:solidFill>
                <a:srgbClr val="252525"/>
              </a:solidFill>
            </a:endParaRPr>
          </a:p>
          <a:p>
            <a:pPr indent="-355600" lvl="0" marL="457200" rtl="0">
              <a:spcBef>
                <a:spcPts val="0"/>
              </a:spcBef>
              <a:buClr>
                <a:srgbClr val="252525"/>
              </a:buClr>
              <a:buSzPct val="100000"/>
              <a:buFont typeface="Arial"/>
              <a:buChar char="●"/>
            </a:pPr>
            <a:r>
              <a:rPr lang="en" sz="2000">
                <a:solidFill>
                  <a:srgbClr val="252525"/>
                </a:solidFill>
              </a:rPr>
              <a:t>has a relatively low success rate and can be very time consuming</a:t>
            </a:r>
          </a:p>
          <a:p>
            <a:pPr rtl="0">
              <a:spcBef>
                <a:spcPts val="0"/>
              </a:spcBef>
              <a:buNone/>
            </a:pPr>
            <a:r>
              <a:t/>
            </a:r>
            <a:endParaRPr sz="2400">
              <a:solidFill>
                <a:srgbClr val="252525"/>
              </a:solidFill>
            </a:endParaRPr>
          </a:p>
          <a:p>
            <a:pPr lvl="0" rtl="0">
              <a:spcBef>
                <a:spcPts val="0"/>
              </a:spcBef>
              <a:buNone/>
            </a:pPr>
            <a:r>
              <a:t/>
            </a:r>
            <a:endParaRPr sz="2400">
              <a:solidFill>
                <a:srgbClr val="252525"/>
              </a:solidFill>
            </a:endParaRPr>
          </a:p>
        </p:txBody>
      </p:sp>
      <p:sp>
        <p:nvSpPr>
          <p:cNvPr id="170" name="Shape 170"/>
          <p:cNvSpPr txBox="1"/>
          <p:nvPr/>
        </p:nvSpPr>
        <p:spPr>
          <a:xfrm>
            <a:off x="168375" y="4696125"/>
            <a:ext cx="6138600" cy="367500"/>
          </a:xfrm>
          <a:prstGeom prst="rect">
            <a:avLst/>
          </a:prstGeom>
          <a:noFill/>
          <a:ln>
            <a:noFill/>
          </a:ln>
        </p:spPr>
        <p:txBody>
          <a:bodyPr anchorCtr="0" anchor="ctr" bIns="91425" lIns="91425" rIns="91425" tIns="91425">
            <a:noAutofit/>
          </a:bodyPr>
          <a:lstStyle/>
          <a:p>
            <a:pPr lvl="0" rtl="0">
              <a:spcBef>
                <a:spcPts val="0"/>
              </a:spcBef>
              <a:buNone/>
            </a:pPr>
            <a:r>
              <a:rPr lang="en"/>
              <a:t>http://en.wikipedia.org/wiki/Shotgun_debugging</a:t>
            </a:r>
          </a:p>
        </p:txBody>
      </p:sp>
      <p:sp>
        <p:nvSpPr>
          <p:cNvPr id="171" name="Shape 171"/>
          <p:cNvSpPr/>
          <p:nvPr/>
        </p:nvSpPr>
        <p:spPr>
          <a:xfrm>
            <a:off x="4531050" y="1397150"/>
            <a:ext cx="4449000" cy="2947799"/>
          </a:xfrm>
          <a:prstGeom prst="cloudCallout">
            <a:avLst>
              <a:gd fmla="val -54804" name="adj1"/>
              <a:gd fmla="val 57846" name="adj2"/>
            </a:avLst>
          </a:prstGeom>
          <a:solidFill>
            <a:srgbClr val="F3F3F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lang="en" sz="1800"/>
              <a:t>What if I change </a:t>
            </a:r>
            <a:r>
              <a:rPr lang="en" sz="1800">
                <a:latin typeface="Courier New"/>
                <a:ea typeface="Courier New"/>
                <a:cs typeface="Courier New"/>
                <a:sym typeface="Courier New"/>
              </a:rPr>
              <a:t>||</a:t>
            </a:r>
            <a:r>
              <a:rPr lang="en" sz="1800"/>
              <a:t> to </a:t>
            </a:r>
            <a:r>
              <a:rPr lang="en" sz="1800">
                <a:latin typeface="Courier New"/>
                <a:ea typeface="Courier New"/>
                <a:cs typeface="Courier New"/>
                <a:sym typeface="Courier New"/>
              </a:rPr>
              <a:t>&amp;&amp;</a:t>
            </a:r>
            <a:r>
              <a:rPr lang="en" sz="1800"/>
              <a:t>?</a:t>
            </a:r>
          </a:p>
          <a:p>
            <a:pPr rtl="0">
              <a:spcBef>
                <a:spcPts val="0"/>
              </a:spcBef>
              <a:buNone/>
            </a:pPr>
            <a:r>
              <a:t/>
            </a:r>
            <a:endParaRPr sz="1800"/>
          </a:p>
          <a:p>
            <a:pPr rtl="0">
              <a:spcBef>
                <a:spcPts val="0"/>
              </a:spcBef>
              <a:buNone/>
            </a:pPr>
            <a:r>
              <a:rPr lang="en" sz="1800"/>
              <a:t>What if I add parentheses here?</a:t>
            </a:r>
          </a:p>
          <a:p>
            <a:pPr>
              <a:spcBef>
                <a:spcPts val="0"/>
              </a:spcBef>
              <a:buNone/>
            </a:pPr>
            <a:br>
              <a:rPr lang="en" sz="1800"/>
            </a:br>
            <a:r>
              <a:rPr lang="en" sz="1800"/>
              <a:t>What if I subtract 1 from this value?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Rubber duck debugging</a:t>
            </a:r>
          </a:p>
        </p:txBody>
      </p:sp>
      <p:sp>
        <p:nvSpPr>
          <p:cNvPr id="177" name="Shape 177"/>
          <p:cNvSpPr txBox="1"/>
          <p:nvPr>
            <p:ph idx="1" type="body"/>
          </p:nvPr>
        </p:nvSpPr>
        <p:spPr>
          <a:xfrm>
            <a:off x="457200" y="1200150"/>
            <a:ext cx="3975299" cy="3725699"/>
          </a:xfrm>
          <a:prstGeom prst="rect">
            <a:avLst/>
          </a:prstGeom>
        </p:spPr>
        <p:txBody>
          <a:bodyPr anchorCtr="0" anchor="t" bIns="91425" lIns="91425" rIns="91425" tIns="91425">
            <a:noAutofit/>
          </a:bodyPr>
          <a:lstStyle/>
          <a:p>
            <a:pPr indent="-355600" lvl="0" marL="457200" rtl="0">
              <a:spcBef>
                <a:spcPts val="0"/>
              </a:spcBef>
              <a:buClr>
                <a:schemeClr val="dk1"/>
              </a:buClr>
              <a:buSzPct val="100000"/>
              <a:buFont typeface="Arial"/>
              <a:buChar char="●"/>
            </a:pPr>
            <a:r>
              <a:rPr lang="en" sz="2000"/>
              <a:t>The process of walking a rubber duck through your code, explaining out loud </a:t>
            </a:r>
          </a:p>
          <a:p>
            <a:pPr lvl="0" rtl="0">
              <a:spcBef>
                <a:spcPts val="0"/>
              </a:spcBef>
              <a:buNone/>
            </a:pPr>
            <a:r>
              <a:t/>
            </a:r>
            <a:endParaRPr sz="2000"/>
          </a:p>
          <a:p>
            <a:pPr indent="-355600" lvl="0" marL="457200" rtl="0">
              <a:spcBef>
                <a:spcPts val="0"/>
              </a:spcBef>
              <a:buClr>
                <a:schemeClr val="dk1"/>
              </a:buClr>
              <a:buSzPct val="100000"/>
              <a:buFont typeface="Arial"/>
              <a:buChar char="●"/>
            </a:pPr>
            <a:r>
              <a:rPr lang="en" sz="2000"/>
              <a:t>Try to do this before even running your code!</a:t>
            </a:r>
          </a:p>
          <a:p>
            <a:pPr lvl="0" rtl="0">
              <a:spcBef>
                <a:spcPts val="0"/>
              </a:spcBef>
              <a:buNone/>
            </a:pPr>
            <a:r>
              <a:t/>
            </a:r>
            <a:endParaRPr sz="2000"/>
          </a:p>
          <a:p>
            <a:pPr indent="-355600" lvl="0" marL="457200">
              <a:spcBef>
                <a:spcPts val="0"/>
              </a:spcBef>
              <a:buClr>
                <a:schemeClr val="dk1"/>
              </a:buClr>
              <a:buSzPct val="100000"/>
              <a:buFont typeface="Arial"/>
              <a:buChar char="●"/>
            </a:pPr>
            <a:r>
              <a:rPr lang="en" sz="2000"/>
              <a:t>Rely more on your  reasoning than the test output</a:t>
            </a:r>
          </a:p>
        </p:txBody>
      </p:sp>
      <p:pic>
        <p:nvPicPr>
          <p:cNvPr id="178" name="Shape 178"/>
          <p:cNvPicPr preferRelativeResize="0"/>
          <p:nvPr/>
        </p:nvPicPr>
        <p:blipFill>
          <a:blip r:embed="rId3">
            <a:alphaModFix/>
          </a:blip>
          <a:stretch>
            <a:fillRect/>
          </a:stretch>
        </p:blipFill>
        <p:spPr>
          <a:xfrm>
            <a:off x="4903050" y="1224224"/>
            <a:ext cx="3587200" cy="3587200"/>
          </a:xfrm>
          <a:prstGeom prst="rect">
            <a:avLst/>
          </a:prstGeom>
          <a:noFill/>
          <a:ln>
            <a:noFill/>
          </a:ln>
        </p:spPr>
      </p:pic>
      <p:sp>
        <p:nvSpPr>
          <p:cNvPr id="179" name="Shape 179"/>
          <p:cNvSpPr txBox="1"/>
          <p:nvPr/>
        </p:nvSpPr>
        <p:spPr>
          <a:xfrm>
            <a:off x="4815825" y="4758450"/>
            <a:ext cx="4275900" cy="167399"/>
          </a:xfrm>
          <a:prstGeom prst="rect">
            <a:avLst/>
          </a:prstGeom>
          <a:noFill/>
          <a:ln>
            <a:noFill/>
          </a:ln>
        </p:spPr>
        <p:txBody>
          <a:bodyPr anchorCtr="0" anchor="t" bIns="91425" lIns="91425" rIns="91425" tIns="91425">
            <a:noAutofit/>
          </a:bodyPr>
          <a:lstStyle/>
          <a:p>
            <a:pPr>
              <a:spcBef>
                <a:spcPts val="0"/>
              </a:spcBef>
              <a:buNone/>
            </a:pPr>
            <a:r>
              <a:rPr lang="en" sz="1000"/>
              <a:t>http://en.wikipedia.org/wiki/Rubber_duck_debugging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Class diagrams</a:t>
            </a:r>
          </a:p>
        </p:txBody>
      </p:sp>
      <p:sp>
        <p:nvSpPr>
          <p:cNvPr id="185" name="Shape 185"/>
          <p:cNvSpPr/>
          <p:nvPr/>
        </p:nvSpPr>
        <p:spPr>
          <a:xfrm>
            <a:off x="3387925" y="1836650"/>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A</a:t>
            </a:r>
          </a:p>
        </p:txBody>
      </p:sp>
      <p:sp>
        <p:nvSpPr>
          <p:cNvPr id="186" name="Shape 186"/>
          <p:cNvSpPr/>
          <p:nvPr/>
        </p:nvSpPr>
        <p:spPr>
          <a:xfrm>
            <a:off x="2716700" y="3295850"/>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B</a:t>
            </a:r>
          </a:p>
        </p:txBody>
      </p:sp>
      <p:cxnSp>
        <p:nvCxnSpPr>
          <p:cNvPr id="187" name="Shape 187"/>
          <p:cNvCxnSpPr>
            <a:stCxn id="185" idx="2"/>
            <a:endCxn id="186" idx="0"/>
          </p:cNvCxnSpPr>
          <p:nvPr/>
        </p:nvCxnSpPr>
        <p:spPr>
          <a:xfrm flipH="1">
            <a:off x="3077425" y="2557850"/>
            <a:ext cx="671100" cy="738000"/>
          </a:xfrm>
          <a:prstGeom prst="straightConnector1">
            <a:avLst/>
          </a:prstGeom>
          <a:noFill/>
          <a:ln cap="flat" w="19050">
            <a:solidFill>
              <a:schemeClr val="dk2"/>
            </a:solidFill>
            <a:prstDash val="solid"/>
            <a:round/>
            <a:headEnd len="lg" w="lg" type="none"/>
            <a:tailEnd len="lg" w="lg" type="triangle"/>
          </a:ln>
        </p:spPr>
      </p:cxnSp>
      <p:sp>
        <p:nvSpPr>
          <p:cNvPr id="188" name="Shape 188"/>
          <p:cNvSpPr/>
          <p:nvPr/>
        </p:nvSpPr>
        <p:spPr>
          <a:xfrm>
            <a:off x="4035950" y="3295850"/>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C</a:t>
            </a:r>
          </a:p>
        </p:txBody>
      </p:sp>
      <p:cxnSp>
        <p:nvCxnSpPr>
          <p:cNvPr id="189" name="Shape 189"/>
          <p:cNvCxnSpPr>
            <a:stCxn id="185" idx="2"/>
            <a:endCxn id="188" idx="0"/>
          </p:cNvCxnSpPr>
          <p:nvPr/>
        </p:nvCxnSpPr>
        <p:spPr>
          <a:xfrm>
            <a:off x="3748525" y="2557850"/>
            <a:ext cx="648000" cy="738000"/>
          </a:xfrm>
          <a:prstGeom prst="straightConnector1">
            <a:avLst/>
          </a:prstGeom>
          <a:noFill/>
          <a:ln cap="flat" w="19050">
            <a:solidFill>
              <a:schemeClr val="dk2"/>
            </a:solidFill>
            <a:prstDash val="solid"/>
            <a:round/>
            <a:headEnd len="lg" w="lg" type="none"/>
            <a:tailEnd len="lg" w="lg" type="triangle"/>
          </a:ln>
        </p:spPr>
      </p:cxnSp>
      <p:cxnSp>
        <p:nvCxnSpPr>
          <p:cNvPr id="190" name="Shape 190"/>
          <p:cNvCxnSpPr>
            <a:stCxn id="186" idx="3"/>
            <a:endCxn id="188" idx="1"/>
          </p:cNvCxnSpPr>
          <p:nvPr/>
        </p:nvCxnSpPr>
        <p:spPr>
          <a:xfrm>
            <a:off x="3437900" y="3656450"/>
            <a:ext cx="597900" cy="0"/>
          </a:xfrm>
          <a:prstGeom prst="straightConnector1">
            <a:avLst/>
          </a:prstGeom>
          <a:noFill/>
          <a:ln cap="flat" w="19050">
            <a:solidFill>
              <a:schemeClr val="dk2"/>
            </a:solidFill>
            <a:prstDash val="solid"/>
            <a:round/>
            <a:headEnd len="lg" w="lg" type="none"/>
            <a:tailEnd len="lg" w="lg" type="triangle"/>
          </a:ln>
        </p:spPr>
      </p:cxnSp>
      <p:sp>
        <p:nvSpPr>
          <p:cNvPr id="191" name="Shape 191"/>
          <p:cNvSpPr txBox="1"/>
          <p:nvPr/>
        </p:nvSpPr>
        <p:spPr>
          <a:xfrm>
            <a:off x="1231500" y="4436025"/>
            <a:ext cx="6680999" cy="501900"/>
          </a:xfrm>
          <a:prstGeom prst="rect">
            <a:avLst/>
          </a:prstGeom>
          <a:noFill/>
          <a:ln>
            <a:noFill/>
          </a:ln>
        </p:spPr>
        <p:txBody>
          <a:bodyPr anchorCtr="0" anchor="t" bIns="91425" lIns="91425" rIns="91425" tIns="91425">
            <a:noAutofit/>
          </a:bodyPr>
          <a:lstStyle/>
          <a:p>
            <a:pPr>
              <a:spcBef>
                <a:spcPts val="0"/>
              </a:spcBef>
              <a:buNone/>
            </a:pPr>
            <a:r>
              <a:rPr lang="en" sz="2000">
                <a:solidFill>
                  <a:schemeClr val="dk1"/>
                </a:solidFill>
              </a:rPr>
              <a:t>Class diagrams help us </a:t>
            </a:r>
            <a:r>
              <a:rPr i="1" lang="en" sz="2000">
                <a:solidFill>
                  <a:schemeClr val="dk1"/>
                </a:solidFill>
              </a:rPr>
              <a:t>visualize</a:t>
            </a:r>
            <a:r>
              <a:rPr lang="en" sz="2000">
                <a:solidFill>
                  <a:schemeClr val="dk1"/>
                </a:solidFill>
              </a:rPr>
              <a:t> the design of a system.</a:t>
            </a:r>
          </a:p>
        </p:txBody>
      </p:sp>
      <p:cxnSp>
        <p:nvCxnSpPr>
          <p:cNvPr id="192" name="Shape 192"/>
          <p:cNvCxnSpPr/>
          <p:nvPr/>
        </p:nvCxnSpPr>
        <p:spPr>
          <a:xfrm flipH="1">
            <a:off x="4256024" y="1646225"/>
            <a:ext cx="784200" cy="355500"/>
          </a:xfrm>
          <a:prstGeom prst="straightConnector1">
            <a:avLst/>
          </a:prstGeom>
          <a:noFill/>
          <a:ln cap="flat" w="19050">
            <a:solidFill>
              <a:schemeClr val="dk2"/>
            </a:solidFill>
            <a:prstDash val="solid"/>
            <a:round/>
            <a:headEnd len="lg" w="lg" type="none"/>
            <a:tailEnd len="lg" w="lg" type="triangle"/>
          </a:ln>
        </p:spPr>
      </p:cxnSp>
      <p:sp>
        <p:nvSpPr>
          <p:cNvPr id="193" name="Shape 193"/>
          <p:cNvSpPr txBox="1"/>
          <p:nvPr/>
        </p:nvSpPr>
        <p:spPr>
          <a:xfrm>
            <a:off x="5040225" y="1374400"/>
            <a:ext cx="1421699" cy="462300"/>
          </a:xfrm>
          <a:prstGeom prst="rect">
            <a:avLst/>
          </a:prstGeom>
          <a:noFill/>
          <a:ln>
            <a:noFill/>
          </a:ln>
        </p:spPr>
        <p:txBody>
          <a:bodyPr anchorCtr="0" anchor="t" bIns="91425" lIns="91425" rIns="91425" tIns="91425">
            <a:noAutofit/>
          </a:bodyPr>
          <a:lstStyle/>
          <a:p>
            <a:pPr>
              <a:spcBef>
                <a:spcPts val="0"/>
              </a:spcBef>
              <a:buNone/>
            </a:pPr>
            <a:r>
              <a:rPr lang="en" sz="1800"/>
              <a:t>class A</a:t>
            </a:r>
          </a:p>
        </p:txBody>
      </p:sp>
      <p:sp>
        <p:nvSpPr>
          <p:cNvPr id="194" name="Shape 194"/>
          <p:cNvSpPr/>
          <p:nvPr/>
        </p:nvSpPr>
        <p:spPr>
          <a:xfrm rot="-2433018">
            <a:off x="4250266" y="2514158"/>
            <a:ext cx="292563" cy="728105"/>
          </a:xfrm>
          <a:prstGeom prst="rightBrace">
            <a:avLst>
              <a:gd fmla="val 24657" name="adj1"/>
              <a:gd fmla="val 61091" name="adj2"/>
            </a:avLst>
          </a:prstGeom>
          <a:no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5" name="Shape 195"/>
          <p:cNvSpPr txBox="1"/>
          <p:nvPr/>
        </p:nvSpPr>
        <p:spPr>
          <a:xfrm>
            <a:off x="4590675" y="2413200"/>
            <a:ext cx="2728500" cy="721200"/>
          </a:xfrm>
          <a:prstGeom prst="rect">
            <a:avLst/>
          </a:prstGeom>
          <a:noFill/>
          <a:ln>
            <a:noFill/>
          </a:ln>
        </p:spPr>
        <p:txBody>
          <a:bodyPr anchorCtr="0" anchor="t" bIns="91425" lIns="91425" rIns="91425" tIns="91425">
            <a:noAutofit/>
          </a:bodyPr>
          <a:lstStyle/>
          <a:p>
            <a:pPr>
              <a:spcBef>
                <a:spcPts val="0"/>
              </a:spcBef>
              <a:buNone/>
            </a:pPr>
            <a:r>
              <a:rPr lang="en" sz="1800"/>
              <a:t>Arrow shows dependency on class C </a:t>
            </a:r>
          </a:p>
        </p:txBody>
      </p:sp>
      <p:sp>
        <p:nvSpPr>
          <p:cNvPr id="196" name="Shape 196"/>
          <p:cNvSpPr txBox="1"/>
          <p:nvPr/>
        </p:nvSpPr>
        <p:spPr>
          <a:xfrm>
            <a:off x="187100" y="1233675"/>
            <a:ext cx="2529600" cy="2937600"/>
          </a:xfrm>
          <a:prstGeom prst="rect">
            <a:avLst/>
          </a:prstGeom>
          <a:noFill/>
          <a:ln>
            <a:noFill/>
          </a:ln>
        </p:spPr>
        <p:txBody>
          <a:bodyPr anchorCtr="0" anchor="t" bIns="91425" lIns="91425" rIns="91425" tIns="91425">
            <a:noAutofit/>
          </a:bodyPr>
          <a:lstStyle/>
          <a:p>
            <a:pPr rtl="0">
              <a:spcBef>
                <a:spcPts val="0"/>
              </a:spcBef>
              <a:buNone/>
            </a:pPr>
            <a:r>
              <a:rPr b="1" i="1" lang="en" sz="1800"/>
              <a:t>Dependency:</a:t>
            </a:r>
          </a:p>
          <a:p>
            <a:pPr rtl="0">
              <a:spcBef>
                <a:spcPts val="0"/>
              </a:spcBef>
              <a:buNone/>
            </a:pPr>
            <a:r>
              <a:rPr lang="en" sz="1800"/>
              <a:t>The dependent class relies on the independent class.</a:t>
            </a:r>
          </a:p>
          <a:p>
            <a:pPr rtl="0">
              <a:spcBef>
                <a:spcPts val="0"/>
              </a:spcBef>
              <a:buNone/>
            </a:pPr>
            <a:r>
              <a:t/>
            </a:r>
            <a:endParaRPr b="1" i="1" sz="1800"/>
          </a:p>
          <a:p>
            <a:pPr rtl="0">
              <a:spcBef>
                <a:spcPts val="0"/>
              </a:spcBef>
              <a:buNone/>
            </a:pPr>
            <a:r>
              <a:rPr b="1" i="1" lang="en" sz="1800"/>
              <a:t>Example:</a:t>
            </a:r>
          </a:p>
          <a:p>
            <a:pPr>
              <a:spcBef>
                <a:spcPts val="0"/>
              </a:spcBef>
              <a:buNone/>
            </a:pPr>
            <a:r>
              <a:rPr lang="en" sz="1800"/>
              <a:t>Class A has a parameter, local variable, or field that is of type C. Class C is isolated from A and B.</a:t>
            </a:r>
          </a:p>
        </p:txBody>
      </p:sp>
      <p:sp>
        <p:nvSpPr>
          <p:cNvPr id="197" name="Shape 197"/>
          <p:cNvSpPr/>
          <p:nvPr/>
        </p:nvSpPr>
        <p:spPr>
          <a:xfrm>
            <a:off x="7284850" y="1437625"/>
            <a:ext cx="12626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Animal</a:t>
            </a:r>
          </a:p>
        </p:txBody>
      </p:sp>
      <p:sp>
        <p:nvSpPr>
          <p:cNvPr id="198" name="Shape 198"/>
          <p:cNvSpPr/>
          <p:nvPr/>
        </p:nvSpPr>
        <p:spPr>
          <a:xfrm>
            <a:off x="7284850" y="3057625"/>
            <a:ext cx="12626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Dog</a:t>
            </a:r>
          </a:p>
        </p:txBody>
      </p:sp>
      <p:cxnSp>
        <p:nvCxnSpPr>
          <p:cNvPr id="199" name="Shape 199"/>
          <p:cNvCxnSpPr>
            <a:stCxn id="198" idx="0"/>
            <a:endCxn id="197" idx="2"/>
          </p:cNvCxnSpPr>
          <p:nvPr/>
        </p:nvCxnSpPr>
        <p:spPr>
          <a:xfrm rot="10800000">
            <a:off x="7916199" y="2158825"/>
            <a:ext cx="0" cy="898800"/>
          </a:xfrm>
          <a:prstGeom prst="straightConnector1">
            <a:avLst/>
          </a:prstGeom>
          <a:noFill/>
          <a:ln cap="flat" w="38100">
            <a:solidFill>
              <a:schemeClr val="dk2"/>
            </a:solidFill>
            <a:prstDash val="solid"/>
            <a:round/>
            <a:headEnd len="lg" w="lg" type="none"/>
            <a:tailEnd len="lg" w="lg" type="triangle"/>
          </a:ln>
        </p:spPr>
      </p:cxnSp>
      <p:sp>
        <p:nvSpPr>
          <p:cNvPr id="200" name="Shape 200"/>
          <p:cNvSpPr txBox="1"/>
          <p:nvPr/>
        </p:nvSpPr>
        <p:spPr>
          <a:xfrm>
            <a:off x="6744850" y="3896075"/>
            <a:ext cx="2342700" cy="422700"/>
          </a:xfrm>
          <a:prstGeom prst="rect">
            <a:avLst/>
          </a:prstGeom>
          <a:noFill/>
          <a:ln>
            <a:noFill/>
          </a:ln>
        </p:spPr>
        <p:txBody>
          <a:bodyPr anchorCtr="0" anchor="t" bIns="91425" lIns="91425" rIns="91425" tIns="91425">
            <a:noAutofit/>
          </a:bodyPr>
          <a:lstStyle/>
          <a:p>
            <a:pPr lvl="0" rtl="0">
              <a:spcBef>
                <a:spcPts val="0"/>
              </a:spcBef>
              <a:buNone/>
            </a:pPr>
            <a:r>
              <a:rPr lang="en" sz="2000"/>
              <a:t>Inheritance arrow</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05975"/>
            <a:ext cx="8418600" cy="857400"/>
          </a:xfrm>
          <a:prstGeom prst="rect">
            <a:avLst/>
          </a:prstGeom>
        </p:spPr>
        <p:txBody>
          <a:bodyPr anchorCtr="0" anchor="b" bIns="91425" lIns="91425" rIns="91425" tIns="91425">
            <a:noAutofit/>
          </a:bodyPr>
          <a:lstStyle/>
          <a:p>
            <a:pPr lvl="0" rtl="0">
              <a:spcBef>
                <a:spcPts val="0"/>
              </a:spcBef>
              <a:buNone/>
            </a:pPr>
            <a:r>
              <a:rPr lang="en"/>
              <a:t>Generally, avoid cyclic dependencies</a:t>
            </a:r>
          </a:p>
        </p:txBody>
      </p:sp>
      <p:sp>
        <p:nvSpPr>
          <p:cNvPr id="206" name="Shape 206"/>
          <p:cNvSpPr/>
          <p:nvPr/>
        </p:nvSpPr>
        <p:spPr>
          <a:xfrm>
            <a:off x="1311025" y="1762537"/>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A</a:t>
            </a:r>
          </a:p>
        </p:txBody>
      </p:sp>
      <p:sp>
        <p:nvSpPr>
          <p:cNvPr id="207" name="Shape 207"/>
          <p:cNvSpPr/>
          <p:nvPr/>
        </p:nvSpPr>
        <p:spPr>
          <a:xfrm>
            <a:off x="651475" y="3382537"/>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B</a:t>
            </a:r>
          </a:p>
        </p:txBody>
      </p:sp>
      <p:cxnSp>
        <p:nvCxnSpPr>
          <p:cNvPr id="208" name="Shape 208"/>
          <p:cNvCxnSpPr>
            <a:stCxn id="206" idx="2"/>
            <a:endCxn id="207" idx="0"/>
          </p:cNvCxnSpPr>
          <p:nvPr/>
        </p:nvCxnSpPr>
        <p:spPr>
          <a:xfrm flipH="1">
            <a:off x="1012225" y="2483737"/>
            <a:ext cx="659400" cy="898800"/>
          </a:xfrm>
          <a:prstGeom prst="straightConnector1">
            <a:avLst/>
          </a:prstGeom>
          <a:noFill/>
          <a:ln cap="flat" w="19050">
            <a:solidFill>
              <a:schemeClr val="dk2"/>
            </a:solidFill>
            <a:prstDash val="solid"/>
            <a:round/>
            <a:headEnd len="lg" w="lg" type="none"/>
            <a:tailEnd len="lg" w="lg" type="triangle"/>
          </a:ln>
        </p:spPr>
      </p:cxnSp>
      <p:sp>
        <p:nvSpPr>
          <p:cNvPr id="209" name="Shape 209"/>
          <p:cNvSpPr/>
          <p:nvPr/>
        </p:nvSpPr>
        <p:spPr>
          <a:xfrm>
            <a:off x="1970725" y="3382537"/>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C</a:t>
            </a:r>
          </a:p>
        </p:txBody>
      </p:sp>
      <p:cxnSp>
        <p:nvCxnSpPr>
          <p:cNvPr id="210" name="Shape 210"/>
          <p:cNvCxnSpPr>
            <a:stCxn id="209" idx="0"/>
            <a:endCxn id="206" idx="2"/>
          </p:cNvCxnSpPr>
          <p:nvPr/>
        </p:nvCxnSpPr>
        <p:spPr>
          <a:xfrm rot="10800000">
            <a:off x="1671625" y="2483737"/>
            <a:ext cx="659700" cy="898800"/>
          </a:xfrm>
          <a:prstGeom prst="straightConnector1">
            <a:avLst/>
          </a:prstGeom>
          <a:noFill/>
          <a:ln cap="flat" w="38100">
            <a:solidFill>
              <a:srgbClr val="FF0000"/>
            </a:solidFill>
            <a:prstDash val="solid"/>
            <a:round/>
            <a:headEnd len="lg" w="lg" type="none"/>
            <a:tailEnd len="lg" w="lg" type="triangle"/>
          </a:ln>
        </p:spPr>
      </p:cxnSp>
      <p:cxnSp>
        <p:nvCxnSpPr>
          <p:cNvPr id="211" name="Shape 211"/>
          <p:cNvCxnSpPr>
            <a:stCxn id="207" idx="3"/>
            <a:endCxn id="209" idx="1"/>
          </p:cNvCxnSpPr>
          <p:nvPr/>
        </p:nvCxnSpPr>
        <p:spPr>
          <a:xfrm>
            <a:off x="1372675" y="3743137"/>
            <a:ext cx="597900" cy="0"/>
          </a:xfrm>
          <a:prstGeom prst="straightConnector1">
            <a:avLst/>
          </a:prstGeom>
          <a:noFill/>
          <a:ln cap="flat" w="19050">
            <a:solidFill>
              <a:schemeClr val="dk2"/>
            </a:solidFill>
            <a:prstDash val="solid"/>
            <a:round/>
            <a:headEnd len="lg" w="lg" type="none"/>
            <a:tailEnd len="lg" w="lg" type="triangle"/>
          </a:ln>
        </p:spPr>
      </p:cxnSp>
      <p:sp>
        <p:nvSpPr>
          <p:cNvPr id="212" name="Shape 212"/>
          <p:cNvSpPr txBox="1"/>
          <p:nvPr/>
        </p:nvSpPr>
        <p:spPr>
          <a:xfrm>
            <a:off x="651475" y="4538525"/>
            <a:ext cx="8030100" cy="386400"/>
          </a:xfrm>
          <a:prstGeom prst="rect">
            <a:avLst/>
          </a:prstGeom>
          <a:noFill/>
          <a:ln>
            <a:noFill/>
          </a:ln>
        </p:spPr>
        <p:txBody>
          <a:bodyPr anchorCtr="0" anchor="t" bIns="91425" lIns="91425" rIns="91425" tIns="91425">
            <a:noAutofit/>
          </a:bodyPr>
          <a:lstStyle/>
          <a:p>
            <a:pPr lvl="0" rtl="0">
              <a:spcBef>
                <a:spcPts val="0"/>
              </a:spcBef>
              <a:buNone/>
            </a:pPr>
            <a:r>
              <a:rPr lang="en" sz="2000"/>
              <a:t>Ideally, your module structure should be a </a:t>
            </a:r>
            <a:r>
              <a:rPr b="1" lang="en" sz="2000"/>
              <a:t>directed acyclic graph</a:t>
            </a:r>
            <a:r>
              <a:rPr lang="en" sz="2000"/>
              <a:t>.</a:t>
            </a:r>
          </a:p>
        </p:txBody>
      </p:sp>
      <p:sp>
        <p:nvSpPr>
          <p:cNvPr id="213" name="Shape 213"/>
          <p:cNvSpPr txBox="1"/>
          <p:nvPr/>
        </p:nvSpPr>
        <p:spPr>
          <a:xfrm>
            <a:off x="4485250" y="1417650"/>
            <a:ext cx="4118700" cy="2929799"/>
          </a:xfrm>
          <a:prstGeom prst="rect">
            <a:avLst/>
          </a:prstGeom>
          <a:noFill/>
          <a:ln>
            <a:noFill/>
          </a:ln>
        </p:spPr>
        <p:txBody>
          <a:bodyPr anchorCtr="0" anchor="t" bIns="91425" lIns="91425" rIns="91425" tIns="91425">
            <a:noAutofit/>
          </a:bodyPr>
          <a:lstStyle/>
          <a:p>
            <a:pPr rtl="0">
              <a:lnSpc>
                <a:spcPct val="115000"/>
              </a:lnSpc>
              <a:spcBef>
                <a:spcPts val="0"/>
              </a:spcBef>
              <a:buNone/>
            </a:pPr>
            <a:r>
              <a:rPr lang="en" sz="2000"/>
              <a:t>Cyclic dependencies:</a:t>
            </a:r>
          </a:p>
          <a:p>
            <a:pPr indent="-355600" lvl="0" marL="457200" rtl="0">
              <a:lnSpc>
                <a:spcPct val="115000"/>
              </a:lnSpc>
              <a:spcBef>
                <a:spcPts val="0"/>
              </a:spcBef>
              <a:buClr>
                <a:srgbClr val="000000"/>
              </a:buClr>
              <a:buSzPct val="100000"/>
              <a:buFont typeface="Arial"/>
              <a:buAutoNum type="arabicPeriod"/>
            </a:pPr>
            <a:r>
              <a:rPr lang="en" sz="2000"/>
              <a:t>Make your code harder to read and maintain</a:t>
            </a:r>
          </a:p>
          <a:p>
            <a:pPr indent="-355600" lvl="0" marL="457200" rtl="0">
              <a:lnSpc>
                <a:spcPct val="115000"/>
              </a:lnSpc>
              <a:spcBef>
                <a:spcPts val="0"/>
              </a:spcBef>
              <a:buClr>
                <a:srgbClr val="000000"/>
              </a:buClr>
              <a:buSzPct val="100000"/>
              <a:buFont typeface="Arial"/>
              <a:buAutoNum type="arabicPeriod"/>
            </a:pPr>
            <a:r>
              <a:rPr lang="en" sz="2000"/>
              <a:t>Make it difficult to isolate portions of your codebase to find bugs and test</a:t>
            </a:r>
          </a:p>
          <a:p>
            <a:pPr indent="-355600" lvl="0" marL="457200" rtl="0">
              <a:lnSpc>
                <a:spcPct val="115000"/>
              </a:lnSpc>
              <a:spcBef>
                <a:spcPts val="0"/>
              </a:spcBef>
              <a:buClr>
                <a:srgbClr val="000000"/>
              </a:buClr>
              <a:buSzPct val="100000"/>
              <a:buFont typeface="Arial"/>
              <a:buAutoNum type="arabicPeriod"/>
            </a:pPr>
            <a:r>
              <a:rPr lang="en" sz="2000"/>
              <a:t>Make it hard to ensure all objects are updated and valid</a:t>
            </a:r>
          </a:p>
        </p:txBody>
      </p:sp>
      <p:sp>
        <p:nvSpPr>
          <p:cNvPr id="214" name="Shape 214"/>
          <p:cNvSpPr txBox="1"/>
          <p:nvPr/>
        </p:nvSpPr>
        <p:spPr>
          <a:xfrm>
            <a:off x="0" y="0"/>
            <a:ext cx="3000000" cy="1327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15" name="Shape 215"/>
          <p:cNvSpPr/>
          <p:nvPr/>
        </p:nvSpPr>
        <p:spPr>
          <a:xfrm>
            <a:off x="3000000" y="1762550"/>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D</a:t>
            </a:r>
          </a:p>
        </p:txBody>
      </p:sp>
      <p:sp>
        <p:nvSpPr>
          <p:cNvPr id="216" name="Shape 216"/>
          <p:cNvSpPr/>
          <p:nvPr/>
        </p:nvSpPr>
        <p:spPr>
          <a:xfrm>
            <a:off x="3000000" y="3382550"/>
            <a:ext cx="7212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E</a:t>
            </a:r>
          </a:p>
        </p:txBody>
      </p:sp>
      <p:cxnSp>
        <p:nvCxnSpPr>
          <p:cNvPr id="217" name="Shape 217"/>
          <p:cNvCxnSpPr>
            <a:stCxn id="215" idx="2"/>
            <a:endCxn id="216" idx="0"/>
          </p:cNvCxnSpPr>
          <p:nvPr/>
        </p:nvCxnSpPr>
        <p:spPr>
          <a:xfrm>
            <a:off x="3360600" y="2483750"/>
            <a:ext cx="0" cy="898800"/>
          </a:xfrm>
          <a:prstGeom prst="straightConnector1">
            <a:avLst/>
          </a:prstGeom>
          <a:noFill/>
          <a:ln cap="flat" w="19050">
            <a:solidFill>
              <a:schemeClr val="dk2"/>
            </a:solidFill>
            <a:prstDash val="solid"/>
            <a:round/>
            <a:headEnd len="lg" w="lg" type="none"/>
            <a:tailEnd len="lg" w="lg" type="triangle"/>
          </a:ln>
        </p:spPr>
      </p:cxnSp>
      <p:cxnSp>
        <p:nvCxnSpPr>
          <p:cNvPr id="218" name="Shape 218"/>
          <p:cNvCxnSpPr>
            <a:stCxn id="216" idx="3"/>
            <a:endCxn id="215" idx="3"/>
          </p:cNvCxnSpPr>
          <p:nvPr/>
        </p:nvCxnSpPr>
        <p:spPr>
          <a:xfrm flipH="1" rot="10800000">
            <a:off x="3721200" y="2123150"/>
            <a:ext cx="600" cy="1620000"/>
          </a:xfrm>
          <a:prstGeom prst="curvedConnector3">
            <a:avLst>
              <a:gd fmla="val 39687500" name="adj1"/>
            </a:avLst>
          </a:prstGeom>
          <a:noFill/>
          <a:ln cap="flat" w="38100">
            <a:solidFill>
              <a:srgbClr val="FF0000"/>
            </a:solidFill>
            <a:prstDash val="solid"/>
            <a:round/>
            <a:headEnd len="lg" w="lg" type="none"/>
            <a:tailEnd len="lg" w="lg" type="triangl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ctrTitle"/>
          </p:nvPr>
        </p:nvSpPr>
        <p:spPr>
          <a:xfrm>
            <a:off x="457200" y="2159857"/>
            <a:ext cx="8229600" cy="823799"/>
          </a:xfrm>
          <a:prstGeom prst="rect">
            <a:avLst/>
          </a:prstGeom>
          <a:noFill/>
          <a:ln>
            <a:noFill/>
          </a:ln>
        </p:spPr>
        <p:txBody>
          <a:bodyPr anchorCtr="0" anchor="b" bIns="91425" lIns="91425" rIns="91425" tIns="91425">
            <a:noAutofit/>
          </a:bodyPr>
          <a:lstStyle/>
          <a:p>
            <a:pPr lvl="0" rtl="0" algn="ctr">
              <a:spcBef>
                <a:spcPts val="0"/>
              </a:spcBef>
              <a:buNone/>
            </a:pPr>
            <a:r>
              <a:rPr lang="en" sz="4800"/>
              <a:t>Utilize Design Patterns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Software Development is </a:t>
            </a:r>
            <a:r>
              <a:rPr i="1" lang="en"/>
              <a:t>chaotic</a:t>
            </a:r>
          </a:p>
        </p:txBody>
      </p:sp>
      <p:sp>
        <p:nvSpPr>
          <p:cNvPr id="45" name="Shape 45"/>
          <p:cNvSpPr txBox="1"/>
          <p:nvPr>
            <p:ph idx="1" type="body"/>
          </p:nvPr>
        </p:nvSpPr>
        <p:spPr>
          <a:xfrm>
            <a:off x="5224825" y="1200150"/>
            <a:ext cx="3462000" cy="3201599"/>
          </a:xfrm>
          <a:prstGeom prst="rect">
            <a:avLst/>
          </a:prstGeom>
        </p:spPr>
        <p:txBody>
          <a:bodyPr anchorCtr="0" anchor="t" bIns="91425" lIns="91425" rIns="91425" tIns="91425">
            <a:noAutofit/>
          </a:bodyPr>
          <a:lstStyle/>
          <a:p>
            <a:pPr rtl="0">
              <a:spcBef>
                <a:spcPts val="0"/>
              </a:spcBef>
              <a:buNone/>
            </a:pPr>
            <a:r>
              <a:rPr lang="en" sz="2300"/>
              <a:t>During that 90% time:</a:t>
            </a:r>
          </a:p>
          <a:p>
            <a:pPr rtl="0">
              <a:spcBef>
                <a:spcPts val="0"/>
              </a:spcBef>
              <a:buNone/>
            </a:pPr>
            <a:r>
              <a:t/>
            </a:r>
            <a:endParaRPr sz="2300"/>
          </a:p>
          <a:p>
            <a:pPr>
              <a:spcBef>
                <a:spcPts val="0"/>
              </a:spcBef>
              <a:buNone/>
            </a:pPr>
            <a:r>
              <a:rPr b="1" i="1" lang="en" sz="2000"/>
              <a:t>Good</a:t>
            </a:r>
            <a:r>
              <a:rPr lang="en" sz="2000"/>
              <a:t> engineers think, research, read the codebase, and recognize </a:t>
            </a:r>
            <a:r>
              <a:rPr b="1" lang="en" sz="2000"/>
              <a:t>design patterns</a:t>
            </a:r>
          </a:p>
        </p:txBody>
      </p:sp>
      <p:pic>
        <p:nvPicPr>
          <p:cNvPr id="46" name="Shape 46"/>
          <p:cNvPicPr preferRelativeResize="0"/>
          <p:nvPr/>
        </p:nvPicPr>
        <p:blipFill>
          <a:blip r:embed="rId3">
            <a:alphaModFix/>
          </a:blip>
          <a:stretch>
            <a:fillRect/>
          </a:stretch>
        </p:blipFill>
        <p:spPr>
          <a:xfrm>
            <a:off x="576300" y="1403725"/>
            <a:ext cx="3983250" cy="32016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Design Patterns</a:t>
            </a:r>
          </a:p>
        </p:txBody>
      </p:sp>
      <p:sp>
        <p:nvSpPr>
          <p:cNvPr id="229" name="Shape 22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93700" lvl="0" marL="457200" rtl="0">
              <a:spcBef>
                <a:spcPts val="0"/>
              </a:spcBef>
              <a:buClr>
                <a:schemeClr val="dk1"/>
              </a:buClr>
              <a:buSzPct val="100000"/>
              <a:buFont typeface="Arial"/>
              <a:buChar char="-"/>
            </a:pPr>
            <a:r>
              <a:rPr lang="en" sz="2600"/>
              <a:t>solutions to general code design problems</a:t>
            </a:r>
          </a:p>
          <a:p>
            <a:pPr indent="-393700" lvl="0" marL="457200" rtl="0">
              <a:spcBef>
                <a:spcPts val="0"/>
              </a:spcBef>
              <a:buClr>
                <a:schemeClr val="dk1"/>
              </a:buClr>
              <a:buSzPct val="100000"/>
              <a:buFont typeface="Arial"/>
              <a:buChar char="-"/>
            </a:pPr>
            <a:r>
              <a:rPr lang="en" sz="2600"/>
              <a:t>A description, a template, not code</a:t>
            </a:r>
          </a:p>
          <a:p>
            <a:pPr lvl="0" rtl="0">
              <a:spcBef>
                <a:spcPts val="0"/>
              </a:spcBef>
              <a:buNone/>
            </a:pPr>
            <a:r>
              <a:t/>
            </a:r>
            <a:endParaRPr sz="2600"/>
          </a:p>
          <a:p>
            <a:pPr lvl="0" rtl="0">
              <a:spcBef>
                <a:spcPts val="0"/>
              </a:spcBef>
              <a:buNone/>
            </a:pPr>
            <a:r>
              <a:rPr b="1" lang="en"/>
              <a:t>Why?</a:t>
            </a:r>
          </a:p>
          <a:p>
            <a:pPr indent="-393700" lvl="0" marL="457200" rtl="0">
              <a:spcBef>
                <a:spcPts val="0"/>
              </a:spcBef>
              <a:buClr>
                <a:schemeClr val="dk1"/>
              </a:buClr>
              <a:buSzPct val="100000"/>
              <a:buFont typeface="Arial"/>
              <a:buAutoNum type="arabicPeriod"/>
            </a:pPr>
            <a:r>
              <a:rPr lang="en" sz="2600"/>
              <a:t>Common terminology for developers</a:t>
            </a:r>
          </a:p>
          <a:p>
            <a:pPr indent="-393700" lvl="0" marL="457200" rtl="0">
              <a:spcBef>
                <a:spcPts val="0"/>
              </a:spcBef>
              <a:buClr>
                <a:schemeClr val="dk1"/>
              </a:buClr>
              <a:buSzPct val="100000"/>
              <a:buFont typeface="Arial"/>
              <a:buAutoNum type="arabicPeriod"/>
            </a:pPr>
            <a:r>
              <a:rPr lang="en" sz="2600"/>
              <a:t>Best Practices that stand the test of time</a:t>
            </a:r>
          </a:p>
          <a:p>
            <a:pPr indent="-393700" lvl="0" marL="457200" rtl="0">
              <a:spcBef>
                <a:spcPts val="0"/>
              </a:spcBef>
              <a:buClr>
                <a:schemeClr val="dk1"/>
              </a:buClr>
              <a:buSzPct val="100000"/>
              <a:buFont typeface="Arial"/>
              <a:buAutoNum type="arabicPeriod"/>
            </a:pPr>
            <a:r>
              <a:rPr lang="en" sz="2600"/>
              <a:t>Makes code reliable and effective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Design Patterns</a:t>
            </a:r>
          </a:p>
        </p:txBody>
      </p:sp>
      <p:sp>
        <p:nvSpPr>
          <p:cNvPr id="235" name="Shape 23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nSpc>
                <a:spcPct val="115000"/>
              </a:lnSpc>
              <a:spcBef>
                <a:spcPts val="0"/>
              </a:spcBef>
              <a:buNone/>
            </a:pPr>
            <a:r>
              <a:rPr lang="en" sz="2800"/>
              <a:t>We will talk about two common patterns:</a:t>
            </a:r>
          </a:p>
          <a:p>
            <a:pPr rtl="0">
              <a:lnSpc>
                <a:spcPct val="115000"/>
              </a:lnSpc>
              <a:spcBef>
                <a:spcPts val="0"/>
              </a:spcBef>
              <a:buNone/>
            </a:pPr>
            <a:r>
              <a:rPr lang="en" sz="2800"/>
              <a:t>Factory and</a:t>
            </a:r>
          </a:p>
          <a:p>
            <a:pPr lvl="0" rtl="0">
              <a:lnSpc>
                <a:spcPct val="115000"/>
              </a:lnSpc>
              <a:spcBef>
                <a:spcPts val="0"/>
              </a:spcBef>
              <a:buNone/>
            </a:pPr>
            <a:r>
              <a:rPr lang="en" sz="2800"/>
              <a:t>Decorator</a:t>
            </a:r>
          </a:p>
          <a:p>
            <a:pPr lvl="0" marR="0" rtl="0" algn="l">
              <a:lnSpc>
                <a:spcPct val="115000"/>
              </a:lnSpc>
              <a:spcBef>
                <a:spcPts val="600"/>
              </a:spcBef>
              <a:spcAft>
                <a:spcPts val="0"/>
              </a:spcAft>
              <a:buNone/>
            </a:pPr>
            <a:r>
              <a:t/>
            </a:r>
            <a:endParaRPr/>
          </a:p>
        </p:txBody>
      </p:sp>
      <p:sp>
        <p:nvSpPr>
          <p:cNvPr id="236" name="Shape 236"/>
          <p:cNvSpPr/>
          <p:nvPr/>
        </p:nvSpPr>
        <p:spPr>
          <a:xfrm>
            <a:off x="1684637" y="3636650"/>
            <a:ext cx="1941599" cy="857400"/>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2000">
                <a:latin typeface="Courier New"/>
                <a:ea typeface="Courier New"/>
                <a:cs typeface="Courier New"/>
                <a:sym typeface="Courier New"/>
              </a:rPr>
              <a:t>Creational patterns</a:t>
            </a:r>
          </a:p>
        </p:txBody>
      </p:sp>
      <p:sp>
        <p:nvSpPr>
          <p:cNvPr id="237" name="Shape 237"/>
          <p:cNvSpPr/>
          <p:nvPr/>
        </p:nvSpPr>
        <p:spPr>
          <a:xfrm>
            <a:off x="3576162" y="2209800"/>
            <a:ext cx="1941599" cy="857400"/>
          </a:xfrm>
          <a:prstGeom prst="rect">
            <a:avLst/>
          </a:prstGeom>
          <a:solidFill>
            <a:srgbClr val="D9EAD3"/>
          </a:solidFill>
          <a:ln cap="flat" w="19050">
            <a:solidFill>
              <a:srgbClr val="38761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Structural patterns</a:t>
            </a:r>
          </a:p>
        </p:txBody>
      </p:sp>
      <p:sp>
        <p:nvSpPr>
          <p:cNvPr id="238" name="Shape 238"/>
          <p:cNvSpPr/>
          <p:nvPr/>
        </p:nvSpPr>
        <p:spPr>
          <a:xfrm>
            <a:off x="5517762" y="3636650"/>
            <a:ext cx="1941599" cy="857400"/>
          </a:xfrm>
          <a:prstGeom prst="rect">
            <a:avLst/>
          </a:prstGeom>
          <a:solidFill>
            <a:srgbClr val="FFF2CC"/>
          </a:solidFill>
          <a:ln cap="flat" w="19050">
            <a:solidFill>
              <a:srgbClr val="F1C23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Behavioral patterns</a:t>
            </a:r>
          </a:p>
        </p:txBody>
      </p:sp>
      <p:cxnSp>
        <p:nvCxnSpPr>
          <p:cNvPr id="239" name="Shape 239"/>
          <p:cNvCxnSpPr>
            <a:endCxn id="236" idx="0"/>
          </p:cNvCxnSpPr>
          <p:nvPr/>
        </p:nvCxnSpPr>
        <p:spPr>
          <a:xfrm flipH="1">
            <a:off x="2655437" y="3057049"/>
            <a:ext cx="937800" cy="579600"/>
          </a:xfrm>
          <a:prstGeom prst="straightConnector1">
            <a:avLst/>
          </a:prstGeom>
          <a:noFill/>
          <a:ln cap="flat" w="19050">
            <a:solidFill>
              <a:schemeClr val="dk2"/>
            </a:solidFill>
            <a:prstDash val="solid"/>
            <a:round/>
            <a:headEnd len="lg" w="lg" type="none"/>
            <a:tailEnd len="lg" w="lg" type="none"/>
          </a:ln>
        </p:spPr>
      </p:cxnSp>
      <p:cxnSp>
        <p:nvCxnSpPr>
          <p:cNvPr id="240" name="Shape 240"/>
          <p:cNvCxnSpPr>
            <a:stCxn id="236" idx="3"/>
            <a:endCxn id="238" idx="1"/>
          </p:cNvCxnSpPr>
          <p:nvPr/>
        </p:nvCxnSpPr>
        <p:spPr>
          <a:xfrm>
            <a:off x="3626237" y="4065350"/>
            <a:ext cx="1891500" cy="0"/>
          </a:xfrm>
          <a:prstGeom prst="straightConnector1">
            <a:avLst/>
          </a:prstGeom>
          <a:noFill/>
          <a:ln cap="flat" w="19050">
            <a:solidFill>
              <a:schemeClr val="dk2"/>
            </a:solidFill>
            <a:prstDash val="solid"/>
            <a:round/>
            <a:headEnd len="lg" w="lg" type="none"/>
            <a:tailEnd len="lg" w="lg" type="none"/>
          </a:ln>
        </p:spPr>
      </p:cxnSp>
      <p:cxnSp>
        <p:nvCxnSpPr>
          <p:cNvPr id="241" name="Shape 241"/>
          <p:cNvCxnSpPr>
            <a:endCxn id="238" idx="0"/>
          </p:cNvCxnSpPr>
          <p:nvPr/>
        </p:nvCxnSpPr>
        <p:spPr>
          <a:xfrm>
            <a:off x="5520162" y="3071750"/>
            <a:ext cx="968400" cy="564900"/>
          </a:xfrm>
          <a:prstGeom prst="straightConnector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Design Patterns: Creational</a:t>
            </a:r>
          </a:p>
        </p:txBody>
      </p:sp>
      <p:sp>
        <p:nvSpPr>
          <p:cNvPr id="247" name="Shape 247"/>
          <p:cNvSpPr txBox="1"/>
          <p:nvPr>
            <p:ph idx="1" type="body"/>
          </p:nvPr>
        </p:nvSpPr>
        <p:spPr>
          <a:xfrm>
            <a:off x="5389800" y="1200150"/>
            <a:ext cx="3404999" cy="3479699"/>
          </a:xfrm>
          <a:prstGeom prst="rect">
            <a:avLst/>
          </a:prstGeom>
        </p:spPr>
        <p:txBody>
          <a:bodyPr anchorCtr="0" anchor="t" bIns="91425" lIns="91425" rIns="91425" tIns="91425">
            <a:noAutofit/>
          </a:bodyPr>
          <a:lstStyle/>
          <a:p>
            <a:pPr marR="0" rtl="0" algn="l">
              <a:lnSpc>
                <a:spcPct val="115000"/>
              </a:lnSpc>
              <a:spcBef>
                <a:spcPts val="600"/>
              </a:spcBef>
              <a:spcAft>
                <a:spcPts val="0"/>
              </a:spcAft>
              <a:buNone/>
            </a:pPr>
            <a:r>
              <a:rPr b="1" i="1" lang="en" sz="2400"/>
              <a:t>Creational patterns:</a:t>
            </a:r>
            <a:r>
              <a:rPr lang="en" sz="2400"/>
              <a:t> </a:t>
            </a:r>
            <a:r>
              <a:rPr lang="en" sz="2200"/>
              <a:t>Provide ways to create objects </a:t>
            </a:r>
            <a:r>
              <a:rPr b="1" lang="en" sz="2200"/>
              <a:t>without</a:t>
            </a:r>
            <a:r>
              <a:rPr lang="en" sz="2200"/>
              <a:t> using the </a:t>
            </a:r>
            <a:r>
              <a:rPr b="1" lang="en" sz="2200">
                <a:solidFill>
                  <a:srgbClr val="1155CC"/>
                </a:solidFill>
                <a:latin typeface="Courier New"/>
                <a:ea typeface="Courier New"/>
                <a:cs typeface="Courier New"/>
                <a:sym typeface="Courier New"/>
              </a:rPr>
              <a:t>new</a:t>
            </a:r>
            <a:r>
              <a:rPr b="1" lang="en" sz="2200"/>
              <a:t> </a:t>
            </a:r>
            <a:r>
              <a:rPr lang="en" sz="2200"/>
              <a:t>keyword.</a:t>
            </a:r>
          </a:p>
          <a:p>
            <a:pPr marR="0" rtl="0" algn="l">
              <a:lnSpc>
                <a:spcPct val="115000"/>
              </a:lnSpc>
              <a:spcBef>
                <a:spcPts val="600"/>
              </a:spcBef>
              <a:spcAft>
                <a:spcPts val="0"/>
              </a:spcAft>
              <a:buNone/>
            </a:pPr>
            <a:r>
              <a:t/>
            </a:r>
            <a:endParaRPr sz="2200"/>
          </a:p>
          <a:p>
            <a:pPr marR="0" rtl="0" algn="l">
              <a:lnSpc>
                <a:spcPct val="115000"/>
              </a:lnSpc>
              <a:spcBef>
                <a:spcPts val="600"/>
              </a:spcBef>
              <a:spcAft>
                <a:spcPts val="0"/>
              </a:spcAft>
              <a:buNone/>
            </a:pPr>
            <a:r>
              <a:rPr lang="en" sz="2200"/>
              <a:t>Popular example:</a:t>
            </a:r>
          </a:p>
          <a:p>
            <a:pPr indent="-368300" lvl="0" marL="457200" marR="0" rtl="0" algn="l">
              <a:lnSpc>
                <a:spcPct val="115000"/>
              </a:lnSpc>
              <a:spcBef>
                <a:spcPts val="600"/>
              </a:spcBef>
              <a:spcAft>
                <a:spcPts val="0"/>
              </a:spcAft>
              <a:buClr>
                <a:schemeClr val="dk1"/>
              </a:buClr>
              <a:buSzPct val="100000"/>
              <a:buFont typeface="Arial"/>
              <a:buChar char="●"/>
            </a:pPr>
            <a:r>
              <a:rPr lang="en" sz="2200"/>
              <a:t>Factory method</a:t>
            </a:r>
          </a:p>
        </p:txBody>
      </p:sp>
      <p:sp>
        <p:nvSpPr>
          <p:cNvPr id="248" name="Shape 248"/>
          <p:cNvSpPr/>
          <p:nvPr/>
        </p:nvSpPr>
        <p:spPr>
          <a:xfrm>
            <a:off x="366150" y="3224725"/>
            <a:ext cx="1752600" cy="857400"/>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Creational patterns</a:t>
            </a:r>
          </a:p>
        </p:txBody>
      </p:sp>
      <p:sp>
        <p:nvSpPr>
          <p:cNvPr id="249" name="Shape 249"/>
          <p:cNvSpPr/>
          <p:nvPr/>
        </p:nvSpPr>
        <p:spPr>
          <a:xfrm>
            <a:off x="1696610" y="179787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Structural patterns</a:t>
            </a:r>
          </a:p>
        </p:txBody>
      </p:sp>
      <p:sp>
        <p:nvSpPr>
          <p:cNvPr id="250" name="Shape 250"/>
          <p:cNvSpPr/>
          <p:nvPr/>
        </p:nvSpPr>
        <p:spPr>
          <a:xfrm>
            <a:off x="3010666" y="322472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Behavioral patterns</a:t>
            </a:r>
          </a:p>
        </p:txBody>
      </p:sp>
      <p:cxnSp>
        <p:nvCxnSpPr>
          <p:cNvPr id="251" name="Shape 251"/>
          <p:cNvCxnSpPr>
            <a:endCxn id="248" idx="0"/>
          </p:cNvCxnSpPr>
          <p:nvPr/>
        </p:nvCxnSpPr>
        <p:spPr>
          <a:xfrm flipH="1">
            <a:off x="1242450" y="2651424"/>
            <a:ext cx="467100" cy="573300"/>
          </a:xfrm>
          <a:prstGeom prst="straightConnector1">
            <a:avLst/>
          </a:prstGeom>
          <a:noFill/>
          <a:ln cap="flat" w="19050">
            <a:solidFill>
              <a:schemeClr val="dk2"/>
            </a:solidFill>
            <a:prstDash val="solid"/>
            <a:round/>
            <a:headEnd len="lg" w="lg" type="none"/>
            <a:tailEnd len="lg" w="lg" type="none"/>
          </a:ln>
        </p:spPr>
      </p:cxnSp>
      <p:cxnSp>
        <p:nvCxnSpPr>
          <p:cNvPr id="252" name="Shape 252"/>
          <p:cNvCxnSpPr>
            <a:stCxn id="248" idx="3"/>
            <a:endCxn id="250" idx="1"/>
          </p:cNvCxnSpPr>
          <p:nvPr/>
        </p:nvCxnSpPr>
        <p:spPr>
          <a:xfrm>
            <a:off x="2118750" y="3653425"/>
            <a:ext cx="891900" cy="0"/>
          </a:xfrm>
          <a:prstGeom prst="straightConnector1">
            <a:avLst/>
          </a:prstGeom>
          <a:noFill/>
          <a:ln cap="flat" w="19050">
            <a:solidFill>
              <a:schemeClr val="dk2"/>
            </a:solidFill>
            <a:prstDash val="solid"/>
            <a:round/>
            <a:headEnd len="lg" w="lg" type="none"/>
            <a:tailEnd len="lg" w="lg" type="none"/>
          </a:ln>
        </p:spPr>
      </p:cxnSp>
      <p:cxnSp>
        <p:nvCxnSpPr>
          <p:cNvPr id="253" name="Shape 253"/>
          <p:cNvCxnSpPr>
            <a:endCxn id="250" idx="0"/>
          </p:cNvCxnSpPr>
          <p:nvPr/>
        </p:nvCxnSpPr>
        <p:spPr>
          <a:xfrm>
            <a:off x="3448366" y="2651424"/>
            <a:ext cx="438600" cy="573300"/>
          </a:xfrm>
          <a:prstGeom prst="straightConnector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a:t>
            </a:r>
          </a:p>
        </p:txBody>
      </p:sp>
      <p:sp>
        <p:nvSpPr>
          <p:cNvPr id="259" name="Shape 259"/>
          <p:cNvSpPr/>
          <p:nvPr/>
        </p:nvSpPr>
        <p:spPr>
          <a:xfrm>
            <a:off x="2879400" y="1383250"/>
            <a:ext cx="33851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solidFill>
                  <a:schemeClr val="dk1"/>
                </a:solidFill>
                <a:latin typeface="Courier New"/>
                <a:ea typeface="Courier New"/>
                <a:cs typeface="Courier New"/>
                <a:sym typeface="Courier New"/>
              </a:rPr>
              <a:t>AutomotiveCompany</a:t>
            </a:r>
          </a:p>
        </p:txBody>
      </p:sp>
      <p:sp>
        <p:nvSpPr>
          <p:cNvPr id="260" name="Shape 260"/>
          <p:cNvSpPr/>
          <p:nvPr/>
        </p:nvSpPr>
        <p:spPr>
          <a:xfrm>
            <a:off x="328200" y="2745000"/>
            <a:ext cx="37865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latin typeface="Courier New"/>
                <a:ea typeface="Courier New"/>
                <a:cs typeface="Courier New"/>
                <a:sym typeface="Courier New"/>
              </a:rPr>
              <a:t>Car</a:t>
            </a:r>
          </a:p>
          <a:p>
            <a:pPr lvl="0" rtl="0" algn="ctr">
              <a:spcBef>
                <a:spcPts val="0"/>
              </a:spcBef>
              <a:buNone/>
            </a:pPr>
            <a:r>
              <a:rPr b="1" lang="en" sz="1800">
                <a:latin typeface="Courier New"/>
                <a:ea typeface="Courier New"/>
                <a:cs typeface="Courier New"/>
                <a:sym typeface="Courier New"/>
              </a:rPr>
              <a:t>Car(Engine,Door[],Wheel[])</a:t>
            </a:r>
          </a:p>
        </p:txBody>
      </p:sp>
      <p:sp>
        <p:nvSpPr>
          <p:cNvPr id="261" name="Shape 261"/>
          <p:cNvSpPr/>
          <p:nvPr/>
        </p:nvSpPr>
        <p:spPr>
          <a:xfrm>
            <a:off x="7139600" y="2745000"/>
            <a:ext cx="16925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Wheel</a:t>
            </a:r>
          </a:p>
        </p:txBody>
      </p:sp>
      <p:cxnSp>
        <p:nvCxnSpPr>
          <p:cNvPr id="262" name="Shape 262"/>
          <p:cNvCxnSpPr>
            <a:stCxn id="263" idx="0"/>
            <a:endCxn id="261" idx="2"/>
          </p:cNvCxnSpPr>
          <p:nvPr/>
        </p:nvCxnSpPr>
        <p:spPr>
          <a:xfrm flipH="1" rot="10800000">
            <a:off x="6127750" y="3466075"/>
            <a:ext cx="1858200" cy="562800"/>
          </a:xfrm>
          <a:prstGeom prst="straightConnector1">
            <a:avLst/>
          </a:prstGeom>
          <a:noFill/>
          <a:ln cap="flat" w="38100">
            <a:solidFill>
              <a:schemeClr val="dk2"/>
            </a:solidFill>
            <a:prstDash val="solid"/>
            <a:round/>
            <a:headEnd len="lg" w="lg" type="none"/>
            <a:tailEnd len="lg" w="lg" type="triangle"/>
          </a:ln>
        </p:spPr>
      </p:cxnSp>
      <p:sp>
        <p:nvSpPr>
          <p:cNvPr id="263" name="Shape 263"/>
          <p:cNvSpPr/>
          <p:nvPr/>
        </p:nvSpPr>
        <p:spPr>
          <a:xfrm>
            <a:off x="5311900" y="4028875"/>
            <a:ext cx="16317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BigWheel</a:t>
            </a:r>
          </a:p>
        </p:txBody>
      </p:sp>
      <p:sp>
        <p:nvSpPr>
          <p:cNvPr id="264" name="Shape 264"/>
          <p:cNvSpPr/>
          <p:nvPr/>
        </p:nvSpPr>
        <p:spPr>
          <a:xfrm>
            <a:off x="7068154" y="4028875"/>
            <a:ext cx="18924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SmallWheel</a:t>
            </a:r>
          </a:p>
        </p:txBody>
      </p:sp>
      <p:cxnSp>
        <p:nvCxnSpPr>
          <p:cNvPr id="265" name="Shape 265"/>
          <p:cNvCxnSpPr>
            <a:stCxn id="264" idx="0"/>
            <a:endCxn id="261" idx="2"/>
          </p:cNvCxnSpPr>
          <p:nvPr/>
        </p:nvCxnSpPr>
        <p:spPr>
          <a:xfrm rot="10800000">
            <a:off x="7985854" y="3466075"/>
            <a:ext cx="28500" cy="562800"/>
          </a:xfrm>
          <a:prstGeom prst="straightConnector1">
            <a:avLst/>
          </a:prstGeom>
          <a:noFill/>
          <a:ln cap="flat" w="38100">
            <a:solidFill>
              <a:schemeClr val="dk2"/>
            </a:solidFill>
            <a:prstDash val="solid"/>
            <a:round/>
            <a:headEnd len="lg" w="lg" type="none"/>
            <a:tailEnd len="lg" w="lg" type="triangle"/>
          </a:ln>
        </p:spPr>
      </p:cxnSp>
      <p:cxnSp>
        <p:nvCxnSpPr>
          <p:cNvPr id="266" name="Shape 266"/>
          <p:cNvCxnSpPr>
            <a:stCxn id="259" idx="2"/>
            <a:endCxn id="260" idx="0"/>
          </p:cNvCxnSpPr>
          <p:nvPr/>
        </p:nvCxnSpPr>
        <p:spPr>
          <a:xfrm flipH="1">
            <a:off x="2221499" y="2104450"/>
            <a:ext cx="2350500" cy="640500"/>
          </a:xfrm>
          <a:prstGeom prst="straightConnector1">
            <a:avLst/>
          </a:prstGeom>
          <a:noFill/>
          <a:ln cap="flat" w="19050">
            <a:solidFill>
              <a:schemeClr val="dk2"/>
            </a:solidFill>
            <a:prstDash val="solid"/>
            <a:round/>
            <a:headEnd len="lg" w="lg" type="none"/>
            <a:tailEnd len="lg" w="lg" type="triangle"/>
          </a:ln>
        </p:spPr>
      </p:cxnSp>
      <p:cxnSp>
        <p:nvCxnSpPr>
          <p:cNvPr id="267" name="Shape 267"/>
          <p:cNvCxnSpPr>
            <a:stCxn id="259" idx="2"/>
            <a:endCxn id="261" idx="0"/>
          </p:cNvCxnSpPr>
          <p:nvPr/>
        </p:nvCxnSpPr>
        <p:spPr>
          <a:xfrm>
            <a:off x="4571999" y="2104450"/>
            <a:ext cx="3413999" cy="640500"/>
          </a:xfrm>
          <a:prstGeom prst="straightConnector1">
            <a:avLst/>
          </a:prstGeom>
          <a:noFill/>
          <a:ln cap="flat" w="38100">
            <a:solidFill>
              <a:srgbClr val="FF0000"/>
            </a:solidFill>
            <a:prstDash val="solid"/>
            <a:round/>
            <a:headEnd len="lg" w="lg" type="none"/>
            <a:tailEnd len="lg" w="lg" type="triangle"/>
          </a:ln>
        </p:spPr>
      </p:cxnSp>
      <p:sp>
        <p:nvSpPr>
          <p:cNvPr id="268" name="Shape 268"/>
          <p:cNvSpPr txBox="1"/>
          <p:nvPr/>
        </p:nvSpPr>
        <p:spPr>
          <a:xfrm>
            <a:off x="328200" y="3786025"/>
            <a:ext cx="4668900" cy="1051200"/>
          </a:xfrm>
          <a:prstGeom prst="rect">
            <a:avLst/>
          </a:prstGeom>
          <a:noFill/>
          <a:ln>
            <a:noFill/>
          </a:ln>
        </p:spPr>
        <p:txBody>
          <a:bodyPr anchorCtr="0" anchor="t" bIns="91425" lIns="91425" rIns="91425" tIns="91425">
            <a:noAutofit/>
          </a:bodyPr>
          <a:lstStyle/>
          <a:p>
            <a:pPr>
              <a:spcBef>
                <a:spcPts val="0"/>
              </a:spcBef>
              <a:buNone/>
            </a:pPr>
            <a:r>
              <a:rPr lang="en" sz="2000">
                <a:latin typeface="Courier New"/>
                <a:ea typeface="Courier New"/>
                <a:cs typeface="Courier New"/>
                <a:sym typeface="Courier New"/>
              </a:rPr>
              <a:t>class</a:t>
            </a:r>
            <a:r>
              <a:rPr lang="en" sz="2000"/>
              <a:t> </a:t>
            </a:r>
            <a:r>
              <a:rPr b="1" lang="en" sz="2000">
                <a:latin typeface="Courier New"/>
                <a:ea typeface="Courier New"/>
                <a:cs typeface="Courier New"/>
                <a:sym typeface="Courier New"/>
              </a:rPr>
              <a:t>AutomotiveCompany</a:t>
            </a:r>
            <a:r>
              <a:rPr lang="en" sz="2000"/>
              <a:t> shouldn’t have to know about </a:t>
            </a:r>
            <a:r>
              <a:rPr lang="en" sz="2000">
                <a:latin typeface="Courier New"/>
                <a:ea typeface="Courier New"/>
                <a:cs typeface="Courier New"/>
                <a:sym typeface="Courier New"/>
              </a:rPr>
              <a:t>class</a:t>
            </a:r>
            <a:r>
              <a:rPr lang="en" sz="2000"/>
              <a:t> </a:t>
            </a:r>
            <a:r>
              <a:rPr b="1" lang="en" sz="2000">
                <a:latin typeface="Courier New"/>
                <a:ea typeface="Courier New"/>
                <a:cs typeface="Courier New"/>
                <a:sym typeface="Courier New"/>
              </a:rPr>
              <a:t>Engine, Door, </a:t>
            </a:r>
            <a:r>
              <a:rPr lang="en" sz="2000"/>
              <a:t>and </a:t>
            </a:r>
            <a:r>
              <a:rPr b="1" lang="en" sz="2000">
                <a:latin typeface="Courier New"/>
                <a:ea typeface="Courier New"/>
                <a:cs typeface="Courier New"/>
                <a:sym typeface="Courier New"/>
              </a:rPr>
              <a:t>Wheel</a:t>
            </a:r>
            <a:r>
              <a:rPr lang="en" sz="2000"/>
              <a:t>!</a:t>
            </a:r>
          </a:p>
        </p:txBody>
      </p:sp>
      <p:sp>
        <p:nvSpPr>
          <p:cNvPr id="269" name="Shape 269"/>
          <p:cNvSpPr/>
          <p:nvPr/>
        </p:nvSpPr>
        <p:spPr>
          <a:xfrm>
            <a:off x="4310662" y="2745000"/>
            <a:ext cx="12443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Engine</a:t>
            </a:r>
          </a:p>
        </p:txBody>
      </p:sp>
      <p:sp>
        <p:nvSpPr>
          <p:cNvPr id="270" name="Shape 270"/>
          <p:cNvSpPr/>
          <p:nvPr/>
        </p:nvSpPr>
        <p:spPr>
          <a:xfrm>
            <a:off x="5699197" y="2745000"/>
            <a:ext cx="12443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Door</a:t>
            </a:r>
          </a:p>
        </p:txBody>
      </p:sp>
      <p:cxnSp>
        <p:nvCxnSpPr>
          <p:cNvPr id="271" name="Shape 271"/>
          <p:cNvCxnSpPr>
            <a:stCxn id="259" idx="2"/>
            <a:endCxn id="269" idx="0"/>
          </p:cNvCxnSpPr>
          <p:nvPr/>
        </p:nvCxnSpPr>
        <p:spPr>
          <a:xfrm>
            <a:off x="4571999" y="2104450"/>
            <a:ext cx="360900" cy="640500"/>
          </a:xfrm>
          <a:prstGeom prst="straightConnector1">
            <a:avLst/>
          </a:prstGeom>
          <a:noFill/>
          <a:ln cap="flat" w="38100">
            <a:solidFill>
              <a:srgbClr val="FF0000"/>
            </a:solidFill>
            <a:prstDash val="solid"/>
            <a:round/>
            <a:headEnd len="lg" w="lg" type="none"/>
            <a:tailEnd len="lg" w="lg" type="triangle"/>
          </a:ln>
        </p:spPr>
      </p:cxnSp>
      <p:cxnSp>
        <p:nvCxnSpPr>
          <p:cNvPr id="272" name="Shape 272"/>
          <p:cNvCxnSpPr>
            <a:stCxn id="259" idx="2"/>
            <a:endCxn id="270" idx="0"/>
          </p:cNvCxnSpPr>
          <p:nvPr/>
        </p:nvCxnSpPr>
        <p:spPr>
          <a:xfrm>
            <a:off x="4571999" y="2104450"/>
            <a:ext cx="1749300" cy="640500"/>
          </a:xfrm>
          <a:prstGeom prst="straightConnector1">
            <a:avLst/>
          </a:prstGeom>
          <a:noFill/>
          <a:ln cap="flat" w="38100">
            <a:solidFill>
              <a:srgbClr val="FF0000"/>
            </a:solidFill>
            <a:prstDash val="solid"/>
            <a:round/>
            <a:headEnd len="lg" w="lg" type="none"/>
            <a:tailEnd len="lg" w="lg" type="triangle"/>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Fix: </a:t>
            </a:r>
            <a:r>
              <a:rPr lang="en">
                <a:solidFill>
                  <a:srgbClr val="1155CC"/>
                </a:solidFill>
              </a:rPr>
              <a:t>Factory method</a:t>
            </a:r>
            <a:r>
              <a:rPr lang="en"/>
              <a:t> Pattern</a:t>
            </a:r>
          </a:p>
        </p:txBody>
      </p:sp>
      <p:sp>
        <p:nvSpPr>
          <p:cNvPr id="278" name="Shape 278"/>
          <p:cNvSpPr/>
          <p:nvPr/>
        </p:nvSpPr>
        <p:spPr>
          <a:xfrm>
            <a:off x="4620600" y="1260112"/>
            <a:ext cx="3385199"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AutomotiveCompany</a:t>
            </a:r>
          </a:p>
        </p:txBody>
      </p:sp>
      <p:sp>
        <p:nvSpPr>
          <p:cNvPr id="279" name="Shape 279"/>
          <p:cNvSpPr/>
          <p:nvPr/>
        </p:nvSpPr>
        <p:spPr>
          <a:xfrm>
            <a:off x="5311900" y="4197250"/>
            <a:ext cx="16317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BigWheel</a:t>
            </a:r>
          </a:p>
        </p:txBody>
      </p:sp>
      <p:sp>
        <p:nvSpPr>
          <p:cNvPr id="280" name="Shape 280"/>
          <p:cNvSpPr/>
          <p:nvPr/>
        </p:nvSpPr>
        <p:spPr>
          <a:xfrm>
            <a:off x="7068154" y="4197250"/>
            <a:ext cx="1892400"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SmallWheel</a:t>
            </a:r>
          </a:p>
        </p:txBody>
      </p:sp>
      <p:cxnSp>
        <p:nvCxnSpPr>
          <p:cNvPr id="281" name="Shape 281"/>
          <p:cNvCxnSpPr>
            <a:stCxn id="280" idx="0"/>
            <a:endCxn id="282" idx="2"/>
          </p:cNvCxnSpPr>
          <p:nvPr/>
        </p:nvCxnSpPr>
        <p:spPr>
          <a:xfrm rot="10800000">
            <a:off x="7977754" y="3878650"/>
            <a:ext cx="36600" cy="318600"/>
          </a:xfrm>
          <a:prstGeom prst="straightConnector1">
            <a:avLst/>
          </a:prstGeom>
          <a:noFill/>
          <a:ln cap="flat" w="38100">
            <a:solidFill>
              <a:schemeClr val="dk2"/>
            </a:solidFill>
            <a:prstDash val="solid"/>
            <a:round/>
            <a:headEnd len="lg" w="lg" type="none"/>
            <a:tailEnd len="lg" w="lg" type="triangle"/>
          </a:ln>
        </p:spPr>
      </p:cxnSp>
      <p:cxnSp>
        <p:nvCxnSpPr>
          <p:cNvPr id="283" name="Shape 283"/>
          <p:cNvCxnSpPr>
            <a:stCxn id="284" idx="2"/>
            <a:endCxn id="285" idx="0"/>
          </p:cNvCxnSpPr>
          <p:nvPr/>
        </p:nvCxnSpPr>
        <p:spPr>
          <a:xfrm flipH="1">
            <a:off x="2002799" y="2624133"/>
            <a:ext cx="4310400" cy="533400"/>
          </a:xfrm>
          <a:prstGeom prst="straightConnector1">
            <a:avLst/>
          </a:prstGeom>
          <a:noFill/>
          <a:ln cap="flat" w="19050">
            <a:solidFill>
              <a:schemeClr val="dk2"/>
            </a:solidFill>
            <a:prstDash val="solid"/>
            <a:round/>
            <a:headEnd len="lg" w="lg" type="none"/>
            <a:tailEnd len="lg" w="lg" type="triangle"/>
          </a:ln>
        </p:spPr>
      </p:cxnSp>
      <p:cxnSp>
        <p:nvCxnSpPr>
          <p:cNvPr id="286" name="Shape 286"/>
          <p:cNvCxnSpPr>
            <a:stCxn id="284" idx="2"/>
            <a:endCxn id="287" idx="0"/>
          </p:cNvCxnSpPr>
          <p:nvPr/>
        </p:nvCxnSpPr>
        <p:spPr>
          <a:xfrm flipH="1">
            <a:off x="4793399" y="2624133"/>
            <a:ext cx="1519800" cy="533400"/>
          </a:xfrm>
          <a:prstGeom prst="straightConnector1">
            <a:avLst/>
          </a:prstGeom>
          <a:noFill/>
          <a:ln cap="flat" w="19050">
            <a:solidFill>
              <a:schemeClr val="dk2"/>
            </a:solidFill>
            <a:prstDash val="solid"/>
            <a:round/>
            <a:headEnd len="lg" w="lg" type="none"/>
            <a:tailEnd len="lg" w="lg" type="triangle"/>
          </a:ln>
        </p:spPr>
      </p:cxnSp>
      <p:cxnSp>
        <p:nvCxnSpPr>
          <p:cNvPr id="288" name="Shape 288"/>
          <p:cNvCxnSpPr>
            <a:stCxn id="284" idx="2"/>
            <a:endCxn id="289" idx="0"/>
          </p:cNvCxnSpPr>
          <p:nvPr/>
        </p:nvCxnSpPr>
        <p:spPr>
          <a:xfrm>
            <a:off x="6313199" y="2624133"/>
            <a:ext cx="0" cy="533400"/>
          </a:xfrm>
          <a:prstGeom prst="straightConnector1">
            <a:avLst/>
          </a:prstGeom>
          <a:noFill/>
          <a:ln cap="flat" w="19050">
            <a:solidFill>
              <a:schemeClr val="dk2"/>
            </a:solidFill>
            <a:prstDash val="solid"/>
            <a:round/>
            <a:headEnd len="lg" w="lg" type="none"/>
            <a:tailEnd len="lg" w="lg" type="triangle"/>
          </a:ln>
        </p:spPr>
      </p:cxnSp>
      <p:cxnSp>
        <p:nvCxnSpPr>
          <p:cNvPr id="290" name="Shape 290"/>
          <p:cNvCxnSpPr>
            <a:stCxn id="284" idx="2"/>
            <a:endCxn id="282" idx="0"/>
          </p:cNvCxnSpPr>
          <p:nvPr/>
        </p:nvCxnSpPr>
        <p:spPr>
          <a:xfrm>
            <a:off x="6313199" y="2624133"/>
            <a:ext cx="1664399" cy="533400"/>
          </a:xfrm>
          <a:prstGeom prst="straightConnector1">
            <a:avLst/>
          </a:prstGeom>
          <a:noFill/>
          <a:ln cap="flat" w="19050">
            <a:solidFill>
              <a:schemeClr val="dk2"/>
            </a:solidFill>
            <a:prstDash val="solid"/>
            <a:round/>
            <a:headEnd len="lg" w="lg" type="none"/>
            <a:tailEnd len="lg" w="lg" type="triangle"/>
          </a:ln>
        </p:spPr>
      </p:cxnSp>
      <p:sp>
        <p:nvSpPr>
          <p:cNvPr id="284" name="Shape 284"/>
          <p:cNvSpPr/>
          <p:nvPr/>
        </p:nvSpPr>
        <p:spPr>
          <a:xfrm>
            <a:off x="4620600" y="2112333"/>
            <a:ext cx="3385199" cy="511799"/>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VehicleFactory</a:t>
            </a:r>
          </a:p>
        </p:txBody>
      </p:sp>
      <p:cxnSp>
        <p:nvCxnSpPr>
          <p:cNvPr id="291" name="Shape 291"/>
          <p:cNvCxnSpPr>
            <a:stCxn id="278" idx="2"/>
            <a:endCxn id="284" idx="0"/>
          </p:cNvCxnSpPr>
          <p:nvPr/>
        </p:nvCxnSpPr>
        <p:spPr>
          <a:xfrm>
            <a:off x="6313199" y="1771912"/>
            <a:ext cx="0" cy="340500"/>
          </a:xfrm>
          <a:prstGeom prst="straightConnector1">
            <a:avLst/>
          </a:prstGeom>
          <a:noFill/>
          <a:ln cap="flat" w="28575">
            <a:solidFill>
              <a:srgbClr val="1155CC"/>
            </a:solidFill>
            <a:prstDash val="solid"/>
            <a:round/>
            <a:headEnd len="lg" w="lg" type="none"/>
            <a:tailEnd len="lg" w="lg" type="triangle"/>
          </a:ln>
        </p:spPr>
      </p:cxnSp>
      <p:sp>
        <p:nvSpPr>
          <p:cNvPr id="292" name="Shape 292"/>
          <p:cNvSpPr txBox="1"/>
          <p:nvPr/>
        </p:nvSpPr>
        <p:spPr>
          <a:xfrm>
            <a:off x="109350" y="3878600"/>
            <a:ext cx="5328899" cy="907799"/>
          </a:xfrm>
          <a:prstGeom prst="rect">
            <a:avLst/>
          </a:prstGeom>
          <a:noFill/>
          <a:ln>
            <a:noFill/>
          </a:ln>
        </p:spPr>
        <p:txBody>
          <a:bodyPr anchorCtr="0" anchor="t" bIns="91425" lIns="91425" rIns="91425" tIns="91425">
            <a:noAutofit/>
          </a:bodyPr>
          <a:lstStyle/>
          <a:p>
            <a:pPr rtl="0">
              <a:spcBef>
                <a:spcPts val="0"/>
              </a:spcBef>
              <a:buNone/>
            </a:pPr>
            <a:r>
              <a:t/>
            </a:r>
            <a:endParaRPr b="1" sz="1800">
              <a:solidFill>
                <a:srgbClr val="1155CC"/>
              </a:solidFill>
              <a:latin typeface="Courier New"/>
              <a:ea typeface="Courier New"/>
              <a:cs typeface="Courier New"/>
              <a:sym typeface="Courier New"/>
            </a:endParaRPr>
          </a:p>
          <a:p>
            <a:pPr rtl="0">
              <a:spcBef>
                <a:spcPts val="0"/>
              </a:spcBef>
              <a:buNone/>
            </a:pPr>
            <a:r>
              <a:rPr b="1" lang="en" sz="1800">
                <a:latin typeface="Courier New"/>
                <a:ea typeface="Courier New"/>
                <a:cs typeface="Courier New"/>
                <a:sym typeface="Courier New"/>
              </a:rPr>
              <a:t>In AutomotiveCompany: </a:t>
            </a:r>
          </a:p>
          <a:p>
            <a:pPr indent="457200" rtl="0">
              <a:spcBef>
                <a:spcPts val="0"/>
              </a:spcBef>
              <a:buNone/>
            </a:pPr>
            <a:r>
              <a:rPr b="1" lang="en" sz="1800">
                <a:solidFill>
                  <a:srgbClr val="1155CC"/>
                </a:solidFill>
                <a:latin typeface="Courier New"/>
                <a:ea typeface="Courier New"/>
                <a:cs typeface="Courier New"/>
                <a:sym typeface="Courier New"/>
              </a:rPr>
              <a:t>Car c = VehicleFactory.makeCar();</a:t>
            </a:r>
          </a:p>
          <a:p>
            <a:pPr>
              <a:spcBef>
                <a:spcPts val="0"/>
              </a:spcBef>
              <a:buNone/>
            </a:pPr>
            <a:r>
              <a:t/>
            </a:r>
            <a:endParaRPr b="1" sz="1800">
              <a:solidFill>
                <a:srgbClr val="1155CC"/>
              </a:solidFill>
              <a:latin typeface="Courier New"/>
              <a:ea typeface="Courier New"/>
              <a:cs typeface="Courier New"/>
              <a:sym typeface="Courier New"/>
            </a:endParaRPr>
          </a:p>
        </p:txBody>
      </p:sp>
      <p:sp>
        <p:nvSpPr>
          <p:cNvPr id="285" name="Shape 285"/>
          <p:cNvSpPr/>
          <p:nvPr/>
        </p:nvSpPr>
        <p:spPr>
          <a:xfrm>
            <a:off x="109350" y="3157387"/>
            <a:ext cx="37865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Car</a:t>
            </a:r>
          </a:p>
          <a:p>
            <a:pPr lvl="0" rtl="0" algn="ctr">
              <a:spcBef>
                <a:spcPts val="0"/>
              </a:spcBef>
              <a:buNone/>
            </a:pPr>
            <a:r>
              <a:rPr b="1" lang="en" sz="1800">
                <a:latin typeface="Courier New"/>
                <a:ea typeface="Courier New"/>
                <a:cs typeface="Courier New"/>
                <a:sym typeface="Courier New"/>
              </a:rPr>
              <a:t>Car(Engine,Door[],Wheel[])</a:t>
            </a:r>
          </a:p>
        </p:txBody>
      </p:sp>
      <p:sp>
        <p:nvSpPr>
          <p:cNvPr id="282" name="Shape 282"/>
          <p:cNvSpPr/>
          <p:nvPr/>
        </p:nvSpPr>
        <p:spPr>
          <a:xfrm>
            <a:off x="7131400" y="3157400"/>
            <a:ext cx="16925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Wheel</a:t>
            </a:r>
          </a:p>
        </p:txBody>
      </p:sp>
      <p:sp>
        <p:nvSpPr>
          <p:cNvPr id="287" name="Shape 287"/>
          <p:cNvSpPr/>
          <p:nvPr/>
        </p:nvSpPr>
        <p:spPr>
          <a:xfrm>
            <a:off x="4171262" y="3157400"/>
            <a:ext cx="12443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Engine</a:t>
            </a:r>
          </a:p>
        </p:txBody>
      </p:sp>
      <p:sp>
        <p:nvSpPr>
          <p:cNvPr id="289" name="Shape 289"/>
          <p:cNvSpPr/>
          <p:nvPr/>
        </p:nvSpPr>
        <p:spPr>
          <a:xfrm>
            <a:off x="5690997" y="3157400"/>
            <a:ext cx="1244399" cy="7212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latin typeface="Courier New"/>
                <a:ea typeface="Courier New"/>
                <a:cs typeface="Courier New"/>
                <a:sym typeface="Courier New"/>
              </a:rPr>
              <a:t>Door</a:t>
            </a:r>
          </a:p>
        </p:txBody>
      </p:sp>
      <p:sp>
        <p:nvSpPr>
          <p:cNvPr id="293" name="Shape 293"/>
          <p:cNvSpPr txBox="1"/>
          <p:nvPr/>
        </p:nvSpPr>
        <p:spPr>
          <a:xfrm>
            <a:off x="399375" y="1354687"/>
            <a:ext cx="3957600" cy="1511399"/>
          </a:xfrm>
          <a:prstGeom prst="rect">
            <a:avLst/>
          </a:prstGeom>
          <a:noFill/>
          <a:ln>
            <a:noFill/>
          </a:ln>
        </p:spPr>
        <p:txBody>
          <a:bodyPr anchorCtr="0" anchor="t" bIns="91425" lIns="91425" rIns="91425" tIns="91425">
            <a:noAutofit/>
          </a:bodyPr>
          <a:lstStyle/>
          <a:p>
            <a:pPr>
              <a:spcBef>
                <a:spcPts val="0"/>
              </a:spcBef>
              <a:buNone/>
            </a:pPr>
            <a:r>
              <a:rPr b="1" lang="en" sz="2200">
                <a:solidFill>
                  <a:schemeClr val="dk1"/>
                </a:solidFill>
                <a:latin typeface="Courier New"/>
                <a:ea typeface="Courier New"/>
                <a:cs typeface="Courier New"/>
                <a:sym typeface="Courier New"/>
              </a:rPr>
              <a:t>AutomotiveCompany</a:t>
            </a:r>
            <a:r>
              <a:rPr lang="en" sz="2200">
                <a:solidFill>
                  <a:schemeClr val="dk1"/>
                </a:solidFill>
              </a:rPr>
              <a:t> now doesn’t “know” anything about Engine, Door, and Wheel.</a:t>
            </a:r>
            <a:r>
              <a:rPr b="1" lang="en" sz="2200">
                <a:solidFill>
                  <a:schemeClr val="dk1"/>
                </a:solidFill>
                <a:latin typeface="Courier New"/>
                <a:ea typeface="Courier New"/>
                <a:cs typeface="Courier New"/>
                <a:sym typeface="Courier New"/>
              </a:rPr>
              <a:t> </a:t>
            </a:r>
          </a:p>
        </p:txBody>
      </p:sp>
      <p:cxnSp>
        <p:nvCxnSpPr>
          <p:cNvPr id="294" name="Shape 294"/>
          <p:cNvCxnSpPr>
            <a:stCxn id="279" idx="0"/>
            <a:endCxn id="282" idx="2"/>
          </p:cNvCxnSpPr>
          <p:nvPr/>
        </p:nvCxnSpPr>
        <p:spPr>
          <a:xfrm flipH="1" rot="10800000">
            <a:off x="6127750" y="3878650"/>
            <a:ext cx="1849800" cy="318600"/>
          </a:xfrm>
          <a:prstGeom prst="straightConnector1">
            <a:avLst/>
          </a:prstGeom>
          <a:noFill/>
          <a:ln cap="flat" w="38100">
            <a:solidFill>
              <a:schemeClr val="dk2"/>
            </a:solidFill>
            <a:prstDash val="solid"/>
            <a:round/>
            <a:headEnd len="lg" w="lg"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Benefits of Factory method</a:t>
            </a:r>
          </a:p>
        </p:txBody>
      </p:sp>
      <p:sp>
        <p:nvSpPr>
          <p:cNvPr id="300" name="Shape 300"/>
          <p:cNvSpPr txBox="1"/>
          <p:nvPr/>
        </p:nvSpPr>
        <p:spPr>
          <a:xfrm>
            <a:off x="1362325" y="1452275"/>
            <a:ext cx="6419400" cy="3309299"/>
          </a:xfrm>
          <a:prstGeom prst="rect">
            <a:avLst/>
          </a:prstGeom>
          <a:noFill/>
          <a:ln>
            <a:noFill/>
          </a:ln>
        </p:spPr>
        <p:txBody>
          <a:bodyPr anchorCtr="0" anchor="t" bIns="91425" lIns="91425" rIns="91425" tIns="91425">
            <a:noAutofit/>
          </a:bodyPr>
          <a:lstStyle/>
          <a:p>
            <a:pPr indent="-368300" lvl="0" marL="457200" rtl="0">
              <a:spcBef>
                <a:spcPts val="0"/>
              </a:spcBef>
              <a:buClr>
                <a:srgbClr val="000000"/>
              </a:buClr>
              <a:buSzPct val="100000"/>
              <a:buFont typeface="Arial"/>
              <a:buAutoNum type="arabicPeriod"/>
            </a:pPr>
            <a:r>
              <a:rPr lang="en" sz="2200"/>
              <a:t>More encapsulation!</a:t>
            </a:r>
          </a:p>
          <a:p>
            <a:pPr indent="-368300" lvl="1" marL="914400" rtl="0">
              <a:spcBef>
                <a:spcPts val="0"/>
              </a:spcBef>
              <a:buClr>
                <a:srgbClr val="000000"/>
              </a:buClr>
              <a:buSzPct val="100000"/>
              <a:buFont typeface="Arial"/>
              <a:buAutoNum type="alphaLcPeriod"/>
            </a:pPr>
            <a:r>
              <a:rPr lang="en" sz="2200">
                <a:latin typeface="Courier New"/>
                <a:ea typeface="Courier New"/>
                <a:cs typeface="Courier New"/>
                <a:sym typeface="Courier New"/>
              </a:rPr>
              <a:t>AutomotiveCompany</a:t>
            </a:r>
            <a:r>
              <a:rPr lang="en" sz="2200"/>
              <a:t> cannot “see” how objects are constructed</a:t>
            </a:r>
          </a:p>
          <a:p>
            <a:pPr indent="-368300" lvl="1" marL="914400" rtl="0">
              <a:spcBef>
                <a:spcPts val="0"/>
              </a:spcBef>
              <a:buClr>
                <a:srgbClr val="000000"/>
              </a:buClr>
              <a:buSzPct val="100000"/>
              <a:buFont typeface="Arial"/>
              <a:buAutoNum type="alphaLcPeriod"/>
            </a:pPr>
            <a:r>
              <a:rPr lang="en" sz="2200">
                <a:solidFill>
                  <a:schemeClr val="dk1"/>
                </a:solidFill>
                <a:latin typeface="Courier New"/>
                <a:ea typeface="Courier New"/>
                <a:cs typeface="Courier New"/>
                <a:sym typeface="Courier New"/>
              </a:rPr>
              <a:t>AutomotiveCompany</a:t>
            </a:r>
            <a:r>
              <a:rPr lang="en" sz="2200">
                <a:solidFill>
                  <a:schemeClr val="dk1"/>
                </a:solidFill>
              </a:rPr>
              <a:t> is more readable with fewer dependencies</a:t>
            </a:r>
          </a:p>
          <a:p>
            <a:pPr lvl="0" rtl="0">
              <a:spcBef>
                <a:spcPts val="0"/>
              </a:spcBef>
              <a:buNone/>
            </a:pPr>
            <a:r>
              <a:t/>
            </a:r>
            <a:endParaRPr sz="2200"/>
          </a:p>
          <a:p>
            <a:pPr indent="-368300" lvl="0" marL="457200" rtl="0">
              <a:spcBef>
                <a:spcPts val="0"/>
              </a:spcBef>
              <a:buClr>
                <a:srgbClr val="000000"/>
              </a:buClr>
              <a:buSzPct val="100000"/>
              <a:buFont typeface="Arial"/>
              <a:buAutoNum type="arabicPeriod"/>
            </a:pPr>
            <a:r>
              <a:rPr lang="en" sz="2200"/>
              <a:t>Allows for an Object Pool!</a:t>
            </a:r>
          </a:p>
          <a:p>
            <a:pPr indent="-368300" lvl="1" marL="914400" rtl="0">
              <a:spcBef>
                <a:spcPts val="0"/>
              </a:spcBef>
              <a:buClr>
                <a:srgbClr val="000000"/>
              </a:buClr>
              <a:buSzPct val="100000"/>
              <a:buFont typeface="Arial"/>
              <a:buAutoNum type="alphaLcPeriod"/>
            </a:pPr>
            <a:r>
              <a:rPr lang="en" sz="2200"/>
              <a:t>Don’t necessarily need to reallocate objects! Can reuse old ones.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Design Patterns: Structural</a:t>
            </a:r>
          </a:p>
        </p:txBody>
      </p:sp>
      <p:sp>
        <p:nvSpPr>
          <p:cNvPr id="306" name="Shape 306"/>
          <p:cNvSpPr txBox="1"/>
          <p:nvPr>
            <p:ph idx="1" type="body"/>
          </p:nvPr>
        </p:nvSpPr>
        <p:spPr>
          <a:xfrm>
            <a:off x="5389800" y="1200150"/>
            <a:ext cx="3404999" cy="3943199"/>
          </a:xfrm>
          <a:prstGeom prst="rect">
            <a:avLst/>
          </a:prstGeom>
        </p:spPr>
        <p:txBody>
          <a:bodyPr anchorCtr="0" anchor="t" bIns="91425" lIns="91425" rIns="91425" tIns="91425">
            <a:noAutofit/>
          </a:bodyPr>
          <a:lstStyle/>
          <a:p>
            <a:pPr lvl="0" marR="0" rtl="0" algn="l">
              <a:lnSpc>
                <a:spcPct val="115000"/>
              </a:lnSpc>
              <a:spcBef>
                <a:spcPts val="600"/>
              </a:spcBef>
              <a:spcAft>
                <a:spcPts val="0"/>
              </a:spcAft>
              <a:buNone/>
            </a:pPr>
            <a:r>
              <a:rPr b="1" i="1" lang="en" sz="2400"/>
              <a:t>Structural patterns:</a:t>
            </a:r>
            <a:r>
              <a:rPr lang="en" sz="2400"/>
              <a:t> </a:t>
            </a:r>
          </a:p>
          <a:p>
            <a:pPr marR="0" rtl="0" algn="l">
              <a:lnSpc>
                <a:spcPct val="115000"/>
              </a:lnSpc>
              <a:spcBef>
                <a:spcPts val="600"/>
              </a:spcBef>
              <a:spcAft>
                <a:spcPts val="0"/>
              </a:spcAft>
              <a:buNone/>
            </a:pPr>
            <a:r>
              <a:rPr lang="en" sz="2200"/>
              <a:t>Patterns that identify and realize relationships between entities</a:t>
            </a:r>
          </a:p>
          <a:p>
            <a:pPr lvl="0" marR="0" rtl="0" algn="l">
              <a:lnSpc>
                <a:spcPct val="115000"/>
              </a:lnSpc>
              <a:spcBef>
                <a:spcPts val="600"/>
              </a:spcBef>
              <a:spcAft>
                <a:spcPts val="0"/>
              </a:spcAft>
              <a:buNone/>
            </a:pPr>
            <a:r>
              <a:t/>
            </a:r>
            <a:endParaRPr sz="2200"/>
          </a:p>
          <a:p>
            <a:pPr lvl="0" marR="0" rtl="0" algn="l">
              <a:lnSpc>
                <a:spcPct val="115000"/>
              </a:lnSpc>
              <a:spcBef>
                <a:spcPts val="600"/>
              </a:spcBef>
              <a:spcAft>
                <a:spcPts val="0"/>
              </a:spcAft>
              <a:buNone/>
            </a:pPr>
            <a:r>
              <a:rPr lang="en" sz="2200"/>
              <a:t>Popular example:</a:t>
            </a:r>
          </a:p>
          <a:p>
            <a:pPr indent="-368300" lvl="0" marL="457200" marR="0" rtl="0" algn="l">
              <a:lnSpc>
                <a:spcPct val="115000"/>
              </a:lnSpc>
              <a:spcBef>
                <a:spcPts val="600"/>
              </a:spcBef>
              <a:spcAft>
                <a:spcPts val="0"/>
              </a:spcAft>
              <a:buClr>
                <a:schemeClr val="dk1"/>
              </a:buClr>
              <a:buSzPct val="100000"/>
              <a:buFont typeface="Arial"/>
              <a:buChar char="●"/>
            </a:pPr>
            <a:r>
              <a:rPr lang="en" sz="2200"/>
              <a:t>Decorator</a:t>
            </a:r>
          </a:p>
          <a:p>
            <a:pPr lvl="0" marR="0" rtl="0" algn="l">
              <a:lnSpc>
                <a:spcPct val="115000"/>
              </a:lnSpc>
              <a:spcBef>
                <a:spcPts val="600"/>
              </a:spcBef>
              <a:spcAft>
                <a:spcPts val="0"/>
              </a:spcAft>
              <a:buNone/>
            </a:pPr>
            <a:r>
              <a:t/>
            </a:r>
            <a:endParaRPr sz="2200"/>
          </a:p>
        </p:txBody>
      </p:sp>
      <p:sp>
        <p:nvSpPr>
          <p:cNvPr id="307" name="Shape 307"/>
          <p:cNvSpPr/>
          <p:nvPr/>
        </p:nvSpPr>
        <p:spPr>
          <a:xfrm>
            <a:off x="366150" y="322472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Creational patterns</a:t>
            </a:r>
          </a:p>
        </p:txBody>
      </p:sp>
      <p:sp>
        <p:nvSpPr>
          <p:cNvPr id="308" name="Shape 308"/>
          <p:cNvSpPr/>
          <p:nvPr/>
        </p:nvSpPr>
        <p:spPr>
          <a:xfrm>
            <a:off x="1696610" y="1797875"/>
            <a:ext cx="1752600" cy="857400"/>
          </a:xfrm>
          <a:prstGeom prst="rect">
            <a:avLst/>
          </a:prstGeom>
          <a:solidFill>
            <a:srgbClr val="D9EAD3"/>
          </a:solidFill>
          <a:ln cap="flat" w="19050">
            <a:solidFill>
              <a:srgbClr val="38761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Structural patterns</a:t>
            </a:r>
          </a:p>
        </p:txBody>
      </p:sp>
      <p:sp>
        <p:nvSpPr>
          <p:cNvPr id="309" name="Shape 309"/>
          <p:cNvSpPr/>
          <p:nvPr/>
        </p:nvSpPr>
        <p:spPr>
          <a:xfrm>
            <a:off x="3010666" y="322472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Behavioral patterns</a:t>
            </a:r>
          </a:p>
        </p:txBody>
      </p:sp>
      <p:cxnSp>
        <p:nvCxnSpPr>
          <p:cNvPr id="310" name="Shape 310"/>
          <p:cNvCxnSpPr>
            <a:endCxn id="307" idx="0"/>
          </p:cNvCxnSpPr>
          <p:nvPr/>
        </p:nvCxnSpPr>
        <p:spPr>
          <a:xfrm flipH="1">
            <a:off x="1242450" y="2651424"/>
            <a:ext cx="467100" cy="573300"/>
          </a:xfrm>
          <a:prstGeom prst="straightConnector1">
            <a:avLst/>
          </a:prstGeom>
          <a:noFill/>
          <a:ln cap="flat" w="19050">
            <a:solidFill>
              <a:schemeClr val="dk2"/>
            </a:solidFill>
            <a:prstDash val="solid"/>
            <a:round/>
            <a:headEnd len="lg" w="lg" type="none"/>
            <a:tailEnd len="lg" w="lg" type="none"/>
          </a:ln>
        </p:spPr>
      </p:cxnSp>
      <p:cxnSp>
        <p:nvCxnSpPr>
          <p:cNvPr id="311" name="Shape 311"/>
          <p:cNvCxnSpPr>
            <a:stCxn id="307" idx="3"/>
            <a:endCxn id="309" idx="1"/>
          </p:cNvCxnSpPr>
          <p:nvPr/>
        </p:nvCxnSpPr>
        <p:spPr>
          <a:xfrm>
            <a:off x="2118750" y="3653425"/>
            <a:ext cx="891900" cy="0"/>
          </a:xfrm>
          <a:prstGeom prst="straightConnector1">
            <a:avLst/>
          </a:prstGeom>
          <a:noFill/>
          <a:ln cap="flat" w="19050">
            <a:solidFill>
              <a:schemeClr val="dk2"/>
            </a:solidFill>
            <a:prstDash val="solid"/>
            <a:round/>
            <a:headEnd len="lg" w="lg" type="none"/>
            <a:tailEnd len="lg" w="lg" type="none"/>
          </a:ln>
        </p:spPr>
      </p:cxnSp>
      <p:cxnSp>
        <p:nvCxnSpPr>
          <p:cNvPr id="312" name="Shape 312"/>
          <p:cNvCxnSpPr>
            <a:endCxn id="309" idx="0"/>
          </p:cNvCxnSpPr>
          <p:nvPr/>
        </p:nvCxnSpPr>
        <p:spPr>
          <a:xfrm>
            <a:off x="3448366" y="2651424"/>
            <a:ext cx="438600" cy="573300"/>
          </a:xfrm>
          <a:prstGeom prst="straightConnector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Scenario: Sandwich Shop</a:t>
            </a:r>
          </a:p>
        </p:txBody>
      </p:sp>
      <p:sp>
        <p:nvSpPr>
          <p:cNvPr id="318" name="Shape 318"/>
          <p:cNvSpPr txBox="1"/>
          <p:nvPr/>
        </p:nvSpPr>
        <p:spPr>
          <a:xfrm>
            <a:off x="2545350" y="1554150"/>
            <a:ext cx="4053299" cy="2429400"/>
          </a:xfrm>
          <a:prstGeom prst="rect">
            <a:avLst/>
          </a:prstGeom>
          <a:noFill/>
          <a:ln cap="flat" w="28575">
            <a:solidFill>
              <a:srgbClr val="434343"/>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sz="2800">
                <a:latin typeface="Courier New"/>
                <a:ea typeface="Courier New"/>
                <a:cs typeface="Courier New"/>
                <a:sym typeface="Courier New"/>
              </a:rPr>
              <a:t>Menu</a:t>
            </a:r>
          </a:p>
          <a:p>
            <a:pPr lvl="0" rtl="0">
              <a:spcBef>
                <a:spcPts val="0"/>
              </a:spcBef>
              <a:buNone/>
            </a:pPr>
            <a:r>
              <a:rPr b="1" lang="en" sz="2400">
                <a:solidFill>
                  <a:schemeClr val="dk1"/>
                </a:solidFill>
                <a:latin typeface="Courier New"/>
                <a:ea typeface="Courier New"/>
                <a:cs typeface="Courier New"/>
                <a:sym typeface="Courier New"/>
              </a:rPr>
              <a:t>Veggie Sandwich … $4</a:t>
            </a:r>
          </a:p>
          <a:p>
            <a:pPr rtl="0">
              <a:spcBef>
                <a:spcPts val="0"/>
              </a:spcBef>
              <a:buNone/>
            </a:pPr>
            <a:r>
              <a:rPr b="1" lang="en" sz="2400">
                <a:latin typeface="Courier New"/>
                <a:ea typeface="Courier New"/>
                <a:cs typeface="Courier New"/>
                <a:sym typeface="Courier New"/>
              </a:rPr>
              <a:t>Tuna Sandwich   … $5</a:t>
            </a:r>
          </a:p>
          <a:p>
            <a:pPr rtl="0">
              <a:spcBef>
                <a:spcPts val="0"/>
              </a:spcBef>
              <a:buNone/>
            </a:pPr>
            <a:r>
              <a:rPr b="1" lang="en" sz="2400">
                <a:latin typeface="Courier New"/>
                <a:ea typeface="Courier New"/>
                <a:cs typeface="Courier New"/>
                <a:sym typeface="Courier New"/>
              </a:rPr>
              <a:t>Add </a:t>
            </a:r>
            <a:r>
              <a:rPr b="1" lang="en" sz="2400">
                <a:solidFill>
                  <a:schemeClr val="dk1"/>
                </a:solidFill>
                <a:latin typeface="Courier New"/>
                <a:ea typeface="Courier New"/>
                <a:cs typeface="Courier New"/>
                <a:sym typeface="Courier New"/>
              </a:rPr>
              <a:t>Cheese</a:t>
            </a:r>
            <a:r>
              <a:rPr b="1" lang="en" sz="2400">
                <a:latin typeface="Courier New"/>
                <a:ea typeface="Courier New"/>
                <a:cs typeface="Courier New"/>
                <a:sym typeface="Courier New"/>
              </a:rPr>
              <a:t>      … $1</a:t>
            </a:r>
          </a:p>
          <a:p>
            <a:pPr rtl="0">
              <a:spcBef>
                <a:spcPts val="0"/>
              </a:spcBef>
              <a:buNone/>
            </a:pPr>
            <a:r>
              <a:rPr b="1" lang="en" sz="2400">
                <a:latin typeface="Courier New"/>
                <a:ea typeface="Courier New"/>
                <a:cs typeface="Courier New"/>
                <a:sym typeface="Courier New"/>
              </a:rPr>
              <a:t>Add Olives      … $2</a:t>
            </a:r>
          </a:p>
          <a:p>
            <a:pPr rtl="0">
              <a:spcBef>
                <a:spcPts val="0"/>
              </a:spcBef>
              <a:buNone/>
            </a:pPr>
            <a:r>
              <a:rPr b="1" lang="en" sz="2400">
                <a:latin typeface="Courier New"/>
                <a:ea typeface="Courier New"/>
                <a:cs typeface="Courier New"/>
                <a:sym typeface="Courier New"/>
              </a:rPr>
              <a:t>Add Tomato      … $3</a:t>
            </a:r>
          </a:p>
          <a:p>
            <a:pPr>
              <a:spcBef>
                <a:spcPts val="0"/>
              </a:spcBef>
              <a:buNone/>
            </a:pPr>
            <a:r>
              <a:t/>
            </a:r>
            <a:endParaRPr b="1" sz="2400">
              <a:latin typeface="Courier New"/>
              <a:ea typeface="Courier New"/>
              <a:cs typeface="Courier New"/>
              <a:sym typeface="Courier New"/>
            </a:endParaRPr>
          </a:p>
        </p:txBody>
      </p:sp>
      <p:sp>
        <p:nvSpPr>
          <p:cNvPr id="319" name="Shape 319"/>
          <p:cNvSpPr txBox="1"/>
          <p:nvPr/>
        </p:nvSpPr>
        <p:spPr>
          <a:xfrm>
            <a:off x="235500" y="4111450"/>
            <a:ext cx="8673000" cy="700500"/>
          </a:xfrm>
          <a:prstGeom prst="rect">
            <a:avLst/>
          </a:prstGeom>
          <a:noFill/>
          <a:ln>
            <a:noFill/>
          </a:ln>
        </p:spPr>
        <p:txBody>
          <a:bodyPr anchorCtr="0" anchor="t" bIns="91425" lIns="91425" rIns="91425" tIns="91425">
            <a:noAutofit/>
          </a:bodyPr>
          <a:lstStyle/>
          <a:p>
            <a:pPr rtl="0">
              <a:spcBef>
                <a:spcPts val="0"/>
              </a:spcBef>
              <a:buNone/>
            </a:pPr>
            <a:r>
              <a:rPr lang="en" sz="2000"/>
              <a:t>We need to return the correct price.</a:t>
            </a:r>
          </a:p>
          <a:p>
            <a:pPr>
              <a:spcBef>
                <a:spcPts val="0"/>
              </a:spcBef>
              <a:buNone/>
            </a:pPr>
            <a:r>
              <a:rPr lang="en" sz="2000"/>
              <a:t>How do we represent </a:t>
            </a:r>
            <a:r>
              <a:rPr b="1" lang="en" sz="2000"/>
              <a:t>all</a:t>
            </a:r>
            <a:r>
              <a:rPr lang="en" sz="2000"/>
              <a:t> combinations of toppings at runtime/dynamically?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cxnSp>
        <p:nvCxnSpPr>
          <p:cNvPr id="324" name="Shape 324"/>
          <p:cNvCxnSpPr>
            <a:stCxn id="325" idx="0"/>
            <a:endCxn id="326" idx="2"/>
          </p:cNvCxnSpPr>
          <p:nvPr/>
        </p:nvCxnSpPr>
        <p:spPr>
          <a:xfrm flipH="1" rot="10800000">
            <a:off x="3537074" y="2526725"/>
            <a:ext cx="2112600" cy="1836600"/>
          </a:xfrm>
          <a:prstGeom prst="straightConnector1">
            <a:avLst/>
          </a:prstGeom>
          <a:noFill/>
          <a:ln cap="flat" w="28575">
            <a:solidFill>
              <a:schemeClr val="dk2"/>
            </a:solidFill>
            <a:prstDash val="solid"/>
            <a:round/>
            <a:headEnd len="lg" w="lg" type="none"/>
            <a:tailEnd len="lg" w="lg" type="triangle"/>
          </a:ln>
        </p:spPr>
      </p:cxnSp>
      <p:sp>
        <p:nvSpPr>
          <p:cNvPr id="327" name="Shape 32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Sandwich Shop</a:t>
            </a:r>
          </a:p>
        </p:txBody>
      </p:sp>
      <p:sp>
        <p:nvSpPr>
          <p:cNvPr id="328" name="Shape 328"/>
          <p:cNvSpPr/>
          <p:nvPr/>
        </p:nvSpPr>
        <p:spPr>
          <a:xfrm>
            <a:off x="2403712" y="1260150"/>
            <a:ext cx="28998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TunaSandwich</a:t>
            </a:r>
          </a:p>
        </p:txBody>
      </p:sp>
      <p:sp>
        <p:nvSpPr>
          <p:cNvPr id="329" name="Shape 329"/>
          <p:cNvSpPr/>
          <p:nvPr/>
        </p:nvSpPr>
        <p:spPr>
          <a:xfrm>
            <a:off x="2403712" y="2658779"/>
            <a:ext cx="28998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TunaTomatoSandwich</a:t>
            </a:r>
          </a:p>
        </p:txBody>
      </p:sp>
      <p:sp>
        <p:nvSpPr>
          <p:cNvPr id="330" name="Shape 330"/>
          <p:cNvSpPr/>
          <p:nvPr/>
        </p:nvSpPr>
        <p:spPr>
          <a:xfrm>
            <a:off x="626603" y="3511050"/>
            <a:ext cx="3437399"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TunaTomatoOliveSandwich</a:t>
            </a:r>
          </a:p>
        </p:txBody>
      </p:sp>
      <p:cxnSp>
        <p:nvCxnSpPr>
          <p:cNvPr id="331" name="Shape 331"/>
          <p:cNvCxnSpPr>
            <a:stCxn id="329" idx="0"/>
            <a:endCxn id="328" idx="2"/>
          </p:cNvCxnSpPr>
          <p:nvPr/>
        </p:nvCxnSpPr>
        <p:spPr>
          <a:xfrm rot="10800000">
            <a:off x="3853612" y="1771979"/>
            <a:ext cx="0" cy="886800"/>
          </a:xfrm>
          <a:prstGeom prst="straightConnector1">
            <a:avLst/>
          </a:prstGeom>
          <a:noFill/>
          <a:ln cap="flat" w="28575">
            <a:solidFill>
              <a:schemeClr val="dk2"/>
            </a:solidFill>
            <a:prstDash val="solid"/>
            <a:round/>
            <a:headEnd len="lg" w="lg" type="none"/>
            <a:tailEnd len="lg" w="lg" type="triangle"/>
          </a:ln>
        </p:spPr>
      </p:cxnSp>
      <p:cxnSp>
        <p:nvCxnSpPr>
          <p:cNvPr id="332" name="Shape 332"/>
          <p:cNvCxnSpPr>
            <a:stCxn id="330" idx="0"/>
            <a:endCxn id="329" idx="2"/>
          </p:cNvCxnSpPr>
          <p:nvPr/>
        </p:nvCxnSpPr>
        <p:spPr>
          <a:xfrm flipH="1" rot="10800000">
            <a:off x="2345303" y="3170550"/>
            <a:ext cx="1508400" cy="340500"/>
          </a:xfrm>
          <a:prstGeom prst="straightConnector1">
            <a:avLst/>
          </a:prstGeom>
          <a:noFill/>
          <a:ln cap="flat" w="28575">
            <a:solidFill>
              <a:schemeClr val="dk2"/>
            </a:solidFill>
            <a:prstDash val="solid"/>
            <a:round/>
            <a:headEnd len="lg" w="lg" type="none"/>
            <a:tailEnd len="lg" w="lg" type="triangle"/>
          </a:ln>
        </p:spPr>
      </p:cxnSp>
      <p:sp>
        <p:nvSpPr>
          <p:cNvPr id="333" name="Shape 333"/>
          <p:cNvSpPr/>
          <p:nvPr/>
        </p:nvSpPr>
        <p:spPr>
          <a:xfrm>
            <a:off x="429825" y="2014832"/>
            <a:ext cx="28998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TunaOliveSandwich</a:t>
            </a:r>
          </a:p>
        </p:txBody>
      </p:sp>
      <p:cxnSp>
        <p:nvCxnSpPr>
          <p:cNvPr id="334" name="Shape 334"/>
          <p:cNvCxnSpPr>
            <a:stCxn id="333" idx="0"/>
            <a:endCxn id="328" idx="2"/>
          </p:cNvCxnSpPr>
          <p:nvPr/>
        </p:nvCxnSpPr>
        <p:spPr>
          <a:xfrm flipH="1" rot="10800000">
            <a:off x="1879725" y="1771832"/>
            <a:ext cx="1974000" cy="243000"/>
          </a:xfrm>
          <a:prstGeom prst="straightConnector1">
            <a:avLst/>
          </a:prstGeom>
          <a:noFill/>
          <a:ln cap="flat" w="28575">
            <a:solidFill>
              <a:schemeClr val="dk2"/>
            </a:solidFill>
            <a:prstDash val="solid"/>
            <a:round/>
            <a:headEnd len="lg" w="lg" type="none"/>
            <a:tailEnd len="lg" w="lg" type="triangle"/>
          </a:ln>
        </p:spPr>
      </p:cxnSp>
      <p:sp>
        <p:nvSpPr>
          <p:cNvPr id="326" name="Shape 326"/>
          <p:cNvSpPr/>
          <p:nvPr/>
        </p:nvSpPr>
        <p:spPr>
          <a:xfrm>
            <a:off x="4199899" y="2014820"/>
            <a:ext cx="28998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TunaCheeseSandwich</a:t>
            </a:r>
          </a:p>
        </p:txBody>
      </p:sp>
      <p:cxnSp>
        <p:nvCxnSpPr>
          <p:cNvPr id="335" name="Shape 335"/>
          <p:cNvCxnSpPr>
            <a:stCxn id="326" idx="0"/>
            <a:endCxn id="328" idx="2"/>
          </p:cNvCxnSpPr>
          <p:nvPr/>
        </p:nvCxnSpPr>
        <p:spPr>
          <a:xfrm rot="10800000">
            <a:off x="3853699" y="1771820"/>
            <a:ext cx="1796100" cy="243000"/>
          </a:xfrm>
          <a:prstGeom prst="straightConnector1">
            <a:avLst/>
          </a:prstGeom>
          <a:noFill/>
          <a:ln cap="flat" w="28575">
            <a:solidFill>
              <a:schemeClr val="dk2"/>
            </a:solidFill>
            <a:prstDash val="solid"/>
            <a:round/>
            <a:headEnd len="lg" w="lg" type="none"/>
            <a:tailEnd len="lg" w="lg" type="triangle"/>
          </a:ln>
        </p:spPr>
      </p:cxnSp>
      <p:cxnSp>
        <p:nvCxnSpPr>
          <p:cNvPr id="336" name="Shape 336"/>
          <p:cNvCxnSpPr>
            <a:stCxn id="330" idx="0"/>
            <a:endCxn id="333" idx="2"/>
          </p:cNvCxnSpPr>
          <p:nvPr/>
        </p:nvCxnSpPr>
        <p:spPr>
          <a:xfrm rot="10800000">
            <a:off x="1879703" y="2526750"/>
            <a:ext cx="465600" cy="984300"/>
          </a:xfrm>
          <a:prstGeom prst="straightConnector1">
            <a:avLst/>
          </a:prstGeom>
          <a:noFill/>
          <a:ln cap="flat" w="28575">
            <a:solidFill>
              <a:schemeClr val="dk2"/>
            </a:solidFill>
            <a:prstDash val="solid"/>
            <a:round/>
            <a:headEnd len="lg" w="lg" type="none"/>
            <a:tailEnd len="lg" w="lg" type="triangle"/>
          </a:ln>
        </p:spPr>
      </p:cxnSp>
      <p:sp>
        <p:nvSpPr>
          <p:cNvPr id="337" name="Shape 337"/>
          <p:cNvSpPr/>
          <p:nvPr/>
        </p:nvSpPr>
        <p:spPr>
          <a:xfrm>
            <a:off x="4568171" y="3511050"/>
            <a:ext cx="4145999"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TunaTomatoCheeseSandwich</a:t>
            </a:r>
          </a:p>
        </p:txBody>
      </p:sp>
      <p:cxnSp>
        <p:nvCxnSpPr>
          <p:cNvPr id="338" name="Shape 338"/>
          <p:cNvCxnSpPr>
            <a:stCxn id="337" idx="0"/>
            <a:endCxn id="329" idx="2"/>
          </p:cNvCxnSpPr>
          <p:nvPr/>
        </p:nvCxnSpPr>
        <p:spPr>
          <a:xfrm rot="10800000">
            <a:off x="3853571" y="3170550"/>
            <a:ext cx="2787600" cy="340500"/>
          </a:xfrm>
          <a:prstGeom prst="straightConnector1">
            <a:avLst/>
          </a:prstGeom>
          <a:noFill/>
          <a:ln cap="flat" w="28575">
            <a:solidFill>
              <a:schemeClr val="dk2"/>
            </a:solidFill>
            <a:prstDash val="solid"/>
            <a:round/>
            <a:headEnd len="lg" w="lg" type="none"/>
            <a:tailEnd len="lg" w="lg" type="triangle"/>
          </a:ln>
        </p:spPr>
      </p:cxnSp>
      <p:cxnSp>
        <p:nvCxnSpPr>
          <p:cNvPr id="339" name="Shape 339"/>
          <p:cNvCxnSpPr>
            <a:stCxn id="337" idx="0"/>
            <a:endCxn id="326" idx="2"/>
          </p:cNvCxnSpPr>
          <p:nvPr/>
        </p:nvCxnSpPr>
        <p:spPr>
          <a:xfrm rot="10800000">
            <a:off x="5649671" y="2526750"/>
            <a:ext cx="991500" cy="984300"/>
          </a:xfrm>
          <a:prstGeom prst="straightConnector1">
            <a:avLst/>
          </a:prstGeom>
          <a:noFill/>
          <a:ln cap="flat" w="28575">
            <a:solidFill>
              <a:schemeClr val="dk2"/>
            </a:solidFill>
            <a:prstDash val="solid"/>
            <a:round/>
            <a:headEnd len="lg" w="lg" type="none"/>
            <a:tailEnd len="lg" w="lg" type="triangle"/>
          </a:ln>
        </p:spPr>
      </p:cxnSp>
      <p:sp>
        <p:nvSpPr>
          <p:cNvPr id="325" name="Shape 325"/>
          <p:cNvSpPr/>
          <p:nvPr/>
        </p:nvSpPr>
        <p:spPr>
          <a:xfrm>
            <a:off x="1269524" y="4363325"/>
            <a:ext cx="45351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TunaTomatoOliveCheeseSandwich</a:t>
            </a:r>
          </a:p>
        </p:txBody>
      </p:sp>
      <p:cxnSp>
        <p:nvCxnSpPr>
          <p:cNvPr id="340" name="Shape 340"/>
          <p:cNvCxnSpPr>
            <a:stCxn id="325" idx="0"/>
            <a:endCxn id="330" idx="2"/>
          </p:cNvCxnSpPr>
          <p:nvPr/>
        </p:nvCxnSpPr>
        <p:spPr>
          <a:xfrm rot="10800000">
            <a:off x="2345174" y="4022825"/>
            <a:ext cx="1191900" cy="340500"/>
          </a:xfrm>
          <a:prstGeom prst="straightConnector1">
            <a:avLst/>
          </a:prstGeom>
          <a:noFill/>
          <a:ln cap="flat" w="28575">
            <a:solidFill>
              <a:schemeClr val="dk2"/>
            </a:solidFill>
            <a:prstDash val="solid"/>
            <a:round/>
            <a:headEnd len="lg" w="lg" type="none"/>
            <a:tailEnd len="lg" w="lg" type="triangle"/>
          </a:ln>
        </p:spPr>
      </p:cxnSp>
      <p:sp>
        <p:nvSpPr>
          <p:cNvPr id="341" name="Shape 341"/>
          <p:cNvSpPr txBox="1"/>
          <p:nvPr/>
        </p:nvSpPr>
        <p:spPr>
          <a:xfrm>
            <a:off x="7170000" y="1502575"/>
            <a:ext cx="1973999" cy="1425599"/>
          </a:xfrm>
          <a:prstGeom prst="rect">
            <a:avLst/>
          </a:prstGeom>
          <a:noFill/>
          <a:ln>
            <a:noFill/>
          </a:ln>
        </p:spPr>
        <p:txBody>
          <a:bodyPr anchorCtr="0" anchor="t" bIns="91425" lIns="91425" rIns="91425" tIns="91425">
            <a:noAutofit/>
          </a:bodyPr>
          <a:lstStyle/>
          <a:p>
            <a:pPr>
              <a:spcBef>
                <a:spcPts val="0"/>
              </a:spcBef>
              <a:buNone/>
            </a:pPr>
            <a:r>
              <a:rPr lang="en" sz="1800"/>
              <a:t>Same complicated structure with VeggieSandwich!</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Fix: </a:t>
            </a:r>
            <a:r>
              <a:rPr lang="en">
                <a:solidFill>
                  <a:srgbClr val="1155CC"/>
                </a:solidFill>
              </a:rPr>
              <a:t>Decorator</a:t>
            </a:r>
            <a:r>
              <a:rPr lang="en"/>
              <a:t> Pattern</a:t>
            </a:r>
          </a:p>
        </p:txBody>
      </p:sp>
      <p:sp>
        <p:nvSpPr>
          <p:cNvPr id="347" name="Shape 347"/>
          <p:cNvSpPr/>
          <p:nvPr/>
        </p:nvSpPr>
        <p:spPr>
          <a:xfrm>
            <a:off x="457200" y="1283200"/>
            <a:ext cx="2899800" cy="998699"/>
          </a:xfrm>
          <a:prstGeom prst="rect">
            <a:avLst/>
          </a:prstGeom>
          <a:solidFill>
            <a:srgbClr val="F4CCCC"/>
          </a:solidFill>
          <a:ln cap="flat" w="19050">
            <a:solidFill>
              <a:srgbClr val="CC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AbstractSandwich</a:t>
            </a:r>
          </a:p>
          <a:p>
            <a:pPr rtl="0">
              <a:spcBef>
                <a:spcPts val="0"/>
              </a:spcBef>
              <a:buNone/>
            </a:pPr>
            <a:r>
              <a:t/>
            </a:r>
            <a:endParaRPr b="1" sz="1800">
              <a:latin typeface="Courier New"/>
              <a:ea typeface="Courier New"/>
              <a:cs typeface="Courier New"/>
              <a:sym typeface="Courier New"/>
            </a:endParaRPr>
          </a:p>
          <a:p>
            <a:pPr lvl="0" rtl="0">
              <a:spcBef>
                <a:spcPts val="0"/>
              </a:spcBef>
              <a:buNone/>
            </a:pPr>
            <a:r>
              <a:rPr b="1" lang="en" sz="1800">
                <a:latin typeface="Courier New"/>
                <a:ea typeface="Courier New"/>
                <a:cs typeface="Courier New"/>
                <a:sym typeface="Courier New"/>
              </a:rPr>
              <a:t>getPrice();</a:t>
            </a:r>
          </a:p>
        </p:txBody>
      </p:sp>
      <p:sp>
        <p:nvSpPr>
          <p:cNvPr id="348" name="Shape 348"/>
          <p:cNvSpPr/>
          <p:nvPr/>
        </p:nvSpPr>
        <p:spPr>
          <a:xfrm>
            <a:off x="2655600" y="4040150"/>
            <a:ext cx="18765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TunaSandwich</a:t>
            </a:r>
          </a:p>
        </p:txBody>
      </p:sp>
      <p:cxnSp>
        <p:nvCxnSpPr>
          <p:cNvPr id="349" name="Shape 349"/>
          <p:cNvCxnSpPr>
            <a:stCxn id="348" idx="0"/>
            <a:endCxn id="347" idx="2"/>
          </p:cNvCxnSpPr>
          <p:nvPr/>
        </p:nvCxnSpPr>
        <p:spPr>
          <a:xfrm rot="10800000">
            <a:off x="1906950" y="2281850"/>
            <a:ext cx="1686900" cy="1758300"/>
          </a:xfrm>
          <a:prstGeom prst="straightConnector1">
            <a:avLst/>
          </a:prstGeom>
          <a:noFill/>
          <a:ln cap="flat" w="28575">
            <a:solidFill>
              <a:schemeClr val="dk2"/>
            </a:solidFill>
            <a:prstDash val="solid"/>
            <a:round/>
            <a:headEnd len="lg" w="lg" type="none"/>
            <a:tailEnd len="lg" w="lg" type="triangle"/>
          </a:ln>
        </p:spPr>
      </p:cxnSp>
      <p:sp>
        <p:nvSpPr>
          <p:cNvPr id="350" name="Shape 350"/>
          <p:cNvSpPr/>
          <p:nvPr/>
        </p:nvSpPr>
        <p:spPr>
          <a:xfrm>
            <a:off x="3926437" y="1283200"/>
            <a:ext cx="4992300" cy="1342800"/>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latin typeface="Courier New"/>
                <a:ea typeface="Courier New"/>
                <a:cs typeface="Courier New"/>
                <a:sym typeface="Courier New"/>
              </a:rPr>
              <a:t>SandwichDecorator</a:t>
            </a:r>
          </a:p>
          <a:p>
            <a:pPr rtl="0" algn="ctr">
              <a:spcBef>
                <a:spcPts val="0"/>
              </a:spcBef>
              <a:buNone/>
            </a:pPr>
            <a:r>
              <a:t/>
            </a:r>
            <a:endParaRPr b="1" sz="2200">
              <a:latin typeface="Courier New"/>
              <a:ea typeface="Courier New"/>
              <a:cs typeface="Courier New"/>
              <a:sym typeface="Courier New"/>
            </a:endParaRPr>
          </a:p>
          <a:p>
            <a:pPr rtl="0">
              <a:spcBef>
                <a:spcPts val="0"/>
              </a:spcBef>
              <a:buNone/>
            </a:pPr>
            <a:r>
              <a:rPr b="1" lang="en" sz="1800">
                <a:latin typeface="Courier New"/>
                <a:ea typeface="Courier New"/>
                <a:cs typeface="Courier New"/>
                <a:sym typeface="Courier New"/>
              </a:rPr>
              <a:t>AbstractSandwich sandwich;</a:t>
            </a:r>
          </a:p>
          <a:p>
            <a:pPr lvl="0" rtl="0">
              <a:spcBef>
                <a:spcPts val="0"/>
              </a:spcBef>
              <a:buNone/>
            </a:pPr>
            <a:r>
              <a:rPr b="1" lang="en" sz="1800">
                <a:latin typeface="Courier New"/>
                <a:ea typeface="Courier New"/>
                <a:cs typeface="Courier New"/>
                <a:sym typeface="Courier New"/>
              </a:rPr>
              <a:t>SandwichDecorator(AbstractSandwich)</a:t>
            </a:r>
          </a:p>
        </p:txBody>
      </p:sp>
      <p:cxnSp>
        <p:nvCxnSpPr>
          <p:cNvPr id="351" name="Shape 351"/>
          <p:cNvCxnSpPr>
            <a:stCxn id="350" idx="1"/>
            <a:endCxn id="347" idx="3"/>
          </p:cNvCxnSpPr>
          <p:nvPr/>
        </p:nvCxnSpPr>
        <p:spPr>
          <a:xfrm rot="10800000">
            <a:off x="3357037" y="1782400"/>
            <a:ext cx="569400" cy="172200"/>
          </a:xfrm>
          <a:prstGeom prst="straightConnector1">
            <a:avLst/>
          </a:prstGeom>
          <a:noFill/>
          <a:ln cap="flat" w="28575">
            <a:solidFill>
              <a:schemeClr val="dk2"/>
            </a:solidFill>
            <a:prstDash val="solid"/>
            <a:round/>
            <a:headEnd len="lg" w="lg" type="none"/>
            <a:tailEnd len="lg" w="lg" type="triangle"/>
          </a:ln>
        </p:spPr>
      </p:cxnSp>
      <p:cxnSp>
        <p:nvCxnSpPr>
          <p:cNvPr id="352" name="Shape 352"/>
          <p:cNvCxnSpPr>
            <a:stCxn id="353" idx="0"/>
            <a:endCxn id="350" idx="2"/>
          </p:cNvCxnSpPr>
          <p:nvPr/>
        </p:nvCxnSpPr>
        <p:spPr>
          <a:xfrm rot="10800000">
            <a:off x="6422612" y="2626150"/>
            <a:ext cx="1367100" cy="771300"/>
          </a:xfrm>
          <a:prstGeom prst="straightConnector1">
            <a:avLst/>
          </a:prstGeom>
          <a:noFill/>
          <a:ln cap="flat" w="28575">
            <a:solidFill>
              <a:schemeClr val="dk2"/>
            </a:solidFill>
            <a:prstDash val="solid"/>
            <a:round/>
            <a:headEnd len="lg" w="lg" type="none"/>
            <a:tailEnd len="lg" w="lg" type="triangle"/>
          </a:ln>
        </p:spPr>
      </p:cxnSp>
      <p:sp>
        <p:nvSpPr>
          <p:cNvPr id="353" name="Shape 353"/>
          <p:cNvSpPr/>
          <p:nvPr/>
        </p:nvSpPr>
        <p:spPr>
          <a:xfrm>
            <a:off x="7257062" y="3397450"/>
            <a:ext cx="10653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Tomato</a:t>
            </a:r>
          </a:p>
        </p:txBody>
      </p:sp>
      <p:cxnSp>
        <p:nvCxnSpPr>
          <p:cNvPr id="354" name="Shape 354"/>
          <p:cNvCxnSpPr>
            <a:stCxn id="355" idx="0"/>
            <a:endCxn id="350" idx="2"/>
          </p:cNvCxnSpPr>
          <p:nvPr/>
        </p:nvCxnSpPr>
        <p:spPr>
          <a:xfrm flipH="1" rot="10800000">
            <a:off x="4885212" y="2626150"/>
            <a:ext cx="1537500" cy="771300"/>
          </a:xfrm>
          <a:prstGeom prst="straightConnector1">
            <a:avLst/>
          </a:prstGeom>
          <a:noFill/>
          <a:ln cap="flat" w="28575">
            <a:solidFill>
              <a:schemeClr val="dk2"/>
            </a:solidFill>
            <a:prstDash val="solid"/>
            <a:round/>
            <a:headEnd len="lg" w="lg" type="none"/>
            <a:tailEnd len="lg" w="lg" type="triangle"/>
          </a:ln>
        </p:spPr>
      </p:cxnSp>
      <p:sp>
        <p:nvSpPr>
          <p:cNvPr id="355" name="Shape 355"/>
          <p:cNvSpPr/>
          <p:nvPr/>
        </p:nvSpPr>
        <p:spPr>
          <a:xfrm>
            <a:off x="4352562" y="3397450"/>
            <a:ext cx="1065300"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Cheese</a:t>
            </a:r>
          </a:p>
        </p:txBody>
      </p:sp>
      <p:sp>
        <p:nvSpPr>
          <p:cNvPr id="356" name="Shape 356"/>
          <p:cNvSpPr/>
          <p:nvPr/>
        </p:nvSpPr>
        <p:spPr>
          <a:xfrm>
            <a:off x="5847562" y="3397450"/>
            <a:ext cx="979799"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Olive</a:t>
            </a:r>
          </a:p>
        </p:txBody>
      </p:sp>
      <p:cxnSp>
        <p:nvCxnSpPr>
          <p:cNvPr id="357" name="Shape 357"/>
          <p:cNvCxnSpPr>
            <a:stCxn id="356" idx="0"/>
            <a:endCxn id="350" idx="2"/>
          </p:cNvCxnSpPr>
          <p:nvPr/>
        </p:nvCxnSpPr>
        <p:spPr>
          <a:xfrm flipH="1" rot="10800000">
            <a:off x="6337462" y="2626150"/>
            <a:ext cx="85200" cy="771300"/>
          </a:xfrm>
          <a:prstGeom prst="straightConnector1">
            <a:avLst/>
          </a:prstGeom>
          <a:noFill/>
          <a:ln cap="flat" w="28575">
            <a:solidFill>
              <a:schemeClr val="dk2"/>
            </a:solidFill>
            <a:prstDash val="solid"/>
            <a:round/>
            <a:headEnd len="lg" w="lg" type="none"/>
            <a:tailEnd len="lg" w="lg" type="triangle"/>
          </a:ln>
        </p:spPr>
      </p:cxnSp>
      <p:sp>
        <p:nvSpPr>
          <p:cNvPr id="358" name="Shape 358"/>
          <p:cNvSpPr/>
          <p:nvPr/>
        </p:nvSpPr>
        <p:spPr>
          <a:xfrm>
            <a:off x="236250" y="4040150"/>
            <a:ext cx="2195699" cy="511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VeggieSandwich</a:t>
            </a:r>
          </a:p>
        </p:txBody>
      </p:sp>
      <p:cxnSp>
        <p:nvCxnSpPr>
          <p:cNvPr id="359" name="Shape 359"/>
          <p:cNvCxnSpPr>
            <a:stCxn id="358" idx="0"/>
            <a:endCxn id="347" idx="2"/>
          </p:cNvCxnSpPr>
          <p:nvPr/>
        </p:nvCxnSpPr>
        <p:spPr>
          <a:xfrm flipH="1" rot="10800000">
            <a:off x="1334099" y="2281850"/>
            <a:ext cx="572999" cy="1758300"/>
          </a:xfrm>
          <a:prstGeom prst="straightConnector1">
            <a:avLst/>
          </a:prstGeom>
          <a:noFill/>
          <a:ln cap="flat" w="28575">
            <a:solidFill>
              <a:schemeClr val="dk2"/>
            </a:solidFill>
            <a:prstDash val="solid"/>
            <a:round/>
            <a:headEnd len="lg" w="lg" type="none"/>
            <a:tailEnd len="lg" w="lg" type="triangle"/>
          </a:ln>
        </p:spPr>
      </p:cxnSp>
      <p:sp>
        <p:nvSpPr>
          <p:cNvPr id="360" name="Shape 360"/>
          <p:cNvSpPr txBox="1"/>
          <p:nvPr/>
        </p:nvSpPr>
        <p:spPr>
          <a:xfrm>
            <a:off x="1509500" y="4612375"/>
            <a:ext cx="2096699" cy="349499"/>
          </a:xfrm>
          <a:prstGeom prst="rect">
            <a:avLst/>
          </a:prstGeom>
          <a:noFill/>
          <a:ln>
            <a:noFill/>
          </a:ln>
        </p:spPr>
        <p:txBody>
          <a:bodyPr anchorCtr="0" anchor="t" bIns="91425" lIns="91425" rIns="91425" tIns="91425">
            <a:noAutofit/>
          </a:bodyPr>
          <a:lstStyle/>
          <a:p>
            <a:pPr algn="ctr">
              <a:spcBef>
                <a:spcPts val="0"/>
              </a:spcBef>
              <a:buNone/>
            </a:pPr>
            <a:r>
              <a:rPr b="1" lang="en" sz="1800"/>
              <a:t>Components</a:t>
            </a:r>
          </a:p>
        </p:txBody>
      </p:sp>
      <p:sp>
        <p:nvSpPr>
          <p:cNvPr id="361" name="Shape 361"/>
          <p:cNvSpPr txBox="1"/>
          <p:nvPr/>
        </p:nvSpPr>
        <p:spPr>
          <a:xfrm>
            <a:off x="5514050" y="4612375"/>
            <a:ext cx="1817100" cy="349499"/>
          </a:xfrm>
          <a:prstGeom prst="rect">
            <a:avLst/>
          </a:prstGeom>
          <a:noFill/>
          <a:ln>
            <a:noFill/>
          </a:ln>
        </p:spPr>
        <p:txBody>
          <a:bodyPr anchorCtr="0" anchor="t" bIns="91425" lIns="91425" rIns="91425" tIns="91425">
            <a:noAutofit/>
          </a:bodyPr>
          <a:lstStyle/>
          <a:p>
            <a:pPr lvl="0" rtl="0" algn="ctr">
              <a:spcBef>
                <a:spcPts val="0"/>
              </a:spcBef>
              <a:buNone/>
            </a:pPr>
            <a:r>
              <a:rPr b="1" lang="en" sz="1800"/>
              <a:t>Decorators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How to be a </a:t>
            </a:r>
            <a:r>
              <a:rPr lang="en" strike="sngStrike"/>
              <a:t>good</a:t>
            </a:r>
            <a:r>
              <a:rPr lang="en"/>
              <a:t> </a:t>
            </a:r>
            <a:r>
              <a:rPr lang="en">
                <a:solidFill>
                  <a:srgbClr val="1155CC"/>
                </a:solidFill>
              </a:rPr>
              <a:t>great</a:t>
            </a:r>
            <a:r>
              <a:rPr lang="en"/>
              <a:t> engineer</a:t>
            </a:r>
          </a:p>
        </p:txBody>
      </p:sp>
      <p:sp>
        <p:nvSpPr>
          <p:cNvPr id="52" name="Shape 5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AutoNum type="arabicPeriod"/>
            </a:pPr>
            <a:r>
              <a:rPr lang="en"/>
              <a:t>Focus on code clarity</a:t>
            </a:r>
          </a:p>
          <a:p>
            <a:pPr indent="-381000" lvl="1" marL="914400" rtl="0">
              <a:spcBef>
                <a:spcPts val="0"/>
              </a:spcBef>
              <a:buClr>
                <a:schemeClr val="dk1"/>
              </a:buClr>
              <a:buSzPct val="80000"/>
              <a:buFont typeface="Arial"/>
              <a:buAutoNum type="alphaLcPeriod"/>
            </a:pPr>
            <a:r>
              <a:rPr lang="en"/>
              <a:t>see style guidelines on course webpage</a:t>
            </a:r>
          </a:p>
          <a:p>
            <a:pPr lvl="0" rtl="0">
              <a:spcBef>
                <a:spcPts val="0"/>
              </a:spcBef>
              <a:buNone/>
            </a:pPr>
            <a:r>
              <a:t/>
            </a:r>
            <a:endParaRPr/>
          </a:p>
          <a:p>
            <a:pPr indent="-419100" lvl="0" marL="457200" rtl="0">
              <a:spcBef>
                <a:spcPts val="0"/>
              </a:spcBef>
              <a:buClr>
                <a:schemeClr val="dk1"/>
              </a:buClr>
              <a:buSzPct val="100000"/>
              <a:buFont typeface="Arial"/>
              <a:buAutoNum type="arabicPeriod"/>
            </a:pPr>
            <a:r>
              <a:rPr lang="en"/>
              <a:t>Adopt practices to help avoid bugs</a:t>
            </a:r>
          </a:p>
          <a:p>
            <a:pPr lvl="0" rtl="0">
              <a:spcBef>
                <a:spcPts val="0"/>
              </a:spcBef>
              <a:buNone/>
            </a:pPr>
            <a:r>
              <a:t/>
            </a:r>
            <a:endParaRPr/>
          </a:p>
          <a:p>
            <a:pPr indent="-419100" lvl="0" marL="457200">
              <a:spcBef>
                <a:spcPts val="0"/>
              </a:spcBef>
              <a:buClr>
                <a:schemeClr val="dk1"/>
              </a:buClr>
              <a:buSzPct val="100000"/>
              <a:buFont typeface="Arial"/>
              <a:buAutoNum type="arabicPeriod"/>
            </a:pPr>
            <a:r>
              <a:rPr lang="en"/>
              <a:t>Utilize design patterns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Fix: </a:t>
            </a:r>
            <a:r>
              <a:rPr lang="en">
                <a:solidFill>
                  <a:srgbClr val="1155CC"/>
                </a:solidFill>
              </a:rPr>
              <a:t>Decorator</a:t>
            </a:r>
            <a:r>
              <a:rPr lang="en"/>
              <a:t> Pattern</a:t>
            </a:r>
          </a:p>
        </p:txBody>
      </p:sp>
      <p:sp>
        <p:nvSpPr>
          <p:cNvPr id="367" name="Shape 367"/>
          <p:cNvSpPr/>
          <p:nvPr/>
        </p:nvSpPr>
        <p:spPr>
          <a:xfrm>
            <a:off x="1563166" y="1247275"/>
            <a:ext cx="2523299" cy="276000"/>
          </a:xfrm>
          <a:prstGeom prst="rect">
            <a:avLst/>
          </a:prstGeom>
          <a:solidFill>
            <a:srgbClr val="F4CCCC"/>
          </a:solidFill>
          <a:ln cap="flat" w="19050">
            <a:solidFill>
              <a:srgbClr val="CC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AbstractSandwich</a:t>
            </a:r>
          </a:p>
        </p:txBody>
      </p:sp>
      <p:sp>
        <p:nvSpPr>
          <p:cNvPr id="368" name="Shape 368"/>
          <p:cNvSpPr/>
          <p:nvPr/>
        </p:nvSpPr>
        <p:spPr>
          <a:xfrm>
            <a:off x="3158874" y="2090200"/>
            <a:ext cx="18171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TunaSandwich</a:t>
            </a:r>
          </a:p>
        </p:txBody>
      </p:sp>
      <p:cxnSp>
        <p:nvCxnSpPr>
          <p:cNvPr id="369" name="Shape 369"/>
          <p:cNvCxnSpPr>
            <a:stCxn id="368" idx="0"/>
            <a:endCxn id="367" idx="2"/>
          </p:cNvCxnSpPr>
          <p:nvPr/>
        </p:nvCxnSpPr>
        <p:spPr>
          <a:xfrm rot="10800000">
            <a:off x="2824824" y="1523200"/>
            <a:ext cx="1242600" cy="567000"/>
          </a:xfrm>
          <a:prstGeom prst="straightConnector1">
            <a:avLst/>
          </a:prstGeom>
          <a:noFill/>
          <a:ln cap="flat" w="28575">
            <a:solidFill>
              <a:schemeClr val="dk2"/>
            </a:solidFill>
            <a:prstDash val="solid"/>
            <a:round/>
            <a:headEnd len="lg" w="lg" type="none"/>
            <a:tailEnd len="lg" w="lg" type="triangle"/>
          </a:ln>
        </p:spPr>
      </p:cxnSp>
      <p:sp>
        <p:nvSpPr>
          <p:cNvPr id="370" name="Shape 370"/>
          <p:cNvSpPr/>
          <p:nvPr/>
        </p:nvSpPr>
        <p:spPr>
          <a:xfrm>
            <a:off x="5100894" y="1277410"/>
            <a:ext cx="2523299" cy="215999"/>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SandwichDecorator</a:t>
            </a:r>
          </a:p>
        </p:txBody>
      </p:sp>
      <p:cxnSp>
        <p:nvCxnSpPr>
          <p:cNvPr id="371" name="Shape 371"/>
          <p:cNvCxnSpPr>
            <a:stCxn id="370" idx="1"/>
            <a:endCxn id="367" idx="3"/>
          </p:cNvCxnSpPr>
          <p:nvPr/>
        </p:nvCxnSpPr>
        <p:spPr>
          <a:xfrm rot="10800000">
            <a:off x="4086594" y="1385410"/>
            <a:ext cx="1014300" cy="0"/>
          </a:xfrm>
          <a:prstGeom prst="straightConnector1">
            <a:avLst/>
          </a:prstGeom>
          <a:noFill/>
          <a:ln cap="flat" w="28575">
            <a:solidFill>
              <a:schemeClr val="dk2"/>
            </a:solidFill>
            <a:prstDash val="solid"/>
            <a:round/>
            <a:headEnd len="lg" w="lg" type="none"/>
            <a:tailEnd len="lg" w="lg" type="triangle"/>
          </a:ln>
        </p:spPr>
      </p:cxnSp>
      <p:cxnSp>
        <p:nvCxnSpPr>
          <p:cNvPr id="372" name="Shape 372"/>
          <p:cNvCxnSpPr>
            <a:stCxn id="373" idx="0"/>
            <a:endCxn id="370" idx="2"/>
          </p:cNvCxnSpPr>
          <p:nvPr/>
        </p:nvCxnSpPr>
        <p:spPr>
          <a:xfrm rot="10800000">
            <a:off x="6362478" y="1493540"/>
            <a:ext cx="1263900" cy="314100"/>
          </a:xfrm>
          <a:prstGeom prst="straightConnector1">
            <a:avLst/>
          </a:prstGeom>
          <a:noFill/>
          <a:ln cap="flat" w="28575">
            <a:solidFill>
              <a:schemeClr val="dk2"/>
            </a:solidFill>
            <a:prstDash val="solid"/>
            <a:round/>
            <a:headEnd len="lg" w="lg" type="none"/>
            <a:tailEnd len="lg" w="lg" type="triangle"/>
          </a:ln>
        </p:spPr>
      </p:cxnSp>
      <p:sp>
        <p:nvSpPr>
          <p:cNvPr id="373" name="Shape 373"/>
          <p:cNvSpPr/>
          <p:nvPr/>
        </p:nvSpPr>
        <p:spPr>
          <a:xfrm>
            <a:off x="7162578" y="1807640"/>
            <a:ext cx="927599"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Tomato</a:t>
            </a:r>
          </a:p>
        </p:txBody>
      </p:sp>
      <p:cxnSp>
        <p:nvCxnSpPr>
          <p:cNvPr id="374" name="Shape 374"/>
          <p:cNvCxnSpPr>
            <a:stCxn id="375" idx="0"/>
            <a:endCxn id="370" idx="2"/>
          </p:cNvCxnSpPr>
          <p:nvPr/>
        </p:nvCxnSpPr>
        <p:spPr>
          <a:xfrm flipH="1" rot="10800000">
            <a:off x="5099195" y="1493440"/>
            <a:ext cx="1263300" cy="325500"/>
          </a:xfrm>
          <a:prstGeom prst="straightConnector1">
            <a:avLst/>
          </a:prstGeom>
          <a:noFill/>
          <a:ln cap="flat" w="28575">
            <a:solidFill>
              <a:schemeClr val="dk2"/>
            </a:solidFill>
            <a:prstDash val="solid"/>
            <a:round/>
            <a:headEnd len="lg" w="lg" type="none"/>
            <a:tailEnd len="lg" w="lg" type="triangle"/>
          </a:ln>
        </p:spPr>
      </p:cxnSp>
      <p:sp>
        <p:nvSpPr>
          <p:cNvPr id="375" name="Shape 375"/>
          <p:cNvSpPr/>
          <p:nvPr/>
        </p:nvSpPr>
        <p:spPr>
          <a:xfrm>
            <a:off x="4635395" y="1818940"/>
            <a:ext cx="927599"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Cheese</a:t>
            </a:r>
          </a:p>
        </p:txBody>
      </p:sp>
      <p:sp>
        <p:nvSpPr>
          <p:cNvPr id="376" name="Shape 376"/>
          <p:cNvSpPr/>
          <p:nvPr/>
        </p:nvSpPr>
        <p:spPr>
          <a:xfrm>
            <a:off x="5936183" y="1807640"/>
            <a:ext cx="8526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Olive</a:t>
            </a:r>
          </a:p>
        </p:txBody>
      </p:sp>
      <p:cxnSp>
        <p:nvCxnSpPr>
          <p:cNvPr id="377" name="Shape 377"/>
          <p:cNvCxnSpPr>
            <a:stCxn id="376" idx="0"/>
            <a:endCxn id="370" idx="2"/>
          </p:cNvCxnSpPr>
          <p:nvPr/>
        </p:nvCxnSpPr>
        <p:spPr>
          <a:xfrm rot="10800000">
            <a:off x="6362483" y="1493540"/>
            <a:ext cx="0" cy="314100"/>
          </a:xfrm>
          <a:prstGeom prst="straightConnector1">
            <a:avLst/>
          </a:prstGeom>
          <a:noFill/>
          <a:ln cap="flat" w="28575">
            <a:solidFill>
              <a:schemeClr val="dk2"/>
            </a:solidFill>
            <a:prstDash val="solid"/>
            <a:round/>
            <a:headEnd len="lg" w="lg" type="none"/>
            <a:tailEnd len="lg" w="lg" type="triangle"/>
          </a:ln>
        </p:spPr>
      </p:cxnSp>
      <p:sp>
        <p:nvSpPr>
          <p:cNvPr id="378" name="Shape 378"/>
          <p:cNvSpPr/>
          <p:nvPr/>
        </p:nvSpPr>
        <p:spPr>
          <a:xfrm>
            <a:off x="1053825" y="2090208"/>
            <a:ext cx="19107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VeggieSandwich</a:t>
            </a:r>
          </a:p>
        </p:txBody>
      </p:sp>
      <p:cxnSp>
        <p:nvCxnSpPr>
          <p:cNvPr id="379" name="Shape 379"/>
          <p:cNvCxnSpPr>
            <a:stCxn id="378" idx="0"/>
            <a:endCxn id="367" idx="2"/>
          </p:cNvCxnSpPr>
          <p:nvPr/>
        </p:nvCxnSpPr>
        <p:spPr>
          <a:xfrm flipH="1" rot="10800000">
            <a:off x="2009175" y="1523208"/>
            <a:ext cx="815700" cy="567000"/>
          </a:xfrm>
          <a:prstGeom prst="straightConnector1">
            <a:avLst/>
          </a:prstGeom>
          <a:noFill/>
          <a:ln cap="flat" w="28575">
            <a:solidFill>
              <a:schemeClr val="dk2"/>
            </a:solidFill>
            <a:prstDash val="solid"/>
            <a:round/>
            <a:headEnd len="lg" w="lg" type="none"/>
            <a:tailEnd len="lg" w="lg" type="triangle"/>
          </a:ln>
        </p:spPr>
      </p:cxnSp>
      <p:sp>
        <p:nvSpPr>
          <p:cNvPr id="380" name="Shape 380"/>
          <p:cNvSpPr txBox="1"/>
          <p:nvPr/>
        </p:nvSpPr>
        <p:spPr>
          <a:xfrm>
            <a:off x="960825" y="2357025"/>
            <a:ext cx="2096699" cy="349499"/>
          </a:xfrm>
          <a:prstGeom prst="rect">
            <a:avLst/>
          </a:prstGeom>
          <a:noFill/>
          <a:ln>
            <a:noFill/>
          </a:ln>
        </p:spPr>
        <p:txBody>
          <a:bodyPr anchorCtr="0" anchor="t" bIns="91425" lIns="91425" rIns="91425" tIns="91425">
            <a:noAutofit/>
          </a:bodyPr>
          <a:lstStyle/>
          <a:p>
            <a:pPr lvl="0" rtl="0" algn="ctr">
              <a:spcBef>
                <a:spcPts val="0"/>
              </a:spcBef>
              <a:buNone/>
            </a:pPr>
            <a:r>
              <a:rPr b="1" lang="en" sz="1800"/>
              <a:t>Components</a:t>
            </a:r>
          </a:p>
        </p:txBody>
      </p:sp>
      <p:sp>
        <p:nvSpPr>
          <p:cNvPr id="381" name="Shape 381"/>
          <p:cNvSpPr txBox="1"/>
          <p:nvPr/>
        </p:nvSpPr>
        <p:spPr>
          <a:xfrm>
            <a:off x="5206100" y="2360500"/>
            <a:ext cx="1817100" cy="349499"/>
          </a:xfrm>
          <a:prstGeom prst="rect">
            <a:avLst/>
          </a:prstGeom>
          <a:noFill/>
          <a:ln>
            <a:noFill/>
          </a:ln>
        </p:spPr>
        <p:txBody>
          <a:bodyPr anchorCtr="0" anchor="t" bIns="91425" lIns="91425" rIns="91425" tIns="91425">
            <a:noAutofit/>
          </a:bodyPr>
          <a:lstStyle/>
          <a:p>
            <a:pPr lvl="0" rtl="0" algn="ctr">
              <a:spcBef>
                <a:spcPts val="0"/>
              </a:spcBef>
              <a:buNone/>
            </a:pPr>
            <a:r>
              <a:rPr b="1" lang="en" sz="1800"/>
              <a:t>Decorators</a:t>
            </a:r>
          </a:p>
        </p:txBody>
      </p:sp>
      <p:sp>
        <p:nvSpPr>
          <p:cNvPr id="382" name="Shape 382"/>
          <p:cNvSpPr txBox="1"/>
          <p:nvPr/>
        </p:nvSpPr>
        <p:spPr>
          <a:xfrm>
            <a:off x="153975" y="2757350"/>
            <a:ext cx="3745499" cy="2105099"/>
          </a:xfrm>
          <a:prstGeom prst="rect">
            <a:avLst/>
          </a:prstGeom>
          <a:noFill/>
          <a:ln>
            <a:noFill/>
          </a:ln>
        </p:spPr>
        <p:txBody>
          <a:bodyPr anchorCtr="0" anchor="t" bIns="91425" lIns="91425" rIns="91425" tIns="91425">
            <a:noAutofit/>
          </a:bodyPr>
          <a:lstStyle/>
          <a:p>
            <a:pPr rtl="0">
              <a:spcBef>
                <a:spcPts val="0"/>
              </a:spcBef>
              <a:buNone/>
            </a:pPr>
            <a:r>
              <a:rPr b="1" lang="en" sz="1900">
                <a:latin typeface="Courier New"/>
                <a:ea typeface="Courier New"/>
                <a:cs typeface="Courier New"/>
                <a:sym typeface="Courier New"/>
              </a:rPr>
              <a:t>class VeggieSandwich {</a:t>
            </a:r>
          </a:p>
          <a:p>
            <a:pPr indent="0" marL="457200" rtl="0">
              <a:spcBef>
                <a:spcPts val="0"/>
              </a:spcBef>
              <a:buNone/>
            </a:pPr>
            <a:r>
              <a:rPr b="1" lang="en" sz="1900">
                <a:latin typeface="Courier New"/>
                <a:ea typeface="Courier New"/>
                <a:cs typeface="Courier New"/>
                <a:sym typeface="Courier New"/>
              </a:rPr>
              <a:t>double getPrice(){</a:t>
            </a:r>
          </a:p>
          <a:p>
            <a:pPr indent="0" marL="457200" rtl="0">
              <a:spcBef>
                <a:spcPts val="0"/>
              </a:spcBef>
              <a:buNone/>
            </a:pPr>
            <a:r>
              <a:rPr b="1" lang="en" sz="1900">
                <a:latin typeface="Courier New"/>
                <a:ea typeface="Courier New"/>
                <a:cs typeface="Courier New"/>
                <a:sym typeface="Courier New"/>
              </a:rPr>
              <a:t>	return 4;</a:t>
            </a:r>
          </a:p>
          <a:p>
            <a:pPr indent="0" marL="457200" rtl="0">
              <a:spcBef>
                <a:spcPts val="0"/>
              </a:spcBef>
              <a:buNone/>
            </a:pPr>
            <a:r>
              <a:rPr b="1" lang="en" sz="1900">
                <a:latin typeface="Courier New"/>
                <a:ea typeface="Courier New"/>
                <a:cs typeface="Courier New"/>
                <a:sym typeface="Courier New"/>
              </a:rPr>
              <a:t>}</a:t>
            </a:r>
          </a:p>
          <a:p>
            <a:pPr>
              <a:spcBef>
                <a:spcPts val="0"/>
              </a:spcBef>
              <a:buNone/>
            </a:pPr>
            <a:r>
              <a:rPr b="1" lang="en" sz="1900">
                <a:latin typeface="Courier New"/>
                <a:ea typeface="Courier New"/>
                <a:cs typeface="Courier New"/>
                <a:sym typeface="Courier New"/>
              </a:rPr>
              <a:t>}</a:t>
            </a:r>
          </a:p>
        </p:txBody>
      </p:sp>
      <p:sp>
        <p:nvSpPr>
          <p:cNvPr id="383" name="Shape 383"/>
          <p:cNvSpPr txBox="1"/>
          <p:nvPr/>
        </p:nvSpPr>
        <p:spPr>
          <a:xfrm>
            <a:off x="3975325" y="2767925"/>
            <a:ext cx="4984799" cy="2105099"/>
          </a:xfrm>
          <a:prstGeom prst="rect">
            <a:avLst/>
          </a:prstGeom>
          <a:noFill/>
          <a:ln>
            <a:noFill/>
          </a:ln>
        </p:spPr>
        <p:txBody>
          <a:bodyPr anchorCtr="0" anchor="t" bIns="91425" lIns="91425" rIns="91425" tIns="91425">
            <a:noAutofit/>
          </a:bodyPr>
          <a:lstStyle/>
          <a:p>
            <a:pPr lvl="0" rtl="0">
              <a:spcBef>
                <a:spcPts val="0"/>
              </a:spcBef>
              <a:buNone/>
            </a:pPr>
            <a:r>
              <a:rPr b="1" lang="en" sz="1900">
                <a:latin typeface="Courier New"/>
                <a:ea typeface="Courier New"/>
                <a:cs typeface="Courier New"/>
                <a:sym typeface="Courier New"/>
              </a:rPr>
              <a:t>class Tomato {</a:t>
            </a:r>
          </a:p>
          <a:p>
            <a:pPr indent="0" lvl="0" marL="457200" rtl="0">
              <a:spcBef>
                <a:spcPts val="0"/>
              </a:spcBef>
              <a:buNone/>
            </a:pPr>
            <a:r>
              <a:rPr b="1" lang="en" sz="1900">
                <a:latin typeface="Courier New"/>
                <a:ea typeface="Courier New"/>
                <a:cs typeface="Courier New"/>
                <a:sym typeface="Courier New"/>
              </a:rPr>
              <a:t>double getPrice(){</a:t>
            </a:r>
          </a:p>
          <a:p>
            <a:pPr indent="457200" marL="0" rtl="0">
              <a:spcBef>
                <a:spcPts val="0"/>
              </a:spcBef>
              <a:buNone/>
            </a:pPr>
            <a:r>
              <a:rPr b="1" lang="en" sz="1900">
                <a:latin typeface="Courier New"/>
                <a:ea typeface="Courier New"/>
                <a:cs typeface="Courier New"/>
                <a:sym typeface="Courier New"/>
              </a:rPr>
              <a:t>	return </a:t>
            </a:r>
            <a:r>
              <a:rPr b="1" lang="en" sz="1900">
                <a:solidFill>
                  <a:srgbClr val="1155CC"/>
                </a:solidFill>
                <a:latin typeface="Courier New"/>
                <a:ea typeface="Courier New"/>
                <a:cs typeface="Courier New"/>
                <a:sym typeface="Courier New"/>
              </a:rPr>
              <a:t>sandwich.getPrice()</a:t>
            </a:r>
            <a:r>
              <a:rPr b="1" lang="en" sz="1900">
                <a:latin typeface="Courier New"/>
                <a:ea typeface="Courier New"/>
                <a:cs typeface="Courier New"/>
                <a:sym typeface="Courier New"/>
              </a:rPr>
              <a:t> </a:t>
            </a:r>
          </a:p>
          <a:p>
            <a:pPr indent="-349250" lvl="0" marL="1828800" rtl="0">
              <a:spcBef>
                <a:spcPts val="0"/>
              </a:spcBef>
              <a:buClr>
                <a:srgbClr val="000000"/>
              </a:buClr>
              <a:buSzPct val="100000"/>
              <a:buFont typeface="Courier New"/>
              <a:buChar char="+"/>
            </a:pPr>
            <a:r>
              <a:rPr b="1" lang="en" sz="1900">
                <a:latin typeface="Courier New"/>
                <a:ea typeface="Courier New"/>
                <a:cs typeface="Courier New"/>
                <a:sym typeface="Courier New"/>
              </a:rPr>
              <a:t>3; </a:t>
            </a:r>
          </a:p>
          <a:p>
            <a:pPr indent="0" lvl="0" marL="457200" rtl="0">
              <a:spcBef>
                <a:spcPts val="0"/>
              </a:spcBef>
              <a:buNone/>
            </a:pPr>
            <a:r>
              <a:rPr b="1" lang="en" sz="1900">
                <a:latin typeface="Courier New"/>
                <a:ea typeface="Courier New"/>
                <a:cs typeface="Courier New"/>
                <a:sym typeface="Courier New"/>
              </a:rPr>
              <a:t>}</a:t>
            </a:r>
          </a:p>
          <a:p>
            <a:pPr lvl="0" rtl="0">
              <a:spcBef>
                <a:spcPts val="0"/>
              </a:spcBef>
              <a:buNone/>
            </a:pPr>
            <a:r>
              <a:rPr b="1" lang="en" sz="1900">
                <a:latin typeface="Courier New"/>
                <a:ea typeface="Courier New"/>
                <a:cs typeface="Courier New"/>
                <a:sym typeface="Courier New"/>
              </a:rPr>
              <a:t>}</a:t>
            </a:r>
          </a:p>
        </p:txBody>
      </p:sp>
      <p:cxnSp>
        <p:nvCxnSpPr>
          <p:cNvPr id="384" name="Shape 384"/>
          <p:cNvCxnSpPr/>
          <p:nvPr/>
        </p:nvCxnSpPr>
        <p:spPr>
          <a:xfrm>
            <a:off x="3899550" y="2613675"/>
            <a:ext cx="0" cy="2236200"/>
          </a:xfrm>
          <a:prstGeom prst="straightConnector1">
            <a:avLst/>
          </a:prstGeom>
          <a:noFill/>
          <a:ln cap="flat" w="38100">
            <a:solidFill>
              <a:schemeClr val="dk2"/>
            </a:solidFill>
            <a:prstDash val="solid"/>
            <a:round/>
            <a:headEnd len="lg" w="lg" type="none"/>
            <a:tailEnd len="lg" w="lg" type="none"/>
          </a:ln>
        </p:spPr>
      </p:cxnSp>
      <p:sp>
        <p:nvSpPr>
          <p:cNvPr id="385" name="Shape 385"/>
          <p:cNvSpPr txBox="1"/>
          <p:nvPr/>
        </p:nvSpPr>
        <p:spPr>
          <a:xfrm>
            <a:off x="6525675" y="4248775"/>
            <a:ext cx="2251799" cy="713100"/>
          </a:xfrm>
          <a:prstGeom prst="rect">
            <a:avLst/>
          </a:prstGeom>
          <a:noFill/>
          <a:ln>
            <a:noFill/>
          </a:ln>
        </p:spPr>
        <p:txBody>
          <a:bodyPr anchorCtr="0" anchor="t" bIns="91425" lIns="91425" rIns="91425" tIns="91425">
            <a:noAutofit/>
          </a:bodyPr>
          <a:lstStyle/>
          <a:p>
            <a:pPr>
              <a:spcBef>
                <a:spcPts val="0"/>
              </a:spcBef>
              <a:buNone/>
            </a:pPr>
            <a:r>
              <a:rPr b="1" lang="en" sz="1800"/>
              <a:t>Recursive nature of the decorators</a:t>
            </a:r>
          </a:p>
        </p:txBody>
      </p:sp>
      <p:cxnSp>
        <p:nvCxnSpPr>
          <p:cNvPr id="386" name="Shape 386"/>
          <p:cNvCxnSpPr>
            <a:stCxn id="385" idx="0"/>
          </p:cNvCxnSpPr>
          <p:nvPr/>
        </p:nvCxnSpPr>
        <p:spPr>
          <a:xfrm rot="10800000">
            <a:off x="7491674" y="3857575"/>
            <a:ext cx="159900" cy="391200"/>
          </a:xfrm>
          <a:prstGeom prst="straightConnector1">
            <a:avLst/>
          </a:prstGeom>
          <a:noFill/>
          <a:ln cap="flat" w="19050">
            <a:solidFill>
              <a:schemeClr val="dk2"/>
            </a:solidFill>
            <a:prstDash val="solid"/>
            <a:round/>
            <a:headEnd len="lg" w="lg" type="none"/>
            <a:tailEnd len="lg" w="lg" type="triangle"/>
          </a:ln>
        </p:spPr>
      </p:cxn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Fix: </a:t>
            </a:r>
            <a:r>
              <a:rPr lang="en">
                <a:solidFill>
                  <a:srgbClr val="1155CC"/>
                </a:solidFill>
              </a:rPr>
              <a:t>Decorator</a:t>
            </a:r>
            <a:r>
              <a:rPr lang="en"/>
              <a:t> Pattern</a:t>
            </a:r>
          </a:p>
        </p:txBody>
      </p:sp>
      <p:sp>
        <p:nvSpPr>
          <p:cNvPr id="392" name="Shape 392"/>
          <p:cNvSpPr/>
          <p:nvPr/>
        </p:nvSpPr>
        <p:spPr>
          <a:xfrm>
            <a:off x="1563166" y="1247275"/>
            <a:ext cx="2523299" cy="276000"/>
          </a:xfrm>
          <a:prstGeom prst="rect">
            <a:avLst/>
          </a:prstGeom>
          <a:solidFill>
            <a:srgbClr val="F4CCCC"/>
          </a:solidFill>
          <a:ln cap="flat" w="19050">
            <a:solidFill>
              <a:srgbClr val="CC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AbstractSandwich</a:t>
            </a:r>
          </a:p>
        </p:txBody>
      </p:sp>
      <p:sp>
        <p:nvSpPr>
          <p:cNvPr id="393" name="Shape 393"/>
          <p:cNvSpPr/>
          <p:nvPr/>
        </p:nvSpPr>
        <p:spPr>
          <a:xfrm>
            <a:off x="3158874" y="2090200"/>
            <a:ext cx="17469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TunaSandwich</a:t>
            </a:r>
          </a:p>
        </p:txBody>
      </p:sp>
      <p:cxnSp>
        <p:nvCxnSpPr>
          <p:cNvPr id="394" name="Shape 394"/>
          <p:cNvCxnSpPr>
            <a:stCxn id="393" idx="0"/>
            <a:endCxn id="392" idx="2"/>
          </p:cNvCxnSpPr>
          <p:nvPr/>
        </p:nvCxnSpPr>
        <p:spPr>
          <a:xfrm rot="10800000">
            <a:off x="2824824" y="1523200"/>
            <a:ext cx="1207500" cy="567000"/>
          </a:xfrm>
          <a:prstGeom prst="straightConnector1">
            <a:avLst/>
          </a:prstGeom>
          <a:noFill/>
          <a:ln cap="flat" w="28575">
            <a:solidFill>
              <a:schemeClr val="dk2"/>
            </a:solidFill>
            <a:prstDash val="solid"/>
            <a:round/>
            <a:headEnd len="lg" w="lg" type="none"/>
            <a:tailEnd len="lg" w="lg" type="triangle"/>
          </a:ln>
        </p:spPr>
      </p:cxnSp>
      <p:sp>
        <p:nvSpPr>
          <p:cNvPr id="395" name="Shape 395"/>
          <p:cNvSpPr/>
          <p:nvPr/>
        </p:nvSpPr>
        <p:spPr>
          <a:xfrm>
            <a:off x="5100894" y="1277410"/>
            <a:ext cx="2523299" cy="215999"/>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SandwichDecorator</a:t>
            </a:r>
          </a:p>
        </p:txBody>
      </p:sp>
      <p:cxnSp>
        <p:nvCxnSpPr>
          <p:cNvPr id="396" name="Shape 396"/>
          <p:cNvCxnSpPr>
            <a:stCxn id="395" idx="1"/>
            <a:endCxn id="392" idx="3"/>
          </p:cNvCxnSpPr>
          <p:nvPr/>
        </p:nvCxnSpPr>
        <p:spPr>
          <a:xfrm rot="10800000">
            <a:off x="4086594" y="1385410"/>
            <a:ext cx="1014300" cy="0"/>
          </a:xfrm>
          <a:prstGeom prst="straightConnector1">
            <a:avLst/>
          </a:prstGeom>
          <a:noFill/>
          <a:ln cap="flat" w="28575">
            <a:solidFill>
              <a:schemeClr val="dk2"/>
            </a:solidFill>
            <a:prstDash val="solid"/>
            <a:round/>
            <a:headEnd len="lg" w="lg" type="none"/>
            <a:tailEnd len="lg" w="lg" type="triangle"/>
          </a:ln>
        </p:spPr>
      </p:cxnSp>
      <p:cxnSp>
        <p:nvCxnSpPr>
          <p:cNvPr id="397" name="Shape 397"/>
          <p:cNvCxnSpPr>
            <a:stCxn id="398" idx="0"/>
            <a:endCxn id="395" idx="2"/>
          </p:cNvCxnSpPr>
          <p:nvPr/>
        </p:nvCxnSpPr>
        <p:spPr>
          <a:xfrm rot="10800000">
            <a:off x="6362478" y="1493540"/>
            <a:ext cx="1263900" cy="314100"/>
          </a:xfrm>
          <a:prstGeom prst="straightConnector1">
            <a:avLst/>
          </a:prstGeom>
          <a:noFill/>
          <a:ln cap="flat" w="28575">
            <a:solidFill>
              <a:schemeClr val="dk2"/>
            </a:solidFill>
            <a:prstDash val="solid"/>
            <a:round/>
            <a:headEnd len="lg" w="lg" type="none"/>
            <a:tailEnd len="lg" w="lg" type="triangle"/>
          </a:ln>
        </p:spPr>
      </p:cxnSp>
      <p:sp>
        <p:nvSpPr>
          <p:cNvPr id="398" name="Shape 398"/>
          <p:cNvSpPr/>
          <p:nvPr/>
        </p:nvSpPr>
        <p:spPr>
          <a:xfrm>
            <a:off x="7162578" y="1807640"/>
            <a:ext cx="927599"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Tomato</a:t>
            </a:r>
          </a:p>
        </p:txBody>
      </p:sp>
      <p:cxnSp>
        <p:nvCxnSpPr>
          <p:cNvPr id="399" name="Shape 399"/>
          <p:cNvCxnSpPr>
            <a:stCxn id="400" idx="0"/>
            <a:endCxn id="395" idx="2"/>
          </p:cNvCxnSpPr>
          <p:nvPr/>
        </p:nvCxnSpPr>
        <p:spPr>
          <a:xfrm flipH="1" rot="10800000">
            <a:off x="5099195" y="1493440"/>
            <a:ext cx="1263300" cy="325500"/>
          </a:xfrm>
          <a:prstGeom prst="straightConnector1">
            <a:avLst/>
          </a:prstGeom>
          <a:noFill/>
          <a:ln cap="flat" w="28575">
            <a:solidFill>
              <a:schemeClr val="dk2"/>
            </a:solidFill>
            <a:prstDash val="solid"/>
            <a:round/>
            <a:headEnd len="lg" w="lg" type="none"/>
            <a:tailEnd len="lg" w="lg" type="triangle"/>
          </a:ln>
        </p:spPr>
      </p:cxnSp>
      <p:sp>
        <p:nvSpPr>
          <p:cNvPr id="400" name="Shape 400"/>
          <p:cNvSpPr/>
          <p:nvPr/>
        </p:nvSpPr>
        <p:spPr>
          <a:xfrm>
            <a:off x="4635395" y="1818940"/>
            <a:ext cx="927599"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Cheese</a:t>
            </a:r>
          </a:p>
        </p:txBody>
      </p:sp>
      <p:sp>
        <p:nvSpPr>
          <p:cNvPr id="401" name="Shape 401"/>
          <p:cNvSpPr/>
          <p:nvPr/>
        </p:nvSpPr>
        <p:spPr>
          <a:xfrm>
            <a:off x="5936183" y="1807640"/>
            <a:ext cx="8526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Olive</a:t>
            </a:r>
          </a:p>
        </p:txBody>
      </p:sp>
      <p:cxnSp>
        <p:nvCxnSpPr>
          <p:cNvPr id="402" name="Shape 402"/>
          <p:cNvCxnSpPr>
            <a:stCxn id="401" idx="0"/>
            <a:endCxn id="395" idx="2"/>
          </p:cNvCxnSpPr>
          <p:nvPr/>
        </p:nvCxnSpPr>
        <p:spPr>
          <a:xfrm rot="10800000">
            <a:off x="6362483" y="1493540"/>
            <a:ext cx="0" cy="314100"/>
          </a:xfrm>
          <a:prstGeom prst="straightConnector1">
            <a:avLst/>
          </a:prstGeom>
          <a:noFill/>
          <a:ln cap="flat" w="28575">
            <a:solidFill>
              <a:schemeClr val="dk2"/>
            </a:solidFill>
            <a:prstDash val="solid"/>
            <a:round/>
            <a:headEnd len="lg" w="lg" type="none"/>
            <a:tailEnd len="lg" w="lg" type="triangle"/>
          </a:ln>
        </p:spPr>
      </p:cxnSp>
      <p:sp>
        <p:nvSpPr>
          <p:cNvPr id="403" name="Shape 403"/>
          <p:cNvSpPr/>
          <p:nvPr/>
        </p:nvSpPr>
        <p:spPr>
          <a:xfrm>
            <a:off x="1053825" y="2090208"/>
            <a:ext cx="1910700" cy="2159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VeggieSandwich</a:t>
            </a:r>
          </a:p>
        </p:txBody>
      </p:sp>
      <p:cxnSp>
        <p:nvCxnSpPr>
          <p:cNvPr id="404" name="Shape 404"/>
          <p:cNvCxnSpPr>
            <a:stCxn id="403" idx="0"/>
            <a:endCxn id="392" idx="2"/>
          </p:cNvCxnSpPr>
          <p:nvPr/>
        </p:nvCxnSpPr>
        <p:spPr>
          <a:xfrm flipH="1" rot="10800000">
            <a:off x="2009175" y="1523208"/>
            <a:ext cx="815700" cy="567000"/>
          </a:xfrm>
          <a:prstGeom prst="straightConnector1">
            <a:avLst/>
          </a:prstGeom>
          <a:noFill/>
          <a:ln cap="flat" w="28575">
            <a:solidFill>
              <a:schemeClr val="dk2"/>
            </a:solidFill>
            <a:prstDash val="solid"/>
            <a:round/>
            <a:headEnd len="lg" w="lg" type="none"/>
            <a:tailEnd len="lg" w="lg" type="triangle"/>
          </a:ln>
        </p:spPr>
      </p:cxnSp>
      <p:sp>
        <p:nvSpPr>
          <p:cNvPr id="405" name="Shape 405"/>
          <p:cNvSpPr txBox="1"/>
          <p:nvPr/>
        </p:nvSpPr>
        <p:spPr>
          <a:xfrm>
            <a:off x="405325" y="2431975"/>
            <a:ext cx="8229600" cy="2375999"/>
          </a:xfrm>
          <a:prstGeom prst="rect">
            <a:avLst/>
          </a:prstGeom>
          <a:noFill/>
          <a:ln>
            <a:noFill/>
          </a:ln>
        </p:spPr>
        <p:txBody>
          <a:bodyPr anchorCtr="0" anchor="t" bIns="91425" lIns="91425" rIns="91425" tIns="91425">
            <a:noAutofit/>
          </a:bodyPr>
          <a:lstStyle/>
          <a:p>
            <a:pPr rtl="0">
              <a:spcBef>
                <a:spcPts val="0"/>
              </a:spcBef>
              <a:buNone/>
            </a:pPr>
            <a:r>
              <a:rPr b="1" lang="en" sz="2200">
                <a:latin typeface="Courier New"/>
                <a:ea typeface="Courier New"/>
                <a:cs typeface="Courier New"/>
                <a:sym typeface="Courier New"/>
              </a:rPr>
              <a:t>Making a Tuna sandwich with cheese and olives:</a:t>
            </a:r>
          </a:p>
          <a:p>
            <a:pPr rtl="0">
              <a:spcBef>
                <a:spcPts val="0"/>
              </a:spcBef>
              <a:buNone/>
            </a:pPr>
            <a:r>
              <a:t/>
            </a:r>
            <a:endParaRPr b="1" sz="1800">
              <a:latin typeface="Courier New"/>
              <a:ea typeface="Courier New"/>
              <a:cs typeface="Courier New"/>
              <a:sym typeface="Courier New"/>
            </a:endParaRPr>
          </a:p>
          <a:p>
            <a:pPr rtl="0">
              <a:spcBef>
                <a:spcPts val="0"/>
              </a:spcBef>
              <a:buNone/>
            </a:pPr>
            <a:r>
              <a:rPr b="1" lang="en" sz="1800">
                <a:latin typeface="Courier New"/>
                <a:ea typeface="Courier New"/>
                <a:cs typeface="Courier New"/>
                <a:sym typeface="Courier New"/>
              </a:rPr>
              <a:t>AbstractSandwich sammy = new TunaSandwich();</a:t>
            </a:r>
          </a:p>
          <a:p>
            <a:pPr lvl="0" rtl="0">
              <a:spcBef>
                <a:spcPts val="0"/>
              </a:spcBef>
              <a:buClr>
                <a:schemeClr val="dk1"/>
              </a:buClr>
              <a:buSzPct val="61111"/>
              <a:buFont typeface="Arial"/>
              <a:buNone/>
            </a:pPr>
            <a:r>
              <a:rPr b="1" lang="en" sz="1800">
                <a:solidFill>
                  <a:schemeClr val="dk1"/>
                </a:solidFill>
                <a:latin typeface="Courier New"/>
                <a:ea typeface="Courier New"/>
                <a:cs typeface="Courier New"/>
                <a:sym typeface="Courier New"/>
              </a:rPr>
              <a:t>sammy = new Cheese(sammy);</a:t>
            </a:r>
          </a:p>
          <a:p>
            <a:pPr lvl="0" rtl="0">
              <a:spcBef>
                <a:spcPts val="0"/>
              </a:spcBef>
              <a:buClr>
                <a:schemeClr val="dk1"/>
              </a:buClr>
              <a:buSzPct val="61111"/>
              <a:buFont typeface="Arial"/>
              <a:buNone/>
            </a:pPr>
            <a:r>
              <a:rPr b="1" lang="en" sz="1800">
                <a:solidFill>
                  <a:schemeClr val="dk1"/>
                </a:solidFill>
                <a:latin typeface="Courier New"/>
                <a:ea typeface="Courier New"/>
                <a:cs typeface="Courier New"/>
                <a:sym typeface="Courier New"/>
              </a:rPr>
              <a:t>sammy = new Olive(sammy);</a:t>
            </a:r>
          </a:p>
          <a:p>
            <a:pPr rtl="0">
              <a:spcBef>
                <a:spcPts val="0"/>
              </a:spcBef>
              <a:buNone/>
            </a:pPr>
            <a:r>
              <a:rPr b="1" lang="en" sz="1800">
                <a:latin typeface="Courier New"/>
                <a:ea typeface="Courier New"/>
                <a:cs typeface="Courier New"/>
                <a:sym typeface="Courier New"/>
              </a:rPr>
              <a:t>System.out.println(sammy.getPrice());</a:t>
            </a:r>
          </a:p>
          <a:p>
            <a:pPr>
              <a:spcBef>
                <a:spcPts val="0"/>
              </a:spcBef>
              <a:buNone/>
            </a:pPr>
            <a:r>
              <a:t/>
            </a:r>
            <a:endParaRPr b="1" sz="1800">
              <a:latin typeface="Courier New"/>
              <a:ea typeface="Courier New"/>
              <a:cs typeface="Courier New"/>
              <a:sym typeface="Courier New"/>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Fix: </a:t>
            </a:r>
            <a:r>
              <a:rPr lang="en">
                <a:solidFill>
                  <a:srgbClr val="1155CC"/>
                </a:solidFill>
              </a:rPr>
              <a:t>Decorator</a:t>
            </a:r>
            <a:r>
              <a:rPr lang="en"/>
              <a:t> Pattern</a:t>
            </a:r>
          </a:p>
        </p:txBody>
      </p:sp>
      <p:sp>
        <p:nvSpPr>
          <p:cNvPr id="411" name="Shape 411"/>
          <p:cNvSpPr txBox="1"/>
          <p:nvPr/>
        </p:nvSpPr>
        <p:spPr>
          <a:xfrm>
            <a:off x="457200" y="1146100"/>
            <a:ext cx="8229600" cy="1397700"/>
          </a:xfrm>
          <a:prstGeom prst="rect">
            <a:avLst/>
          </a:prstGeom>
          <a:noFill/>
          <a:ln>
            <a:noFill/>
          </a:ln>
        </p:spPr>
        <p:txBody>
          <a:bodyPr anchorCtr="0" anchor="t" bIns="91425" lIns="91425" rIns="91425" tIns="91425">
            <a:noAutofit/>
          </a:bodyPr>
          <a:lstStyle/>
          <a:p>
            <a:pPr lvl="0" rtl="0">
              <a:spcBef>
                <a:spcPts val="0"/>
              </a:spcBef>
              <a:buNone/>
            </a:pPr>
            <a:r>
              <a:rPr b="1" lang="en" sz="1800">
                <a:latin typeface="Courier New"/>
                <a:ea typeface="Courier New"/>
                <a:cs typeface="Courier New"/>
                <a:sym typeface="Courier New"/>
              </a:rPr>
              <a:t>AbstractSandwich sammy = new TunaSandwich();</a:t>
            </a:r>
          </a:p>
          <a:p>
            <a:pPr lvl="0" rtl="0">
              <a:spcBef>
                <a:spcPts val="0"/>
              </a:spcBef>
              <a:buNone/>
            </a:pPr>
            <a:r>
              <a:rPr b="1" lang="en" sz="1800">
                <a:solidFill>
                  <a:schemeClr val="dk1"/>
                </a:solidFill>
                <a:latin typeface="Courier New"/>
                <a:ea typeface="Courier New"/>
                <a:cs typeface="Courier New"/>
                <a:sym typeface="Courier New"/>
              </a:rPr>
              <a:t>sammy = new Cheese(sammy);</a:t>
            </a:r>
          </a:p>
          <a:p>
            <a:pPr lvl="0" rtl="0">
              <a:spcBef>
                <a:spcPts val="0"/>
              </a:spcBef>
              <a:buNone/>
            </a:pPr>
            <a:r>
              <a:rPr b="1" lang="en" sz="1800">
                <a:solidFill>
                  <a:schemeClr val="dk1"/>
                </a:solidFill>
                <a:latin typeface="Courier New"/>
                <a:ea typeface="Courier New"/>
                <a:cs typeface="Courier New"/>
                <a:sym typeface="Courier New"/>
              </a:rPr>
              <a:t>sammy = new Olive(sammy);</a:t>
            </a:r>
          </a:p>
          <a:p>
            <a:pPr lvl="0" rtl="0">
              <a:spcBef>
                <a:spcPts val="0"/>
              </a:spcBef>
              <a:buNone/>
            </a:pPr>
            <a:r>
              <a:rPr b="1" lang="en" sz="1800">
                <a:latin typeface="Courier New"/>
                <a:ea typeface="Courier New"/>
                <a:cs typeface="Courier New"/>
                <a:sym typeface="Courier New"/>
              </a:rPr>
              <a:t>System.out.println(sammy.getPrice());</a:t>
            </a:r>
          </a:p>
          <a:p>
            <a:pPr lvl="0" rtl="0">
              <a:spcBef>
                <a:spcPts val="0"/>
              </a:spcBef>
              <a:buNone/>
            </a:pPr>
            <a:r>
              <a:t/>
            </a:r>
            <a:endParaRPr b="1" sz="1800">
              <a:latin typeface="Courier New"/>
              <a:ea typeface="Courier New"/>
              <a:cs typeface="Courier New"/>
              <a:sym typeface="Courier New"/>
            </a:endParaRPr>
          </a:p>
        </p:txBody>
      </p:sp>
      <p:sp>
        <p:nvSpPr>
          <p:cNvPr id="412" name="Shape 412"/>
          <p:cNvSpPr/>
          <p:nvPr/>
        </p:nvSpPr>
        <p:spPr>
          <a:xfrm>
            <a:off x="6065975" y="3354450"/>
            <a:ext cx="2075700" cy="6146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1800">
                <a:latin typeface="Courier New"/>
                <a:ea typeface="Courier New"/>
                <a:cs typeface="Courier New"/>
                <a:sym typeface="Courier New"/>
              </a:rPr>
              <a:t>TunaSandwich</a:t>
            </a:r>
          </a:p>
        </p:txBody>
      </p:sp>
      <p:sp>
        <p:nvSpPr>
          <p:cNvPr id="413" name="Shape 413"/>
          <p:cNvSpPr/>
          <p:nvPr/>
        </p:nvSpPr>
        <p:spPr>
          <a:xfrm>
            <a:off x="3311175" y="3354450"/>
            <a:ext cx="2075700" cy="6146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Cheese</a:t>
            </a:r>
          </a:p>
        </p:txBody>
      </p:sp>
      <p:sp>
        <p:nvSpPr>
          <p:cNvPr id="414" name="Shape 414"/>
          <p:cNvSpPr/>
          <p:nvPr/>
        </p:nvSpPr>
        <p:spPr>
          <a:xfrm>
            <a:off x="457200" y="3354450"/>
            <a:ext cx="2075700" cy="6146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latin typeface="Courier New"/>
                <a:ea typeface="Courier New"/>
                <a:cs typeface="Courier New"/>
                <a:sym typeface="Courier New"/>
              </a:rPr>
              <a:t>Olive</a:t>
            </a:r>
          </a:p>
        </p:txBody>
      </p:sp>
      <p:sp>
        <p:nvSpPr>
          <p:cNvPr id="415" name="Shape 415"/>
          <p:cNvSpPr txBox="1"/>
          <p:nvPr/>
        </p:nvSpPr>
        <p:spPr>
          <a:xfrm>
            <a:off x="2487900" y="2487900"/>
            <a:ext cx="1090200" cy="614699"/>
          </a:xfrm>
          <a:prstGeom prst="rect">
            <a:avLst/>
          </a:prstGeom>
          <a:noFill/>
          <a:ln>
            <a:noFill/>
          </a:ln>
        </p:spPr>
        <p:txBody>
          <a:bodyPr anchorCtr="0" anchor="t" bIns="91425" lIns="91425" rIns="91425" tIns="91425">
            <a:noAutofit/>
          </a:bodyPr>
          <a:lstStyle/>
          <a:p>
            <a:pPr>
              <a:spcBef>
                <a:spcPts val="0"/>
              </a:spcBef>
              <a:buNone/>
            </a:pPr>
            <a:r>
              <a:rPr b="1" lang="en" sz="2200">
                <a:solidFill>
                  <a:schemeClr val="dk1"/>
                </a:solidFill>
                <a:latin typeface="Courier New"/>
                <a:ea typeface="Courier New"/>
                <a:cs typeface="Courier New"/>
                <a:sym typeface="Courier New"/>
              </a:rPr>
              <a:t>sammy</a:t>
            </a:r>
          </a:p>
        </p:txBody>
      </p:sp>
      <p:sp>
        <p:nvSpPr>
          <p:cNvPr id="416" name="Shape 416"/>
          <p:cNvSpPr txBox="1"/>
          <p:nvPr/>
        </p:nvSpPr>
        <p:spPr>
          <a:xfrm>
            <a:off x="3634000" y="2487900"/>
            <a:ext cx="684900" cy="614699"/>
          </a:xfrm>
          <a:prstGeom prst="rect">
            <a:avLst/>
          </a:prstGeom>
          <a:noFill/>
          <a:ln cap="flat" w="28575">
            <a:solidFill>
              <a:srgbClr val="000000"/>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a:p>
        </p:txBody>
      </p:sp>
      <p:sp>
        <p:nvSpPr>
          <p:cNvPr id="417" name="Shape 417"/>
          <p:cNvSpPr txBox="1"/>
          <p:nvPr/>
        </p:nvSpPr>
        <p:spPr>
          <a:xfrm>
            <a:off x="3647975" y="2487900"/>
            <a:ext cx="335400" cy="614699"/>
          </a:xfrm>
          <a:prstGeom prst="rect">
            <a:avLst/>
          </a:prstGeom>
          <a:noFill/>
          <a:ln>
            <a:noFill/>
          </a:ln>
        </p:spPr>
        <p:txBody>
          <a:bodyPr anchorCtr="0" anchor="t" bIns="91425" lIns="91425" rIns="91425" tIns="91425">
            <a:noAutofit/>
          </a:bodyPr>
          <a:lstStyle/>
          <a:p>
            <a:pPr>
              <a:spcBef>
                <a:spcPts val="0"/>
              </a:spcBef>
              <a:buNone/>
            </a:pPr>
            <a:r>
              <a:t/>
            </a:r>
            <a:endParaRPr/>
          </a:p>
        </p:txBody>
      </p:sp>
      <p:cxnSp>
        <p:nvCxnSpPr>
          <p:cNvPr id="418" name="Shape 418"/>
          <p:cNvCxnSpPr>
            <a:stCxn id="417" idx="3"/>
            <a:endCxn id="412" idx="0"/>
          </p:cNvCxnSpPr>
          <p:nvPr/>
        </p:nvCxnSpPr>
        <p:spPr>
          <a:xfrm>
            <a:off x="3983375" y="2795249"/>
            <a:ext cx="3120600" cy="559199"/>
          </a:xfrm>
          <a:prstGeom prst="straightConnector1">
            <a:avLst/>
          </a:prstGeom>
          <a:noFill/>
          <a:ln cap="flat" w="19050">
            <a:solidFill>
              <a:schemeClr val="dk2"/>
            </a:solidFill>
            <a:prstDash val="solid"/>
            <a:round/>
            <a:headEnd len="lg" w="lg" type="none"/>
            <a:tailEnd len="lg" w="lg" type="triangle"/>
          </a:ln>
        </p:spPr>
      </p:cxnSp>
      <p:cxnSp>
        <p:nvCxnSpPr>
          <p:cNvPr id="419" name="Shape 419"/>
          <p:cNvCxnSpPr>
            <a:stCxn id="413" idx="3"/>
            <a:endCxn id="412" idx="1"/>
          </p:cNvCxnSpPr>
          <p:nvPr/>
        </p:nvCxnSpPr>
        <p:spPr>
          <a:xfrm>
            <a:off x="5386875" y="3661799"/>
            <a:ext cx="679200" cy="0"/>
          </a:xfrm>
          <a:prstGeom prst="straightConnector1">
            <a:avLst/>
          </a:prstGeom>
          <a:noFill/>
          <a:ln cap="flat" w="19050">
            <a:solidFill>
              <a:schemeClr val="dk2"/>
            </a:solidFill>
            <a:prstDash val="solid"/>
            <a:round/>
            <a:headEnd len="lg" w="lg" type="none"/>
            <a:tailEnd len="lg" w="lg" type="triangle"/>
          </a:ln>
        </p:spPr>
      </p:cxnSp>
      <p:cxnSp>
        <p:nvCxnSpPr>
          <p:cNvPr id="420" name="Shape 420"/>
          <p:cNvCxnSpPr>
            <a:stCxn id="414" idx="3"/>
            <a:endCxn id="413" idx="1"/>
          </p:cNvCxnSpPr>
          <p:nvPr/>
        </p:nvCxnSpPr>
        <p:spPr>
          <a:xfrm>
            <a:off x="2532900" y="3661799"/>
            <a:ext cx="778200" cy="0"/>
          </a:xfrm>
          <a:prstGeom prst="straightConnector1">
            <a:avLst/>
          </a:prstGeom>
          <a:noFill/>
          <a:ln cap="flat" w="19050">
            <a:solidFill>
              <a:schemeClr val="dk2"/>
            </a:solidFill>
            <a:prstDash val="solid"/>
            <a:round/>
            <a:headEnd len="lg" w="lg" type="none"/>
            <a:tailEnd len="lg" w="lg" type="triangle"/>
          </a:ln>
        </p:spPr>
      </p:cxnSp>
      <p:cxnSp>
        <p:nvCxnSpPr>
          <p:cNvPr id="421" name="Shape 421"/>
          <p:cNvCxnSpPr>
            <a:stCxn id="417" idx="3"/>
            <a:endCxn id="413" idx="0"/>
          </p:cNvCxnSpPr>
          <p:nvPr/>
        </p:nvCxnSpPr>
        <p:spPr>
          <a:xfrm>
            <a:off x="3983375" y="2795249"/>
            <a:ext cx="365700" cy="559199"/>
          </a:xfrm>
          <a:prstGeom prst="straightConnector1">
            <a:avLst/>
          </a:prstGeom>
          <a:noFill/>
          <a:ln cap="flat" w="19050">
            <a:solidFill>
              <a:schemeClr val="dk2"/>
            </a:solidFill>
            <a:prstDash val="solid"/>
            <a:round/>
            <a:headEnd len="lg" w="lg" type="none"/>
            <a:tailEnd len="lg" w="lg" type="triangle"/>
          </a:ln>
        </p:spPr>
      </p:cxnSp>
      <p:cxnSp>
        <p:nvCxnSpPr>
          <p:cNvPr id="422" name="Shape 422"/>
          <p:cNvCxnSpPr>
            <a:stCxn id="417" idx="3"/>
            <a:endCxn id="414" idx="0"/>
          </p:cNvCxnSpPr>
          <p:nvPr/>
        </p:nvCxnSpPr>
        <p:spPr>
          <a:xfrm flipH="1">
            <a:off x="1495175" y="2795249"/>
            <a:ext cx="2488200" cy="559199"/>
          </a:xfrm>
          <a:prstGeom prst="straightConnector1">
            <a:avLst/>
          </a:prstGeom>
          <a:noFill/>
          <a:ln cap="flat" w="19050">
            <a:solidFill>
              <a:schemeClr val="dk2"/>
            </a:solidFill>
            <a:prstDash val="solid"/>
            <a:round/>
            <a:headEnd len="lg" w="lg" type="none"/>
            <a:tailEnd len="lg" w="lg" type="triangle"/>
          </a:ln>
        </p:spPr>
      </p:cxnSp>
      <p:sp>
        <p:nvSpPr>
          <p:cNvPr id="423" name="Shape 423"/>
          <p:cNvSpPr txBox="1"/>
          <p:nvPr/>
        </p:nvSpPr>
        <p:spPr>
          <a:xfrm>
            <a:off x="391225" y="4151150"/>
            <a:ext cx="8526000" cy="740700"/>
          </a:xfrm>
          <a:prstGeom prst="rect">
            <a:avLst/>
          </a:prstGeom>
          <a:noFill/>
          <a:ln>
            <a:noFill/>
          </a:ln>
        </p:spPr>
        <p:txBody>
          <a:bodyPr anchorCtr="0" anchor="t" bIns="91425" lIns="91425" rIns="91425" tIns="91425">
            <a:noAutofit/>
          </a:bodyPr>
          <a:lstStyle/>
          <a:p>
            <a:pPr>
              <a:spcBef>
                <a:spcPts val="0"/>
              </a:spcBef>
              <a:buNone/>
            </a:pPr>
            <a:r>
              <a:rPr lang="en" sz="1800"/>
              <a:t>Essentially a linked list of objects of type AbstractSandwich, where a component (eg TunaSandwich) is the base case. Olive and Cheese were the decorators.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8"/>
                                        </p:tgtEl>
                                      </p:cBhvr>
                                    </p:animEffect>
                                    <p:set>
                                      <p:cBhvr>
                                        <p:cTn dur="1" fill="hold">
                                          <p:stCondLst>
                                            <p:cond delay="1000"/>
                                          </p:stCondLst>
                                        </p:cTn>
                                        <p:tgtEl>
                                          <p:spTgt spid="41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1"/>
                                        </p:tgtEl>
                                      </p:cBhvr>
                                    </p:animEffect>
                                    <p:set>
                                      <p:cBhvr>
                                        <p:cTn dur="1" fill="hold">
                                          <p:stCondLst>
                                            <p:cond delay="1000"/>
                                          </p:stCondLst>
                                        </p:cTn>
                                        <p:tgtEl>
                                          <p:spTgt spid="4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Benefits of the </a:t>
            </a:r>
            <a:r>
              <a:rPr lang="en">
                <a:solidFill>
                  <a:srgbClr val="1155CC"/>
                </a:solidFill>
              </a:rPr>
              <a:t>Decorator</a:t>
            </a:r>
            <a:r>
              <a:rPr lang="en"/>
              <a:t> Pattern</a:t>
            </a:r>
          </a:p>
        </p:txBody>
      </p:sp>
      <p:sp>
        <p:nvSpPr>
          <p:cNvPr id="429" name="Shape 429"/>
          <p:cNvSpPr txBox="1"/>
          <p:nvPr/>
        </p:nvSpPr>
        <p:spPr>
          <a:xfrm>
            <a:off x="1921875" y="3214332"/>
            <a:ext cx="2059199" cy="259200"/>
          </a:xfrm>
          <a:prstGeom prst="rect">
            <a:avLst/>
          </a:prstGeom>
          <a:noFill/>
          <a:ln>
            <a:noFill/>
          </a:ln>
        </p:spPr>
        <p:txBody>
          <a:bodyPr anchorCtr="0" anchor="t" bIns="91425" lIns="91425" rIns="91425" tIns="91425">
            <a:noAutofit/>
          </a:bodyPr>
          <a:lstStyle/>
          <a:p>
            <a:pPr lvl="0" rtl="0" algn="ctr">
              <a:spcBef>
                <a:spcPts val="0"/>
              </a:spcBef>
              <a:buNone/>
            </a:pPr>
            <a:r>
              <a:rPr b="1" lang="en" sz="1800"/>
              <a:t>Components</a:t>
            </a:r>
          </a:p>
        </p:txBody>
      </p:sp>
      <p:sp>
        <p:nvSpPr>
          <p:cNvPr id="430" name="Shape 430"/>
          <p:cNvSpPr txBox="1"/>
          <p:nvPr/>
        </p:nvSpPr>
        <p:spPr>
          <a:xfrm>
            <a:off x="5854796" y="3214332"/>
            <a:ext cx="1784399" cy="259200"/>
          </a:xfrm>
          <a:prstGeom prst="rect">
            <a:avLst/>
          </a:prstGeom>
          <a:noFill/>
          <a:ln>
            <a:noFill/>
          </a:ln>
        </p:spPr>
        <p:txBody>
          <a:bodyPr anchorCtr="0" anchor="t" bIns="91425" lIns="91425" rIns="91425" tIns="91425">
            <a:noAutofit/>
          </a:bodyPr>
          <a:lstStyle/>
          <a:p>
            <a:pPr lvl="0" rtl="0" algn="ctr">
              <a:spcBef>
                <a:spcPts val="0"/>
              </a:spcBef>
              <a:buNone/>
            </a:pPr>
            <a:r>
              <a:rPr b="1" lang="en" sz="1800"/>
              <a:t>Decorators</a:t>
            </a:r>
          </a:p>
        </p:txBody>
      </p:sp>
      <p:sp>
        <p:nvSpPr>
          <p:cNvPr id="431" name="Shape 431"/>
          <p:cNvSpPr/>
          <p:nvPr/>
        </p:nvSpPr>
        <p:spPr>
          <a:xfrm>
            <a:off x="1448770" y="1247275"/>
            <a:ext cx="2676599" cy="487200"/>
          </a:xfrm>
          <a:prstGeom prst="rect">
            <a:avLst/>
          </a:prstGeom>
          <a:solidFill>
            <a:srgbClr val="F4CCCC"/>
          </a:solidFill>
          <a:ln cap="flat" w="19050">
            <a:solidFill>
              <a:srgbClr val="CC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AbstractSandwich</a:t>
            </a:r>
          </a:p>
        </p:txBody>
      </p:sp>
      <p:sp>
        <p:nvSpPr>
          <p:cNvPr id="432" name="Shape 432"/>
          <p:cNvSpPr/>
          <p:nvPr/>
        </p:nvSpPr>
        <p:spPr>
          <a:xfrm>
            <a:off x="3141385" y="2735418"/>
            <a:ext cx="1731900" cy="3813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TunaSandwich</a:t>
            </a:r>
          </a:p>
        </p:txBody>
      </p:sp>
      <p:cxnSp>
        <p:nvCxnSpPr>
          <p:cNvPr id="433" name="Shape 433"/>
          <p:cNvCxnSpPr>
            <a:stCxn id="432" idx="0"/>
            <a:endCxn id="431" idx="2"/>
          </p:cNvCxnSpPr>
          <p:nvPr/>
        </p:nvCxnSpPr>
        <p:spPr>
          <a:xfrm rot="10800000">
            <a:off x="2786935" y="1734618"/>
            <a:ext cx="1220400" cy="1000800"/>
          </a:xfrm>
          <a:prstGeom prst="straightConnector1">
            <a:avLst/>
          </a:prstGeom>
          <a:noFill/>
          <a:ln cap="flat" w="28575">
            <a:solidFill>
              <a:schemeClr val="dk2"/>
            </a:solidFill>
            <a:prstDash val="solid"/>
            <a:round/>
            <a:headEnd len="lg" w="lg" type="none"/>
            <a:tailEnd len="lg" w="lg" type="triangle"/>
          </a:ln>
        </p:spPr>
      </p:cxnSp>
      <p:sp>
        <p:nvSpPr>
          <p:cNvPr id="434" name="Shape 434"/>
          <p:cNvSpPr/>
          <p:nvPr/>
        </p:nvSpPr>
        <p:spPr>
          <a:xfrm>
            <a:off x="5201325" y="1300477"/>
            <a:ext cx="2676599" cy="381300"/>
          </a:xfrm>
          <a:prstGeom prst="rect">
            <a:avLst/>
          </a:prstGeom>
          <a:solidFill>
            <a:srgbClr val="C9DAF8"/>
          </a:solidFill>
          <a:ln cap="flat" w="19050">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SandwichDecorator</a:t>
            </a:r>
          </a:p>
        </p:txBody>
      </p:sp>
      <p:cxnSp>
        <p:nvCxnSpPr>
          <p:cNvPr id="435" name="Shape 435"/>
          <p:cNvCxnSpPr>
            <a:stCxn id="434" idx="1"/>
            <a:endCxn id="431" idx="3"/>
          </p:cNvCxnSpPr>
          <p:nvPr/>
        </p:nvCxnSpPr>
        <p:spPr>
          <a:xfrm rot="10800000">
            <a:off x="4125225" y="1490827"/>
            <a:ext cx="1076100" cy="300"/>
          </a:xfrm>
          <a:prstGeom prst="straightConnector1">
            <a:avLst/>
          </a:prstGeom>
          <a:noFill/>
          <a:ln cap="flat" w="28575">
            <a:solidFill>
              <a:schemeClr val="dk2"/>
            </a:solidFill>
            <a:prstDash val="solid"/>
            <a:round/>
            <a:headEnd len="lg" w="lg" type="none"/>
            <a:tailEnd len="lg" w="lg" type="triangle"/>
          </a:ln>
        </p:spPr>
      </p:cxnSp>
      <p:cxnSp>
        <p:nvCxnSpPr>
          <p:cNvPr id="436" name="Shape 436"/>
          <p:cNvCxnSpPr>
            <a:stCxn id="437" idx="0"/>
            <a:endCxn id="434" idx="2"/>
          </p:cNvCxnSpPr>
          <p:nvPr/>
        </p:nvCxnSpPr>
        <p:spPr>
          <a:xfrm rot="10800000">
            <a:off x="6539503" y="1681864"/>
            <a:ext cx="1340700" cy="554700"/>
          </a:xfrm>
          <a:prstGeom prst="straightConnector1">
            <a:avLst/>
          </a:prstGeom>
          <a:noFill/>
          <a:ln cap="flat" w="28575">
            <a:solidFill>
              <a:schemeClr val="dk2"/>
            </a:solidFill>
            <a:prstDash val="solid"/>
            <a:round/>
            <a:headEnd len="lg" w="lg" type="none"/>
            <a:tailEnd len="lg" w="lg" type="triangle"/>
          </a:ln>
        </p:spPr>
      </p:cxnSp>
      <p:sp>
        <p:nvSpPr>
          <p:cNvPr id="437" name="Shape 437"/>
          <p:cNvSpPr/>
          <p:nvPr/>
        </p:nvSpPr>
        <p:spPr>
          <a:xfrm>
            <a:off x="7388203" y="2236564"/>
            <a:ext cx="984000" cy="3813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Tomato</a:t>
            </a:r>
          </a:p>
        </p:txBody>
      </p:sp>
      <p:cxnSp>
        <p:nvCxnSpPr>
          <p:cNvPr id="438" name="Shape 438"/>
          <p:cNvCxnSpPr>
            <a:stCxn id="439" idx="0"/>
            <a:endCxn id="434" idx="2"/>
          </p:cNvCxnSpPr>
          <p:nvPr/>
        </p:nvCxnSpPr>
        <p:spPr>
          <a:xfrm flipH="1" rot="10800000">
            <a:off x="5199559" y="1681713"/>
            <a:ext cx="1340100" cy="574800"/>
          </a:xfrm>
          <a:prstGeom prst="straightConnector1">
            <a:avLst/>
          </a:prstGeom>
          <a:noFill/>
          <a:ln cap="flat" w="28575">
            <a:solidFill>
              <a:schemeClr val="dk2"/>
            </a:solidFill>
            <a:prstDash val="solid"/>
            <a:round/>
            <a:headEnd len="lg" w="lg" type="none"/>
            <a:tailEnd len="lg" w="lg" type="triangle"/>
          </a:ln>
        </p:spPr>
      </p:cxnSp>
      <p:sp>
        <p:nvSpPr>
          <p:cNvPr id="439" name="Shape 439"/>
          <p:cNvSpPr/>
          <p:nvPr/>
        </p:nvSpPr>
        <p:spPr>
          <a:xfrm>
            <a:off x="4707559" y="2256513"/>
            <a:ext cx="984000" cy="3813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Cheese</a:t>
            </a:r>
          </a:p>
        </p:txBody>
      </p:sp>
      <p:sp>
        <p:nvSpPr>
          <p:cNvPr id="440" name="Shape 440"/>
          <p:cNvSpPr/>
          <p:nvPr/>
        </p:nvSpPr>
        <p:spPr>
          <a:xfrm>
            <a:off x="6087336" y="2236564"/>
            <a:ext cx="904499" cy="3813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Olive</a:t>
            </a:r>
          </a:p>
        </p:txBody>
      </p:sp>
      <p:cxnSp>
        <p:nvCxnSpPr>
          <p:cNvPr id="441" name="Shape 441"/>
          <p:cNvCxnSpPr>
            <a:stCxn id="440" idx="0"/>
            <a:endCxn id="434" idx="2"/>
          </p:cNvCxnSpPr>
          <p:nvPr/>
        </p:nvCxnSpPr>
        <p:spPr>
          <a:xfrm rot="10800000">
            <a:off x="6539586" y="1681864"/>
            <a:ext cx="0" cy="554700"/>
          </a:xfrm>
          <a:prstGeom prst="straightConnector1">
            <a:avLst/>
          </a:prstGeom>
          <a:noFill/>
          <a:ln cap="flat" w="28575">
            <a:solidFill>
              <a:schemeClr val="dk2"/>
            </a:solidFill>
            <a:prstDash val="solid"/>
            <a:round/>
            <a:headEnd len="lg" w="lg" type="none"/>
            <a:tailEnd len="lg" w="lg" type="triangle"/>
          </a:ln>
        </p:spPr>
      </p:cxnSp>
      <p:sp>
        <p:nvSpPr>
          <p:cNvPr id="442" name="Shape 442"/>
          <p:cNvSpPr/>
          <p:nvPr/>
        </p:nvSpPr>
        <p:spPr>
          <a:xfrm>
            <a:off x="908500" y="2735418"/>
            <a:ext cx="2026799" cy="3813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600">
                <a:latin typeface="Courier New"/>
                <a:ea typeface="Courier New"/>
                <a:cs typeface="Courier New"/>
                <a:sym typeface="Courier New"/>
              </a:rPr>
              <a:t>VeggieSandwich</a:t>
            </a:r>
          </a:p>
        </p:txBody>
      </p:sp>
      <p:cxnSp>
        <p:nvCxnSpPr>
          <p:cNvPr id="443" name="Shape 443"/>
          <p:cNvCxnSpPr>
            <a:stCxn id="442" idx="0"/>
            <a:endCxn id="431" idx="2"/>
          </p:cNvCxnSpPr>
          <p:nvPr/>
        </p:nvCxnSpPr>
        <p:spPr>
          <a:xfrm flipH="1" rot="10800000">
            <a:off x="1921899" y="1734618"/>
            <a:ext cx="865200" cy="1000800"/>
          </a:xfrm>
          <a:prstGeom prst="straightConnector1">
            <a:avLst/>
          </a:prstGeom>
          <a:noFill/>
          <a:ln cap="flat" w="28575">
            <a:solidFill>
              <a:schemeClr val="dk2"/>
            </a:solidFill>
            <a:prstDash val="solid"/>
            <a:round/>
            <a:headEnd len="lg" w="lg" type="none"/>
            <a:tailEnd len="lg" w="lg" type="triangle"/>
          </a:ln>
        </p:spPr>
      </p:cxnSp>
      <p:sp>
        <p:nvSpPr>
          <p:cNvPr id="444" name="Shape 444"/>
          <p:cNvSpPr txBox="1"/>
          <p:nvPr/>
        </p:nvSpPr>
        <p:spPr>
          <a:xfrm>
            <a:off x="1924725" y="3830975"/>
            <a:ext cx="5477399" cy="11586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rgbClr val="000000"/>
              </a:buClr>
              <a:buSzPct val="100000"/>
              <a:buFont typeface="Arial"/>
              <a:buAutoNum type="arabicPeriod"/>
            </a:pPr>
            <a:r>
              <a:rPr lang="en" sz="2000"/>
              <a:t>Much simpler design!</a:t>
            </a:r>
          </a:p>
          <a:p>
            <a:pPr indent="-355600" lvl="0" marL="457200">
              <a:lnSpc>
                <a:spcPct val="115000"/>
              </a:lnSpc>
              <a:spcBef>
                <a:spcPts val="0"/>
              </a:spcBef>
              <a:buClr>
                <a:srgbClr val="000000"/>
              </a:buClr>
              <a:buSzPct val="100000"/>
              <a:buFont typeface="Arial"/>
              <a:buAutoNum type="arabicPeriod"/>
            </a:pPr>
            <a:r>
              <a:rPr lang="en" sz="2000"/>
              <a:t>Useful when you would like to add features to a component at runtime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Design Patterns: Behavioral</a:t>
            </a:r>
          </a:p>
        </p:txBody>
      </p:sp>
      <p:sp>
        <p:nvSpPr>
          <p:cNvPr id="450" name="Shape 450"/>
          <p:cNvSpPr txBox="1"/>
          <p:nvPr>
            <p:ph idx="1" type="body"/>
          </p:nvPr>
        </p:nvSpPr>
        <p:spPr>
          <a:xfrm>
            <a:off x="5389800" y="1200150"/>
            <a:ext cx="3404999" cy="3479699"/>
          </a:xfrm>
          <a:prstGeom prst="rect">
            <a:avLst/>
          </a:prstGeom>
        </p:spPr>
        <p:txBody>
          <a:bodyPr anchorCtr="0" anchor="t" bIns="91425" lIns="91425" rIns="91425" tIns="91425">
            <a:noAutofit/>
          </a:bodyPr>
          <a:lstStyle/>
          <a:p>
            <a:pPr lvl="0" marR="0" rtl="0" algn="l">
              <a:lnSpc>
                <a:spcPct val="115000"/>
              </a:lnSpc>
              <a:spcBef>
                <a:spcPts val="600"/>
              </a:spcBef>
              <a:spcAft>
                <a:spcPts val="0"/>
              </a:spcAft>
              <a:buNone/>
            </a:pPr>
            <a:r>
              <a:rPr b="1" i="1" lang="en" sz="2400"/>
              <a:t>Behavioral patterns:</a:t>
            </a:r>
            <a:r>
              <a:rPr lang="en" sz="2400"/>
              <a:t> </a:t>
            </a:r>
          </a:p>
          <a:p>
            <a:pPr lvl="0" marR="0" rtl="0" algn="l">
              <a:lnSpc>
                <a:spcPct val="115000"/>
              </a:lnSpc>
              <a:spcBef>
                <a:spcPts val="600"/>
              </a:spcBef>
              <a:spcAft>
                <a:spcPts val="0"/>
              </a:spcAft>
              <a:buNone/>
            </a:pPr>
            <a:r>
              <a:rPr lang="en" sz="2200"/>
              <a:t>Patterns that dictate how objects communicate and share data</a:t>
            </a:r>
          </a:p>
          <a:p>
            <a:pPr lvl="0" marR="0" rtl="0" algn="l">
              <a:lnSpc>
                <a:spcPct val="115000"/>
              </a:lnSpc>
              <a:spcBef>
                <a:spcPts val="600"/>
              </a:spcBef>
              <a:spcAft>
                <a:spcPts val="0"/>
              </a:spcAft>
              <a:buNone/>
            </a:pPr>
            <a:r>
              <a:t/>
            </a:r>
            <a:endParaRPr sz="2200"/>
          </a:p>
          <a:p>
            <a:pPr lvl="0" marR="0" rtl="0" algn="l">
              <a:lnSpc>
                <a:spcPct val="115000"/>
              </a:lnSpc>
              <a:spcBef>
                <a:spcPts val="600"/>
              </a:spcBef>
              <a:spcAft>
                <a:spcPts val="0"/>
              </a:spcAft>
              <a:buNone/>
            </a:pPr>
            <a:r>
              <a:rPr lang="en" sz="2200"/>
              <a:t>Popular examples:</a:t>
            </a:r>
          </a:p>
          <a:p>
            <a:pPr indent="-368300" lvl="0" marL="457200" marR="0" rtl="0" algn="l">
              <a:lnSpc>
                <a:spcPct val="115000"/>
              </a:lnSpc>
              <a:spcBef>
                <a:spcPts val="600"/>
              </a:spcBef>
              <a:spcAft>
                <a:spcPts val="0"/>
              </a:spcAft>
              <a:buClr>
                <a:schemeClr val="dk1"/>
              </a:buClr>
              <a:buSzPct val="100000"/>
              <a:buFont typeface="Arial"/>
              <a:buChar char="●"/>
            </a:pPr>
            <a:r>
              <a:rPr lang="en" sz="2200"/>
              <a:t>Visitor</a:t>
            </a:r>
          </a:p>
          <a:p>
            <a:pPr indent="-368300" lvl="0" marL="457200" marR="0" rtl="0" algn="l">
              <a:lnSpc>
                <a:spcPct val="115000"/>
              </a:lnSpc>
              <a:spcBef>
                <a:spcPts val="600"/>
              </a:spcBef>
              <a:spcAft>
                <a:spcPts val="0"/>
              </a:spcAft>
              <a:buClr>
                <a:schemeClr val="dk1"/>
              </a:buClr>
              <a:buSzPct val="100000"/>
              <a:buFont typeface="Arial"/>
              <a:buChar char="●"/>
            </a:pPr>
            <a:r>
              <a:rPr lang="en" sz="2200"/>
              <a:t>Observer</a:t>
            </a:r>
          </a:p>
        </p:txBody>
      </p:sp>
      <p:sp>
        <p:nvSpPr>
          <p:cNvPr id="451" name="Shape 451"/>
          <p:cNvSpPr/>
          <p:nvPr/>
        </p:nvSpPr>
        <p:spPr>
          <a:xfrm>
            <a:off x="366150" y="322472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Creational patterns</a:t>
            </a:r>
          </a:p>
        </p:txBody>
      </p:sp>
      <p:sp>
        <p:nvSpPr>
          <p:cNvPr id="452" name="Shape 452"/>
          <p:cNvSpPr/>
          <p:nvPr/>
        </p:nvSpPr>
        <p:spPr>
          <a:xfrm>
            <a:off x="1696610" y="1797875"/>
            <a:ext cx="1752600" cy="8574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Structural patterns</a:t>
            </a:r>
          </a:p>
        </p:txBody>
      </p:sp>
      <p:sp>
        <p:nvSpPr>
          <p:cNvPr id="453" name="Shape 453"/>
          <p:cNvSpPr/>
          <p:nvPr/>
        </p:nvSpPr>
        <p:spPr>
          <a:xfrm>
            <a:off x="3010666" y="3224725"/>
            <a:ext cx="1752600" cy="857400"/>
          </a:xfrm>
          <a:prstGeom prst="rect">
            <a:avLst/>
          </a:prstGeom>
          <a:solidFill>
            <a:srgbClr val="FFF2CC"/>
          </a:solidFill>
          <a:ln cap="flat" w="19050">
            <a:solidFill>
              <a:srgbClr val="F1C23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000">
                <a:latin typeface="Courier New"/>
                <a:ea typeface="Courier New"/>
                <a:cs typeface="Courier New"/>
                <a:sym typeface="Courier New"/>
              </a:rPr>
              <a:t>Behavioral patterns</a:t>
            </a:r>
          </a:p>
        </p:txBody>
      </p:sp>
      <p:cxnSp>
        <p:nvCxnSpPr>
          <p:cNvPr id="454" name="Shape 454"/>
          <p:cNvCxnSpPr>
            <a:endCxn id="451" idx="0"/>
          </p:cNvCxnSpPr>
          <p:nvPr/>
        </p:nvCxnSpPr>
        <p:spPr>
          <a:xfrm flipH="1">
            <a:off x="1242450" y="2651424"/>
            <a:ext cx="467100" cy="573300"/>
          </a:xfrm>
          <a:prstGeom prst="straightConnector1">
            <a:avLst/>
          </a:prstGeom>
          <a:noFill/>
          <a:ln cap="flat" w="19050">
            <a:solidFill>
              <a:schemeClr val="dk2"/>
            </a:solidFill>
            <a:prstDash val="solid"/>
            <a:round/>
            <a:headEnd len="lg" w="lg" type="none"/>
            <a:tailEnd len="lg" w="lg" type="none"/>
          </a:ln>
        </p:spPr>
      </p:cxnSp>
      <p:cxnSp>
        <p:nvCxnSpPr>
          <p:cNvPr id="455" name="Shape 455"/>
          <p:cNvCxnSpPr>
            <a:stCxn id="451" idx="3"/>
            <a:endCxn id="453" idx="1"/>
          </p:cNvCxnSpPr>
          <p:nvPr/>
        </p:nvCxnSpPr>
        <p:spPr>
          <a:xfrm>
            <a:off x="2118750" y="3653425"/>
            <a:ext cx="891900" cy="0"/>
          </a:xfrm>
          <a:prstGeom prst="straightConnector1">
            <a:avLst/>
          </a:prstGeom>
          <a:noFill/>
          <a:ln cap="flat" w="19050">
            <a:solidFill>
              <a:schemeClr val="dk2"/>
            </a:solidFill>
            <a:prstDash val="solid"/>
            <a:round/>
            <a:headEnd len="lg" w="lg" type="none"/>
            <a:tailEnd len="lg" w="lg" type="none"/>
          </a:ln>
        </p:spPr>
      </p:cxnSp>
      <p:cxnSp>
        <p:nvCxnSpPr>
          <p:cNvPr id="456" name="Shape 456"/>
          <p:cNvCxnSpPr>
            <a:endCxn id="453" idx="0"/>
          </p:cNvCxnSpPr>
          <p:nvPr/>
        </p:nvCxnSpPr>
        <p:spPr>
          <a:xfrm>
            <a:off x="3448366" y="2651424"/>
            <a:ext cx="438600" cy="573300"/>
          </a:xfrm>
          <a:prstGeom prst="straightConnector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Design Patterns References:</a:t>
            </a:r>
          </a:p>
        </p:txBody>
      </p:sp>
      <p:sp>
        <p:nvSpPr>
          <p:cNvPr id="462" name="Shape 462"/>
          <p:cNvSpPr txBox="1"/>
          <p:nvPr>
            <p:ph idx="1" type="body"/>
          </p:nvPr>
        </p:nvSpPr>
        <p:spPr>
          <a:xfrm>
            <a:off x="457200" y="1200150"/>
            <a:ext cx="5323800" cy="3725699"/>
          </a:xfrm>
          <a:prstGeom prst="rect">
            <a:avLst/>
          </a:prstGeom>
        </p:spPr>
        <p:txBody>
          <a:bodyPr anchorCtr="0" anchor="t" bIns="91425" lIns="91425" rIns="91425" tIns="91425">
            <a:noAutofit/>
          </a:bodyPr>
          <a:lstStyle/>
          <a:p>
            <a:pPr rtl="0">
              <a:spcBef>
                <a:spcPts val="0"/>
              </a:spcBef>
              <a:buNone/>
            </a:pPr>
            <a:r>
              <a:rPr b="1" i="1" lang="en" sz="2000"/>
              <a:t>There are many more patterns to learn!</a:t>
            </a:r>
          </a:p>
          <a:p>
            <a:pPr rtl="0">
              <a:spcBef>
                <a:spcPts val="0"/>
              </a:spcBef>
              <a:buNone/>
            </a:pPr>
            <a:r>
              <a:t/>
            </a:r>
            <a:endParaRPr b="1" sz="2000"/>
          </a:p>
          <a:p>
            <a:pPr rtl="0">
              <a:spcBef>
                <a:spcPts val="0"/>
              </a:spcBef>
              <a:buNone/>
            </a:pPr>
            <a:r>
              <a:rPr b="1" lang="en" sz="1600"/>
              <a:t>Seminal Book:</a:t>
            </a:r>
          </a:p>
          <a:p>
            <a:pPr rtl="0">
              <a:spcBef>
                <a:spcPts val="0"/>
              </a:spcBef>
              <a:buNone/>
            </a:pPr>
            <a:r>
              <a:rPr lang="en" sz="1200"/>
              <a:t>Erich Gamma, Richard Helm, </a:t>
            </a:r>
            <a:r>
              <a:rPr lang="en" sz="1200">
                <a:solidFill>
                  <a:srgbClr val="FF0000"/>
                </a:solidFill>
              </a:rPr>
              <a:t>Ralph Johnson</a:t>
            </a:r>
            <a:r>
              <a:rPr lang="en" sz="1200"/>
              <a:t>, and John Vlissides. 1995. </a:t>
            </a:r>
            <a:r>
              <a:rPr i="1" lang="en" sz="1200"/>
              <a:t>Design Patterns: Elements of Reusable Object-Oriented Software</a:t>
            </a:r>
            <a:r>
              <a:rPr lang="en" sz="1200"/>
              <a:t>. Addison-Wesley Longman Publishing Co., Inc., Boston, MA, USA.</a:t>
            </a:r>
          </a:p>
          <a:p>
            <a:pPr rtl="0">
              <a:spcBef>
                <a:spcPts val="0"/>
              </a:spcBef>
              <a:buNone/>
            </a:pPr>
            <a:r>
              <a:t/>
            </a:r>
            <a:endParaRPr sz="1600"/>
          </a:p>
          <a:p>
            <a:pPr rtl="0">
              <a:spcBef>
                <a:spcPts val="0"/>
              </a:spcBef>
              <a:buNone/>
            </a:pPr>
            <a:r>
              <a:rPr b="1" lang="en" sz="1600"/>
              <a:t>Good online references:</a:t>
            </a:r>
          </a:p>
          <a:p>
            <a:pPr rtl="0">
              <a:spcBef>
                <a:spcPts val="0"/>
              </a:spcBef>
              <a:buNone/>
            </a:pPr>
            <a:r>
              <a:rPr lang="en" sz="1600" u="sng">
                <a:solidFill>
                  <a:schemeClr val="hlink"/>
                </a:solidFill>
                <a:hlinkClick r:id="rId3"/>
              </a:rPr>
              <a:t>http://www.codeproject.com/Articles/430590/Design-Patterns-of-Creational-Design-Patterns</a:t>
            </a:r>
          </a:p>
          <a:p>
            <a:pPr rtl="0">
              <a:spcBef>
                <a:spcPts val="0"/>
              </a:spcBef>
              <a:buNone/>
            </a:pPr>
            <a:r>
              <a:t/>
            </a:r>
            <a:endParaRPr sz="1600"/>
          </a:p>
          <a:p>
            <a:pPr rtl="0">
              <a:spcBef>
                <a:spcPts val="0"/>
              </a:spcBef>
              <a:buNone/>
            </a:pPr>
            <a:r>
              <a:rPr lang="en" sz="1600" u="sng">
                <a:solidFill>
                  <a:schemeClr val="hlink"/>
                </a:solidFill>
                <a:hlinkClick r:id="rId4"/>
              </a:rPr>
              <a:t>https://sourcemaking.com/design_patterns</a:t>
            </a:r>
          </a:p>
          <a:p>
            <a:pPr>
              <a:spcBef>
                <a:spcPts val="0"/>
              </a:spcBef>
              <a:buNone/>
            </a:pPr>
            <a:r>
              <a:t/>
            </a:r>
            <a:endParaRPr sz="1600"/>
          </a:p>
        </p:txBody>
      </p:sp>
      <p:pic>
        <p:nvPicPr>
          <p:cNvPr id="463" name="Shape 463"/>
          <p:cNvPicPr preferRelativeResize="0"/>
          <p:nvPr/>
        </p:nvPicPr>
        <p:blipFill>
          <a:blip r:embed="rId5">
            <a:alphaModFix/>
          </a:blip>
          <a:stretch>
            <a:fillRect/>
          </a:stretch>
        </p:blipFill>
        <p:spPr>
          <a:xfrm>
            <a:off x="5781000" y="1273637"/>
            <a:ext cx="2871824" cy="3578725"/>
          </a:xfrm>
          <a:prstGeom prst="rect">
            <a:avLst/>
          </a:prstGeom>
          <a:noFill/>
          <a:ln>
            <a:noFill/>
          </a:ln>
        </p:spPr>
      </p:pic>
      <p:sp>
        <p:nvSpPr>
          <p:cNvPr id="464" name="Shape 464"/>
          <p:cNvSpPr txBox="1"/>
          <p:nvPr/>
        </p:nvSpPr>
        <p:spPr>
          <a:xfrm>
            <a:off x="2360100" y="2176250"/>
            <a:ext cx="1517999" cy="274199"/>
          </a:xfrm>
          <a:prstGeom prst="rect">
            <a:avLst/>
          </a:prstGeom>
          <a:noFill/>
          <a:ln>
            <a:noFill/>
          </a:ln>
        </p:spPr>
        <p:txBody>
          <a:bodyPr anchorCtr="0" anchor="t" bIns="91425" lIns="91425" rIns="91425" tIns="91425">
            <a:noAutofit/>
          </a:bodyPr>
          <a:lstStyle/>
          <a:p>
            <a:pPr>
              <a:spcBef>
                <a:spcPts val="0"/>
              </a:spcBef>
              <a:buNone/>
            </a:pPr>
            <a:r>
              <a:rPr lang="en">
                <a:solidFill>
                  <a:srgbClr val="FF0000"/>
                </a:solidFill>
              </a:rPr>
              <a:t>cornell CS PhD</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sp>
        <p:nvSpPr>
          <p:cNvPr id="469" name="Shape 46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Good rules of thumb for success</a:t>
            </a:r>
          </a:p>
        </p:txBody>
      </p:sp>
      <p:sp>
        <p:nvSpPr>
          <p:cNvPr id="470" name="Shape 47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"Program testing can at best show the	 presence of errors but never their absence."     </a:t>
            </a:r>
          </a:p>
          <a:p>
            <a:pPr indent="-381000" lvl="0" marL="457200" rtl="0">
              <a:spcBef>
                <a:spcPts val="0"/>
              </a:spcBef>
              <a:buClr>
                <a:schemeClr val="dk1"/>
              </a:buClr>
              <a:buSzPct val="100000"/>
              <a:buFont typeface="Arial"/>
              <a:buChar char="-"/>
            </a:pPr>
            <a:r>
              <a:rPr lang="en" sz="2400"/>
              <a:t>Edsger W. Dijkstra</a:t>
            </a:r>
          </a:p>
          <a:p>
            <a:pPr lvl="0" rtl="0">
              <a:spcBef>
                <a:spcPts val="0"/>
              </a:spcBef>
              <a:buNone/>
            </a:pPr>
            <a:r>
              <a:t/>
            </a:r>
            <a:endParaRPr sz="2400"/>
          </a:p>
          <a:p>
            <a:pPr indent="-381000" lvl="0" marL="457200" rtl="0">
              <a:spcBef>
                <a:spcPts val="0"/>
              </a:spcBef>
              <a:buClr>
                <a:schemeClr val="dk1"/>
              </a:buClr>
              <a:buSzPct val="100000"/>
              <a:buFont typeface="Arial"/>
              <a:buAutoNum type="arabicPeriod"/>
            </a:pPr>
            <a:r>
              <a:rPr lang="en" sz="2400"/>
              <a:t>Think fully before testing!</a:t>
            </a:r>
          </a:p>
          <a:p>
            <a:pPr indent="-381000" lvl="0" marL="457200" rtl="0">
              <a:spcBef>
                <a:spcPts val="0"/>
              </a:spcBef>
              <a:buClr>
                <a:schemeClr val="dk1"/>
              </a:buClr>
              <a:buSzPct val="100000"/>
              <a:buFont typeface="Arial"/>
              <a:buAutoNum type="arabicPeriod"/>
            </a:pPr>
            <a:r>
              <a:rPr lang="en" sz="2400"/>
              <a:t>Document your code and communicate effectively with your team</a:t>
            </a:r>
          </a:p>
          <a:p>
            <a:pPr indent="-381000" lvl="0" marL="457200">
              <a:spcBef>
                <a:spcPts val="0"/>
              </a:spcBef>
              <a:buClr>
                <a:schemeClr val="dk1"/>
              </a:buClr>
              <a:buSzPct val="100000"/>
              <a:buFont typeface="Arial"/>
              <a:buAutoNum type="arabicPeriod"/>
            </a:pPr>
            <a:r>
              <a:rPr lang="en" sz="2400"/>
              <a:t>Write methods that have a clear, crisp purpose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type="ctrTitle"/>
          </p:nvPr>
        </p:nvSpPr>
        <p:spPr>
          <a:xfrm>
            <a:off x="457200" y="1735399"/>
            <a:ext cx="8229600" cy="1672500"/>
          </a:xfrm>
          <a:prstGeom prst="rect">
            <a:avLst/>
          </a:prstGeom>
          <a:noFill/>
          <a:ln>
            <a:noFill/>
          </a:ln>
        </p:spPr>
        <p:txBody>
          <a:bodyPr anchorCtr="0" anchor="b" bIns="91425" lIns="91425" rIns="91425" tIns="91425">
            <a:noAutofit/>
          </a:bodyPr>
          <a:lstStyle/>
          <a:p>
            <a:pPr rtl="0" algn="ctr">
              <a:spcBef>
                <a:spcPts val="0"/>
              </a:spcBef>
              <a:buNone/>
            </a:pPr>
            <a:r>
              <a:rPr lang="en" sz="4800"/>
              <a:t>Thank you!</a:t>
            </a:r>
          </a:p>
          <a:p>
            <a:pPr lvl="0" rtl="0" algn="ctr">
              <a:spcBef>
                <a:spcPts val="0"/>
              </a:spcBef>
              <a:buNone/>
            </a:pPr>
            <a:r>
              <a:rPr lang="en" sz="4800"/>
              <a:t>Have a great summer!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ctrTitle"/>
          </p:nvPr>
        </p:nvSpPr>
        <p:spPr>
          <a:xfrm>
            <a:off x="457200" y="2159857"/>
            <a:ext cx="8229600" cy="823799"/>
          </a:xfrm>
          <a:prstGeom prst="rect">
            <a:avLst/>
          </a:prstGeom>
          <a:noFill/>
          <a:ln>
            <a:noFill/>
          </a:ln>
        </p:spPr>
        <p:txBody>
          <a:bodyPr anchorCtr="0" anchor="b" bIns="91425" lIns="91425" rIns="91425" tIns="91425">
            <a:noAutofit/>
          </a:bodyPr>
          <a:lstStyle/>
          <a:p>
            <a:pPr lvl="0" rtl="0" algn="ctr">
              <a:spcBef>
                <a:spcPts val="0"/>
              </a:spcBef>
              <a:buNone/>
            </a:pPr>
            <a:r>
              <a:rPr lang="en" sz="4800"/>
              <a:t>Coding Strategies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future of your code...</a:t>
            </a:r>
          </a:p>
        </p:txBody>
      </p:sp>
      <p:sp>
        <p:nvSpPr>
          <p:cNvPr id="63" name="Shape 63"/>
          <p:cNvSpPr txBox="1"/>
          <p:nvPr/>
        </p:nvSpPr>
        <p:spPr>
          <a:xfrm>
            <a:off x="2860150" y="1394050"/>
            <a:ext cx="1890899" cy="4887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a:spcBef>
                <a:spcPts val="0"/>
              </a:spcBef>
              <a:buNone/>
            </a:pPr>
            <a:r>
              <a:rPr lang="en" sz="2000"/>
              <a:t>You write code</a:t>
            </a:r>
          </a:p>
        </p:txBody>
      </p:sp>
      <p:sp>
        <p:nvSpPr>
          <p:cNvPr id="64" name="Shape 64"/>
          <p:cNvSpPr txBox="1"/>
          <p:nvPr/>
        </p:nvSpPr>
        <p:spPr>
          <a:xfrm>
            <a:off x="336800" y="2105350"/>
            <a:ext cx="1786499" cy="4887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Others read it</a:t>
            </a:r>
          </a:p>
        </p:txBody>
      </p:sp>
      <p:sp>
        <p:nvSpPr>
          <p:cNvPr id="65" name="Shape 65"/>
          <p:cNvSpPr txBox="1"/>
          <p:nvPr/>
        </p:nvSpPr>
        <p:spPr>
          <a:xfrm>
            <a:off x="673400" y="2993850"/>
            <a:ext cx="2274900" cy="7608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Others write code that depends on it</a:t>
            </a:r>
          </a:p>
        </p:txBody>
      </p:sp>
      <p:sp>
        <p:nvSpPr>
          <p:cNvPr id="66" name="Shape 66"/>
          <p:cNvSpPr txBox="1"/>
          <p:nvPr/>
        </p:nvSpPr>
        <p:spPr>
          <a:xfrm>
            <a:off x="2892325" y="4024525"/>
            <a:ext cx="2026499" cy="4887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Others modify it</a:t>
            </a:r>
          </a:p>
        </p:txBody>
      </p:sp>
      <p:sp>
        <p:nvSpPr>
          <p:cNvPr id="67" name="Shape 67"/>
          <p:cNvSpPr txBox="1"/>
          <p:nvPr/>
        </p:nvSpPr>
        <p:spPr>
          <a:xfrm>
            <a:off x="5354650" y="3690550"/>
            <a:ext cx="2374799" cy="760800"/>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You have to modify or fix a bug in it</a:t>
            </a:r>
          </a:p>
        </p:txBody>
      </p:sp>
      <p:cxnSp>
        <p:nvCxnSpPr>
          <p:cNvPr id="68" name="Shape 68"/>
          <p:cNvCxnSpPr>
            <a:stCxn id="63" idx="1"/>
            <a:endCxn id="64" idx="0"/>
          </p:cNvCxnSpPr>
          <p:nvPr/>
        </p:nvCxnSpPr>
        <p:spPr>
          <a:xfrm flipH="1">
            <a:off x="1229950" y="1638400"/>
            <a:ext cx="1630200" cy="466800"/>
          </a:xfrm>
          <a:prstGeom prst="straightConnector1">
            <a:avLst/>
          </a:prstGeom>
          <a:noFill/>
          <a:ln cap="flat" w="19050">
            <a:solidFill>
              <a:schemeClr val="dk2"/>
            </a:solidFill>
            <a:prstDash val="solid"/>
            <a:round/>
            <a:headEnd len="lg" w="lg" type="none"/>
            <a:tailEnd len="lg" w="lg" type="triangle"/>
          </a:ln>
        </p:spPr>
      </p:cxnSp>
      <p:cxnSp>
        <p:nvCxnSpPr>
          <p:cNvPr id="69" name="Shape 69"/>
          <p:cNvCxnSpPr>
            <a:stCxn id="63" idx="2"/>
            <a:endCxn id="65" idx="0"/>
          </p:cNvCxnSpPr>
          <p:nvPr/>
        </p:nvCxnSpPr>
        <p:spPr>
          <a:xfrm flipH="1">
            <a:off x="1810899" y="1882750"/>
            <a:ext cx="1994700" cy="1111200"/>
          </a:xfrm>
          <a:prstGeom prst="straightConnector1">
            <a:avLst/>
          </a:prstGeom>
          <a:noFill/>
          <a:ln cap="flat" w="19050">
            <a:solidFill>
              <a:schemeClr val="dk2"/>
            </a:solidFill>
            <a:prstDash val="solid"/>
            <a:round/>
            <a:headEnd len="lg" w="lg" type="none"/>
            <a:tailEnd len="lg" w="lg" type="triangle"/>
          </a:ln>
        </p:spPr>
      </p:cxnSp>
      <p:cxnSp>
        <p:nvCxnSpPr>
          <p:cNvPr id="70" name="Shape 70"/>
          <p:cNvCxnSpPr>
            <a:stCxn id="63" idx="2"/>
            <a:endCxn id="66" idx="0"/>
          </p:cNvCxnSpPr>
          <p:nvPr/>
        </p:nvCxnSpPr>
        <p:spPr>
          <a:xfrm>
            <a:off x="3805599" y="1882750"/>
            <a:ext cx="99900" cy="2141700"/>
          </a:xfrm>
          <a:prstGeom prst="straightConnector1">
            <a:avLst/>
          </a:prstGeom>
          <a:noFill/>
          <a:ln cap="flat" w="19050">
            <a:solidFill>
              <a:schemeClr val="dk2"/>
            </a:solidFill>
            <a:prstDash val="solid"/>
            <a:round/>
            <a:headEnd len="lg" w="lg" type="none"/>
            <a:tailEnd len="lg" w="lg" type="triangle"/>
          </a:ln>
        </p:spPr>
      </p:cxnSp>
      <p:cxnSp>
        <p:nvCxnSpPr>
          <p:cNvPr id="71" name="Shape 71"/>
          <p:cNvCxnSpPr>
            <a:stCxn id="63" idx="2"/>
            <a:endCxn id="67" idx="0"/>
          </p:cNvCxnSpPr>
          <p:nvPr/>
        </p:nvCxnSpPr>
        <p:spPr>
          <a:xfrm>
            <a:off x="3805599" y="1882750"/>
            <a:ext cx="2736600" cy="1807800"/>
          </a:xfrm>
          <a:prstGeom prst="straightConnector1">
            <a:avLst/>
          </a:prstGeom>
          <a:noFill/>
          <a:ln cap="flat" w="19050">
            <a:solidFill>
              <a:schemeClr val="dk2"/>
            </a:solidFill>
            <a:prstDash val="solid"/>
            <a:round/>
            <a:headEnd len="lg" w="lg" type="none"/>
            <a:tailEnd len="lg" w="lg" type="triangle"/>
          </a:ln>
        </p:spPr>
      </p:cxnSp>
      <p:sp>
        <p:nvSpPr>
          <p:cNvPr id="72" name="Shape 72"/>
          <p:cNvSpPr txBox="1"/>
          <p:nvPr/>
        </p:nvSpPr>
        <p:spPr>
          <a:xfrm>
            <a:off x="6435500" y="2896300"/>
            <a:ext cx="2587800" cy="456599"/>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000"/>
              <a:t>You have to extend it</a:t>
            </a:r>
          </a:p>
        </p:txBody>
      </p:sp>
      <p:cxnSp>
        <p:nvCxnSpPr>
          <p:cNvPr id="73" name="Shape 73"/>
          <p:cNvCxnSpPr>
            <a:stCxn id="63" idx="3"/>
            <a:endCxn id="72" idx="0"/>
          </p:cNvCxnSpPr>
          <p:nvPr/>
        </p:nvCxnSpPr>
        <p:spPr>
          <a:xfrm>
            <a:off x="4751049" y="1638400"/>
            <a:ext cx="2978400" cy="1257900"/>
          </a:xfrm>
          <a:prstGeom prst="straightConnector1">
            <a:avLst/>
          </a:prstGeom>
          <a:noFill/>
          <a:ln cap="flat" w="19050">
            <a:solidFill>
              <a:schemeClr val="dk2"/>
            </a:solidFill>
            <a:prstDash val="solid"/>
            <a:round/>
            <a:headEnd len="lg" w="lg" type="none"/>
            <a:tailEnd len="lg" w="lg" type="triangle"/>
          </a:ln>
        </p:spPr>
      </p:cxnSp>
      <p:sp>
        <p:nvSpPr>
          <p:cNvPr id="74" name="Shape 74"/>
          <p:cNvSpPr/>
          <p:nvPr/>
        </p:nvSpPr>
        <p:spPr>
          <a:xfrm>
            <a:off x="4482050" y="2105350"/>
            <a:ext cx="2095499" cy="666000"/>
          </a:xfrm>
          <a:prstGeom prst="flowChartAlternateProcess">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You may have forgotten how it works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Method design</a:t>
            </a:r>
          </a:p>
        </p:txBody>
      </p:sp>
      <p:sp>
        <p:nvSpPr>
          <p:cNvPr id="80" name="Shape 80"/>
          <p:cNvSpPr txBox="1"/>
          <p:nvPr>
            <p:ph idx="1" type="body"/>
          </p:nvPr>
        </p:nvSpPr>
        <p:spPr>
          <a:xfrm>
            <a:off x="524300" y="2305075"/>
            <a:ext cx="3552600" cy="2521800"/>
          </a:xfrm>
          <a:prstGeom prst="rect">
            <a:avLst/>
          </a:prstGeom>
          <a:ln cap="flat" w="19050">
            <a:solidFill>
              <a:srgbClr val="000000"/>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 sz="2400"/>
              <a:t>Good methods usually:</a:t>
            </a:r>
          </a:p>
          <a:p>
            <a:pPr indent="-381000" lvl="0" marL="457200" rtl="0">
              <a:spcBef>
                <a:spcPts val="0"/>
              </a:spcBef>
              <a:buClr>
                <a:schemeClr val="dk1"/>
              </a:buClr>
              <a:buSzPct val="100000"/>
              <a:buFont typeface="Arial"/>
              <a:buChar char="●"/>
            </a:pPr>
            <a:r>
              <a:rPr lang="en" sz="2400"/>
              <a:t>are short</a:t>
            </a:r>
          </a:p>
          <a:p>
            <a:pPr indent="-381000" lvl="0" marL="457200" rtl="0">
              <a:spcBef>
                <a:spcPts val="0"/>
              </a:spcBef>
              <a:buClr>
                <a:schemeClr val="dk1"/>
              </a:buClr>
              <a:buSzPct val="100000"/>
              <a:buFont typeface="Arial"/>
              <a:buChar char="●"/>
            </a:pPr>
            <a:r>
              <a:rPr lang="en" sz="2400"/>
              <a:t>are reusable</a:t>
            </a:r>
          </a:p>
          <a:p>
            <a:pPr indent="-381000" lvl="0" marL="457200" rtl="0">
              <a:spcBef>
                <a:spcPts val="0"/>
              </a:spcBef>
              <a:buClr>
                <a:schemeClr val="dk1"/>
              </a:buClr>
              <a:buSzPct val="100000"/>
              <a:buFont typeface="Arial"/>
              <a:buChar char="●"/>
            </a:pPr>
            <a:r>
              <a:rPr lang="en" sz="2400"/>
              <a:t>have few parameters</a:t>
            </a:r>
          </a:p>
          <a:p>
            <a:pPr indent="-381000" lvl="0" marL="457200" rtl="0">
              <a:spcBef>
                <a:spcPts val="0"/>
              </a:spcBef>
              <a:buClr>
                <a:schemeClr val="dk1"/>
              </a:buClr>
              <a:buSzPct val="100000"/>
              <a:buFont typeface="Arial"/>
              <a:buChar char="●"/>
            </a:pPr>
            <a:r>
              <a:rPr lang="en" sz="2400"/>
              <a:t>have few side-effects</a:t>
            </a:r>
          </a:p>
          <a:p>
            <a:pPr indent="0" lvl="0" marL="0" rtl="0">
              <a:spcBef>
                <a:spcPts val="0"/>
              </a:spcBef>
              <a:buClr>
                <a:schemeClr val="dk1"/>
              </a:buClr>
              <a:buFont typeface="Arial"/>
              <a:buNone/>
            </a:pPr>
            <a:r>
              <a:t/>
            </a:r>
            <a:endParaRPr b="1" sz="1400">
              <a:latin typeface="Courier New"/>
              <a:ea typeface="Courier New"/>
              <a:cs typeface="Courier New"/>
              <a:sym typeface="Courier New"/>
            </a:endParaRPr>
          </a:p>
        </p:txBody>
      </p:sp>
      <p:sp>
        <p:nvSpPr>
          <p:cNvPr id="81" name="Shape 81"/>
          <p:cNvSpPr txBox="1"/>
          <p:nvPr/>
        </p:nvSpPr>
        <p:spPr>
          <a:xfrm>
            <a:off x="4266675" y="1327175"/>
            <a:ext cx="4474500" cy="3499799"/>
          </a:xfrm>
          <a:prstGeom prst="rect">
            <a:avLst/>
          </a:prstGeom>
          <a:noFill/>
          <a:ln cap="flat" w="19050">
            <a:solidFill>
              <a:srgbClr val="000000"/>
            </a:solidFill>
            <a:prstDash val="solid"/>
            <a:round/>
            <a:headEnd len="med" w="med" type="none"/>
            <a:tailEnd len="med" w="med" type="none"/>
          </a:ln>
        </p:spPr>
        <p:txBody>
          <a:bodyPr anchorCtr="0" anchor="ctr" bIns="91425" lIns="91425" rIns="91425" tIns="91425">
            <a:noAutofit/>
          </a:bodyPr>
          <a:lstStyle/>
          <a:p>
            <a:pPr rtl="0">
              <a:spcBef>
                <a:spcPts val="600"/>
              </a:spcBef>
              <a:buNone/>
            </a:pPr>
            <a:r>
              <a:rPr lang="en" sz="2400">
                <a:solidFill>
                  <a:schemeClr val="dk1"/>
                </a:solidFill>
              </a:rPr>
              <a:t>Consequences of good methods:</a:t>
            </a:r>
          </a:p>
          <a:p>
            <a:pPr indent="-381000" lvl="0" marL="457200" rtl="0">
              <a:spcBef>
                <a:spcPts val="600"/>
              </a:spcBef>
              <a:buClr>
                <a:schemeClr val="dk1"/>
              </a:buClr>
              <a:buSzPct val="100000"/>
              <a:buFont typeface="Arial"/>
              <a:buChar char="●"/>
            </a:pPr>
            <a:r>
              <a:rPr lang="en" sz="2400">
                <a:solidFill>
                  <a:schemeClr val="dk1"/>
                </a:solidFill>
              </a:rPr>
              <a:t>can test them independently</a:t>
            </a:r>
          </a:p>
          <a:p>
            <a:pPr indent="-381000" lvl="0" marL="457200" rtl="0">
              <a:spcBef>
                <a:spcPts val="600"/>
              </a:spcBef>
              <a:buClr>
                <a:schemeClr val="dk1"/>
              </a:buClr>
              <a:buSzPct val="100000"/>
              <a:buFont typeface="Arial"/>
              <a:buChar char="●"/>
            </a:pPr>
            <a:r>
              <a:rPr lang="en" sz="2400">
                <a:solidFill>
                  <a:schemeClr val="dk1"/>
                </a:solidFill>
              </a:rPr>
              <a:t>make code more readable</a:t>
            </a:r>
          </a:p>
          <a:p>
            <a:pPr indent="-381000" lvl="0" marL="457200" rtl="0">
              <a:spcBef>
                <a:spcPts val="600"/>
              </a:spcBef>
              <a:buClr>
                <a:schemeClr val="dk1"/>
              </a:buClr>
              <a:buSzPct val="100000"/>
              <a:buFont typeface="Arial"/>
              <a:buChar char="●"/>
            </a:pPr>
            <a:r>
              <a:rPr lang="en" sz="2400">
                <a:solidFill>
                  <a:schemeClr val="dk1"/>
                </a:solidFill>
              </a:rPr>
              <a:t>reduce likelihood of typos</a:t>
            </a:r>
          </a:p>
          <a:p>
            <a:pPr indent="-381000" lvl="0" marL="457200" rtl="0">
              <a:spcBef>
                <a:spcPts val="600"/>
              </a:spcBef>
              <a:buClr>
                <a:schemeClr val="dk1"/>
              </a:buClr>
              <a:buSzPct val="100000"/>
              <a:buFont typeface="Arial"/>
              <a:buChar char="●"/>
            </a:pPr>
            <a:r>
              <a:rPr lang="en" sz="2400">
                <a:solidFill>
                  <a:schemeClr val="dk1"/>
                </a:solidFill>
              </a:rPr>
              <a:t>reduce redundancies</a:t>
            </a:r>
          </a:p>
        </p:txBody>
      </p:sp>
      <p:sp>
        <p:nvSpPr>
          <p:cNvPr id="82" name="Shape 82"/>
          <p:cNvSpPr txBox="1"/>
          <p:nvPr/>
        </p:nvSpPr>
        <p:spPr>
          <a:xfrm>
            <a:off x="524300" y="1327175"/>
            <a:ext cx="3552600" cy="788099"/>
          </a:xfrm>
          <a:prstGeom prst="rect">
            <a:avLst/>
          </a:prstGeom>
          <a:no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400">
                <a:solidFill>
                  <a:schemeClr val="dk1"/>
                </a:solidFill>
              </a:rPr>
              <a:t>Good methods have a clear, crisp purpose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Wrapper methods</a:t>
            </a:r>
          </a:p>
        </p:txBody>
      </p:sp>
      <p:sp>
        <p:nvSpPr>
          <p:cNvPr id="88" name="Shape 88"/>
          <p:cNvSpPr txBox="1"/>
          <p:nvPr/>
        </p:nvSpPr>
        <p:spPr>
          <a:xfrm>
            <a:off x="1514200" y="2274175"/>
            <a:ext cx="5600399" cy="2645099"/>
          </a:xfrm>
          <a:prstGeom prst="rect">
            <a:avLst/>
          </a:prstGeom>
          <a:noFill/>
          <a:ln>
            <a:noFill/>
          </a:ln>
        </p:spPr>
        <p:txBody>
          <a:bodyPr anchorCtr="0" anchor="ctr" bIns="91425" lIns="91425" rIns="91425" tIns="91425">
            <a:noAutofit/>
          </a:bodyPr>
          <a:lstStyle/>
          <a:p>
            <a:pPr rtl="0">
              <a:spcBef>
                <a:spcPts val="600"/>
              </a:spcBef>
              <a:buNone/>
            </a:pPr>
            <a:r>
              <a:rPr lang="en" sz="1800">
                <a:solidFill>
                  <a:schemeClr val="dk1"/>
                </a:solidFill>
              </a:rPr>
              <a:t>Example: ArrayList</a:t>
            </a:r>
          </a:p>
          <a:p>
            <a:pPr lvl="0" rtl="0">
              <a:spcBef>
                <a:spcPts val="600"/>
              </a:spcBef>
              <a:buNone/>
            </a:pPr>
            <a:r>
              <a:t/>
            </a:r>
            <a:endParaRPr sz="1800">
              <a:solidFill>
                <a:schemeClr val="dk1"/>
              </a:solidFill>
            </a:endParaRPr>
          </a:p>
          <a:p>
            <a:pPr lvl="0" rtl="0">
              <a:spcBef>
                <a:spcPts val="0"/>
              </a:spcBef>
              <a:buNone/>
            </a:pPr>
            <a:r>
              <a:rPr b="1" lang="en" sz="1800">
                <a:solidFill>
                  <a:schemeClr val="dk1"/>
                </a:solidFill>
                <a:latin typeface="Courier New"/>
                <a:ea typeface="Courier New"/>
                <a:cs typeface="Courier New"/>
                <a:sym typeface="Courier New"/>
              </a:rPr>
              <a:t>public boolean contains(Object o) {</a:t>
            </a:r>
          </a:p>
          <a:p>
            <a:pPr indent="457200" lvl="0" rtl="0">
              <a:spcBef>
                <a:spcPts val="0"/>
              </a:spcBef>
              <a:buNone/>
            </a:pPr>
            <a:r>
              <a:rPr b="1" lang="en" sz="1800">
                <a:solidFill>
                  <a:schemeClr val="dk1"/>
                </a:solidFill>
                <a:latin typeface="Courier New"/>
                <a:ea typeface="Courier New"/>
                <a:cs typeface="Courier New"/>
                <a:sym typeface="Courier New"/>
              </a:rPr>
              <a:t>return indexOf(o) &gt;= 0;</a:t>
            </a:r>
          </a:p>
          <a:p>
            <a:pPr lvl="0" rtl="0">
              <a:spcBef>
                <a:spcPts val="0"/>
              </a:spcBef>
              <a:buNone/>
            </a:pPr>
            <a:r>
              <a:rPr b="1" lang="en" sz="1800">
                <a:solidFill>
                  <a:schemeClr val="dk1"/>
                </a:solidFill>
                <a:latin typeface="Courier New"/>
                <a:ea typeface="Courier New"/>
                <a:cs typeface="Courier New"/>
                <a:sym typeface="Courier New"/>
              </a:rPr>
              <a:t>}</a:t>
            </a:r>
          </a:p>
          <a:p>
            <a:pPr lvl="0" rtl="0">
              <a:spcBef>
                <a:spcPts val="0"/>
              </a:spcBef>
              <a:buNone/>
            </a:pPr>
            <a:r>
              <a:t/>
            </a:r>
            <a:endParaRPr b="1" sz="1800">
              <a:solidFill>
                <a:schemeClr val="dk1"/>
              </a:solidFill>
              <a:latin typeface="Courier New"/>
              <a:ea typeface="Courier New"/>
              <a:cs typeface="Courier New"/>
              <a:sym typeface="Courier New"/>
            </a:endParaRPr>
          </a:p>
          <a:p>
            <a:pPr lvl="0" rtl="0">
              <a:spcBef>
                <a:spcPts val="0"/>
              </a:spcBef>
              <a:buNone/>
            </a:pPr>
            <a:r>
              <a:rPr b="1" lang="en" sz="1800">
                <a:solidFill>
                  <a:schemeClr val="dk1"/>
                </a:solidFill>
                <a:latin typeface="Courier New"/>
                <a:ea typeface="Courier New"/>
                <a:cs typeface="Courier New"/>
                <a:sym typeface="Courier New"/>
              </a:rPr>
              <a:t>public boolean isEmpty() {</a:t>
            </a:r>
          </a:p>
          <a:p>
            <a:pPr lvl="0" rtl="0">
              <a:spcBef>
                <a:spcPts val="0"/>
              </a:spcBef>
              <a:buNone/>
            </a:pPr>
            <a:r>
              <a:rPr b="1" lang="en" sz="1800">
                <a:solidFill>
                  <a:schemeClr val="dk1"/>
                </a:solidFill>
                <a:latin typeface="Courier New"/>
                <a:ea typeface="Courier New"/>
                <a:cs typeface="Courier New"/>
                <a:sym typeface="Courier New"/>
              </a:rPr>
              <a:t>	return size == 0</a:t>
            </a:r>
          </a:p>
          <a:p>
            <a:pPr lvl="0" rtl="0">
              <a:spcBef>
                <a:spcPts val="0"/>
              </a:spcBef>
              <a:buNone/>
            </a:pPr>
            <a:r>
              <a:rPr b="1" lang="en" sz="1800">
                <a:solidFill>
                  <a:schemeClr val="dk1"/>
                </a:solidFill>
                <a:latin typeface="Courier New"/>
                <a:ea typeface="Courier New"/>
                <a:cs typeface="Courier New"/>
                <a:sym typeface="Courier New"/>
              </a:rPr>
              <a:t>}</a:t>
            </a:r>
          </a:p>
          <a:p>
            <a:pPr lvl="0" rtl="0">
              <a:spcBef>
                <a:spcPts val="0"/>
              </a:spcBef>
              <a:buNone/>
            </a:pPr>
            <a:r>
              <a:t/>
            </a:r>
            <a:endParaRPr b="1">
              <a:solidFill>
                <a:schemeClr val="dk1"/>
              </a:solidFill>
              <a:latin typeface="Courier New"/>
              <a:ea typeface="Courier New"/>
              <a:cs typeface="Courier New"/>
              <a:sym typeface="Courier New"/>
            </a:endParaRPr>
          </a:p>
        </p:txBody>
      </p:sp>
      <p:sp>
        <p:nvSpPr>
          <p:cNvPr id="89" name="Shape 89"/>
          <p:cNvSpPr txBox="1"/>
          <p:nvPr/>
        </p:nvSpPr>
        <p:spPr>
          <a:xfrm>
            <a:off x="457200" y="1257850"/>
            <a:ext cx="8229600" cy="928199"/>
          </a:xfrm>
          <a:prstGeom prst="rect">
            <a:avLst/>
          </a:prstGeom>
          <a:noFill/>
          <a:ln>
            <a:noFill/>
          </a:ln>
        </p:spPr>
        <p:txBody>
          <a:bodyPr anchorCtr="0" anchor="t" bIns="91425" lIns="91425" rIns="91425" tIns="91425">
            <a:noAutofit/>
          </a:bodyPr>
          <a:lstStyle/>
          <a:p>
            <a:pPr>
              <a:spcBef>
                <a:spcPts val="0"/>
              </a:spcBef>
              <a:buNone/>
            </a:pPr>
            <a:r>
              <a:rPr lang="en" sz="2400"/>
              <a:t>Wrapper methods don’t add much new functionality but increase readability and reduce typos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Use abstractions</a:t>
            </a:r>
          </a:p>
        </p:txBody>
      </p:sp>
      <p:sp>
        <p:nvSpPr>
          <p:cNvPr id="95" name="Shape 95"/>
          <p:cNvSpPr txBox="1"/>
          <p:nvPr>
            <p:ph idx="1" type="body"/>
          </p:nvPr>
        </p:nvSpPr>
        <p:spPr>
          <a:xfrm>
            <a:off x="457200" y="1200150"/>
            <a:ext cx="8179500" cy="954900"/>
          </a:xfrm>
          <a:prstGeom prst="rect">
            <a:avLst/>
          </a:prstGeom>
        </p:spPr>
        <p:txBody>
          <a:bodyPr anchorCtr="0" anchor="t" bIns="91425" lIns="91425" rIns="91425" tIns="91425">
            <a:noAutofit/>
          </a:bodyPr>
          <a:lstStyle/>
          <a:p>
            <a:pPr lvl="0" rtl="0">
              <a:spcBef>
                <a:spcPts val="0"/>
              </a:spcBef>
              <a:buNone/>
            </a:pPr>
            <a:r>
              <a:rPr lang="en" sz="2400"/>
              <a:t>Any time you are unsure whether some behavior may change, </a:t>
            </a:r>
            <a:r>
              <a:rPr b="1" lang="en" sz="2400"/>
              <a:t>abstract</a:t>
            </a:r>
            <a:r>
              <a:rPr lang="en" sz="2400"/>
              <a:t> it (behind an </a:t>
            </a:r>
            <a:r>
              <a:rPr b="1" lang="en" sz="2400"/>
              <a:t>interface</a:t>
            </a:r>
            <a:r>
              <a:rPr lang="en" sz="2400"/>
              <a:t>, </a:t>
            </a:r>
            <a:r>
              <a:rPr b="1" lang="en" sz="2400"/>
              <a:t>method</a:t>
            </a:r>
            <a:r>
              <a:rPr lang="en" sz="2400"/>
              <a:t>, etc)</a:t>
            </a:r>
          </a:p>
        </p:txBody>
      </p:sp>
      <p:sp>
        <p:nvSpPr>
          <p:cNvPr id="96" name="Shape 96"/>
          <p:cNvSpPr txBox="1"/>
          <p:nvPr/>
        </p:nvSpPr>
        <p:spPr>
          <a:xfrm>
            <a:off x="457200" y="2347400"/>
            <a:ext cx="6320699" cy="2571899"/>
          </a:xfrm>
          <a:prstGeom prst="rect">
            <a:avLst/>
          </a:prstGeom>
          <a:noFill/>
          <a:ln>
            <a:noFill/>
          </a:ln>
        </p:spPr>
        <p:txBody>
          <a:bodyPr anchorCtr="0" anchor="t" bIns="91425" lIns="91425" rIns="91425" tIns="91425">
            <a:noAutofit/>
          </a:bodyPr>
          <a:lstStyle/>
          <a:p>
            <a:pPr lvl="0" rtl="0">
              <a:spcBef>
                <a:spcPts val="0"/>
              </a:spcBef>
              <a:buNone/>
            </a:pPr>
            <a:r>
              <a:rPr b="1" lang="en">
                <a:latin typeface="Courier New"/>
                <a:ea typeface="Courier New"/>
                <a:cs typeface="Courier New"/>
                <a:sym typeface="Courier New"/>
              </a:rPr>
              <a:t>class Person {</a:t>
            </a:r>
          </a:p>
          <a:p>
            <a:pPr lvl="0" rtl="0">
              <a:spcBef>
                <a:spcPts val="0"/>
              </a:spcBef>
              <a:buNone/>
            </a:pPr>
            <a:r>
              <a:rPr b="1" lang="en">
                <a:latin typeface="Courier New"/>
                <a:ea typeface="Courier New"/>
                <a:cs typeface="Courier New"/>
                <a:sym typeface="Courier New"/>
              </a:rPr>
              <a:t>	public boolean marry(Person p) {</a:t>
            </a:r>
          </a:p>
          <a:p>
            <a:pPr indent="0" lvl="0" marL="914400" rtl="0">
              <a:spcBef>
                <a:spcPts val="0"/>
              </a:spcBef>
              <a:buNone/>
            </a:pPr>
            <a:r>
              <a:rPr b="1" lang="en">
                <a:latin typeface="Courier New"/>
                <a:ea typeface="Courier New"/>
                <a:cs typeface="Courier New"/>
                <a:sym typeface="Courier New"/>
              </a:rPr>
              <a:t>if (</a:t>
            </a:r>
            <a:r>
              <a:rPr b="1" lang="en">
                <a:solidFill>
                  <a:srgbClr val="FF0000"/>
                </a:solidFill>
                <a:latin typeface="Courier New"/>
                <a:ea typeface="Courier New"/>
                <a:cs typeface="Courier New"/>
                <a:sym typeface="Courier New"/>
              </a:rPr>
              <a:t>isRelated(p)</a:t>
            </a:r>
            <a:r>
              <a:rPr b="1" lang="en">
                <a:latin typeface="Courier New"/>
                <a:ea typeface="Courier New"/>
                <a:cs typeface="Courier New"/>
                <a:sym typeface="Courier New"/>
              </a:rPr>
              <a:t>) return false;</a:t>
            </a:r>
          </a:p>
          <a:p>
            <a:pPr indent="0" lvl="0" marL="914400" rtl="0">
              <a:spcBef>
                <a:spcPts val="0"/>
              </a:spcBef>
              <a:buNone/>
            </a:pPr>
            <a:r>
              <a:rPr b="1" lang="en">
                <a:latin typeface="Courier New"/>
                <a:ea typeface="Courier New"/>
                <a:cs typeface="Courier New"/>
                <a:sym typeface="Courier New"/>
              </a:rPr>
              <a:t>...</a:t>
            </a:r>
          </a:p>
          <a:p>
            <a:pPr indent="0" lvl="0" marL="457200" rtl="0">
              <a:spcBef>
                <a:spcPts val="0"/>
              </a:spcBef>
              <a:buNone/>
            </a:pPr>
            <a:r>
              <a:rPr b="1" lang="en">
                <a:latin typeface="Courier New"/>
                <a:ea typeface="Courier New"/>
                <a:cs typeface="Courier New"/>
                <a:sym typeface="Courier New"/>
              </a:rPr>
              <a:t>}</a:t>
            </a:r>
          </a:p>
          <a:p>
            <a:pPr indent="0" lvl="0" marL="457200" rtl="0">
              <a:spcBef>
                <a:spcPts val="0"/>
              </a:spcBef>
              <a:buNone/>
            </a:pPr>
            <a:r>
              <a:rPr b="1" lang="en">
                <a:latin typeface="Courier New"/>
                <a:ea typeface="Courier New"/>
                <a:cs typeface="Courier New"/>
                <a:sym typeface="Courier New"/>
              </a:rPr>
              <a:t>public boolean getRelatives(Person[] people) {</a:t>
            </a:r>
          </a:p>
          <a:p>
            <a:pPr indent="0" lvl="0" marL="457200" rtl="0">
              <a:spcBef>
                <a:spcPts val="0"/>
              </a:spcBef>
              <a:buNone/>
            </a:pPr>
            <a:r>
              <a:rPr b="1" lang="en">
                <a:latin typeface="Courier New"/>
                <a:ea typeface="Courier New"/>
                <a:cs typeface="Courier New"/>
                <a:sym typeface="Courier New"/>
              </a:rPr>
              <a:t>	for (Person p : people) {</a:t>
            </a:r>
          </a:p>
          <a:p>
            <a:pPr indent="0" lvl="0" marL="457200" rtl="0">
              <a:spcBef>
                <a:spcPts val="0"/>
              </a:spcBef>
              <a:buNone/>
            </a:pPr>
            <a:r>
              <a:rPr b="1" lang="en">
                <a:latin typeface="Courier New"/>
                <a:ea typeface="Courier New"/>
                <a:cs typeface="Courier New"/>
                <a:sym typeface="Courier New"/>
              </a:rPr>
              <a:t>		if </a:t>
            </a:r>
            <a:r>
              <a:rPr b="1" lang="en">
                <a:solidFill>
                  <a:schemeClr val="dk1"/>
                </a:solidFill>
                <a:latin typeface="Courier New"/>
                <a:ea typeface="Courier New"/>
                <a:cs typeface="Courier New"/>
                <a:sym typeface="Courier New"/>
              </a:rPr>
              <a:t>(</a:t>
            </a:r>
            <a:r>
              <a:rPr b="1" lang="en">
                <a:solidFill>
                  <a:srgbClr val="FF0000"/>
                </a:solidFill>
                <a:latin typeface="Courier New"/>
                <a:ea typeface="Courier New"/>
                <a:cs typeface="Courier New"/>
                <a:sym typeface="Courier New"/>
              </a:rPr>
              <a:t>isRelated(p)</a:t>
            </a:r>
            <a:r>
              <a:rPr b="1" lang="en">
                <a:solidFill>
                  <a:schemeClr val="dk1"/>
                </a:solidFill>
                <a:latin typeface="Courier New"/>
                <a:ea typeface="Courier New"/>
                <a:cs typeface="Courier New"/>
                <a:sym typeface="Courier New"/>
              </a:rPr>
              <a:t>) ...</a:t>
            </a:r>
          </a:p>
          <a:p>
            <a:pPr indent="0" lvl="0" marL="457200" rtl="0">
              <a:spcBef>
                <a:spcPts val="0"/>
              </a:spcBef>
              <a:buNone/>
            </a:pPr>
            <a:r>
              <a:rPr b="1" lang="en">
                <a:solidFill>
                  <a:schemeClr val="dk1"/>
                </a:solidFill>
                <a:latin typeface="Courier New"/>
                <a:ea typeface="Courier New"/>
                <a:cs typeface="Courier New"/>
                <a:sym typeface="Courier New"/>
              </a:rPr>
              <a:t>	}</a:t>
            </a:r>
          </a:p>
          <a:p>
            <a:pPr indent="0" lvl="0" marL="457200" rtl="0">
              <a:spcBef>
                <a:spcPts val="0"/>
              </a:spcBef>
              <a:buNone/>
            </a:pPr>
            <a:r>
              <a:rPr b="1" lang="en">
                <a:latin typeface="Courier New"/>
                <a:ea typeface="Courier New"/>
                <a:cs typeface="Courier New"/>
                <a:sym typeface="Courier New"/>
              </a:rPr>
              <a:t>}</a:t>
            </a:r>
          </a:p>
          <a:p>
            <a:pPr lvl="0" rtl="0">
              <a:spcBef>
                <a:spcPts val="0"/>
              </a:spcBef>
              <a:buNone/>
            </a:pPr>
            <a:r>
              <a:rPr b="1" lang="en">
                <a:latin typeface="Courier New"/>
                <a:ea typeface="Courier New"/>
                <a:cs typeface="Courier New"/>
                <a:sym typeface="Courier New"/>
              </a:rPr>
              <a:t>}</a:t>
            </a:r>
          </a:p>
          <a:p>
            <a:pPr lvl="0">
              <a:spcBef>
                <a:spcPts val="0"/>
              </a:spcBef>
              <a:buNone/>
            </a:pPr>
            <a:r>
              <a:t/>
            </a:r>
            <a:endParaRPr b="1">
              <a:latin typeface="Courier New"/>
              <a:ea typeface="Courier New"/>
              <a:cs typeface="Courier New"/>
              <a:sym typeface="Courier New"/>
            </a:endParaRPr>
          </a:p>
        </p:txBody>
      </p:sp>
      <p:sp>
        <p:nvSpPr>
          <p:cNvPr id="97" name="Shape 97"/>
          <p:cNvSpPr txBox="1"/>
          <p:nvPr/>
        </p:nvSpPr>
        <p:spPr>
          <a:xfrm>
            <a:off x="5407900" y="3926000"/>
            <a:ext cx="3084600" cy="993299"/>
          </a:xfrm>
          <a:prstGeom prst="rect">
            <a:avLst/>
          </a:prstGeom>
          <a:noFill/>
          <a:ln cap="flat" w="19050">
            <a:solidFill>
              <a:srgbClr val="000000"/>
            </a:solidFill>
            <a:prstDash val="solid"/>
            <a:round/>
            <a:headEnd len="med" w="med" type="none"/>
            <a:tailEnd len="med" w="med" type="none"/>
          </a:ln>
        </p:spPr>
        <p:txBody>
          <a:bodyPr anchorCtr="0" anchor="t" bIns="91425" lIns="91425" rIns="91425" tIns="91425">
            <a:noAutofit/>
          </a:bodyPr>
          <a:lstStyle/>
          <a:p>
            <a:pPr>
              <a:spcBef>
                <a:spcPts val="0"/>
              </a:spcBef>
              <a:buNone/>
            </a:pPr>
            <a:r>
              <a:rPr lang="en" sz="1800">
                <a:solidFill>
                  <a:schemeClr val="dk1"/>
                </a:solidFill>
              </a:rPr>
              <a:t>if we change our definition of “is related”, the rest of the program remains intact</a:t>
            </a:r>
          </a:p>
        </p:txBody>
      </p:sp>
      <p:cxnSp>
        <p:nvCxnSpPr>
          <p:cNvPr id="98" name="Shape 98"/>
          <p:cNvCxnSpPr>
            <a:stCxn id="97" idx="1"/>
          </p:cNvCxnSpPr>
          <p:nvPr/>
        </p:nvCxnSpPr>
        <p:spPr>
          <a:xfrm rot="10800000">
            <a:off x="3757600" y="4110049"/>
            <a:ext cx="1650300" cy="312600"/>
          </a:xfrm>
          <a:prstGeom prst="straightConnector1">
            <a:avLst/>
          </a:prstGeom>
          <a:noFill/>
          <a:ln cap="flat" w="19050">
            <a:solidFill>
              <a:schemeClr val="dk2"/>
            </a:solidFill>
            <a:prstDash val="solid"/>
            <a:round/>
            <a:headEnd len="lg" w="lg" type="none"/>
            <a:tailEnd len="lg" w="lg" type="triangle"/>
          </a:ln>
        </p:spPr>
      </p:cxnSp>
      <p:cxnSp>
        <p:nvCxnSpPr>
          <p:cNvPr id="99" name="Shape 99"/>
          <p:cNvCxnSpPr>
            <a:stCxn id="97" idx="1"/>
          </p:cNvCxnSpPr>
          <p:nvPr/>
        </p:nvCxnSpPr>
        <p:spPr>
          <a:xfrm rot="10800000">
            <a:off x="3300700" y="3092449"/>
            <a:ext cx="2107200" cy="1330200"/>
          </a:xfrm>
          <a:prstGeom prst="straightConnector1">
            <a:avLst/>
          </a:prstGeom>
          <a:noFill/>
          <a:ln cap="flat" w="19050">
            <a:solidFill>
              <a:schemeClr val="dk2"/>
            </a:solidFill>
            <a:prstDash val="solid"/>
            <a:round/>
            <a:headEnd len="lg" w="lg" type="none"/>
            <a:tailEnd len="lg" w="lg" type="triangl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Clarity vs Efficiency</a:t>
            </a:r>
          </a:p>
        </p:txBody>
      </p:sp>
      <p:cxnSp>
        <p:nvCxnSpPr>
          <p:cNvPr id="105" name="Shape 105"/>
          <p:cNvCxnSpPr/>
          <p:nvPr/>
        </p:nvCxnSpPr>
        <p:spPr>
          <a:xfrm flipH="1" rot="10800000">
            <a:off x="1386400" y="2976837"/>
            <a:ext cx="5465099" cy="22800"/>
          </a:xfrm>
          <a:prstGeom prst="straightConnector1">
            <a:avLst/>
          </a:prstGeom>
          <a:noFill/>
          <a:ln cap="flat" w="38100">
            <a:solidFill>
              <a:srgbClr val="FF0000"/>
            </a:solidFill>
            <a:prstDash val="solid"/>
            <a:round/>
            <a:headEnd len="lg" w="lg" type="triangle"/>
            <a:tailEnd len="lg" w="lg" type="triangle"/>
          </a:ln>
        </p:spPr>
      </p:cxnSp>
      <p:sp>
        <p:nvSpPr>
          <p:cNvPr id="106" name="Shape 106"/>
          <p:cNvSpPr txBox="1"/>
          <p:nvPr/>
        </p:nvSpPr>
        <p:spPr>
          <a:xfrm>
            <a:off x="999200" y="2399262"/>
            <a:ext cx="1161599" cy="470400"/>
          </a:xfrm>
          <a:prstGeom prst="rect">
            <a:avLst/>
          </a:prstGeom>
          <a:noFill/>
          <a:ln>
            <a:noFill/>
          </a:ln>
        </p:spPr>
        <p:txBody>
          <a:bodyPr anchorCtr="0" anchor="t" bIns="91425" lIns="91425" rIns="91425" tIns="91425">
            <a:noAutofit/>
          </a:bodyPr>
          <a:lstStyle/>
          <a:p>
            <a:pPr>
              <a:spcBef>
                <a:spcPts val="0"/>
              </a:spcBef>
              <a:buNone/>
            </a:pPr>
            <a:r>
              <a:rPr lang="en" sz="2000"/>
              <a:t>efficient</a:t>
            </a:r>
          </a:p>
        </p:txBody>
      </p:sp>
      <p:sp>
        <p:nvSpPr>
          <p:cNvPr id="107" name="Shape 107"/>
          <p:cNvSpPr txBox="1"/>
          <p:nvPr/>
        </p:nvSpPr>
        <p:spPr>
          <a:xfrm>
            <a:off x="5133200" y="2143850"/>
            <a:ext cx="3332999" cy="725699"/>
          </a:xfrm>
          <a:prstGeom prst="rect">
            <a:avLst/>
          </a:prstGeom>
          <a:noFill/>
          <a:ln>
            <a:noFill/>
          </a:ln>
        </p:spPr>
        <p:txBody>
          <a:bodyPr anchorCtr="0" anchor="t" bIns="91425" lIns="91425" rIns="91425" tIns="91425">
            <a:noAutofit/>
          </a:bodyPr>
          <a:lstStyle/>
          <a:p>
            <a:pPr lvl="0" rtl="0">
              <a:spcBef>
                <a:spcPts val="0"/>
              </a:spcBef>
              <a:buNone/>
            </a:pPr>
            <a:r>
              <a:rPr lang="en" sz="2000"/>
              <a:t>organized, understandable, error-free, extensible</a:t>
            </a:r>
          </a:p>
        </p:txBody>
      </p:sp>
      <p:sp>
        <p:nvSpPr>
          <p:cNvPr id="108" name="Shape 108"/>
          <p:cNvSpPr txBox="1"/>
          <p:nvPr/>
        </p:nvSpPr>
        <p:spPr>
          <a:xfrm>
            <a:off x="1919125" y="1240766"/>
            <a:ext cx="5005200" cy="725699"/>
          </a:xfrm>
          <a:prstGeom prst="rect">
            <a:avLst/>
          </a:prstGeom>
          <a:noFill/>
          <a:ln>
            <a:noFill/>
          </a:ln>
        </p:spPr>
        <p:txBody>
          <a:bodyPr anchorCtr="0" anchor="t" bIns="91425" lIns="91425" rIns="91425" tIns="91425">
            <a:noAutofit/>
          </a:bodyPr>
          <a:lstStyle/>
          <a:p>
            <a:pPr lvl="0" rtl="0">
              <a:spcBef>
                <a:spcPts val="0"/>
              </a:spcBef>
              <a:buNone/>
            </a:pPr>
            <a:r>
              <a:rPr lang="en" sz="2000"/>
              <a:t>There is often a trade off between the two. We want to find the right balance.</a:t>
            </a:r>
          </a:p>
        </p:txBody>
      </p:sp>
      <p:sp>
        <p:nvSpPr>
          <p:cNvPr id="109" name="Shape 109"/>
          <p:cNvSpPr txBox="1"/>
          <p:nvPr/>
        </p:nvSpPr>
        <p:spPr>
          <a:xfrm>
            <a:off x="3275050" y="3255175"/>
            <a:ext cx="5103299" cy="1514100"/>
          </a:xfrm>
          <a:prstGeom prst="rect">
            <a:avLst/>
          </a:prstGeom>
          <a:noFill/>
          <a:ln>
            <a:noFill/>
          </a:ln>
        </p:spPr>
        <p:txBody>
          <a:bodyPr anchorCtr="0" anchor="t" bIns="91425" lIns="91425" rIns="91425" tIns="91425">
            <a:noAutofit/>
          </a:bodyPr>
          <a:lstStyle/>
          <a:p>
            <a:pPr lvl="0" rtl="0">
              <a:spcBef>
                <a:spcPts val="0"/>
              </a:spcBef>
              <a:buNone/>
            </a:pPr>
            <a:r>
              <a:t/>
            </a:r>
            <a:endParaRPr sz="2000"/>
          </a:p>
        </p:txBody>
      </p:sp>
      <p:sp>
        <p:nvSpPr>
          <p:cNvPr id="110" name="Shape 110"/>
          <p:cNvSpPr txBox="1"/>
          <p:nvPr/>
        </p:nvSpPr>
        <p:spPr>
          <a:xfrm>
            <a:off x="344975" y="3205675"/>
            <a:ext cx="8229600" cy="1657500"/>
          </a:xfrm>
          <a:prstGeom prst="rect">
            <a:avLst/>
          </a:prstGeom>
          <a:noFill/>
          <a:ln>
            <a:noFill/>
          </a:ln>
        </p:spPr>
        <p:txBody>
          <a:bodyPr anchorCtr="0" anchor="t" bIns="91425" lIns="91425" rIns="91425" tIns="91425">
            <a:noAutofit/>
          </a:bodyPr>
          <a:lstStyle/>
          <a:p>
            <a:pPr rtl="0">
              <a:spcBef>
                <a:spcPts val="0"/>
              </a:spcBef>
              <a:buNone/>
            </a:pPr>
            <a:r>
              <a:rPr lang="en" sz="2000"/>
              <a:t>Examples:</a:t>
            </a:r>
          </a:p>
          <a:p>
            <a:pPr indent="-355600" lvl="0" marL="457200" rtl="0">
              <a:spcBef>
                <a:spcPts val="0"/>
              </a:spcBef>
              <a:buClr>
                <a:srgbClr val="000000"/>
              </a:buClr>
              <a:buSzPct val="100000"/>
              <a:buFont typeface="Arial"/>
              <a:buChar char="●"/>
            </a:pPr>
            <a:r>
              <a:rPr lang="en" sz="2000"/>
              <a:t>linear search vs binary search</a:t>
            </a:r>
          </a:p>
          <a:p>
            <a:pPr indent="-355600" lvl="0" marL="457200" rtl="0">
              <a:spcBef>
                <a:spcPts val="0"/>
              </a:spcBef>
              <a:buClr>
                <a:srgbClr val="000000"/>
              </a:buClr>
              <a:buSzPct val="100000"/>
              <a:buFont typeface="Arial"/>
              <a:buChar char="●"/>
            </a:pPr>
            <a:r>
              <a:rPr lang="en" sz="2000"/>
              <a:t>using bit manipulation vs regular arithmetic</a:t>
            </a:r>
          </a:p>
          <a:p>
            <a:pPr indent="-355600" lvl="0" marL="457200" rtl="0">
              <a:spcBef>
                <a:spcPts val="0"/>
              </a:spcBef>
              <a:buClr>
                <a:srgbClr val="000000"/>
              </a:buClr>
              <a:buSzPct val="100000"/>
              <a:buFont typeface="Arial"/>
              <a:buChar char="●"/>
            </a:pPr>
            <a:r>
              <a:rPr lang="en" sz="2000"/>
              <a:t>working directly with char arrays vs Strings</a:t>
            </a:r>
          </a:p>
          <a:p>
            <a:pPr indent="-355600" lvl="0" marL="457200" rtl="0">
              <a:spcBef>
                <a:spcPts val="0"/>
              </a:spcBef>
              <a:buClr>
                <a:srgbClr val="000000"/>
              </a:buClr>
              <a:buSzPct val="100000"/>
              <a:buFont typeface="Arial"/>
              <a:buChar char="●"/>
            </a:pPr>
            <a:r>
              <a:rPr lang="en" sz="2000"/>
              <a:t>caching objects locally for later use vs throwing them away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