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1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6.xml"/>
  <Override ContentType="application/vnd.openxmlformats-officedocument.presentationml.slide+xml" PartName="/ppt/slides/slide21.xml"/>
  <Override ContentType="application/vnd.openxmlformats-officedocument.presentationml.slide+xml" PartName="/ppt/slides/slide2.xml"/>
  <Override ContentType="application/vnd.openxmlformats-officedocument.presentationml.slide+xml" PartName="/ppt/slides/slide26.xml"/>
  <Override ContentType="application/vnd.openxmlformats-officedocument.presentationml.slide+xml" PartName="/ppt/slides/slide25.xml"/>
  <Override ContentType="application/vnd.openxmlformats-officedocument.presentationml.slide+xml" PartName="/ppt/slides/slide6.xml"/>
  <Override ContentType="application/vnd.openxmlformats-officedocument.presentationml.slide+xml" PartName="/ppt/slides/slide3.xml"/>
  <Override ContentType="application/vnd.openxmlformats-officedocument.presentationml.slide+xml" PartName="/ppt/slides/slide17.xml"/>
  <Override ContentType="application/vnd.openxmlformats-officedocument.presentationml.slide+xml" PartName="/ppt/slides/slide24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0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9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19.xml"/>
  <Override ContentType="application/vnd.openxmlformats-officedocument.presentationml.slide+xml" PartName="/ppt/slides/slide4.xml"/>
  <Override ContentType="application/vnd.openxmlformats-officedocument.presentationml.slide+xml" PartName="/ppt/slides/slide14.xml"/>
  <Override ContentType="application/vnd.openxmlformats-officedocument.presentationml.slide+xml" PartName="/ppt/slides/slide5.xml"/>
  <Override ContentType="application/vnd.openxmlformats-officedocument.presentationml.slide+xml" PartName="/ppt/slides/slide22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30" Type="http://schemas.openxmlformats.org/officeDocument/2006/relationships/slide" Target="slides/slide25.xml"/><Relationship Id="rId12" Type="http://schemas.openxmlformats.org/officeDocument/2006/relationships/slide" Target="slides/slide7.xml"/><Relationship Id="rId31" Type="http://schemas.openxmlformats.org/officeDocument/2006/relationships/slide" Target="slides/slide26.xml"/><Relationship Id="rId13" Type="http://schemas.openxmlformats.org/officeDocument/2006/relationships/slide" Target="slides/slide8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29" Type="http://schemas.openxmlformats.org/officeDocument/2006/relationships/slide" Target="slides/slide2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" Type="http://schemas.openxmlformats.org/officeDocument/2006/relationships/presProps" Target="presProps.xml"/><Relationship Id="rId21" Type="http://schemas.openxmlformats.org/officeDocument/2006/relationships/slide" Target="slides/slide16.xml"/><Relationship Id="rId1" Type="http://schemas.openxmlformats.org/officeDocument/2006/relationships/theme" Target="theme/theme3.xml"/><Relationship Id="rId22" Type="http://schemas.openxmlformats.org/officeDocument/2006/relationships/slide" Target="slides/slide17.xml"/><Relationship Id="rId4" Type="http://schemas.openxmlformats.org/officeDocument/2006/relationships/slideMaster" Target="slideMasters/slideMaster1.xml"/><Relationship Id="rId23" Type="http://schemas.openxmlformats.org/officeDocument/2006/relationships/slide" Target="slides/slide18.xml"/><Relationship Id="rId3" Type="http://schemas.openxmlformats.org/officeDocument/2006/relationships/tableStyles" Target="tableStyles.xml"/><Relationship Id="rId24" Type="http://schemas.openxmlformats.org/officeDocument/2006/relationships/slide" Target="slides/slide19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7" name="Shape 2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Let’s insert the element 4 to the tree.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The heights of nodes with values 5, 2, 3 change, tree no longer balanced at node (2) and node (5).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When we have multiple unbalanced nodes, we will always work with the </a:t>
            </a:r>
            <a:r>
              <a:rPr b="1" lang="en"/>
              <a:t>deepest</a:t>
            </a:r>
            <a:r>
              <a:rPr lang="en"/>
              <a:t> unbalanced node.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A single rotate on (2), the unbalanced node, does the job.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73" name="Shape 2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This is the abstract case for a </a:t>
            </a:r>
            <a:r>
              <a:rPr i="1" lang="en"/>
              <a:t>single</a:t>
            </a:r>
            <a:r>
              <a:rPr lang="en"/>
              <a:t> rotation.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Here we have C being a little heavier on the right hand side.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So, if we rotate x, the deepest unbalanced node, then we’ll have a balanced tree!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17" name="Shape 3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If we apply a rotation to the unbalanced node (4), we don’t make any progress toward a balanced BST!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This is the zig-zag case (also known as left-right or </a:t>
            </a:r>
            <a:r>
              <a:rPr lang="en">
                <a:solidFill>
                  <a:schemeClr val="dk1"/>
                </a:solidFill>
              </a:rPr>
              <a:t>right-left</a:t>
            </a:r>
            <a:r>
              <a:rPr lang="en"/>
              <a:t>), where the nodes aren’t in a straight line, like the left-left case or the right-right case in the previous examples. The original problem is the </a:t>
            </a:r>
            <a:r>
              <a:rPr b="1" lang="en"/>
              <a:t>left-right</a:t>
            </a:r>
            <a:r>
              <a:rPr lang="en"/>
              <a:t> case.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57" name="Shape 3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To fix the Zig-Zag case, we need to apply a rotation to the taller subtree </a:t>
            </a:r>
            <a:r>
              <a:rPr b="1" i="1" lang="en"/>
              <a:t>underneath</a:t>
            </a:r>
            <a:r>
              <a:rPr lang="en"/>
              <a:t> the unbalanced node.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Through this rotation of node (2) we get the</a:t>
            </a:r>
            <a:r>
              <a:rPr b="1" lang="en"/>
              <a:t> left-left</a:t>
            </a:r>
            <a:r>
              <a:rPr lang="en"/>
              <a:t> case that we’ve seen before!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We still have an unbalanced node at (4), but that’s okay because we know how to solve this unbalanced BST.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93" name="Shape 3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For the second rotation, this was the simple rotation that we saw with the first examples.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We </a:t>
            </a:r>
            <a:r>
              <a:rPr b="1" lang="en"/>
              <a:t>now</a:t>
            </a:r>
            <a:r>
              <a:rPr lang="en"/>
              <a:t> rotate the unbalanced node (4). This will give us a nice balanced tree!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40" name="Shape 4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en">
                <a:solidFill>
                  <a:schemeClr val="dk1"/>
                </a:solidFill>
              </a:rPr>
              <a:t>Give your students enough time with this slide</a:t>
            </a:r>
            <a:r>
              <a:rPr lang="en">
                <a:solidFill>
                  <a:schemeClr val="dk1"/>
                </a:solidFill>
              </a:rPr>
              <a:t>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Explain the Zig-Zag case again and that we need to rotate node (z), the tallest node underneath the unbalanced node (x).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After the first rotation, we get the nice straight line of</a:t>
            </a:r>
            <a:r>
              <a:rPr b="1" lang="en"/>
              <a:t> right-right</a:t>
            </a:r>
            <a:r>
              <a:rPr lang="en"/>
              <a:t>!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Shape 48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87" name="Shape 4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en">
                <a:solidFill>
                  <a:schemeClr val="dk1"/>
                </a:solidFill>
              </a:rPr>
              <a:t>Give your students enough time with this slide</a:t>
            </a:r>
            <a:r>
              <a:rPr lang="en">
                <a:solidFill>
                  <a:schemeClr val="dk1"/>
                </a:solidFill>
              </a:rPr>
              <a:t>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This is another example of the right-right / left-left case.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A simple single rotation on node (x) solves this problem.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node (y) that used to be a few levels deep has now been rotated to the top with two rotations.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Shape 53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38" name="Shape 5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For double rotation, we rotate (z) first to bring (y) up.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For single rotation, we rotate (x).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Explain that symmetry holds!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Instead of the </a:t>
            </a:r>
            <a:r>
              <a:rPr b="1" lang="en"/>
              <a:t>right-left</a:t>
            </a:r>
            <a:r>
              <a:rPr lang="en"/>
              <a:t> case and </a:t>
            </a:r>
            <a:r>
              <a:rPr b="1" lang="en"/>
              <a:t>right-right</a:t>
            </a:r>
            <a:r>
              <a:rPr lang="en"/>
              <a:t> case above, these rules also apply for the </a:t>
            </a:r>
            <a:r>
              <a:rPr b="1" lang="en"/>
              <a:t>left-right</a:t>
            </a:r>
            <a:r>
              <a:rPr lang="en"/>
              <a:t> case and </a:t>
            </a:r>
            <a:r>
              <a:rPr b="1" lang="en"/>
              <a:t>left-left</a:t>
            </a:r>
            <a:r>
              <a:rPr lang="en"/>
              <a:t> case.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9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Shape 56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61" name="Shape 5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After inserting 4, how does this tree rebalance?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Give your students some time to figure out what the resulting tree after the rotations is like and then go over the solution.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0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Shape 60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02" name="Shape 6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Solution: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This is a Zig-Zag case. Rotate (2) first.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Review the concept of Binary Search Tree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Ask for the runtimes of lookup, insertion, and deletion.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Remind them that a BST can also turn into a linked list if inserted in sorted order, giving O(n) operations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" name="Shape 64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43" name="Shape 6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This is the left-left case now. Rotate (5)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6" name="Shape 6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" name="Shape 64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48" name="Shape 6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3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Shape 65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55" name="Shape 6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Shape 67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73" name="Shape 6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9" name="Shape 6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" name="Shape 69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91" name="Shape 6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Review the process that we described through the rotations slides like the rebalancing must occur at the deepest node.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If you have time, play around with the link on the page! It’s a neat visualization for AVL trees. Try inserting the elements in sorted order to see how AVL trees exercise the worst case that we saw on the first few slides.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We don’t need to go over deletions. 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7" name="Shape 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Shape 69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99" name="Shape 6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Point 2: Key Ranges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If you wanted to answer this question with a HashSet, you would need iterate through the entire HashSet, O(n).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With a balanced BST, you can find the start and end of the K-words in O(log n) time.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Then </a:t>
            </a:r>
            <a:r>
              <a:rPr lang="en">
                <a:solidFill>
                  <a:schemeClr val="dk1"/>
                </a:solidFill>
              </a:rPr>
              <a:t>you would perform an inorder traversal from start to end to get all K-words.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Then solving this problem would be O(k) where k is the number of words that start with k.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Point 3: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findPredecessor and findSuccessor are the elements that come before and after the given element in their sorted order.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For findSuccessor(E elem):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Locate the element, then go up to a non left subtree and traverse the left hand side of that subtree in O(log n) time.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For a HashSet, you would need to iterate through the </a:t>
            </a:r>
            <a:r>
              <a:rPr i="1" lang="en"/>
              <a:t>entire</a:t>
            </a:r>
            <a:r>
              <a:rPr lang="en"/>
              <a:t> set in order to find the successor.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Point 4: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HashSet: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Lookup &amp; insertion - worst case O(n) due to rehashing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BalaneBST: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Lookup &amp; insertion - worst case O(log n)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3" name="Shape 7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Shape 70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05" name="Shape 7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However, if we can keep a BST balanced in O(log n), then we can achieve O(log n) operations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Note that the recursion here is necessary! Example on next slide.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Explain why the recursion is necessary.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Simply because the root node has equally tall subtrees does not mean that the subtrees are balanced.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Looking something up in this tree like this with n = 2m+1 nodes takes up to m tests, so its still O(n)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We’re going to introduce a bit of notation here: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The triangles represent a </a:t>
            </a:r>
            <a:r>
              <a:rPr b="1" lang="en"/>
              <a:t>balanced</a:t>
            </a:r>
            <a:r>
              <a:rPr lang="en"/>
              <a:t> subtree. They represent many nodes.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All nodes in A will be less than x.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All nodes in B will be greater than x and less than y.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All nodes in C will be greater than y.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The superscripts near the shapes represent the heights of that node.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Recall that inorder is Left / Node / Right.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In terms of a BST, that means that the inorder traversal will be in sorted order.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As long as the inorder traversal is in sorted order, </a:t>
            </a:r>
            <a:r>
              <a:rPr b="1" lang="en"/>
              <a:t>we will have a valid BST.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/>
              <a:t>Give your students enough time with this slide</a:t>
            </a:r>
            <a:r>
              <a:rPr lang="en"/>
              <a:t>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These rotations is the basis for keep trees balanced.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Both have in order traversal  A x B y C.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left to right: the root’s right ptr is swapped with its right ptr’s left ptr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right to left: the root’s left ptr is swapped with its left ptr’s right ptr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Can x ever point to C?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Impossible. If x pointed to C and x &lt; y, then C would be positioned to be </a:t>
            </a:r>
            <a:r>
              <a:rPr i="1" lang="en"/>
              <a:t>less than</a:t>
            </a:r>
            <a:r>
              <a:rPr lang="en"/>
              <a:t> y when every node in C is greater than y.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/>
        </p:txBody>
      </p:sp>
      <p:cxnSp>
        <p:nvCxnSpPr>
          <p:cNvPr id="12" name="Shape 12"/>
          <p:cNvCxnSpPr/>
          <p:nvPr/>
        </p:nvCxnSpPr>
        <p:spPr>
          <a:xfrm>
            <a:off x="457200" y="411479"/>
            <a:ext cx="8229600" cy="0"/>
          </a:xfrm>
          <a:prstGeom prst="straightConnector1">
            <a:avLst/>
          </a:prstGeom>
          <a:noFill/>
          <a:ln cap="flat" w="571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" name="Shape 13"/>
          <p:cNvCxnSpPr/>
          <p:nvPr/>
        </p:nvCxnSpPr>
        <p:spPr>
          <a:xfrm>
            <a:off x="457200" y="3633382"/>
            <a:ext cx="8229600" cy="0"/>
          </a:xfrm>
          <a:prstGeom prst="straightConnector1">
            <a:avLst/>
          </a:prstGeom>
          <a:noFill/>
          <a:ln cap="flat" w="571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" name="Shape 1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cxnSp>
        <p:nvCxnSpPr>
          <p:cNvPr id="18" name="Shape 18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cap="flat" w="50800">
            <a:solidFill>
              <a:srgbClr val="DA000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" name="Shape 1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cap="flat" w="50800">
            <a:solidFill>
              <a:srgbClr val="DA000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5" name="Shape 2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cxnSp>
        <p:nvCxnSpPr>
          <p:cNvPr id="28" name="Shape 28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cap="flat" w="5080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9" name="Shape 2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cxnSp>
        <p:nvCxnSpPr>
          <p:cNvPr id="32" name="Shape 32"/>
          <p:cNvCxnSpPr/>
          <p:nvPr/>
        </p:nvCxnSpPr>
        <p:spPr>
          <a:xfrm>
            <a:off x="457200" y="4317760"/>
            <a:ext cx="8229600" cy="0"/>
          </a:xfrm>
          <a:prstGeom prst="straightConnector1">
            <a:avLst/>
          </a:prstGeom>
          <a:noFill/>
          <a:ln cap="flat" w="508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3" name="Shape 3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57200" y="113139"/>
            <a:ext cx="8229600" cy="0"/>
          </a:xfrm>
          <a:prstGeom prst="straightConnector1">
            <a:avLst/>
          </a:prstGeom>
          <a:noFill/>
          <a:ln cap="flat" w="508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6" name="Shape 3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cxnSp>
        <p:nvCxnSpPr>
          <p:cNvPr id="7" name="Shape 7"/>
          <p:cNvCxnSpPr/>
          <p:nvPr/>
        </p:nvCxnSpPr>
        <p:spPr>
          <a:xfrm>
            <a:off x="457200" y="5023259"/>
            <a:ext cx="8229600" cy="0"/>
          </a:xfrm>
          <a:prstGeom prst="straightConnector1">
            <a:avLst/>
          </a:prstGeom>
          <a:noFill/>
          <a:ln cap="flat" w="508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" name="Shape 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<Relationships xmlns="http://schemas.openxmlformats.org/package/2006/relationships"><Relationship Id="rId12" Type="http://schemas.openxmlformats.org/officeDocument/2006/relationships/hyperlink" Target="http://en.wikipedia.org/wiki/Yevgeniy_Landis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10" Type="http://schemas.openxmlformats.org/officeDocument/2006/relationships/hyperlink" Target="http://en.wikipedia.org/wiki/Yevgeniy_Landis" TargetMode="External"/><Relationship Id="rId4" Type="http://schemas.openxmlformats.org/officeDocument/2006/relationships/hyperlink" Target="http://en.wikipedia.org/wiki/Georgy_Adelson-Velsky" TargetMode="External"/><Relationship Id="rId11" Type="http://schemas.openxmlformats.org/officeDocument/2006/relationships/hyperlink" Target="http://en.wikipedia.org/wiki/Yevgeniy_Landis" TargetMode="External"/><Relationship Id="rId3" Type="http://schemas.openxmlformats.org/officeDocument/2006/relationships/hyperlink" Target="http://en.wikipedia.org/wiki/Soviet_Union" TargetMode="External"/><Relationship Id="rId9" Type="http://schemas.openxmlformats.org/officeDocument/2006/relationships/hyperlink" Target="http://en.wikipedia.org/wiki/Georgy_Adelson-Velsky" TargetMode="External"/><Relationship Id="rId6" Type="http://schemas.openxmlformats.org/officeDocument/2006/relationships/hyperlink" Target="http://en.wikipedia.org/wiki/Georgy_Adelson-Velsky" TargetMode="External"/><Relationship Id="rId5" Type="http://schemas.openxmlformats.org/officeDocument/2006/relationships/hyperlink" Target="http://en.wikipedia.org/wiki/Georgy_Adelson-Velsky" TargetMode="External"/><Relationship Id="rId8" Type="http://schemas.openxmlformats.org/officeDocument/2006/relationships/hyperlink" Target="http://en.wikipedia.org/wiki/Georgy_Adelson-Velsky" TargetMode="External"/><Relationship Id="rId7" Type="http://schemas.openxmlformats.org/officeDocument/2006/relationships/hyperlink" Target="http://en.wikipedia.org/wiki/Georgy_Adelson-Velsky" TargetMode="External"/></Relationships>
</file>

<file path=ppt/slides/_rels/slide2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3" Type="http://schemas.openxmlformats.org/officeDocument/2006/relationships/hyperlink" Target="https://www.cs.usfca.edu/~galles/visualization/AVLtree.html" TargetMode="External"/></Relationships>
</file>

<file path=ppt/slides/_rels/slide2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800"/>
              <a:t>Recitation 9</a:t>
            </a:r>
          </a:p>
        </p:txBody>
      </p:sp>
      <p:sp>
        <p:nvSpPr>
          <p:cNvPr id="39" name="Shape 39"/>
          <p:cNvSpPr txBox="1"/>
          <p:nvPr>
            <p:ph idx="1" type="subTitle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200"/>
              <a:t>Tree Rotations and AVL Trees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Rotations example</a:t>
            </a:r>
          </a:p>
        </p:txBody>
      </p:sp>
      <p:sp>
        <p:nvSpPr>
          <p:cNvPr id="197" name="Shape 197"/>
          <p:cNvSpPr txBox="1"/>
          <p:nvPr/>
        </p:nvSpPr>
        <p:spPr>
          <a:xfrm>
            <a:off x="7004350" y="0"/>
            <a:ext cx="21395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Clr>
                <a:srgbClr val="000000"/>
              </a:buClr>
              <a:buSzPct val="68750"/>
              <a:buFont typeface="Arial"/>
              <a:buNone/>
            </a:pPr>
            <a:r>
              <a:rPr b="1" lang="en" sz="1600">
                <a:solidFill>
                  <a:srgbClr val="E08686"/>
                </a:solidFill>
              </a:rPr>
              <a:t>Tree Rotations</a:t>
            </a:r>
          </a:p>
          <a:p>
            <a:pPr lvl="0" rtl="0" algn="r">
              <a:spcBef>
                <a:spcPts val="0"/>
              </a:spcBef>
              <a:buNone/>
            </a:pPr>
            <a:r>
              <a:t/>
            </a:r>
            <a:endParaRPr b="1" sz="1600">
              <a:solidFill>
                <a:srgbClr val="E08686"/>
              </a:solidFill>
            </a:endParaRPr>
          </a:p>
        </p:txBody>
      </p:sp>
      <p:sp>
        <p:nvSpPr>
          <p:cNvPr id="198" name="Shape 198"/>
          <p:cNvSpPr/>
          <p:nvPr/>
        </p:nvSpPr>
        <p:spPr>
          <a:xfrm>
            <a:off x="2137000" y="1462175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</a:p>
        </p:txBody>
      </p:sp>
      <p:sp>
        <p:nvSpPr>
          <p:cNvPr id="199" name="Shape 199"/>
          <p:cNvSpPr/>
          <p:nvPr/>
        </p:nvSpPr>
        <p:spPr>
          <a:xfrm>
            <a:off x="1328925" y="2355725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</a:p>
        </p:txBody>
      </p:sp>
      <p:sp>
        <p:nvSpPr>
          <p:cNvPr id="200" name="Shape 200"/>
          <p:cNvSpPr/>
          <p:nvPr/>
        </p:nvSpPr>
        <p:spPr>
          <a:xfrm>
            <a:off x="2899825" y="2355725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6</a:t>
            </a:r>
          </a:p>
        </p:txBody>
      </p:sp>
      <p:sp>
        <p:nvSpPr>
          <p:cNvPr id="201" name="Shape 201"/>
          <p:cNvSpPr/>
          <p:nvPr/>
        </p:nvSpPr>
        <p:spPr>
          <a:xfrm>
            <a:off x="1784637" y="3138412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</a:p>
        </p:txBody>
      </p:sp>
      <p:cxnSp>
        <p:nvCxnSpPr>
          <p:cNvPr id="202" name="Shape 202"/>
          <p:cNvCxnSpPr>
            <a:stCxn id="199" idx="5"/>
            <a:endCxn id="201" idx="0"/>
          </p:cNvCxnSpPr>
          <p:nvPr/>
        </p:nvCxnSpPr>
        <p:spPr>
          <a:xfrm>
            <a:off x="1836959" y="2863759"/>
            <a:ext cx="245400" cy="2748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03" name="Shape 203"/>
          <p:cNvCxnSpPr>
            <a:stCxn id="198" idx="3"/>
            <a:endCxn id="199" idx="0"/>
          </p:cNvCxnSpPr>
          <p:nvPr/>
        </p:nvCxnSpPr>
        <p:spPr>
          <a:xfrm flipH="1">
            <a:off x="1626565" y="1970209"/>
            <a:ext cx="597600" cy="3855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04" name="Shape 204"/>
          <p:cNvCxnSpPr>
            <a:stCxn id="198" idx="5"/>
            <a:endCxn id="200" idx="0"/>
          </p:cNvCxnSpPr>
          <p:nvPr/>
        </p:nvCxnSpPr>
        <p:spPr>
          <a:xfrm>
            <a:off x="2645034" y="1970209"/>
            <a:ext cx="552300" cy="3855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05" name="Shape 205"/>
          <p:cNvSpPr/>
          <p:nvPr/>
        </p:nvSpPr>
        <p:spPr>
          <a:xfrm>
            <a:off x="2292675" y="3988200"/>
            <a:ext cx="595200" cy="595200"/>
          </a:xfrm>
          <a:prstGeom prst="ellipse">
            <a:avLst/>
          </a:prstGeom>
          <a:solidFill>
            <a:srgbClr val="C9DAF8"/>
          </a:solidFill>
          <a:ln cap="flat" w="19050">
            <a:solidFill>
              <a:srgbClr val="1155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</a:p>
        </p:txBody>
      </p:sp>
      <p:cxnSp>
        <p:nvCxnSpPr>
          <p:cNvPr id="206" name="Shape 206"/>
          <p:cNvCxnSpPr>
            <a:stCxn id="201" idx="5"/>
            <a:endCxn id="205" idx="0"/>
          </p:cNvCxnSpPr>
          <p:nvPr/>
        </p:nvCxnSpPr>
        <p:spPr>
          <a:xfrm>
            <a:off x="2292672" y="3646447"/>
            <a:ext cx="297600" cy="3417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07" name="Shape 207"/>
          <p:cNvSpPr txBox="1"/>
          <p:nvPr/>
        </p:nvSpPr>
        <p:spPr>
          <a:xfrm>
            <a:off x="3444250" y="2092650"/>
            <a:ext cx="6501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0</a:t>
            </a:r>
          </a:p>
        </p:txBody>
      </p:sp>
      <p:sp>
        <p:nvSpPr>
          <p:cNvPr id="208" name="Shape 208"/>
          <p:cNvSpPr txBox="1"/>
          <p:nvPr/>
        </p:nvSpPr>
        <p:spPr>
          <a:xfrm>
            <a:off x="2211612" y="2887662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0</a:t>
            </a:r>
          </a:p>
        </p:txBody>
      </p:sp>
      <p:sp>
        <p:nvSpPr>
          <p:cNvPr id="209" name="Shape 209"/>
          <p:cNvSpPr txBox="1"/>
          <p:nvPr/>
        </p:nvSpPr>
        <p:spPr>
          <a:xfrm>
            <a:off x="2783125" y="3725100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0</a:t>
            </a:r>
          </a:p>
        </p:txBody>
      </p:sp>
      <p:sp>
        <p:nvSpPr>
          <p:cNvPr id="210" name="Shape 210"/>
          <p:cNvSpPr txBox="1"/>
          <p:nvPr/>
        </p:nvSpPr>
        <p:spPr>
          <a:xfrm>
            <a:off x="2458062" y="2887662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1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2605650" y="1220800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2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2858750" y="1210925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3</a:t>
            </a:r>
          </a:p>
        </p:txBody>
      </p:sp>
      <p:sp>
        <p:nvSpPr>
          <p:cNvPr id="213" name="Shape 213"/>
          <p:cNvSpPr/>
          <p:nvPr/>
        </p:nvSpPr>
        <p:spPr>
          <a:xfrm>
            <a:off x="2531250" y="1220800"/>
            <a:ext cx="432299" cy="432299"/>
          </a:xfrm>
          <a:prstGeom prst="mathMultiply">
            <a:avLst>
              <a:gd fmla="val 10339" name="adj1"/>
            </a:avLst>
          </a:prstGeom>
          <a:solidFill>
            <a:srgbClr val="EA9999"/>
          </a:solidFill>
          <a:ln cap="flat" w="19050">
            <a:solidFill>
              <a:srgbClr val="CC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4" name="Shape 214"/>
          <p:cNvSpPr/>
          <p:nvPr/>
        </p:nvSpPr>
        <p:spPr>
          <a:xfrm>
            <a:off x="6664375" y="1462175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</a:p>
        </p:txBody>
      </p:sp>
      <p:sp>
        <p:nvSpPr>
          <p:cNvPr id="215" name="Shape 215"/>
          <p:cNvSpPr/>
          <p:nvPr/>
        </p:nvSpPr>
        <p:spPr>
          <a:xfrm>
            <a:off x="5856300" y="2384475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</a:p>
        </p:txBody>
      </p:sp>
      <p:sp>
        <p:nvSpPr>
          <p:cNvPr id="216" name="Shape 216"/>
          <p:cNvSpPr/>
          <p:nvPr/>
        </p:nvSpPr>
        <p:spPr>
          <a:xfrm>
            <a:off x="7427200" y="2401325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6</a:t>
            </a:r>
          </a:p>
        </p:txBody>
      </p:sp>
      <p:sp>
        <p:nvSpPr>
          <p:cNvPr id="217" name="Shape 217"/>
          <p:cNvSpPr/>
          <p:nvPr/>
        </p:nvSpPr>
        <p:spPr>
          <a:xfrm>
            <a:off x="5362475" y="3323950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</a:p>
        </p:txBody>
      </p:sp>
      <p:sp>
        <p:nvSpPr>
          <p:cNvPr id="218" name="Shape 218"/>
          <p:cNvSpPr/>
          <p:nvPr/>
        </p:nvSpPr>
        <p:spPr>
          <a:xfrm>
            <a:off x="6311875" y="3323950"/>
            <a:ext cx="595200" cy="595200"/>
          </a:xfrm>
          <a:prstGeom prst="ellipse">
            <a:avLst/>
          </a:prstGeom>
          <a:solidFill>
            <a:srgbClr val="C9DAF8"/>
          </a:solidFill>
          <a:ln cap="flat" w="19050">
            <a:solidFill>
              <a:srgbClr val="1155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</a:p>
        </p:txBody>
      </p:sp>
      <p:cxnSp>
        <p:nvCxnSpPr>
          <p:cNvPr id="219" name="Shape 219"/>
          <p:cNvCxnSpPr>
            <a:stCxn id="215" idx="3"/>
            <a:endCxn id="217" idx="0"/>
          </p:cNvCxnSpPr>
          <p:nvPr/>
        </p:nvCxnSpPr>
        <p:spPr>
          <a:xfrm flipH="1">
            <a:off x="5659965" y="2892509"/>
            <a:ext cx="283500" cy="4314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20" name="Shape 220"/>
          <p:cNvCxnSpPr>
            <a:stCxn id="215" idx="5"/>
            <a:endCxn id="218" idx="0"/>
          </p:cNvCxnSpPr>
          <p:nvPr/>
        </p:nvCxnSpPr>
        <p:spPr>
          <a:xfrm>
            <a:off x="6364334" y="2892509"/>
            <a:ext cx="245100" cy="4314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21" name="Shape 221"/>
          <p:cNvCxnSpPr>
            <a:stCxn id="214" idx="3"/>
            <a:endCxn id="215" idx="0"/>
          </p:cNvCxnSpPr>
          <p:nvPr/>
        </p:nvCxnSpPr>
        <p:spPr>
          <a:xfrm flipH="1">
            <a:off x="6153940" y="1970209"/>
            <a:ext cx="597600" cy="4143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22" name="Shape 222"/>
          <p:cNvCxnSpPr>
            <a:stCxn id="214" idx="5"/>
            <a:endCxn id="216" idx="0"/>
          </p:cNvCxnSpPr>
          <p:nvPr/>
        </p:nvCxnSpPr>
        <p:spPr>
          <a:xfrm>
            <a:off x="7172409" y="1970209"/>
            <a:ext cx="552300" cy="4311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23" name="Shape 223"/>
          <p:cNvSpPr txBox="1"/>
          <p:nvPr/>
        </p:nvSpPr>
        <p:spPr>
          <a:xfrm>
            <a:off x="7898275" y="2155175"/>
            <a:ext cx="3354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0</a:t>
            </a:r>
          </a:p>
        </p:txBody>
      </p:sp>
      <p:sp>
        <p:nvSpPr>
          <p:cNvPr id="224" name="Shape 224"/>
          <p:cNvSpPr txBox="1"/>
          <p:nvPr/>
        </p:nvSpPr>
        <p:spPr>
          <a:xfrm>
            <a:off x="6311875" y="2155175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1</a:t>
            </a:r>
          </a:p>
        </p:txBody>
      </p:sp>
      <p:sp>
        <p:nvSpPr>
          <p:cNvPr id="225" name="Shape 225"/>
          <p:cNvSpPr txBox="1"/>
          <p:nvPr/>
        </p:nvSpPr>
        <p:spPr>
          <a:xfrm>
            <a:off x="6738850" y="3073200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0</a:t>
            </a:r>
          </a:p>
        </p:txBody>
      </p:sp>
      <p:sp>
        <p:nvSpPr>
          <p:cNvPr id="226" name="Shape 226"/>
          <p:cNvSpPr txBox="1"/>
          <p:nvPr/>
        </p:nvSpPr>
        <p:spPr>
          <a:xfrm>
            <a:off x="5801400" y="3073200"/>
            <a:ext cx="6501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0</a:t>
            </a:r>
          </a:p>
        </p:txBody>
      </p:sp>
      <p:sp>
        <p:nvSpPr>
          <p:cNvPr id="227" name="Shape 227"/>
          <p:cNvSpPr txBox="1"/>
          <p:nvPr/>
        </p:nvSpPr>
        <p:spPr>
          <a:xfrm>
            <a:off x="7133025" y="1220800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2</a:t>
            </a:r>
          </a:p>
        </p:txBody>
      </p:sp>
      <p:sp>
        <p:nvSpPr>
          <p:cNvPr id="228" name="Shape 228"/>
          <p:cNvSpPr/>
          <p:nvPr/>
        </p:nvSpPr>
        <p:spPr>
          <a:xfrm>
            <a:off x="3863775" y="2824175"/>
            <a:ext cx="1227600" cy="5952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/>
              <a:t>Rotate</a:t>
            </a:r>
          </a:p>
        </p:txBody>
      </p:sp>
      <p:cxnSp>
        <p:nvCxnSpPr>
          <p:cNvPr id="229" name="Shape 229"/>
          <p:cNvCxnSpPr>
            <a:stCxn id="230" idx="0"/>
          </p:cNvCxnSpPr>
          <p:nvPr/>
        </p:nvCxnSpPr>
        <p:spPr>
          <a:xfrm flipH="1" rot="10800000">
            <a:off x="880749" y="2927575"/>
            <a:ext cx="382200" cy="513300"/>
          </a:xfrm>
          <a:prstGeom prst="straightConnector1">
            <a:avLst/>
          </a:prstGeom>
          <a:noFill/>
          <a:ln cap="flat" w="19050">
            <a:solidFill>
              <a:srgbClr val="FF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30" name="Shape 230"/>
          <p:cNvSpPr txBox="1"/>
          <p:nvPr/>
        </p:nvSpPr>
        <p:spPr>
          <a:xfrm>
            <a:off x="135100" y="3440875"/>
            <a:ext cx="1491299" cy="59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 sz="1800">
                <a:solidFill>
                  <a:srgbClr val="FF0000"/>
                </a:solidFill>
              </a:rPr>
              <a:t>unbalanced</a:t>
            </a:r>
          </a:p>
          <a:p>
            <a:pPr algn="ctr">
              <a:spcBef>
                <a:spcPts val="0"/>
              </a:spcBef>
              <a:buNone/>
            </a:pPr>
            <a:r>
              <a:rPr b="1" lang="en" sz="1800">
                <a:solidFill>
                  <a:srgbClr val="FF0000"/>
                </a:solidFill>
              </a:rPr>
              <a:t>node</a:t>
            </a:r>
          </a:p>
        </p:txBody>
      </p:sp>
      <p:sp>
        <p:nvSpPr>
          <p:cNvPr id="231" name="Shape 231"/>
          <p:cNvSpPr/>
          <p:nvPr/>
        </p:nvSpPr>
        <p:spPr>
          <a:xfrm>
            <a:off x="2137212" y="2887662"/>
            <a:ext cx="432299" cy="432299"/>
          </a:xfrm>
          <a:prstGeom prst="mathMultiply">
            <a:avLst>
              <a:gd fmla="val 10339" name="adj1"/>
            </a:avLst>
          </a:prstGeom>
          <a:solidFill>
            <a:srgbClr val="EA9999"/>
          </a:solidFill>
          <a:ln cap="flat" w="19050">
            <a:solidFill>
              <a:srgbClr val="CC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2" name="Shape 232"/>
          <p:cNvSpPr txBox="1"/>
          <p:nvPr/>
        </p:nvSpPr>
        <p:spPr>
          <a:xfrm>
            <a:off x="2037600" y="2116550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2</a:t>
            </a:r>
          </a:p>
        </p:txBody>
      </p:sp>
      <p:sp>
        <p:nvSpPr>
          <p:cNvPr id="233" name="Shape 233"/>
          <p:cNvSpPr txBox="1"/>
          <p:nvPr/>
        </p:nvSpPr>
        <p:spPr>
          <a:xfrm>
            <a:off x="1784500" y="2126425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1</a:t>
            </a:r>
          </a:p>
        </p:txBody>
      </p:sp>
      <p:sp>
        <p:nvSpPr>
          <p:cNvPr id="234" name="Shape 234"/>
          <p:cNvSpPr/>
          <p:nvPr/>
        </p:nvSpPr>
        <p:spPr>
          <a:xfrm>
            <a:off x="1755550" y="2126425"/>
            <a:ext cx="432299" cy="432299"/>
          </a:xfrm>
          <a:prstGeom prst="mathMultiply">
            <a:avLst>
              <a:gd fmla="val 10339" name="adj1"/>
            </a:avLst>
          </a:prstGeom>
          <a:solidFill>
            <a:srgbClr val="EA9999"/>
          </a:solidFill>
          <a:ln cap="flat" w="19050">
            <a:solidFill>
              <a:srgbClr val="CC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Rebalancing</a:t>
            </a:r>
          </a:p>
        </p:txBody>
      </p:sp>
      <p:sp>
        <p:nvSpPr>
          <p:cNvPr id="240" name="Shape 240"/>
          <p:cNvSpPr txBox="1"/>
          <p:nvPr/>
        </p:nvSpPr>
        <p:spPr>
          <a:xfrm>
            <a:off x="7004350" y="0"/>
            <a:ext cx="21395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Clr>
                <a:srgbClr val="000000"/>
              </a:buClr>
              <a:buSzPct val="68750"/>
              <a:buFont typeface="Arial"/>
              <a:buNone/>
            </a:pPr>
            <a:r>
              <a:rPr b="1" lang="en" sz="1600">
                <a:solidFill>
                  <a:srgbClr val="E08686"/>
                </a:solidFill>
              </a:rPr>
              <a:t>Tree Rotations</a:t>
            </a:r>
          </a:p>
          <a:p>
            <a:pPr lvl="0" rtl="0" algn="r">
              <a:spcBef>
                <a:spcPts val="0"/>
              </a:spcBef>
              <a:buNone/>
            </a:pPr>
            <a:r>
              <a:t/>
            </a:r>
            <a:endParaRPr b="1" sz="1600">
              <a:solidFill>
                <a:srgbClr val="E08686"/>
              </a:solidFill>
            </a:endParaRPr>
          </a:p>
        </p:txBody>
      </p:sp>
      <p:sp>
        <p:nvSpPr>
          <p:cNvPr id="241" name="Shape 241"/>
          <p:cNvSpPr/>
          <p:nvPr/>
        </p:nvSpPr>
        <p:spPr>
          <a:xfrm>
            <a:off x="1803962" y="1726037"/>
            <a:ext cx="595200" cy="595200"/>
          </a:xfrm>
          <a:prstGeom prst="ellipse">
            <a:avLst/>
          </a:prstGeom>
          <a:solidFill>
            <a:srgbClr val="F4CCCC"/>
          </a:solidFill>
          <a:ln cap="flat" w="190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</a:p>
        </p:txBody>
      </p:sp>
      <p:sp>
        <p:nvSpPr>
          <p:cNvPr id="242" name="Shape 242"/>
          <p:cNvSpPr/>
          <p:nvPr/>
        </p:nvSpPr>
        <p:spPr>
          <a:xfrm>
            <a:off x="2497737" y="2613150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</a:p>
        </p:txBody>
      </p:sp>
      <p:cxnSp>
        <p:nvCxnSpPr>
          <p:cNvPr id="243" name="Shape 243"/>
          <p:cNvCxnSpPr>
            <a:stCxn id="241" idx="5"/>
            <a:endCxn id="242" idx="0"/>
          </p:cNvCxnSpPr>
          <p:nvPr/>
        </p:nvCxnSpPr>
        <p:spPr>
          <a:xfrm>
            <a:off x="2311997" y="2234072"/>
            <a:ext cx="483300" cy="3792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44" name="Shape 244"/>
          <p:cNvCxnSpPr>
            <a:stCxn id="241" idx="3"/>
            <a:endCxn id="245" idx="0"/>
          </p:cNvCxnSpPr>
          <p:nvPr/>
        </p:nvCxnSpPr>
        <p:spPr>
          <a:xfrm flipH="1">
            <a:off x="1214027" y="2234072"/>
            <a:ext cx="677100" cy="3792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45" name="Shape 245"/>
          <p:cNvSpPr/>
          <p:nvPr/>
        </p:nvSpPr>
        <p:spPr>
          <a:xfrm>
            <a:off x="718268" y="2613150"/>
            <a:ext cx="991500" cy="8574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</a:p>
        </p:txBody>
      </p:sp>
      <p:sp>
        <p:nvSpPr>
          <p:cNvPr id="246" name="Shape 246"/>
          <p:cNvSpPr/>
          <p:nvPr/>
        </p:nvSpPr>
        <p:spPr>
          <a:xfrm>
            <a:off x="1704393" y="3590525"/>
            <a:ext cx="991500" cy="8574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</a:p>
        </p:txBody>
      </p:sp>
      <p:cxnSp>
        <p:nvCxnSpPr>
          <p:cNvPr id="247" name="Shape 247"/>
          <p:cNvCxnSpPr>
            <a:stCxn id="242" idx="3"/>
            <a:endCxn id="246" idx="0"/>
          </p:cNvCxnSpPr>
          <p:nvPr/>
        </p:nvCxnSpPr>
        <p:spPr>
          <a:xfrm flipH="1">
            <a:off x="2200002" y="3121184"/>
            <a:ext cx="384900" cy="4692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48" name="Shape 248"/>
          <p:cNvCxnSpPr>
            <a:stCxn id="242" idx="5"/>
            <a:endCxn id="249" idx="0"/>
          </p:cNvCxnSpPr>
          <p:nvPr/>
        </p:nvCxnSpPr>
        <p:spPr>
          <a:xfrm>
            <a:off x="3005772" y="3121184"/>
            <a:ext cx="384000" cy="4692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49" name="Shape 249"/>
          <p:cNvSpPr/>
          <p:nvPr/>
        </p:nvSpPr>
        <p:spPr>
          <a:xfrm>
            <a:off x="2893875" y="3590525"/>
            <a:ext cx="991500" cy="1318799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</a:t>
            </a:r>
          </a:p>
        </p:txBody>
      </p:sp>
      <p:sp>
        <p:nvSpPr>
          <p:cNvPr id="250" name="Shape 250"/>
          <p:cNvSpPr txBox="1"/>
          <p:nvPr/>
        </p:nvSpPr>
        <p:spPr>
          <a:xfrm>
            <a:off x="2306312" y="1452275"/>
            <a:ext cx="6501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k+3</a:t>
            </a:r>
          </a:p>
        </p:txBody>
      </p:sp>
      <p:sp>
        <p:nvSpPr>
          <p:cNvPr id="251" name="Shape 251"/>
          <p:cNvSpPr txBox="1"/>
          <p:nvPr/>
        </p:nvSpPr>
        <p:spPr>
          <a:xfrm>
            <a:off x="3050912" y="2373625"/>
            <a:ext cx="5952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k+2</a:t>
            </a:r>
          </a:p>
        </p:txBody>
      </p:sp>
      <p:sp>
        <p:nvSpPr>
          <p:cNvPr id="252" name="Shape 252"/>
          <p:cNvSpPr txBox="1"/>
          <p:nvPr/>
        </p:nvSpPr>
        <p:spPr>
          <a:xfrm>
            <a:off x="3504687" y="3353600"/>
            <a:ext cx="5943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k+1</a:t>
            </a:r>
          </a:p>
        </p:txBody>
      </p:sp>
      <p:sp>
        <p:nvSpPr>
          <p:cNvPr id="253" name="Shape 253"/>
          <p:cNvSpPr txBox="1"/>
          <p:nvPr/>
        </p:nvSpPr>
        <p:spPr>
          <a:xfrm>
            <a:off x="2306312" y="3353600"/>
            <a:ext cx="3156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</a:t>
            </a:r>
          </a:p>
        </p:txBody>
      </p:sp>
      <p:sp>
        <p:nvSpPr>
          <p:cNvPr id="254" name="Shape 254"/>
          <p:cNvSpPr txBox="1"/>
          <p:nvPr/>
        </p:nvSpPr>
        <p:spPr>
          <a:xfrm>
            <a:off x="1336412" y="2478550"/>
            <a:ext cx="3156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</a:t>
            </a:r>
          </a:p>
        </p:txBody>
      </p:sp>
      <p:sp>
        <p:nvSpPr>
          <p:cNvPr id="255" name="Shape 255"/>
          <p:cNvSpPr/>
          <p:nvPr/>
        </p:nvSpPr>
        <p:spPr>
          <a:xfrm>
            <a:off x="4019625" y="2908887"/>
            <a:ext cx="792600" cy="5151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6" name="Shape 256"/>
          <p:cNvSpPr/>
          <p:nvPr/>
        </p:nvSpPr>
        <p:spPr>
          <a:xfrm>
            <a:off x="5580812" y="2739825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</a:p>
        </p:txBody>
      </p:sp>
      <p:sp>
        <p:nvSpPr>
          <p:cNvPr id="257" name="Shape 257"/>
          <p:cNvSpPr/>
          <p:nvPr/>
        </p:nvSpPr>
        <p:spPr>
          <a:xfrm>
            <a:off x="6772112" y="1725625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</a:p>
        </p:txBody>
      </p:sp>
      <p:cxnSp>
        <p:nvCxnSpPr>
          <p:cNvPr id="258" name="Shape 258"/>
          <p:cNvCxnSpPr>
            <a:stCxn id="256" idx="3"/>
            <a:endCxn id="259" idx="0"/>
          </p:cNvCxnSpPr>
          <p:nvPr/>
        </p:nvCxnSpPr>
        <p:spPr>
          <a:xfrm flipH="1">
            <a:off x="4990877" y="3247859"/>
            <a:ext cx="677100" cy="3792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59" name="Shape 259"/>
          <p:cNvSpPr/>
          <p:nvPr/>
        </p:nvSpPr>
        <p:spPr>
          <a:xfrm>
            <a:off x="4495118" y="3626937"/>
            <a:ext cx="991500" cy="8574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</a:p>
        </p:txBody>
      </p:sp>
      <p:sp>
        <p:nvSpPr>
          <p:cNvPr id="260" name="Shape 260"/>
          <p:cNvSpPr/>
          <p:nvPr/>
        </p:nvSpPr>
        <p:spPr>
          <a:xfrm>
            <a:off x="6177843" y="3626950"/>
            <a:ext cx="991500" cy="8574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</a:p>
        </p:txBody>
      </p:sp>
      <p:cxnSp>
        <p:nvCxnSpPr>
          <p:cNvPr id="261" name="Shape 261"/>
          <p:cNvCxnSpPr>
            <a:stCxn id="257" idx="5"/>
            <a:endCxn id="262" idx="0"/>
          </p:cNvCxnSpPr>
          <p:nvPr/>
        </p:nvCxnSpPr>
        <p:spPr>
          <a:xfrm>
            <a:off x="7280147" y="2233659"/>
            <a:ext cx="384000" cy="4692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62" name="Shape 262"/>
          <p:cNvSpPr/>
          <p:nvPr/>
        </p:nvSpPr>
        <p:spPr>
          <a:xfrm>
            <a:off x="7168250" y="2703000"/>
            <a:ext cx="991500" cy="1318799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6069637" y="2542887"/>
            <a:ext cx="6501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k+1</a:t>
            </a:r>
          </a:p>
        </p:txBody>
      </p:sp>
      <p:sp>
        <p:nvSpPr>
          <p:cNvPr id="264" name="Shape 264"/>
          <p:cNvSpPr txBox="1"/>
          <p:nvPr/>
        </p:nvSpPr>
        <p:spPr>
          <a:xfrm>
            <a:off x="7325287" y="1486100"/>
            <a:ext cx="5952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k+2</a:t>
            </a:r>
          </a:p>
        </p:txBody>
      </p:sp>
      <p:sp>
        <p:nvSpPr>
          <p:cNvPr id="265" name="Shape 265"/>
          <p:cNvSpPr txBox="1"/>
          <p:nvPr/>
        </p:nvSpPr>
        <p:spPr>
          <a:xfrm>
            <a:off x="7779062" y="2466075"/>
            <a:ext cx="5943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k+1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6779762" y="3390025"/>
            <a:ext cx="3156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</a:t>
            </a:r>
          </a:p>
        </p:txBody>
      </p:sp>
      <p:sp>
        <p:nvSpPr>
          <p:cNvPr id="267" name="Shape 267"/>
          <p:cNvSpPr txBox="1"/>
          <p:nvPr/>
        </p:nvSpPr>
        <p:spPr>
          <a:xfrm>
            <a:off x="5113262" y="3492337"/>
            <a:ext cx="3156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</a:t>
            </a:r>
          </a:p>
        </p:txBody>
      </p:sp>
      <p:cxnSp>
        <p:nvCxnSpPr>
          <p:cNvPr id="268" name="Shape 268"/>
          <p:cNvCxnSpPr>
            <a:stCxn id="256" idx="5"/>
            <a:endCxn id="260" idx="0"/>
          </p:cNvCxnSpPr>
          <p:nvPr/>
        </p:nvCxnSpPr>
        <p:spPr>
          <a:xfrm>
            <a:off x="6088847" y="3247859"/>
            <a:ext cx="584700" cy="3792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69" name="Shape 269"/>
          <p:cNvCxnSpPr>
            <a:stCxn id="257" idx="3"/>
            <a:endCxn id="256" idx="0"/>
          </p:cNvCxnSpPr>
          <p:nvPr/>
        </p:nvCxnSpPr>
        <p:spPr>
          <a:xfrm flipH="1">
            <a:off x="5878277" y="2233659"/>
            <a:ext cx="981000" cy="5061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70" name="Shape 270"/>
          <p:cNvSpPr txBox="1"/>
          <p:nvPr/>
        </p:nvSpPr>
        <p:spPr>
          <a:xfrm>
            <a:off x="468375" y="1394700"/>
            <a:ext cx="1491299" cy="59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800">
                <a:solidFill>
                  <a:srgbClr val="FF0000"/>
                </a:solidFill>
              </a:rPr>
              <a:t>unbalanced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en" sz="1800">
                <a:solidFill>
                  <a:srgbClr val="FF0000"/>
                </a:solidFill>
              </a:rPr>
              <a:t>node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Problem: Rotating a Zig-Zag! </a:t>
            </a:r>
          </a:p>
        </p:txBody>
      </p:sp>
      <p:sp>
        <p:nvSpPr>
          <p:cNvPr id="276" name="Shape 276"/>
          <p:cNvSpPr txBox="1"/>
          <p:nvPr/>
        </p:nvSpPr>
        <p:spPr>
          <a:xfrm>
            <a:off x="7004350" y="0"/>
            <a:ext cx="21395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Clr>
                <a:srgbClr val="000000"/>
              </a:buClr>
              <a:buSzPct val="68750"/>
              <a:buFont typeface="Arial"/>
              <a:buNone/>
            </a:pPr>
            <a:r>
              <a:rPr b="1" lang="en" sz="1600">
                <a:solidFill>
                  <a:srgbClr val="E08686"/>
                </a:solidFill>
              </a:rPr>
              <a:t>Tree Rotations</a:t>
            </a:r>
          </a:p>
          <a:p>
            <a:pPr lvl="0" rtl="0" algn="r">
              <a:spcBef>
                <a:spcPts val="0"/>
              </a:spcBef>
              <a:buNone/>
            </a:pPr>
            <a:r>
              <a:t/>
            </a:r>
            <a:endParaRPr b="1" sz="1600">
              <a:solidFill>
                <a:srgbClr val="E08686"/>
              </a:solidFill>
            </a:endParaRPr>
          </a:p>
        </p:txBody>
      </p:sp>
      <p:sp>
        <p:nvSpPr>
          <p:cNvPr id="277" name="Shape 277"/>
          <p:cNvSpPr/>
          <p:nvPr/>
        </p:nvSpPr>
        <p:spPr>
          <a:xfrm>
            <a:off x="2311025" y="1462175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</a:p>
        </p:txBody>
      </p:sp>
      <p:sp>
        <p:nvSpPr>
          <p:cNvPr id="278" name="Shape 278"/>
          <p:cNvSpPr/>
          <p:nvPr/>
        </p:nvSpPr>
        <p:spPr>
          <a:xfrm>
            <a:off x="1350125" y="2353775"/>
            <a:ext cx="595200" cy="595200"/>
          </a:xfrm>
          <a:prstGeom prst="ellipse">
            <a:avLst/>
          </a:prstGeom>
          <a:solidFill>
            <a:srgbClr val="F4CCCC"/>
          </a:solidFill>
          <a:ln cap="flat" w="190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</a:p>
        </p:txBody>
      </p:sp>
      <p:sp>
        <p:nvSpPr>
          <p:cNvPr id="279" name="Shape 279"/>
          <p:cNvSpPr/>
          <p:nvPr/>
        </p:nvSpPr>
        <p:spPr>
          <a:xfrm>
            <a:off x="3177562" y="2355725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6</a:t>
            </a:r>
          </a:p>
        </p:txBody>
      </p:sp>
      <p:sp>
        <p:nvSpPr>
          <p:cNvPr id="280" name="Shape 280"/>
          <p:cNvSpPr/>
          <p:nvPr/>
        </p:nvSpPr>
        <p:spPr>
          <a:xfrm>
            <a:off x="515237" y="3254200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</a:p>
        </p:txBody>
      </p:sp>
      <p:cxnSp>
        <p:nvCxnSpPr>
          <p:cNvPr id="281" name="Shape 281"/>
          <p:cNvCxnSpPr>
            <a:stCxn id="278" idx="3"/>
            <a:endCxn id="280" idx="0"/>
          </p:cNvCxnSpPr>
          <p:nvPr/>
        </p:nvCxnSpPr>
        <p:spPr>
          <a:xfrm flipH="1">
            <a:off x="812690" y="2861809"/>
            <a:ext cx="624600" cy="3924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82" name="Shape 282"/>
          <p:cNvCxnSpPr>
            <a:stCxn id="277" idx="3"/>
            <a:endCxn id="278" idx="0"/>
          </p:cNvCxnSpPr>
          <p:nvPr/>
        </p:nvCxnSpPr>
        <p:spPr>
          <a:xfrm flipH="1">
            <a:off x="1647590" y="1970209"/>
            <a:ext cx="750600" cy="3837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83" name="Shape 283"/>
          <p:cNvCxnSpPr>
            <a:stCxn id="277" idx="5"/>
            <a:endCxn id="279" idx="0"/>
          </p:cNvCxnSpPr>
          <p:nvPr/>
        </p:nvCxnSpPr>
        <p:spPr>
          <a:xfrm>
            <a:off x="2819059" y="1970209"/>
            <a:ext cx="656100" cy="3855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84" name="Shape 284"/>
          <p:cNvSpPr/>
          <p:nvPr/>
        </p:nvSpPr>
        <p:spPr>
          <a:xfrm>
            <a:off x="1217300" y="4279025"/>
            <a:ext cx="595200" cy="595200"/>
          </a:xfrm>
          <a:prstGeom prst="ellipse">
            <a:avLst/>
          </a:prstGeom>
          <a:solidFill>
            <a:srgbClr val="C9DAF8"/>
          </a:solidFill>
          <a:ln cap="flat" w="19050">
            <a:solidFill>
              <a:srgbClr val="1155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</a:p>
        </p:txBody>
      </p:sp>
      <p:cxnSp>
        <p:nvCxnSpPr>
          <p:cNvPr id="285" name="Shape 285"/>
          <p:cNvCxnSpPr>
            <a:stCxn id="280" idx="5"/>
            <a:endCxn id="284" idx="0"/>
          </p:cNvCxnSpPr>
          <p:nvPr/>
        </p:nvCxnSpPr>
        <p:spPr>
          <a:xfrm>
            <a:off x="1023272" y="3762234"/>
            <a:ext cx="491700" cy="5169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86" name="Shape 286"/>
          <p:cNvSpPr txBox="1"/>
          <p:nvPr/>
        </p:nvSpPr>
        <p:spPr>
          <a:xfrm>
            <a:off x="3642337" y="2126425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0</a:t>
            </a:r>
          </a:p>
        </p:txBody>
      </p:sp>
      <p:sp>
        <p:nvSpPr>
          <p:cNvPr id="287" name="Shape 287"/>
          <p:cNvSpPr txBox="1"/>
          <p:nvPr/>
        </p:nvSpPr>
        <p:spPr>
          <a:xfrm>
            <a:off x="1805700" y="2124475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2</a:t>
            </a:r>
          </a:p>
        </p:txBody>
      </p:sp>
      <p:sp>
        <p:nvSpPr>
          <p:cNvPr id="288" name="Shape 288"/>
          <p:cNvSpPr txBox="1"/>
          <p:nvPr/>
        </p:nvSpPr>
        <p:spPr>
          <a:xfrm>
            <a:off x="991837" y="3040225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1</a:t>
            </a:r>
          </a:p>
        </p:txBody>
      </p:sp>
      <p:sp>
        <p:nvSpPr>
          <p:cNvPr id="289" name="Shape 289"/>
          <p:cNvSpPr txBox="1"/>
          <p:nvPr/>
        </p:nvSpPr>
        <p:spPr>
          <a:xfrm>
            <a:off x="1625250" y="4029275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0</a:t>
            </a:r>
          </a:p>
        </p:txBody>
      </p:sp>
      <p:sp>
        <p:nvSpPr>
          <p:cNvPr id="290" name="Shape 290"/>
          <p:cNvSpPr txBox="1"/>
          <p:nvPr/>
        </p:nvSpPr>
        <p:spPr>
          <a:xfrm>
            <a:off x="2779675" y="1220800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3</a:t>
            </a:r>
          </a:p>
        </p:txBody>
      </p:sp>
      <p:sp>
        <p:nvSpPr>
          <p:cNvPr id="291" name="Shape 291"/>
          <p:cNvSpPr/>
          <p:nvPr/>
        </p:nvSpPr>
        <p:spPr>
          <a:xfrm>
            <a:off x="6664375" y="1462175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</a:p>
        </p:txBody>
      </p:sp>
      <p:sp>
        <p:nvSpPr>
          <p:cNvPr id="292" name="Shape 292"/>
          <p:cNvSpPr/>
          <p:nvPr/>
        </p:nvSpPr>
        <p:spPr>
          <a:xfrm>
            <a:off x="7427200" y="2401325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6</a:t>
            </a:r>
          </a:p>
        </p:txBody>
      </p:sp>
      <p:cxnSp>
        <p:nvCxnSpPr>
          <p:cNvPr id="293" name="Shape 293"/>
          <p:cNvCxnSpPr>
            <a:stCxn id="291" idx="5"/>
            <a:endCxn id="292" idx="0"/>
          </p:cNvCxnSpPr>
          <p:nvPr/>
        </p:nvCxnSpPr>
        <p:spPr>
          <a:xfrm>
            <a:off x="7172409" y="1970209"/>
            <a:ext cx="552300" cy="4311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94" name="Shape 294"/>
          <p:cNvSpPr txBox="1"/>
          <p:nvPr/>
        </p:nvSpPr>
        <p:spPr>
          <a:xfrm>
            <a:off x="7898275" y="2155175"/>
            <a:ext cx="3354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0</a:t>
            </a:r>
          </a:p>
        </p:txBody>
      </p:sp>
      <p:sp>
        <p:nvSpPr>
          <p:cNvPr id="295" name="Shape 295"/>
          <p:cNvSpPr txBox="1"/>
          <p:nvPr/>
        </p:nvSpPr>
        <p:spPr>
          <a:xfrm>
            <a:off x="7133025" y="1220800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3</a:t>
            </a:r>
          </a:p>
        </p:txBody>
      </p:sp>
      <p:sp>
        <p:nvSpPr>
          <p:cNvPr id="296" name="Shape 296"/>
          <p:cNvSpPr/>
          <p:nvPr/>
        </p:nvSpPr>
        <p:spPr>
          <a:xfrm>
            <a:off x="4320100" y="2317050"/>
            <a:ext cx="1204499" cy="5952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Rotate</a:t>
            </a:r>
          </a:p>
        </p:txBody>
      </p:sp>
      <p:cxnSp>
        <p:nvCxnSpPr>
          <p:cNvPr id="297" name="Shape 297"/>
          <p:cNvCxnSpPr>
            <a:stCxn id="298" idx="2"/>
          </p:cNvCxnSpPr>
          <p:nvPr/>
        </p:nvCxnSpPr>
        <p:spPr>
          <a:xfrm>
            <a:off x="838824" y="2007150"/>
            <a:ext cx="386700" cy="308100"/>
          </a:xfrm>
          <a:prstGeom prst="straightConnector1">
            <a:avLst/>
          </a:prstGeom>
          <a:noFill/>
          <a:ln cap="flat" w="19050">
            <a:solidFill>
              <a:srgbClr val="FF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98" name="Shape 298"/>
          <p:cNvSpPr txBox="1"/>
          <p:nvPr/>
        </p:nvSpPr>
        <p:spPr>
          <a:xfrm>
            <a:off x="93175" y="1411950"/>
            <a:ext cx="1491299" cy="59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800">
                <a:solidFill>
                  <a:srgbClr val="FF0000"/>
                </a:solidFill>
              </a:rPr>
              <a:t>unbalanced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en" sz="1800">
                <a:solidFill>
                  <a:srgbClr val="FF0000"/>
                </a:solidFill>
              </a:rPr>
              <a:t>node</a:t>
            </a:r>
          </a:p>
        </p:txBody>
      </p:sp>
      <p:sp>
        <p:nvSpPr>
          <p:cNvPr id="299" name="Shape 299"/>
          <p:cNvSpPr/>
          <p:nvPr/>
        </p:nvSpPr>
        <p:spPr>
          <a:xfrm flipH="1" rot="7968647">
            <a:off x="318868" y="2379752"/>
            <a:ext cx="871862" cy="469794"/>
          </a:xfrm>
          <a:prstGeom prst="curvedUp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00" name="Shape 300"/>
          <p:cNvCxnSpPr>
            <a:stCxn id="301" idx="5"/>
            <a:endCxn id="302" idx="0"/>
          </p:cNvCxnSpPr>
          <p:nvPr/>
        </p:nvCxnSpPr>
        <p:spPr>
          <a:xfrm>
            <a:off x="6426884" y="2863747"/>
            <a:ext cx="438900" cy="3585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303" name="Shape 303"/>
          <p:cNvSpPr/>
          <p:nvPr/>
        </p:nvSpPr>
        <p:spPr>
          <a:xfrm>
            <a:off x="5972925" y="4067100"/>
            <a:ext cx="595200" cy="595200"/>
          </a:xfrm>
          <a:prstGeom prst="ellipse">
            <a:avLst/>
          </a:prstGeom>
          <a:solidFill>
            <a:srgbClr val="C9DAF8"/>
          </a:solidFill>
          <a:ln cap="flat" w="19050">
            <a:solidFill>
              <a:srgbClr val="1155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</a:p>
        </p:txBody>
      </p:sp>
      <p:cxnSp>
        <p:nvCxnSpPr>
          <p:cNvPr id="304" name="Shape 304"/>
          <p:cNvCxnSpPr>
            <a:stCxn id="302" idx="3"/>
            <a:endCxn id="303" idx="0"/>
          </p:cNvCxnSpPr>
          <p:nvPr/>
        </p:nvCxnSpPr>
        <p:spPr>
          <a:xfrm flipH="1">
            <a:off x="6270390" y="3730184"/>
            <a:ext cx="384900" cy="3369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305" name="Shape 305"/>
          <p:cNvSpPr txBox="1"/>
          <p:nvPr/>
        </p:nvSpPr>
        <p:spPr>
          <a:xfrm>
            <a:off x="6380875" y="2155175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2</a:t>
            </a:r>
          </a:p>
        </p:txBody>
      </p:sp>
      <p:sp>
        <p:nvSpPr>
          <p:cNvPr id="306" name="Shape 306"/>
          <p:cNvSpPr txBox="1"/>
          <p:nvPr/>
        </p:nvSpPr>
        <p:spPr>
          <a:xfrm>
            <a:off x="7058525" y="3008162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1</a:t>
            </a:r>
          </a:p>
        </p:txBody>
      </p:sp>
      <p:sp>
        <p:nvSpPr>
          <p:cNvPr id="307" name="Shape 307"/>
          <p:cNvSpPr txBox="1"/>
          <p:nvPr/>
        </p:nvSpPr>
        <p:spPr>
          <a:xfrm>
            <a:off x="6380875" y="3817350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0</a:t>
            </a:r>
          </a:p>
        </p:txBody>
      </p:sp>
      <p:cxnSp>
        <p:nvCxnSpPr>
          <p:cNvPr id="308" name="Shape 308"/>
          <p:cNvCxnSpPr>
            <a:endCxn id="301" idx="0"/>
          </p:cNvCxnSpPr>
          <p:nvPr/>
        </p:nvCxnSpPr>
        <p:spPr>
          <a:xfrm flipH="1">
            <a:off x="6216450" y="1970212"/>
            <a:ext cx="535200" cy="3855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309" name="Shape 309"/>
          <p:cNvSpPr txBox="1"/>
          <p:nvPr/>
        </p:nvSpPr>
        <p:spPr>
          <a:xfrm>
            <a:off x="6751650" y="3981050"/>
            <a:ext cx="2278200" cy="7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en" sz="1800">
                <a:solidFill>
                  <a:srgbClr val="FF0000"/>
                </a:solidFill>
              </a:rPr>
              <a:t>We get the opposite Zig-Zag!</a:t>
            </a:r>
          </a:p>
        </p:txBody>
      </p:sp>
      <p:sp>
        <p:nvSpPr>
          <p:cNvPr id="302" name="Shape 302"/>
          <p:cNvSpPr/>
          <p:nvPr/>
        </p:nvSpPr>
        <p:spPr>
          <a:xfrm>
            <a:off x="6568125" y="3222150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</a:p>
        </p:txBody>
      </p:sp>
      <p:sp>
        <p:nvSpPr>
          <p:cNvPr id="301" name="Shape 301"/>
          <p:cNvSpPr/>
          <p:nvPr/>
        </p:nvSpPr>
        <p:spPr>
          <a:xfrm>
            <a:off x="5918850" y="2355712"/>
            <a:ext cx="595200" cy="595200"/>
          </a:xfrm>
          <a:prstGeom prst="ellipse">
            <a:avLst/>
          </a:prstGeom>
          <a:solidFill>
            <a:srgbClr val="F4CCCC"/>
          </a:solidFill>
          <a:ln cap="flat" w="19050">
            <a:solidFill>
              <a:srgbClr val="CC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</a:p>
        </p:txBody>
      </p:sp>
      <p:sp>
        <p:nvSpPr>
          <p:cNvPr id="310" name="Shape 310"/>
          <p:cNvSpPr txBox="1"/>
          <p:nvPr/>
        </p:nvSpPr>
        <p:spPr>
          <a:xfrm>
            <a:off x="2893100" y="3403775"/>
            <a:ext cx="1781999" cy="989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Zig-Zag: taller children on opposite sides</a:t>
            </a:r>
          </a:p>
        </p:txBody>
      </p:sp>
      <p:sp>
        <p:nvSpPr>
          <p:cNvPr id="311" name="Shape 311"/>
          <p:cNvSpPr txBox="1"/>
          <p:nvPr/>
        </p:nvSpPr>
        <p:spPr>
          <a:xfrm>
            <a:off x="1717575" y="2778725"/>
            <a:ext cx="1366799" cy="33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left</a:t>
            </a:r>
            <a:r>
              <a:rPr lang="en"/>
              <a:t> child taller</a:t>
            </a:r>
          </a:p>
        </p:txBody>
      </p:sp>
      <p:sp>
        <p:nvSpPr>
          <p:cNvPr id="312" name="Shape 312"/>
          <p:cNvSpPr txBox="1"/>
          <p:nvPr/>
        </p:nvSpPr>
        <p:spPr>
          <a:xfrm>
            <a:off x="1023262" y="3425250"/>
            <a:ext cx="1491299" cy="358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right</a:t>
            </a:r>
            <a:r>
              <a:rPr lang="en"/>
              <a:t> child taller</a:t>
            </a:r>
          </a:p>
        </p:txBody>
      </p:sp>
      <p:cxnSp>
        <p:nvCxnSpPr>
          <p:cNvPr id="313" name="Shape 313"/>
          <p:cNvCxnSpPr>
            <a:endCxn id="311" idx="2"/>
          </p:cNvCxnSpPr>
          <p:nvPr/>
        </p:nvCxnSpPr>
        <p:spPr>
          <a:xfrm rot="10800000">
            <a:off x="2400975" y="3115625"/>
            <a:ext cx="555300" cy="4815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14" name="Shape 314"/>
          <p:cNvCxnSpPr>
            <a:endCxn id="312" idx="3"/>
          </p:cNvCxnSpPr>
          <p:nvPr/>
        </p:nvCxnSpPr>
        <p:spPr>
          <a:xfrm rot="10800000">
            <a:off x="2514562" y="3604499"/>
            <a:ext cx="409800" cy="888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i="1" lang="en"/>
              <a:t>Double</a:t>
            </a:r>
            <a:r>
              <a:rPr lang="en"/>
              <a:t> rotate</a:t>
            </a:r>
          </a:p>
        </p:txBody>
      </p:sp>
      <p:sp>
        <p:nvSpPr>
          <p:cNvPr id="320" name="Shape 320"/>
          <p:cNvSpPr txBox="1"/>
          <p:nvPr/>
        </p:nvSpPr>
        <p:spPr>
          <a:xfrm>
            <a:off x="7004350" y="0"/>
            <a:ext cx="21395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Clr>
                <a:srgbClr val="000000"/>
              </a:buClr>
              <a:buSzPct val="68750"/>
              <a:buFont typeface="Arial"/>
              <a:buNone/>
            </a:pPr>
            <a:r>
              <a:rPr b="1" lang="en" sz="1600">
                <a:solidFill>
                  <a:srgbClr val="E08686"/>
                </a:solidFill>
              </a:rPr>
              <a:t>Tree Rotations</a:t>
            </a:r>
          </a:p>
          <a:p>
            <a:pPr lvl="0" rtl="0" algn="r">
              <a:spcBef>
                <a:spcPts val="0"/>
              </a:spcBef>
              <a:buNone/>
            </a:pPr>
            <a:r>
              <a:t/>
            </a:r>
            <a:endParaRPr b="1" sz="1600">
              <a:solidFill>
                <a:srgbClr val="E08686"/>
              </a:solidFill>
            </a:endParaRPr>
          </a:p>
        </p:txBody>
      </p:sp>
      <p:sp>
        <p:nvSpPr>
          <p:cNvPr id="321" name="Shape 321"/>
          <p:cNvSpPr/>
          <p:nvPr/>
        </p:nvSpPr>
        <p:spPr>
          <a:xfrm>
            <a:off x="2137000" y="1462175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</a:p>
        </p:txBody>
      </p:sp>
      <p:sp>
        <p:nvSpPr>
          <p:cNvPr id="322" name="Shape 322"/>
          <p:cNvSpPr/>
          <p:nvPr/>
        </p:nvSpPr>
        <p:spPr>
          <a:xfrm>
            <a:off x="1328925" y="2355725"/>
            <a:ext cx="595200" cy="595200"/>
          </a:xfrm>
          <a:prstGeom prst="ellipse">
            <a:avLst/>
          </a:prstGeom>
          <a:solidFill>
            <a:srgbClr val="F4CCCC"/>
          </a:solidFill>
          <a:ln cap="flat" w="190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</a:p>
        </p:txBody>
      </p:sp>
      <p:sp>
        <p:nvSpPr>
          <p:cNvPr id="323" name="Shape 323"/>
          <p:cNvSpPr/>
          <p:nvPr/>
        </p:nvSpPr>
        <p:spPr>
          <a:xfrm>
            <a:off x="2899825" y="2355725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6</a:t>
            </a:r>
          </a:p>
        </p:txBody>
      </p:sp>
      <p:sp>
        <p:nvSpPr>
          <p:cNvPr id="324" name="Shape 324"/>
          <p:cNvSpPr/>
          <p:nvPr/>
        </p:nvSpPr>
        <p:spPr>
          <a:xfrm>
            <a:off x="457200" y="3222150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</a:p>
        </p:txBody>
      </p:sp>
      <p:cxnSp>
        <p:nvCxnSpPr>
          <p:cNvPr id="325" name="Shape 325"/>
          <p:cNvCxnSpPr>
            <a:stCxn id="322" idx="3"/>
            <a:endCxn id="324" idx="0"/>
          </p:cNvCxnSpPr>
          <p:nvPr/>
        </p:nvCxnSpPr>
        <p:spPr>
          <a:xfrm flipH="1">
            <a:off x="754890" y="2863759"/>
            <a:ext cx="661200" cy="3585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26" name="Shape 326"/>
          <p:cNvCxnSpPr>
            <a:stCxn id="321" idx="3"/>
            <a:endCxn id="322" idx="0"/>
          </p:cNvCxnSpPr>
          <p:nvPr/>
        </p:nvCxnSpPr>
        <p:spPr>
          <a:xfrm flipH="1">
            <a:off x="1626565" y="1970209"/>
            <a:ext cx="597600" cy="3855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27" name="Shape 327"/>
          <p:cNvCxnSpPr>
            <a:endCxn id="323" idx="0"/>
          </p:cNvCxnSpPr>
          <p:nvPr/>
        </p:nvCxnSpPr>
        <p:spPr>
          <a:xfrm>
            <a:off x="2651725" y="1978625"/>
            <a:ext cx="545700" cy="3771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328" name="Shape 328"/>
          <p:cNvSpPr/>
          <p:nvPr/>
        </p:nvSpPr>
        <p:spPr>
          <a:xfrm>
            <a:off x="1052400" y="4173700"/>
            <a:ext cx="595200" cy="595200"/>
          </a:xfrm>
          <a:prstGeom prst="ellipse">
            <a:avLst/>
          </a:prstGeom>
          <a:solidFill>
            <a:srgbClr val="C9DAF8"/>
          </a:solidFill>
          <a:ln cap="flat" w="19050">
            <a:solidFill>
              <a:srgbClr val="1155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</a:p>
        </p:txBody>
      </p:sp>
      <p:cxnSp>
        <p:nvCxnSpPr>
          <p:cNvPr id="329" name="Shape 329"/>
          <p:cNvCxnSpPr>
            <a:stCxn id="324" idx="5"/>
            <a:endCxn id="328" idx="0"/>
          </p:cNvCxnSpPr>
          <p:nvPr/>
        </p:nvCxnSpPr>
        <p:spPr>
          <a:xfrm>
            <a:off x="965234" y="3730184"/>
            <a:ext cx="384900" cy="4434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330" name="Shape 330"/>
          <p:cNvSpPr txBox="1"/>
          <p:nvPr/>
        </p:nvSpPr>
        <p:spPr>
          <a:xfrm>
            <a:off x="3364600" y="2126425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0</a:t>
            </a:r>
          </a:p>
        </p:txBody>
      </p:sp>
      <p:sp>
        <p:nvSpPr>
          <p:cNvPr id="331" name="Shape 331"/>
          <p:cNvSpPr txBox="1"/>
          <p:nvPr/>
        </p:nvSpPr>
        <p:spPr>
          <a:xfrm>
            <a:off x="1784500" y="2126425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2</a:t>
            </a:r>
          </a:p>
        </p:txBody>
      </p:sp>
      <p:sp>
        <p:nvSpPr>
          <p:cNvPr id="332" name="Shape 332"/>
          <p:cNvSpPr txBox="1"/>
          <p:nvPr/>
        </p:nvSpPr>
        <p:spPr>
          <a:xfrm>
            <a:off x="933800" y="3008175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1</a:t>
            </a:r>
          </a:p>
        </p:txBody>
      </p:sp>
      <p:sp>
        <p:nvSpPr>
          <p:cNvPr id="333" name="Shape 333"/>
          <p:cNvSpPr txBox="1"/>
          <p:nvPr/>
        </p:nvSpPr>
        <p:spPr>
          <a:xfrm>
            <a:off x="1576400" y="3990725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0</a:t>
            </a:r>
          </a:p>
        </p:txBody>
      </p:sp>
      <p:sp>
        <p:nvSpPr>
          <p:cNvPr id="334" name="Shape 334"/>
          <p:cNvSpPr txBox="1"/>
          <p:nvPr/>
        </p:nvSpPr>
        <p:spPr>
          <a:xfrm>
            <a:off x="2605650" y="1220800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3</a:t>
            </a:r>
          </a:p>
        </p:txBody>
      </p:sp>
      <p:sp>
        <p:nvSpPr>
          <p:cNvPr id="335" name="Shape 335"/>
          <p:cNvSpPr/>
          <p:nvPr/>
        </p:nvSpPr>
        <p:spPr>
          <a:xfrm>
            <a:off x="6664375" y="1462175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</a:p>
        </p:txBody>
      </p:sp>
      <p:sp>
        <p:nvSpPr>
          <p:cNvPr id="336" name="Shape 336"/>
          <p:cNvSpPr/>
          <p:nvPr/>
        </p:nvSpPr>
        <p:spPr>
          <a:xfrm>
            <a:off x="5925300" y="2388800"/>
            <a:ext cx="595200" cy="595200"/>
          </a:xfrm>
          <a:prstGeom prst="ellipse">
            <a:avLst/>
          </a:prstGeom>
          <a:solidFill>
            <a:srgbClr val="F4CCCC"/>
          </a:solidFill>
          <a:ln cap="flat" w="190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</a:p>
        </p:txBody>
      </p:sp>
      <p:sp>
        <p:nvSpPr>
          <p:cNvPr id="337" name="Shape 337"/>
          <p:cNvSpPr/>
          <p:nvPr/>
        </p:nvSpPr>
        <p:spPr>
          <a:xfrm>
            <a:off x="7427200" y="2401325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6</a:t>
            </a:r>
          </a:p>
        </p:txBody>
      </p:sp>
      <p:sp>
        <p:nvSpPr>
          <p:cNvPr id="338" name="Shape 338"/>
          <p:cNvSpPr/>
          <p:nvPr/>
        </p:nvSpPr>
        <p:spPr>
          <a:xfrm>
            <a:off x="5362475" y="3292500"/>
            <a:ext cx="595200" cy="595200"/>
          </a:xfrm>
          <a:prstGeom prst="ellipse">
            <a:avLst/>
          </a:prstGeom>
          <a:solidFill>
            <a:srgbClr val="C9DAF8"/>
          </a:solidFill>
          <a:ln cap="flat" w="19050">
            <a:solidFill>
              <a:srgbClr val="1155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</a:p>
        </p:txBody>
      </p:sp>
      <p:sp>
        <p:nvSpPr>
          <p:cNvPr id="339" name="Shape 339"/>
          <p:cNvSpPr/>
          <p:nvPr/>
        </p:nvSpPr>
        <p:spPr>
          <a:xfrm>
            <a:off x="4806937" y="4167200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</a:p>
        </p:txBody>
      </p:sp>
      <p:cxnSp>
        <p:nvCxnSpPr>
          <p:cNvPr id="340" name="Shape 340"/>
          <p:cNvCxnSpPr>
            <a:stCxn id="336" idx="3"/>
            <a:endCxn id="338" idx="0"/>
          </p:cNvCxnSpPr>
          <p:nvPr/>
        </p:nvCxnSpPr>
        <p:spPr>
          <a:xfrm flipH="1">
            <a:off x="5659965" y="2896834"/>
            <a:ext cx="352500" cy="395699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41" name="Shape 341"/>
          <p:cNvCxnSpPr>
            <a:stCxn id="338" idx="3"/>
            <a:endCxn id="339" idx="0"/>
          </p:cNvCxnSpPr>
          <p:nvPr/>
        </p:nvCxnSpPr>
        <p:spPr>
          <a:xfrm flipH="1">
            <a:off x="5104640" y="3800534"/>
            <a:ext cx="345000" cy="3666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42" name="Shape 342"/>
          <p:cNvCxnSpPr>
            <a:stCxn id="335" idx="3"/>
            <a:endCxn id="336" idx="0"/>
          </p:cNvCxnSpPr>
          <p:nvPr/>
        </p:nvCxnSpPr>
        <p:spPr>
          <a:xfrm flipH="1">
            <a:off x="6222940" y="1970209"/>
            <a:ext cx="528600" cy="4185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43" name="Shape 343"/>
          <p:cNvCxnSpPr>
            <a:stCxn id="335" idx="5"/>
            <a:endCxn id="337" idx="0"/>
          </p:cNvCxnSpPr>
          <p:nvPr/>
        </p:nvCxnSpPr>
        <p:spPr>
          <a:xfrm>
            <a:off x="7172409" y="1970209"/>
            <a:ext cx="552300" cy="4311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344" name="Shape 344"/>
          <p:cNvSpPr txBox="1"/>
          <p:nvPr/>
        </p:nvSpPr>
        <p:spPr>
          <a:xfrm>
            <a:off x="7898275" y="2155175"/>
            <a:ext cx="3354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0</a:t>
            </a:r>
          </a:p>
        </p:txBody>
      </p:sp>
      <p:sp>
        <p:nvSpPr>
          <p:cNvPr id="345" name="Shape 345"/>
          <p:cNvSpPr txBox="1"/>
          <p:nvPr/>
        </p:nvSpPr>
        <p:spPr>
          <a:xfrm>
            <a:off x="6380875" y="2159500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2</a:t>
            </a:r>
          </a:p>
        </p:txBody>
      </p:sp>
      <p:sp>
        <p:nvSpPr>
          <p:cNvPr id="346" name="Shape 346"/>
          <p:cNvSpPr txBox="1"/>
          <p:nvPr/>
        </p:nvSpPr>
        <p:spPr>
          <a:xfrm>
            <a:off x="5233912" y="3916450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0</a:t>
            </a:r>
          </a:p>
        </p:txBody>
      </p:sp>
      <p:sp>
        <p:nvSpPr>
          <p:cNvPr id="347" name="Shape 347"/>
          <p:cNvSpPr txBox="1"/>
          <p:nvPr/>
        </p:nvSpPr>
        <p:spPr>
          <a:xfrm>
            <a:off x="5801400" y="3041750"/>
            <a:ext cx="6501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1</a:t>
            </a:r>
          </a:p>
        </p:txBody>
      </p:sp>
      <p:sp>
        <p:nvSpPr>
          <p:cNvPr id="348" name="Shape 348"/>
          <p:cNvSpPr txBox="1"/>
          <p:nvPr/>
        </p:nvSpPr>
        <p:spPr>
          <a:xfrm>
            <a:off x="7133025" y="1220800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3</a:t>
            </a:r>
          </a:p>
        </p:txBody>
      </p:sp>
      <p:sp>
        <p:nvSpPr>
          <p:cNvPr id="349" name="Shape 349"/>
          <p:cNvSpPr/>
          <p:nvPr/>
        </p:nvSpPr>
        <p:spPr>
          <a:xfrm>
            <a:off x="3197500" y="3222150"/>
            <a:ext cx="1726800" cy="5952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1st Rotation</a:t>
            </a:r>
          </a:p>
        </p:txBody>
      </p:sp>
      <p:cxnSp>
        <p:nvCxnSpPr>
          <p:cNvPr id="350" name="Shape 350"/>
          <p:cNvCxnSpPr>
            <a:stCxn id="351" idx="2"/>
          </p:cNvCxnSpPr>
          <p:nvPr/>
        </p:nvCxnSpPr>
        <p:spPr>
          <a:xfrm>
            <a:off x="838824" y="2007150"/>
            <a:ext cx="386700" cy="308100"/>
          </a:xfrm>
          <a:prstGeom prst="straightConnector1">
            <a:avLst/>
          </a:prstGeom>
          <a:noFill/>
          <a:ln cap="flat" w="19050">
            <a:solidFill>
              <a:srgbClr val="FF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351" name="Shape 351"/>
          <p:cNvSpPr txBox="1"/>
          <p:nvPr/>
        </p:nvSpPr>
        <p:spPr>
          <a:xfrm>
            <a:off x="93175" y="1411950"/>
            <a:ext cx="1491299" cy="59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800">
                <a:solidFill>
                  <a:srgbClr val="FF0000"/>
                </a:solidFill>
              </a:rPr>
              <a:t>unbalanced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en" sz="1800">
                <a:solidFill>
                  <a:srgbClr val="FF0000"/>
                </a:solidFill>
              </a:rPr>
              <a:t>node</a:t>
            </a:r>
          </a:p>
        </p:txBody>
      </p:sp>
      <p:cxnSp>
        <p:nvCxnSpPr>
          <p:cNvPr id="352" name="Shape 352"/>
          <p:cNvCxnSpPr/>
          <p:nvPr/>
        </p:nvCxnSpPr>
        <p:spPr>
          <a:xfrm rot="10800000">
            <a:off x="6515799" y="3037849"/>
            <a:ext cx="513300" cy="544800"/>
          </a:xfrm>
          <a:prstGeom prst="straightConnector1">
            <a:avLst/>
          </a:prstGeom>
          <a:noFill/>
          <a:ln cap="flat" w="19050">
            <a:solidFill>
              <a:srgbClr val="FF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353" name="Shape 353"/>
          <p:cNvSpPr txBox="1"/>
          <p:nvPr/>
        </p:nvSpPr>
        <p:spPr>
          <a:xfrm>
            <a:off x="6664375" y="3612975"/>
            <a:ext cx="1491299" cy="59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800">
                <a:solidFill>
                  <a:srgbClr val="FF0000"/>
                </a:solidFill>
              </a:rPr>
              <a:t>still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en" sz="1800">
                <a:solidFill>
                  <a:srgbClr val="FF0000"/>
                </a:solidFill>
              </a:rPr>
              <a:t>unbalanced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en" sz="1800">
                <a:solidFill>
                  <a:srgbClr val="FF0000"/>
                </a:solidFill>
              </a:rPr>
              <a:t>node</a:t>
            </a:r>
          </a:p>
        </p:txBody>
      </p:sp>
      <p:sp>
        <p:nvSpPr>
          <p:cNvPr id="354" name="Shape 354"/>
          <p:cNvSpPr/>
          <p:nvPr/>
        </p:nvSpPr>
        <p:spPr>
          <a:xfrm rot="-8047690">
            <a:off x="1198414" y="3195892"/>
            <a:ext cx="975920" cy="649615"/>
          </a:xfrm>
          <a:prstGeom prst="curvedUp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i="1" lang="en"/>
              <a:t>Double</a:t>
            </a:r>
            <a:r>
              <a:rPr lang="en"/>
              <a:t> rotate</a:t>
            </a:r>
          </a:p>
        </p:txBody>
      </p:sp>
      <p:sp>
        <p:nvSpPr>
          <p:cNvPr id="360" name="Shape 360"/>
          <p:cNvSpPr txBox="1"/>
          <p:nvPr/>
        </p:nvSpPr>
        <p:spPr>
          <a:xfrm>
            <a:off x="7004350" y="0"/>
            <a:ext cx="21395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Clr>
                <a:srgbClr val="000000"/>
              </a:buClr>
              <a:buSzPct val="68750"/>
              <a:buFont typeface="Arial"/>
              <a:buNone/>
            </a:pPr>
            <a:r>
              <a:rPr b="1" lang="en" sz="1600">
                <a:solidFill>
                  <a:srgbClr val="E08686"/>
                </a:solidFill>
              </a:rPr>
              <a:t>Tree Rotations</a:t>
            </a:r>
          </a:p>
          <a:p>
            <a:pPr lvl="0" rtl="0" algn="r">
              <a:spcBef>
                <a:spcPts val="0"/>
              </a:spcBef>
              <a:buNone/>
            </a:pPr>
            <a:r>
              <a:t/>
            </a:r>
            <a:endParaRPr b="1" sz="1600">
              <a:solidFill>
                <a:srgbClr val="E08686"/>
              </a:solidFill>
            </a:endParaRPr>
          </a:p>
        </p:txBody>
      </p:sp>
      <p:sp>
        <p:nvSpPr>
          <p:cNvPr id="361" name="Shape 361"/>
          <p:cNvSpPr/>
          <p:nvPr/>
        </p:nvSpPr>
        <p:spPr>
          <a:xfrm>
            <a:off x="2145475" y="1509375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</a:p>
        </p:txBody>
      </p:sp>
      <p:sp>
        <p:nvSpPr>
          <p:cNvPr id="362" name="Shape 362"/>
          <p:cNvSpPr/>
          <p:nvPr/>
        </p:nvSpPr>
        <p:spPr>
          <a:xfrm>
            <a:off x="1337400" y="2431675"/>
            <a:ext cx="595200" cy="595200"/>
          </a:xfrm>
          <a:prstGeom prst="ellipse">
            <a:avLst/>
          </a:prstGeom>
          <a:solidFill>
            <a:srgbClr val="F4CCCC"/>
          </a:solidFill>
          <a:ln cap="flat" w="190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</a:p>
        </p:txBody>
      </p:sp>
      <p:sp>
        <p:nvSpPr>
          <p:cNvPr id="363" name="Shape 363"/>
          <p:cNvSpPr/>
          <p:nvPr/>
        </p:nvSpPr>
        <p:spPr>
          <a:xfrm>
            <a:off x="2908300" y="2448525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6</a:t>
            </a:r>
          </a:p>
        </p:txBody>
      </p:sp>
      <p:sp>
        <p:nvSpPr>
          <p:cNvPr id="364" name="Shape 364"/>
          <p:cNvSpPr/>
          <p:nvPr/>
        </p:nvSpPr>
        <p:spPr>
          <a:xfrm>
            <a:off x="787212" y="3324862"/>
            <a:ext cx="595200" cy="595200"/>
          </a:xfrm>
          <a:prstGeom prst="ellipse">
            <a:avLst/>
          </a:prstGeom>
          <a:solidFill>
            <a:srgbClr val="C9DAF8"/>
          </a:solidFill>
          <a:ln cap="flat" w="19050">
            <a:solidFill>
              <a:srgbClr val="1155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</a:p>
        </p:txBody>
      </p:sp>
      <p:sp>
        <p:nvSpPr>
          <p:cNvPr id="365" name="Shape 365"/>
          <p:cNvSpPr/>
          <p:nvPr/>
        </p:nvSpPr>
        <p:spPr>
          <a:xfrm>
            <a:off x="304062" y="4136975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</a:p>
        </p:txBody>
      </p:sp>
      <p:cxnSp>
        <p:nvCxnSpPr>
          <p:cNvPr id="366" name="Shape 366"/>
          <p:cNvCxnSpPr>
            <a:stCxn id="362" idx="3"/>
            <a:endCxn id="364" idx="0"/>
          </p:cNvCxnSpPr>
          <p:nvPr/>
        </p:nvCxnSpPr>
        <p:spPr>
          <a:xfrm flipH="1">
            <a:off x="1084665" y="2939709"/>
            <a:ext cx="339900" cy="385199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67" name="Shape 367"/>
          <p:cNvCxnSpPr>
            <a:stCxn id="364" idx="3"/>
            <a:endCxn id="365" idx="0"/>
          </p:cNvCxnSpPr>
          <p:nvPr/>
        </p:nvCxnSpPr>
        <p:spPr>
          <a:xfrm flipH="1">
            <a:off x="601677" y="3832897"/>
            <a:ext cx="272700" cy="3042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68" name="Shape 368"/>
          <p:cNvCxnSpPr>
            <a:stCxn id="361" idx="3"/>
            <a:endCxn id="362" idx="0"/>
          </p:cNvCxnSpPr>
          <p:nvPr/>
        </p:nvCxnSpPr>
        <p:spPr>
          <a:xfrm flipH="1">
            <a:off x="1635040" y="2017409"/>
            <a:ext cx="597600" cy="4143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69" name="Shape 369"/>
          <p:cNvCxnSpPr>
            <a:stCxn id="361" idx="5"/>
            <a:endCxn id="363" idx="0"/>
          </p:cNvCxnSpPr>
          <p:nvPr/>
        </p:nvCxnSpPr>
        <p:spPr>
          <a:xfrm>
            <a:off x="2653509" y="2017409"/>
            <a:ext cx="552300" cy="4311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370" name="Shape 370"/>
          <p:cNvSpPr txBox="1"/>
          <p:nvPr/>
        </p:nvSpPr>
        <p:spPr>
          <a:xfrm>
            <a:off x="3379375" y="2202375"/>
            <a:ext cx="3354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0</a:t>
            </a:r>
          </a:p>
        </p:txBody>
      </p:sp>
      <p:sp>
        <p:nvSpPr>
          <p:cNvPr id="371" name="Shape 371"/>
          <p:cNvSpPr txBox="1"/>
          <p:nvPr/>
        </p:nvSpPr>
        <p:spPr>
          <a:xfrm>
            <a:off x="1792975" y="2202375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2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x="731037" y="3886225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0</a:t>
            </a:r>
          </a:p>
        </p:txBody>
      </p:sp>
      <p:sp>
        <p:nvSpPr>
          <p:cNvPr id="373" name="Shape 373"/>
          <p:cNvSpPr txBox="1"/>
          <p:nvPr/>
        </p:nvSpPr>
        <p:spPr>
          <a:xfrm>
            <a:off x="1226137" y="3074112"/>
            <a:ext cx="6501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1</a:t>
            </a:r>
          </a:p>
        </p:txBody>
      </p:sp>
      <p:sp>
        <p:nvSpPr>
          <p:cNvPr id="374" name="Shape 374"/>
          <p:cNvSpPr txBox="1"/>
          <p:nvPr/>
        </p:nvSpPr>
        <p:spPr>
          <a:xfrm>
            <a:off x="2614125" y="1268000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3</a:t>
            </a:r>
          </a:p>
        </p:txBody>
      </p:sp>
      <p:sp>
        <p:nvSpPr>
          <p:cNvPr id="375" name="Shape 375"/>
          <p:cNvSpPr/>
          <p:nvPr/>
        </p:nvSpPr>
        <p:spPr>
          <a:xfrm>
            <a:off x="3636775" y="3208525"/>
            <a:ext cx="1726800" cy="5952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2nd Rotation</a:t>
            </a:r>
          </a:p>
        </p:txBody>
      </p:sp>
      <p:sp>
        <p:nvSpPr>
          <p:cNvPr id="376" name="Shape 376"/>
          <p:cNvSpPr/>
          <p:nvPr/>
        </p:nvSpPr>
        <p:spPr>
          <a:xfrm>
            <a:off x="6782375" y="1875375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</a:p>
        </p:txBody>
      </p:sp>
      <p:sp>
        <p:nvSpPr>
          <p:cNvPr id="377" name="Shape 377"/>
          <p:cNvSpPr/>
          <p:nvPr/>
        </p:nvSpPr>
        <p:spPr>
          <a:xfrm>
            <a:off x="5974300" y="2797675"/>
            <a:ext cx="595200" cy="595200"/>
          </a:xfrm>
          <a:prstGeom prst="ellipse">
            <a:avLst/>
          </a:prstGeom>
          <a:solidFill>
            <a:srgbClr val="C9DAF8"/>
          </a:solidFill>
          <a:ln cap="flat" w="19050">
            <a:solidFill>
              <a:srgbClr val="1155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</a:p>
        </p:txBody>
      </p:sp>
      <p:sp>
        <p:nvSpPr>
          <p:cNvPr id="378" name="Shape 378"/>
          <p:cNvSpPr/>
          <p:nvPr/>
        </p:nvSpPr>
        <p:spPr>
          <a:xfrm>
            <a:off x="7545200" y="2814525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6</a:t>
            </a:r>
          </a:p>
        </p:txBody>
      </p:sp>
      <p:sp>
        <p:nvSpPr>
          <p:cNvPr id="379" name="Shape 379"/>
          <p:cNvSpPr/>
          <p:nvPr/>
        </p:nvSpPr>
        <p:spPr>
          <a:xfrm>
            <a:off x="5433362" y="3690875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</a:p>
        </p:txBody>
      </p:sp>
      <p:sp>
        <p:nvSpPr>
          <p:cNvPr id="380" name="Shape 380"/>
          <p:cNvSpPr/>
          <p:nvPr/>
        </p:nvSpPr>
        <p:spPr>
          <a:xfrm>
            <a:off x="6482325" y="3690875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</a:p>
        </p:txBody>
      </p:sp>
      <p:cxnSp>
        <p:nvCxnSpPr>
          <p:cNvPr id="381" name="Shape 381"/>
          <p:cNvCxnSpPr>
            <a:stCxn id="377" idx="3"/>
            <a:endCxn id="379" idx="0"/>
          </p:cNvCxnSpPr>
          <p:nvPr/>
        </p:nvCxnSpPr>
        <p:spPr>
          <a:xfrm flipH="1">
            <a:off x="5730865" y="3305709"/>
            <a:ext cx="330600" cy="3852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82" name="Shape 382"/>
          <p:cNvCxnSpPr>
            <a:stCxn id="377" idx="5"/>
            <a:endCxn id="380" idx="0"/>
          </p:cNvCxnSpPr>
          <p:nvPr/>
        </p:nvCxnSpPr>
        <p:spPr>
          <a:xfrm>
            <a:off x="6482334" y="3305709"/>
            <a:ext cx="297600" cy="3852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83" name="Shape 383"/>
          <p:cNvCxnSpPr>
            <a:stCxn id="376" idx="3"/>
            <a:endCxn id="377" idx="0"/>
          </p:cNvCxnSpPr>
          <p:nvPr/>
        </p:nvCxnSpPr>
        <p:spPr>
          <a:xfrm flipH="1">
            <a:off x="6271940" y="2383409"/>
            <a:ext cx="597600" cy="4143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84" name="Shape 384"/>
          <p:cNvCxnSpPr>
            <a:stCxn id="376" idx="5"/>
            <a:endCxn id="378" idx="0"/>
          </p:cNvCxnSpPr>
          <p:nvPr/>
        </p:nvCxnSpPr>
        <p:spPr>
          <a:xfrm>
            <a:off x="7290409" y="2383409"/>
            <a:ext cx="552300" cy="4311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385" name="Shape 385"/>
          <p:cNvSpPr txBox="1"/>
          <p:nvPr/>
        </p:nvSpPr>
        <p:spPr>
          <a:xfrm>
            <a:off x="8016275" y="2568375"/>
            <a:ext cx="3354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0</a:t>
            </a:r>
          </a:p>
        </p:txBody>
      </p:sp>
      <p:sp>
        <p:nvSpPr>
          <p:cNvPr id="386" name="Shape 386"/>
          <p:cNvSpPr txBox="1"/>
          <p:nvPr/>
        </p:nvSpPr>
        <p:spPr>
          <a:xfrm>
            <a:off x="6429875" y="2568375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1</a:t>
            </a:r>
          </a:p>
        </p:txBody>
      </p:sp>
      <p:sp>
        <p:nvSpPr>
          <p:cNvPr id="387" name="Shape 387"/>
          <p:cNvSpPr txBox="1"/>
          <p:nvPr/>
        </p:nvSpPr>
        <p:spPr>
          <a:xfrm>
            <a:off x="6909300" y="3440125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0</a:t>
            </a:r>
          </a:p>
        </p:txBody>
      </p:sp>
      <p:sp>
        <p:nvSpPr>
          <p:cNvPr id="388" name="Shape 388"/>
          <p:cNvSpPr txBox="1"/>
          <p:nvPr/>
        </p:nvSpPr>
        <p:spPr>
          <a:xfrm>
            <a:off x="5872287" y="3440125"/>
            <a:ext cx="6501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0</a:t>
            </a:r>
          </a:p>
        </p:txBody>
      </p:sp>
      <p:sp>
        <p:nvSpPr>
          <p:cNvPr id="389" name="Shape 389"/>
          <p:cNvSpPr txBox="1"/>
          <p:nvPr/>
        </p:nvSpPr>
        <p:spPr>
          <a:xfrm>
            <a:off x="7251025" y="1634000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2</a:t>
            </a:r>
          </a:p>
        </p:txBody>
      </p:sp>
      <p:sp>
        <p:nvSpPr>
          <p:cNvPr id="390" name="Shape 390"/>
          <p:cNvSpPr/>
          <p:nvPr/>
        </p:nvSpPr>
        <p:spPr>
          <a:xfrm flipH="1" rot="7181758">
            <a:off x="390102" y="2597686"/>
            <a:ext cx="872026" cy="469744"/>
          </a:xfrm>
          <a:prstGeom prst="curvedUp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push dir="r"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Rebalancing with double rotate </a:t>
            </a:r>
          </a:p>
        </p:txBody>
      </p:sp>
      <p:sp>
        <p:nvSpPr>
          <p:cNvPr id="396" name="Shape 396"/>
          <p:cNvSpPr txBox="1"/>
          <p:nvPr/>
        </p:nvSpPr>
        <p:spPr>
          <a:xfrm>
            <a:off x="7004350" y="0"/>
            <a:ext cx="21395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Clr>
                <a:srgbClr val="000000"/>
              </a:buClr>
              <a:buSzPct val="68750"/>
              <a:buFont typeface="Arial"/>
              <a:buNone/>
            </a:pPr>
            <a:r>
              <a:rPr b="1" lang="en" sz="1600">
                <a:solidFill>
                  <a:srgbClr val="E08686"/>
                </a:solidFill>
              </a:rPr>
              <a:t>Tree Rotations</a:t>
            </a:r>
          </a:p>
          <a:p>
            <a:pPr lvl="0" rtl="0" algn="r">
              <a:spcBef>
                <a:spcPts val="0"/>
              </a:spcBef>
              <a:buNone/>
            </a:pPr>
            <a:r>
              <a:t/>
            </a:r>
            <a:endParaRPr b="1" sz="1600">
              <a:solidFill>
                <a:srgbClr val="E08686"/>
              </a:solidFill>
            </a:endParaRPr>
          </a:p>
        </p:txBody>
      </p:sp>
      <p:sp>
        <p:nvSpPr>
          <p:cNvPr id="397" name="Shape 397"/>
          <p:cNvSpPr/>
          <p:nvPr/>
        </p:nvSpPr>
        <p:spPr>
          <a:xfrm>
            <a:off x="5793062" y="1546437"/>
            <a:ext cx="595200" cy="595200"/>
          </a:xfrm>
          <a:prstGeom prst="ellipse">
            <a:avLst/>
          </a:prstGeom>
          <a:solidFill>
            <a:srgbClr val="F4CCCC"/>
          </a:solidFill>
          <a:ln cap="flat" w="190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</a:p>
        </p:txBody>
      </p:sp>
      <p:sp>
        <p:nvSpPr>
          <p:cNvPr id="398" name="Shape 398"/>
          <p:cNvSpPr/>
          <p:nvPr/>
        </p:nvSpPr>
        <p:spPr>
          <a:xfrm>
            <a:off x="6486837" y="2433550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</a:p>
        </p:txBody>
      </p:sp>
      <p:cxnSp>
        <p:nvCxnSpPr>
          <p:cNvPr id="399" name="Shape 399"/>
          <p:cNvCxnSpPr>
            <a:stCxn id="397" idx="5"/>
            <a:endCxn id="398" idx="0"/>
          </p:cNvCxnSpPr>
          <p:nvPr/>
        </p:nvCxnSpPr>
        <p:spPr>
          <a:xfrm>
            <a:off x="6301097" y="2054472"/>
            <a:ext cx="483300" cy="379200"/>
          </a:xfrm>
          <a:prstGeom prst="straightConnector1">
            <a:avLst/>
          </a:prstGeom>
          <a:noFill/>
          <a:ln cap="flat" w="28575">
            <a:solidFill>
              <a:srgbClr val="1155CC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400" name="Shape 400"/>
          <p:cNvCxnSpPr>
            <a:stCxn id="397" idx="3"/>
            <a:endCxn id="401" idx="0"/>
          </p:cNvCxnSpPr>
          <p:nvPr/>
        </p:nvCxnSpPr>
        <p:spPr>
          <a:xfrm flipH="1">
            <a:off x="5203127" y="2054472"/>
            <a:ext cx="677100" cy="3792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401" name="Shape 401"/>
          <p:cNvSpPr/>
          <p:nvPr/>
        </p:nvSpPr>
        <p:spPr>
          <a:xfrm>
            <a:off x="4707368" y="2433550"/>
            <a:ext cx="991500" cy="8574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</a:p>
        </p:txBody>
      </p:sp>
      <p:sp>
        <p:nvSpPr>
          <p:cNvPr id="402" name="Shape 402"/>
          <p:cNvSpPr/>
          <p:nvPr/>
        </p:nvSpPr>
        <p:spPr>
          <a:xfrm>
            <a:off x="5693493" y="3410925"/>
            <a:ext cx="991500" cy="8574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</a:p>
        </p:txBody>
      </p:sp>
      <p:cxnSp>
        <p:nvCxnSpPr>
          <p:cNvPr id="403" name="Shape 403"/>
          <p:cNvCxnSpPr>
            <a:stCxn id="398" idx="3"/>
            <a:endCxn id="402" idx="0"/>
          </p:cNvCxnSpPr>
          <p:nvPr/>
        </p:nvCxnSpPr>
        <p:spPr>
          <a:xfrm flipH="1">
            <a:off x="6189102" y="2941584"/>
            <a:ext cx="384900" cy="4692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404" name="Shape 404"/>
          <p:cNvCxnSpPr>
            <a:stCxn id="398" idx="5"/>
            <a:endCxn id="405" idx="0"/>
          </p:cNvCxnSpPr>
          <p:nvPr/>
        </p:nvCxnSpPr>
        <p:spPr>
          <a:xfrm>
            <a:off x="6994872" y="2941584"/>
            <a:ext cx="510300" cy="325200"/>
          </a:xfrm>
          <a:prstGeom prst="straightConnector1">
            <a:avLst/>
          </a:prstGeom>
          <a:noFill/>
          <a:ln cap="flat" w="28575">
            <a:solidFill>
              <a:srgbClr val="1155CC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406" name="Shape 406"/>
          <p:cNvSpPr txBox="1"/>
          <p:nvPr/>
        </p:nvSpPr>
        <p:spPr>
          <a:xfrm>
            <a:off x="6295412" y="1272675"/>
            <a:ext cx="6501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k+3</a:t>
            </a:r>
          </a:p>
        </p:txBody>
      </p:sp>
      <p:sp>
        <p:nvSpPr>
          <p:cNvPr id="407" name="Shape 407"/>
          <p:cNvSpPr txBox="1"/>
          <p:nvPr/>
        </p:nvSpPr>
        <p:spPr>
          <a:xfrm>
            <a:off x="7040012" y="2194025"/>
            <a:ext cx="5952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k+2</a:t>
            </a:r>
          </a:p>
        </p:txBody>
      </p:sp>
      <p:sp>
        <p:nvSpPr>
          <p:cNvPr id="408" name="Shape 408"/>
          <p:cNvSpPr txBox="1"/>
          <p:nvPr/>
        </p:nvSpPr>
        <p:spPr>
          <a:xfrm>
            <a:off x="6295412" y="3174000"/>
            <a:ext cx="3156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</a:t>
            </a:r>
          </a:p>
        </p:txBody>
      </p:sp>
      <p:sp>
        <p:nvSpPr>
          <p:cNvPr id="409" name="Shape 409"/>
          <p:cNvSpPr txBox="1"/>
          <p:nvPr/>
        </p:nvSpPr>
        <p:spPr>
          <a:xfrm>
            <a:off x="5325512" y="2298950"/>
            <a:ext cx="3156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</a:t>
            </a:r>
          </a:p>
        </p:txBody>
      </p:sp>
      <p:sp>
        <p:nvSpPr>
          <p:cNvPr id="405" name="Shape 405"/>
          <p:cNvSpPr/>
          <p:nvPr/>
        </p:nvSpPr>
        <p:spPr>
          <a:xfrm>
            <a:off x="7207562" y="3266775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z</a:t>
            </a:r>
          </a:p>
        </p:txBody>
      </p:sp>
      <p:sp>
        <p:nvSpPr>
          <p:cNvPr id="410" name="Shape 410"/>
          <p:cNvSpPr txBox="1"/>
          <p:nvPr/>
        </p:nvSpPr>
        <p:spPr>
          <a:xfrm>
            <a:off x="7678612" y="3015912"/>
            <a:ext cx="5952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k+1</a:t>
            </a:r>
          </a:p>
        </p:txBody>
      </p:sp>
      <p:sp>
        <p:nvSpPr>
          <p:cNvPr id="411" name="Shape 411"/>
          <p:cNvSpPr/>
          <p:nvPr/>
        </p:nvSpPr>
        <p:spPr>
          <a:xfrm>
            <a:off x="6486843" y="4061000"/>
            <a:ext cx="991500" cy="8574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</a:t>
            </a:r>
          </a:p>
        </p:txBody>
      </p:sp>
      <p:cxnSp>
        <p:nvCxnSpPr>
          <p:cNvPr id="412" name="Shape 412"/>
          <p:cNvCxnSpPr>
            <a:stCxn id="405" idx="3"/>
            <a:endCxn id="411" idx="0"/>
          </p:cNvCxnSpPr>
          <p:nvPr/>
        </p:nvCxnSpPr>
        <p:spPr>
          <a:xfrm flipH="1">
            <a:off x="6982727" y="3774809"/>
            <a:ext cx="312000" cy="286200"/>
          </a:xfrm>
          <a:prstGeom prst="straightConnector1">
            <a:avLst/>
          </a:prstGeom>
          <a:noFill/>
          <a:ln cap="flat" w="28575">
            <a:solidFill>
              <a:srgbClr val="1155CC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413" name="Shape 413"/>
          <p:cNvSpPr/>
          <p:nvPr/>
        </p:nvSpPr>
        <p:spPr>
          <a:xfrm>
            <a:off x="7635343" y="4061000"/>
            <a:ext cx="991500" cy="8574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</a:t>
            </a:r>
          </a:p>
        </p:txBody>
      </p:sp>
      <p:cxnSp>
        <p:nvCxnSpPr>
          <p:cNvPr id="414" name="Shape 414"/>
          <p:cNvCxnSpPr>
            <a:stCxn id="405" idx="5"/>
            <a:endCxn id="413" idx="0"/>
          </p:cNvCxnSpPr>
          <p:nvPr/>
        </p:nvCxnSpPr>
        <p:spPr>
          <a:xfrm>
            <a:off x="7715597" y="3774809"/>
            <a:ext cx="415500" cy="2862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415" name="Shape 415"/>
          <p:cNvSpPr txBox="1"/>
          <p:nvPr/>
        </p:nvSpPr>
        <p:spPr>
          <a:xfrm>
            <a:off x="7106337" y="3900525"/>
            <a:ext cx="3156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</a:t>
            </a:r>
          </a:p>
        </p:txBody>
      </p:sp>
      <p:sp>
        <p:nvSpPr>
          <p:cNvPr id="416" name="Shape 416"/>
          <p:cNvSpPr txBox="1"/>
          <p:nvPr/>
        </p:nvSpPr>
        <p:spPr>
          <a:xfrm>
            <a:off x="8257037" y="3954900"/>
            <a:ext cx="3156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</a:t>
            </a:r>
          </a:p>
        </p:txBody>
      </p:sp>
      <p:sp>
        <p:nvSpPr>
          <p:cNvPr id="417" name="Shape 417"/>
          <p:cNvSpPr/>
          <p:nvPr/>
        </p:nvSpPr>
        <p:spPr>
          <a:xfrm>
            <a:off x="1327837" y="1546437"/>
            <a:ext cx="595200" cy="595200"/>
          </a:xfrm>
          <a:prstGeom prst="ellipse">
            <a:avLst/>
          </a:prstGeom>
          <a:solidFill>
            <a:srgbClr val="F4CCCC"/>
          </a:solidFill>
          <a:ln cap="flat" w="190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</a:p>
        </p:txBody>
      </p:sp>
      <p:sp>
        <p:nvSpPr>
          <p:cNvPr id="418" name="Shape 418"/>
          <p:cNvSpPr/>
          <p:nvPr/>
        </p:nvSpPr>
        <p:spPr>
          <a:xfrm>
            <a:off x="2021612" y="2433550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z</a:t>
            </a:r>
          </a:p>
        </p:txBody>
      </p:sp>
      <p:cxnSp>
        <p:nvCxnSpPr>
          <p:cNvPr id="419" name="Shape 419"/>
          <p:cNvCxnSpPr>
            <a:stCxn id="417" idx="5"/>
            <a:endCxn id="418" idx="0"/>
          </p:cNvCxnSpPr>
          <p:nvPr/>
        </p:nvCxnSpPr>
        <p:spPr>
          <a:xfrm>
            <a:off x="1835872" y="2054472"/>
            <a:ext cx="483300" cy="379200"/>
          </a:xfrm>
          <a:prstGeom prst="straightConnector1">
            <a:avLst/>
          </a:prstGeom>
          <a:noFill/>
          <a:ln cap="flat" w="28575">
            <a:solidFill>
              <a:srgbClr val="1155CC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420" name="Shape 420"/>
          <p:cNvCxnSpPr>
            <a:stCxn id="417" idx="3"/>
            <a:endCxn id="421" idx="0"/>
          </p:cNvCxnSpPr>
          <p:nvPr/>
        </p:nvCxnSpPr>
        <p:spPr>
          <a:xfrm flipH="1">
            <a:off x="737902" y="2054472"/>
            <a:ext cx="677100" cy="3792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421" name="Shape 421"/>
          <p:cNvSpPr/>
          <p:nvPr/>
        </p:nvSpPr>
        <p:spPr>
          <a:xfrm>
            <a:off x="242143" y="2433550"/>
            <a:ext cx="991500" cy="8574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</a:p>
        </p:txBody>
      </p:sp>
      <p:sp>
        <p:nvSpPr>
          <p:cNvPr id="422" name="Shape 422"/>
          <p:cNvSpPr/>
          <p:nvPr/>
        </p:nvSpPr>
        <p:spPr>
          <a:xfrm>
            <a:off x="522343" y="4076862"/>
            <a:ext cx="991500" cy="8574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</a:p>
        </p:txBody>
      </p:sp>
      <p:cxnSp>
        <p:nvCxnSpPr>
          <p:cNvPr id="423" name="Shape 423"/>
          <p:cNvCxnSpPr>
            <a:stCxn id="418" idx="3"/>
            <a:endCxn id="424" idx="0"/>
          </p:cNvCxnSpPr>
          <p:nvPr/>
        </p:nvCxnSpPr>
        <p:spPr>
          <a:xfrm flipH="1">
            <a:off x="1764677" y="2941584"/>
            <a:ext cx="344100" cy="310500"/>
          </a:xfrm>
          <a:prstGeom prst="straightConnector1">
            <a:avLst/>
          </a:prstGeom>
          <a:noFill/>
          <a:ln cap="flat" w="28575">
            <a:solidFill>
              <a:srgbClr val="1155CC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425" name="Shape 425"/>
          <p:cNvSpPr txBox="1"/>
          <p:nvPr/>
        </p:nvSpPr>
        <p:spPr>
          <a:xfrm>
            <a:off x="1830187" y="1272675"/>
            <a:ext cx="6501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k+3</a:t>
            </a:r>
          </a:p>
        </p:txBody>
      </p:sp>
      <p:sp>
        <p:nvSpPr>
          <p:cNvPr id="426" name="Shape 426"/>
          <p:cNvSpPr txBox="1"/>
          <p:nvPr/>
        </p:nvSpPr>
        <p:spPr>
          <a:xfrm>
            <a:off x="2574787" y="2194025"/>
            <a:ext cx="5952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k+2</a:t>
            </a:r>
          </a:p>
        </p:txBody>
      </p:sp>
      <p:sp>
        <p:nvSpPr>
          <p:cNvPr id="427" name="Shape 427"/>
          <p:cNvSpPr txBox="1"/>
          <p:nvPr/>
        </p:nvSpPr>
        <p:spPr>
          <a:xfrm>
            <a:off x="1151512" y="3900512"/>
            <a:ext cx="3156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</a:t>
            </a:r>
          </a:p>
        </p:txBody>
      </p:sp>
      <p:sp>
        <p:nvSpPr>
          <p:cNvPr id="428" name="Shape 428"/>
          <p:cNvSpPr txBox="1"/>
          <p:nvPr/>
        </p:nvSpPr>
        <p:spPr>
          <a:xfrm>
            <a:off x="860287" y="2298950"/>
            <a:ext cx="3156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</a:t>
            </a:r>
          </a:p>
        </p:txBody>
      </p:sp>
      <p:sp>
        <p:nvSpPr>
          <p:cNvPr id="424" name="Shape 424"/>
          <p:cNvSpPr/>
          <p:nvPr/>
        </p:nvSpPr>
        <p:spPr>
          <a:xfrm>
            <a:off x="1467112" y="3251975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</a:p>
        </p:txBody>
      </p:sp>
      <p:sp>
        <p:nvSpPr>
          <p:cNvPr id="429" name="Shape 429"/>
          <p:cNvSpPr txBox="1"/>
          <p:nvPr/>
        </p:nvSpPr>
        <p:spPr>
          <a:xfrm>
            <a:off x="1974375" y="3015924"/>
            <a:ext cx="5952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k+1</a:t>
            </a:r>
          </a:p>
        </p:txBody>
      </p:sp>
      <p:sp>
        <p:nvSpPr>
          <p:cNvPr id="430" name="Shape 430"/>
          <p:cNvSpPr/>
          <p:nvPr/>
        </p:nvSpPr>
        <p:spPr>
          <a:xfrm>
            <a:off x="1659493" y="4070400"/>
            <a:ext cx="991500" cy="8574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</a:t>
            </a:r>
          </a:p>
        </p:txBody>
      </p:sp>
      <p:sp>
        <p:nvSpPr>
          <p:cNvPr id="431" name="Shape 431"/>
          <p:cNvSpPr/>
          <p:nvPr/>
        </p:nvSpPr>
        <p:spPr>
          <a:xfrm>
            <a:off x="2843368" y="3463975"/>
            <a:ext cx="991500" cy="8574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</a:t>
            </a:r>
          </a:p>
        </p:txBody>
      </p:sp>
      <p:cxnSp>
        <p:nvCxnSpPr>
          <p:cNvPr id="432" name="Shape 432"/>
          <p:cNvCxnSpPr>
            <a:stCxn id="418" idx="5"/>
            <a:endCxn id="431" idx="0"/>
          </p:cNvCxnSpPr>
          <p:nvPr/>
        </p:nvCxnSpPr>
        <p:spPr>
          <a:xfrm>
            <a:off x="2529647" y="2941584"/>
            <a:ext cx="809399" cy="5223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433" name="Shape 433"/>
          <p:cNvSpPr txBox="1"/>
          <p:nvPr/>
        </p:nvSpPr>
        <p:spPr>
          <a:xfrm>
            <a:off x="2259187" y="3839950"/>
            <a:ext cx="3156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</a:t>
            </a:r>
          </a:p>
        </p:txBody>
      </p:sp>
      <p:sp>
        <p:nvSpPr>
          <p:cNvPr id="434" name="Shape 434"/>
          <p:cNvSpPr txBox="1"/>
          <p:nvPr/>
        </p:nvSpPr>
        <p:spPr>
          <a:xfrm>
            <a:off x="3465062" y="3357875"/>
            <a:ext cx="3156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</a:t>
            </a:r>
          </a:p>
        </p:txBody>
      </p:sp>
      <p:sp>
        <p:nvSpPr>
          <p:cNvPr id="435" name="Shape 435"/>
          <p:cNvSpPr/>
          <p:nvPr/>
        </p:nvSpPr>
        <p:spPr>
          <a:xfrm>
            <a:off x="3323237" y="1790000"/>
            <a:ext cx="1726800" cy="5952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1st Rotation</a:t>
            </a:r>
          </a:p>
        </p:txBody>
      </p:sp>
      <p:cxnSp>
        <p:nvCxnSpPr>
          <p:cNvPr id="436" name="Shape 436"/>
          <p:cNvCxnSpPr>
            <a:stCxn id="424" idx="3"/>
            <a:endCxn id="422" idx="0"/>
          </p:cNvCxnSpPr>
          <p:nvPr/>
        </p:nvCxnSpPr>
        <p:spPr>
          <a:xfrm flipH="1">
            <a:off x="1018177" y="3760009"/>
            <a:ext cx="536100" cy="3168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437" name="Shape 437"/>
          <p:cNvCxnSpPr>
            <a:stCxn id="424" idx="5"/>
            <a:endCxn id="430" idx="0"/>
          </p:cNvCxnSpPr>
          <p:nvPr/>
        </p:nvCxnSpPr>
        <p:spPr>
          <a:xfrm>
            <a:off x="1975147" y="3760009"/>
            <a:ext cx="180000" cy="310500"/>
          </a:xfrm>
          <a:prstGeom prst="straightConnector1">
            <a:avLst/>
          </a:prstGeom>
          <a:noFill/>
          <a:ln cap="flat" w="28575">
            <a:solidFill>
              <a:srgbClr val="1155CC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ransition spd="slow">
    <p:push dir="r"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Rebalancing with double rotate </a:t>
            </a:r>
          </a:p>
        </p:txBody>
      </p:sp>
      <p:sp>
        <p:nvSpPr>
          <p:cNvPr id="443" name="Shape 443"/>
          <p:cNvSpPr txBox="1"/>
          <p:nvPr/>
        </p:nvSpPr>
        <p:spPr>
          <a:xfrm>
            <a:off x="7004350" y="0"/>
            <a:ext cx="21395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Clr>
                <a:srgbClr val="000000"/>
              </a:buClr>
              <a:buSzPct val="68750"/>
              <a:buFont typeface="Arial"/>
              <a:buNone/>
            </a:pPr>
            <a:r>
              <a:rPr b="1" lang="en" sz="1600">
                <a:solidFill>
                  <a:srgbClr val="E08686"/>
                </a:solidFill>
              </a:rPr>
              <a:t>Tree Rotations</a:t>
            </a:r>
          </a:p>
          <a:p>
            <a:pPr lvl="0" rtl="0" algn="r">
              <a:spcBef>
                <a:spcPts val="0"/>
              </a:spcBef>
              <a:buNone/>
            </a:pPr>
            <a:r>
              <a:t/>
            </a:r>
            <a:endParaRPr b="1" sz="1600">
              <a:solidFill>
                <a:srgbClr val="E08686"/>
              </a:solidFill>
            </a:endParaRPr>
          </a:p>
        </p:txBody>
      </p:sp>
      <p:sp>
        <p:nvSpPr>
          <p:cNvPr id="444" name="Shape 444"/>
          <p:cNvSpPr/>
          <p:nvPr/>
        </p:nvSpPr>
        <p:spPr>
          <a:xfrm>
            <a:off x="3323237" y="1790000"/>
            <a:ext cx="1726800" cy="5952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2nd Rotation</a:t>
            </a:r>
          </a:p>
        </p:txBody>
      </p:sp>
      <p:sp>
        <p:nvSpPr>
          <p:cNvPr id="445" name="Shape 445"/>
          <p:cNvSpPr/>
          <p:nvPr/>
        </p:nvSpPr>
        <p:spPr>
          <a:xfrm>
            <a:off x="5143150" y="2567800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</a:p>
        </p:txBody>
      </p:sp>
      <p:sp>
        <p:nvSpPr>
          <p:cNvPr id="446" name="Shape 446"/>
          <p:cNvSpPr/>
          <p:nvPr/>
        </p:nvSpPr>
        <p:spPr>
          <a:xfrm>
            <a:off x="6295587" y="1517850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</a:p>
        </p:txBody>
      </p:sp>
      <p:cxnSp>
        <p:nvCxnSpPr>
          <p:cNvPr id="447" name="Shape 447"/>
          <p:cNvCxnSpPr>
            <a:stCxn id="445" idx="3"/>
            <a:endCxn id="448" idx="0"/>
          </p:cNvCxnSpPr>
          <p:nvPr/>
        </p:nvCxnSpPr>
        <p:spPr>
          <a:xfrm flipH="1">
            <a:off x="4886215" y="3075834"/>
            <a:ext cx="344100" cy="4809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448" name="Shape 448"/>
          <p:cNvSpPr/>
          <p:nvPr/>
        </p:nvSpPr>
        <p:spPr>
          <a:xfrm>
            <a:off x="4390543" y="3556700"/>
            <a:ext cx="991500" cy="8574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</a:p>
        </p:txBody>
      </p:sp>
      <p:sp>
        <p:nvSpPr>
          <p:cNvPr id="449" name="Shape 449"/>
          <p:cNvSpPr/>
          <p:nvPr/>
        </p:nvSpPr>
        <p:spPr>
          <a:xfrm>
            <a:off x="5620106" y="3588750"/>
            <a:ext cx="991500" cy="8574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</a:p>
        </p:txBody>
      </p:sp>
      <p:cxnSp>
        <p:nvCxnSpPr>
          <p:cNvPr id="450" name="Shape 450"/>
          <p:cNvCxnSpPr>
            <a:stCxn id="445" idx="5"/>
            <a:endCxn id="449" idx="0"/>
          </p:cNvCxnSpPr>
          <p:nvPr/>
        </p:nvCxnSpPr>
        <p:spPr>
          <a:xfrm>
            <a:off x="5651184" y="3075834"/>
            <a:ext cx="464700" cy="513000"/>
          </a:xfrm>
          <a:prstGeom prst="straightConnector1">
            <a:avLst/>
          </a:prstGeom>
          <a:noFill/>
          <a:ln cap="flat" w="28575">
            <a:solidFill>
              <a:srgbClr val="1155CC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451" name="Shape 451"/>
          <p:cNvCxnSpPr>
            <a:stCxn id="446" idx="5"/>
            <a:endCxn id="452" idx="0"/>
          </p:cNvCxnSpPr>
          <p:nvPr/>
        </p:nvCxnSpPr>
        <p:spPr>
          <a:xfrm>
            <a:off x="6803622" y="2025884"/>
            <a:ext cx="937800" cy="5331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453" name="Shape 453"/>
          <p:cNvSpPr txBox="1"/>
          <p:nvPr/>
        </p:nvSpPr>
        <p:spPr>
          <a:xfrm>
            <a:off x="5696800" y="2345362"/>
            <a:ext cx="6501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k+1</a:t>
            </a:r>
          </a:p>
        </p:txBody>
      </p:sp>
      <p:sp>
        <p:nvSpPr>
          <p:cNvPr id="454" name="Shape 454"/>
          <p:cNvSpPr txBox="1"/>
          <p:nvPr/>
        </p:nvSpPr>
        <p:spPr>
          <a:xfrm>
            <a:off x="6848762" y="1278325"/>
            <a:ext cx="5952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k+2</a:t>
            </a:r>
          </a:p>
        </p:txBody>
      </p:sp>
      <p:sp>
        <p:nvSpPr>
          <p:cNvPr id="455" name="Shape 455"/>
          <p:cNvSpPr txBox="1"/>
          <p:nvPr/>
        </p:nvSpPr>
        <p:spPr>
          <a:xfrm>
            <a:off x="6222025" y="3351825"/>
            <a:ext cx="3156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</a:t>
            </a:r>
          </a:p>
        </p:txBody>
      </p:sp>
      <p:sp>
        <p:nvSpPr>
          <p:cNvPr id="456" name="Shape 456"/>
          <p:cNvSpPr txBox="1"/>
          <p:nvPr/>
        </p:nvSpPr>
        <p:spPr>
          <a:xfrm>
            <a:off x="5008687" y="3422100"/>
            <a:ext cx="3156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</a:t>
            </a:r>
          </a:p>
        </p:txBody>
      </p:sp>
      <p:sp>
        <p:nvSpPr>
          <p:cNvPr id="452" name="Shape 452"/>
          <p:cNvSpPr/>
          <p:nvPr/>
        </p:nvSpPr>
        <p:spPr>
          <a:xfrm>
            <a:off x="7443962" y="2558975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z</a:t>
            </a:r>
          </a:p>
        </p:txBody>
      </p:sp>
      <p:sp>
        <p:nvSpPr>
          <p:cNvPr id="457" name="Shape 457"/>
          <p:cNvSpPr txBox="1"/>
          <p:nvPr/>
        </p:nvSpPr>
        <p:spPr>
          <a:xfrm>
            <a:off x="7915012" y="2308112"/>
            <a:ext cx="5952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k+1</a:t>
            </a:r>
          </a:p>
        </p:txBody>
      </p:sp>
      <p:sp>
        <p:nvSpPr>
          <p:cNvPr id="458" name="Shape 458"/>
          <p:cNvSpPr/>
          <p:nvPr/>
        </p:nvSpPr>
        <p:spPr>
          <a:xfrm>
            <a:off x="6716343" y="3566425"/>
            <a:ext cx="991500" cy="8574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</a:t>
            </a:r>
          </a:p>
        </p:txBody>
      </p:sp>
      <p:cxnSp>
        <p:nvCxnSpPr>
          <p:cNvPr id="459" name="Shape 459"/>
          <p:cNvCxnSpPr>
            <a:stCxn id="452" idx="3"/>
            <a:endCxn id="458" idx="0"/>
          </p:cNvCxnSpPr>
          <p:nvPr/>
        </p:nvCxnSpPr>
        <p:spPr>
          <a:xfrm flipH="1">
            <a:off x="7212227" y="3067009"/>
            <a:ext cx="318900" cy="4995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460" name="Shape 460"/>
          <p:cNvSpPr/>
          <p:nvPr/>
        </p:nvSpPr>
        <p:spPr>
          <a:xfrm>
            <a:off x="7864843" y="3566425"/>
            <a:ext cx="991500" cy="8574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</a:t>
            </a:r>
          </a:p>
        </p:txBody>
      </p:sp>
      <p:cxnSp>
        <p:nvCxnSpPr>
          <p:cNvPr id="461" name="Shape 461"/>
          <p:cNvCxnSpPr>
            <a:stCxn id="452" idx="5"/>
            <a:endCxn id="460" idx="0"/>
          </p:cNvCxnSpPr>
          <p:nvPr/>
        </p:nvCxnSpPr>
        <p:spPr>
          <a:xfrm>
            <a:off x="7951997" y="3067009"/>
            <a:ext cx="408600" cy="4995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462" name="Shape 462"/>
          <p:cNvSpPr txBox="1"/>
          <p:nvPr/>
        </p:nvSpPr>
        <p:spPr>
          <a:xfrm>
            <a:off x="7269512" y="3460325"/>
            <a:ext cx="3156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</a:t>
            </a:r>
          </a:p>
        </p:txBody>
      </p:sp>
      <p:sp>
        <p:nvSpPr>
          <p:cNvPr id="463" name="Shape 463"/>
          <p:cNvSpPr txBox="1"/>
          <p:nvPr/>
        </p:nvSpPr>
        <p:spPr>
          <a:xfrm>
            <a:off x="8486537" y="3460325"/>
            <a:ext cx="3156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</a:t>
            </a:r>
          </a:p>
        </p:txBody>
      </p:sp>
      <p:sp>
        <p:nvSpPr>
          <p:cNvPr id="464" name="Shape 464"/>
          <p:cNvSpPr/>
          <p:nvPr/>
        </p:nvSpPr>
        <p:spPr>
          <a:xfrm>
            <a:off x="1277037" y="1546437"/>
            <a:ext cx="595200" cy="595200"/>
          </a:xfrm>
          <a:prstGeom prst="ellipse">
            <a:avLst/>
          </a:prstGeom>
          <a:solidFill>
            <a:srgbClr val="F4CCCC"/>
          </a:solidFill>
          <a:ln cap="flat" w="190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</a:p>
        </p:txBody>
      </p:sp>
      <p:sp>
        <p:nvSpPr>
          <p:cNvPr id="465" name="Shape 465"/>
          <p:cNvSpPr/>
          <p:nvPr/>
        </p:nvSpPr>
        <p:spPr>
          <a:xfrm>
            <a:off x="1970812" y="2433550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</a:p>
        </p:txBody>
      </p:sp>
      <p:cxnSp>
        <p:nvCxnSpPr>
          <p:cNvPr id="466" name="Shape 466"/>
          <p:cNvCxnSpPr>
            <a:stCxn id="464" idx="5"/>
            <a:endCxn id="465" idx="0"/>
          </p:cNvCxnSpPr>
          <p:nvPr/>
        </p:nvCxnSpPr>
        <p:spPr>
          <a:xfrm>
            <a:off x="1785072" y="2054472"/>
            <a:ext cx="483300" cy="379200"/>
          </a:xfrm>
          <a:prstGeom prst="straightConnector1">
            <a:avLst/>
          </a:prstGeom>
          <a:noFill/>
          <a:ln cap="flat" w="28575">
            <a:solidFill>
              <a:srgbClr val="1155CC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467" name="Shape 467"/>
          <p:cNvCxnSpPr>
            <a:stCxn id="464" idx="3"/>
            <a:endCxn id="468" idx="0"/>
          </p:cNvCxnSpPr>
          <p:nvPr/>
        </p:nvCxnSpPr>
        <p:spPr>
          <a:xfrm flipH="1">
            <a:off x="687102" y="2054472"/>
            <a:ext cx="677100" cy="3792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468" name="Shape 468"/>
          <p:cNvSpPr/>
          <p:nvPr/>
        </p:nvSpPr>
        <p:spPr>
          <a:xfrm>
            <a:off x="191343" y="2433550"/>
            <a:ext cx="991500" cy="8574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</a:p>
        </p:txBody>
      </p:sp>
      <p:sp>
        <p:nvSpPr>
          <p:cNvPr id="469" name="Shape 469"/>
          <p:cNvSpPr/>
          <p:nvPr/>
        </p:nvSpPr>
        <p:spPr>
          <a:xfrm>
            <a:off x="1177468" y="3410925"/>
            <a:ext cx="991500" cy="8574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</a:p>
        </p:txBody>
      </p:sp>
      <p:cxnSp>
        <p:nvCxnSpPr>
          <p:cNvPr id="470" name="Shape 470"/>
          <p:cNvCxnSpPr>
            <a:stCxn id="465" idx="3"/>
            <a:endCxn id="469" idx="0"/>
          </p:cNvCxnSpPr>
          <p:nvPr/>
        </p:nvCxnSpPr>
        <p:spPr>
          <a:xfrm flipH="1">
            <a:off x="1673077" y="2941584"/>
            <a:ext cx="384900" cy="469200"/>
          </a:xfrm>
          <a:prstGeom prst="straightConnector1">
            <a:avLst/>
          </a:prstGeom>
          <a:noFill/>
          <a:ln cap="flat" w="28575">
            <a:solidFill>
              <a:srgbClr val="1155CC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471" name="Shape 471"/>
          <p:cNvCxnSpPr>
            <a:stCxn id="465" idx="5"/>
            <a:endCxn id="472" idx="0"/>
          </p:cNvCxnSpPr>
          <p:nvPr/>
        </p:nvCxnSpPr>
        <p:spPr>
          <a:xfrm>
            <a:off x="2478847" y="2941584"/>
            <a:ext cx="510000" cy="3381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473" name="Shape 473"/>
          <p:cNvSpPr txBox="1"/>
          <p:nvPr/>
        </p:nvSpPr>
        <p:spPr>
          <a:xfrm>
            <a:off x="1779387" y="1272675"/>
            <a:ext cx="6501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k+3</a:t>
            </a:r>
          </a:p>
        </p:txBody>
      </p:sp>
      <p:sp>
        <p:nvSpPr>
          <p:cNvPr id="474" name="Shape 474"/>
          <p:cNvSpPr txBox="1"/>
          <p:nvPr/>
        </p:nvSpPr>
        <p:spPr>
          <a:xfrm>
            <a:off x="2523987" y="2194025"/>
            <a:ext cx="5952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k+2</a:t>
            </a:r>
          </a:p>
        </p:txBody>
      </p:sp>
      <p:sp>
        <p:nvSpPr>
          <p:cNvPr id="475" name="Shape 475"/>
          <p:cNvSpPr txBox="1"/>
          <p:nvPr/>
        </p:nvSpPr>
        <p:spPr>
          <a:xfrm>
            <a:off x="1779387" y="3174000"/>
            <a:ext cx="3156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</a:t>
            </a:r>
          </a:p>
        </p:txBody>
      </p:sp>
      <p:sp>
        <p:nvSpPr>
          <p:cNvPr id="476" name="Shape 476"/>
          <p:cNvSpPr txBox="1"/>
          <p:nvPr/>
        </p:nvSpPr>
        <p:spPr>
          <a:xfrm>
            <a:off x="809487" y="2298950"/>
            <a:ext cx="3156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</a:t>
            </a:r>
          </a:p>
        </p:txBody>
      </p:sp>
      <p:sp>
        <p:nvSpPr>
          <p:cNvPr id="472" name="Shape 472"/>
          <p:cNvSpPr/>
          <p:nvPr/>
        </p:nvSpPr>
        <p:spPr>
          <a:xfrm>
            <a:off x="2691125" y="3279600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z</a:t>
            </a:r>
          </a:p>
        </p:txBody>
      </p:sp>
      <p:sp>
        <p:nvSpPr>
          <p:cNvPr id="477" name="Shape 477"/>
          <p:cNvSpPr txBox="1"/>
          <p:nvPr/>
        </p:nvSpPr>
        <p:spPr>
          <a:xfrm>
            <a:off x="3162175" y="3028737"/>
            <a:ext cx="5952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k+1</a:t>
            </a:r>
          </a:p>
        </p:txBody>
      </p:sp>
      <p:sp>
        <p:nvSpPr>
          <p:cNvPr id="478" name="Shape 478"/>
          <p:cNvSpPr/>
          <p:nvPr/>
        </p:nvSpPr>
        <p:spPr>
          <a:xfrm>
            <a:off x="1970818" y="4061000"/>
            <a:ext cx="991500" cy="8574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</a:t>
            </a:r>
          </a:p>
        </p:txBody>
      </p:sp>
      <p:cxnSp>
        <p:nvCxnSpPr>
          <p:cNvPr id="479" name="Shape 479"/>
          <p:cNvCxnSpPr>
            <a:stCxn id="472" idx="3"/>
            <a:endCxn id="478" idx="0"/>
          </p:cNvCxnSpPr>
          <p:nvPr/>
        </p:nvCxnSpPr>
        <p:spPr>
          <a:xfrm flipH="1">
            <a:off x="2466590" y="3787634"/>
            <a:ext cx="311700" cy="2733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480" name="Shape 480"/>
          <p:cNvSpPr/>
          <p:nvPr/>
        </p:nvSpPr>
        <p:spPr>
          <a:xfrm>
            <a:off x="3119318" y="4061000"/>
            <a:ext cx="991500" cy="8574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</a:t>
            </a:r>
          </a:p>
        </p:txBody>
      </p:sp>
      <p:cxnSp>
        <p:nvCxnSpPr>
          <p:cNvPr id="481" name="Shape 481"/>
          <p:cNvCxnSpPr>
            <a:stCxn id="472" idx="5"/>
            <a:endCxn id="480" idx="0"/>
          </p:cNvCxnSpPr>
          <p:nvPr/>
        </p:nvCxnSpPr>
        <p:spPr>
          <a:xfrm>
            <a:off x="3199159" y="3787634"/>
            <a:ext cx="415800" cy="2733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482" name="Shape 482"/>
          <p:cNvSpPr txBox="1"/>
          <p:nvPr/>
        </p:nvSpPr>
        <p:spPr>
          <a:xfrm>
            <a:off x="2523987" y="3954900"/>
            <a:ext cx="3156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</a:t>
            </a:r>
          </a:p>
        </p:txBody>
      </p:sp>
      <p:sp>
        <p:nvSpPr>
          <p:cNvPr id="483" name="Shape 483"/>
          <p:cNvSpPr txBox="1"/>
          <p:nvPr/>
        </p:nvSpPr>
        <p:spPr>
          <a:xfrm>
            <a:off x="3741012" y="3954900"/>
            <a:ext cx="3156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</a:t>
            </a:r>
          </a:p>
        </p:txBody>
      </p:sp>
      <p:cxnSp>
        <p:nvCxnSpPr>
          <p:cNvPr id="484" name="Shape 484"/>
          <p:cNvCxnSpPr>
            <a:stCxn id="446" idx="3"/>
            <a:endCxn id="445" idx="0"/>
          </p:cNvCxnSpPr>
          <p:nvPr/>
        </p:nvCxnSpPr>
        <p:spPr>
          <a:xfrm flipH="1">
            <a:off x="5440752" y="2025884"/>
            <a:ext cx="942000" cy="541800"/>
          </a:xfrm>
          <a:prstGeom prst="straightConnector1">
            <a:avLst/>
          </a:prstGeom>
          <a:noFill/>
          <a:ln cap="flat" w="28575">
            <a:solidFill>
              <a:srgbClr val="1155CC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ransition spd="slow">
    <p:push dir="r"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8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Shape 48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Summary of Rotations</a:t>
            </a:r>
          </a:p>
        </p:txBody>
      </p:sp>
      <p:sp>
        <p:nvSpPr>
          <p:cNvPr id="490" name="Shape 490"/>
          <p:cNvSpPr txBox="1"/>
          <p:nvPr/>
        </p:nvSpPr>
        <p:spPr>
          <a:xfrm>
            <a:off x="7004350" y="0"/>
            <a:ext cx="21395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Clr>
                <a:srgbClr val="000000"/>
              </a:buClr>
              <a:buSzPct val="68750"/>
              <a:buFont typeface="Arial"/>
              <a:buNone/>
            </a:pPr>
            <a:r>
              <a:rPr b="1" lang="en" sz="1600">
                <a:solidFill>
                  <a:srgbClr val="E08686"/>
                </a:solidFill>
              </a:rPr>
              <a:t>Tree Rotations</a:t>
            </a:r>
          </a:p>
          <a:p>
            <a:pPr lvl="0" rtl="0" algn="r">
              <a:spcBef>
                <a:spcPts val="0"/>
              </a:spcBef>
              <a:buNone/>
            </a:pPr>
            <a:r>
              <a:t/>
            </a:r>
            <a:endParaRPr b="1" sz="1600">
              <a:solidFill>
                <a:srgbClr val="E08686"/>
              </a:solidFill>
            </a:endParaRPr>
          </a:p>
        </p:txBody>
      </p:sp>
      <p:sp>
        <p:nvSpPr>
          <p:cNvPr id="491" name="Shape 491"/>
          <p:cNvSpPr/>
          <p:nvPr/>
        </p:nvSpPr>
        <p:spPr>
          <a:xfrm>
            <a:off x="5252687" y="2626775"/>
            <a:ext cx="684600" cy="595200"/>
          </a:xfrm>
          <a:prstGeom prst="rightArrow">
            <a:avLst>
              <a:gd fmla="val 47370" name="adj1"/>
              <a:gd fmla="val 50000" name="adj2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sp>
        <p:nvSpPr>
          <p:cNvPr id="492" name="Shape 492"/>
          <p:cNvSpPr/>
          <p:nvPr/>
        </p:nvSpPr>
        <p:spPr>
          <a:xfrm>
            <a:off x="6160824" y="2709645"/>
            <a:ext cx="411299" cy="411299"/>
          </a:xfrm>
          <a:prstGeom prst="ellipse">
            <a:avLst/>
          </a:prstGeom>
          <a:solidFill>
            <a:srgbClr val="FFF2CC"/>
          </a:solidFill>
          <a:ln cap="flat" w="19050">
            <a:solidFill>
              <a:srgbClr val="F1C23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</a:p>
        </p:txBody>
      </p:sp>
      <p:sp>
        <p:nvSpPr>
          <p:cNvPr id="493" name="Shape 493"/>
          <p:cNvSpPr/>
          <p:nvPr/>
        </p:nvSpPr>
        <p:spPr>
          <a:xfrm>
            <a:off x="6956747" y="1984512"/>
            <a:ext cx="411299" cy="411299"/>
          </a:xfrm>
          <a:prstGeom prst="ellipse">
            <a:avLst/>
          </a:prstGeom>
          <a:solidFill>
            <a:srgbClr val="C9DAF8"/>
          </a:solidFill>
          <a:ln cap="flat" w="19050">
            <a:solidFill>
              <a:srgbClr val="1155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</a:p>
        </p:txBody>
      </p:sp>
      <p:cxnSp>
        <p:nvCxnSpPr>
          <p:cNvPr id="494" name="Shape 494"/>
          <p:cNvCxnSpPr>
            <a:stCxn id="492" idx="3"/>
            <a:endCxn id="495" idx="0"/>
          </p:cNvCxnSpPr>
          <p:nvPr/>
        </p:nvCxnSpPr>
        <p:spPr>
          <a:xfrm flipH="1">
            <a:off x="5948058" y="3060712"/>
            <a:ext cx="273000" cy="338699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495" name="Shape 495"/>
          <p:cNvSpPr/>
          <p:nvPr/>
        </p:nvSpPr>
        <p:spPr>
          <a:xfrm>
            <a:off x="5605667" y="3399341"/>
            <a:ext cx="684600" cy="5919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</a:p>
        </p:txBody>
      </p:sp>
      <p:sp>
        <p:nvSpPr>
          <p:cNvPr id="496" name="Shape 496"/>
          <p:cNvSpPr/>
          <p:nvPr/>
        </p:nvSpPr>
        <p:spPr>
          <a:xfrm>
            <a:off x="6444206" y="3399325"/>
            <a:ext cx="684600" cy="5919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</a:p>
        </p:txBody>
      </p:sp>
      <p:cxnSp>
        <p:nvCxnSpPr>
          <p:cNvPr id="497" name="Shape 497"/>
          <p:cNvCxnSpPr>
            <a:stCxn id="492" idx="5"/>
            <a:endCxn id="496" idx="0"/>
          </p:cNvCxnSpPr>
          <p:nvPr/>
        </p:nvCxnSpPr>
        <p:spPr>
          <a:xfrm>
            <a:off x="6511891" y="3060712"/>
            <a:ext cx="274500" cy="338699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498" name="Shape 498"/>
          <p:cNvCxnSpPr>
            <a:stCxn id="493" idx="5"/>
            <a:endCxn id="499" idx="0"/>
          </p:cNvCxnSpPr>
          <p:nvPr/>
        </p:nvCxnSpPr>
        <p:spPr>
          <a:xfrm>
            <a:off x="7307814" y="2335579"/>
            <a:ext cx="647700" cy="3681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499" name="Shape 499"/>
          <p:cNvSpPr/>
          <p:nvPr/>
        </p:nvSpPr>
        <p:spPr>
          <a:xfrm>
            <a:off x="7749864" y="2703550"/>
            <a:ext cx="411299" cy="411299"/>
          </a:xfrm>
          <a:prstGeom prst="ellipse">
            <a:avLst/>
          </a:prstGeom>
          <a:solidFill>
            <a:srgbClr val="D9EAD3"/>
          </a:solidFill>
          <a:ln cap="flat" w="19050">
            <a:solidFill>
              <a:srgbClr val="6AA84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z</a:t>
            </a:r>
          </a:p>
        </p:txBody>
      </p:sp>
      <p:sp>
        <p:nvSpPr>
          <p:cNvPr id="500" name="Shape 500"/>
          <p:cNvSpPr/>
          <p:nvPr/>
        </p:nvSpPr>
        <p:spPr>
          <a:xfrm>
            <a:off x="7247339" y="3399332"/>
            <a:ext cx="684600" cy="5919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</a:t>
            </a:r>
          </a:p>
        </p:txBody>
      </p:sp>
      <p:cxnSp>
        <p:nvCxnSpPr>
          <p:cNvPr id="501" name="Shape 501"/>
          <p:cNvCxnSpPr>
            <a:stCxn id="499" idx="3"/>
            <a:endCxn id="500" idx="0"/>
          </p:cNvCxnSpPr>
          <p:nvPr/>
        </p:nvCxnSpPr>
        <p:spPr>
          <a:xfrm flipH="1">
            <a:off x="7589598" y="3054617"/>
            <a:ext cx="220500" cy="3447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502" name="Shape 502"/>
          <p:cNvSpPr/>
          <p:nvPr/>
        </p:nvSpPr>
        <p:spPr>
          <a:xfrm>
            <a:off x="8040543" y="3399332"/>
            <a:ext cx="684600" cy="5919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</a:t>
            </a:r>
          </a:p>
        </p:txBody>
      </p:sp>
      <p:cxnSp>
        <p:nvCxnSpPr>
          <p:cNvPr id="503" name="Shape 503"/>
          <p:cNvCxnSpPr>
            <a:stCxn id="499" idx="5"/>
            <a:endCxn id="502" idx="0"/>
          </p:cNvCxnSpPr>
          <p:nvPr/>
        </p:nvCxnSpPr>
        <p:spPr>
          <a:xfrm>
            <a:off x="8100931" y="3054617"/>
            <a:ext cx="282000" cy="3447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504" name="Shape 504"/>
          <p:cNvSpPr/>
          <p:nvPr/>
        </p:nvSpPr>
        <p:spPr>
          <a:xfrm>
            <a:off x="3508608" y="2001762"/>
            <a:ext cx="417300" cy="417300"/>
          </a:xfrm>
          <a:prstGeom prst="ellipse">
            <a:avLst/>
          </a:prstGeom>
          <a:solidFill>
            <a:srgbClr val="FFF2CC"/>
          </a:solidFill>
          <a:ln cap="flat" w="19050">
            <a:solidFill>
              <a:srgbClr val="F1C23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</a:p>
        </p:txBody>
      </p:sp>
      <p:sp>
        <p:nvSpPr>
          <p:cNvPr id="505" name="Shape 505"/>
          <p:cNvSpPr/>
          <p:nvPr/>
        </p:nvSpPr>
        <p:spPr>
          <a:xfrm>
            <a:off x="3995064" y="2623778"/>
            <a:ext cx="417300" cy="417300"/>
          </a:xfrm>
          <a:prstGeom prst="ellipse">
            <a:avLst/>
          </a:prstGeom>
          <a:solidFill>
            <a:srgbClr val="C9DAF8"/>
          </a:solidFill>
          <a:ln cap="flat" w="19050">
            <a:solidFill>
              <a:srgbClr val="1155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</a:p>
        </p:txBody>
      </p:sp>
      <p:cxnSp>
        <p:nvCxnSpPr>
          <p:cNvPr id="506" name="Shape 506"/>
          <p:cNvCxnSpPr>
            <a:stCxn id="504" idx="5"/>
            <a:endCxn id="505" idx="0"/>
          </p:cNvCxnSpPr>
          <p:nvPr/>
        </p:nvCxnSpPr>
        <p:spPr>
          <a:xfrm>
            <a:off x="3864796" y="2357950"/>
            <a:ext cx="339000" cy="2658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507" name="Shape 507"/>
          <p:cNvCxnSpPr>
            <a:stCxn id="504" idx="3"/>
            <a:endCxn id="508" idx="0"/>
          </p:cNvCxnSpPr>
          <p:nvPr/>
        </p:nvCxnSpPr>
        <p:spPr>
          <a:xfrm flipH="1">
            <a:off x="3095120" y="2357950"/>
            <a:ext cx="474600" cy="2658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508" name="Shape 508"/>
          <p:cNvSpPr/>
          <p:nvPr/>
        </p:nvSpPr>
        <p:spPr>
          <a:xfrm>
            <a:off x="2747349" y="2623778"/>
            <a:ext cx="695400" cy="601199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</a:p>
        </p:txBody>
      </p:sp>
      <p:sp>
        <p:nvSpPr>
          <p:cNvPr id="509" name="Shape 509"/>
          <p:cNvSpPr/>
          <p:nvPr/>
        </p:nvSpPr>
        <p:spPr>
          <a:xfrm>
            <a:off x="3438793" y="3309083"/>
            <a:ext cx="695400" cy="601199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</a:p>
        </p:txBody>
      </p:sp>
      <p:cxnSp>
        <p:nvCxnSpPr>
          <p:cNvPr id="510" name="Shape 510"/>
          <p:cNvCxnSpPr>
            <a:stCxn id="505" idx="3"/>
            <a:endCxn id="509" idx="0"/>
          </p:cNvCxnSpPr>
          <p:nvPr/>
        </p:nvCxnSpPr>
        <p:spPr>
          <a:xfrm flipH="1">
            <a:off x="3786477" y="2979966"/>
            <a:ext cx="269700" cy="3291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511" name="Shape 511"/>
          <p:cNvCxnSpPr>
            <a:stCxn id="505" idx="5"/>
            <a:endCxn id="512" idx="0"/>
          </p:cNvCxnSpPr>
          <p:nvPr/>
        </p:nvCxnSpPr>
        <p:spPr>
          <a:xfrm>
            <a:off x="4351252" y="2979966"/>
            <a:ext cx="357600" cy="2370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512" name="Shape 512"/>
          <p:cNvSpPr/>
          <p:nvPr/>
        </p:nvSpPr>
        <p:spPr>
          <a:xfrm>
            <a:off x="4500128" y="3217002"/>
            <a:ext cx="417300" cy="417300"/>
          </a:xfrm>
          <a:prstGeom prst="ellipse">
            <a:avLst/>
          </a:prstGeom>
          <a:solidFill>
            <a:srgbClr val="D9EAD3"/>
          </a:solidFill>
          <a:ln cap="flat" w="19050">
            <a:solidFill>
              <a:srgbClr val="6AA84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z</a:t>
            </a:r>
          </a:p>
        </p:txBody>
      </p:sp>
      <p:sp>
        <p:nvSpPr>
          <p:cNvPr id="513" name="Shape 513"/>
          <p:cNvSpPr/>
          <p:nvPr/>
        </p:nvSpPr>
        <p:spPr>
          <a:xfrm>
            <a:off x="3995069" y="3764896"/>
            <a:ext cx="695400" cy="601199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</a:t>
            </a:r>
          </a:p>
        </p:txBody>
      </p:sp>
      <p:cxnSp>
        <p:nvCxnSpPr>
          <p:cNvPr id="514" name="Shape 514"/>
          <p:cNvCxnSpPr>
            <a:stCxn id="512" idx="3"/>
            <a:endCxn id="513" idx="0"/>
          </p:cNvCxnSpPr>
          <p:nvPr/>
        </p:nvCxnSpPr>
        <p:spPr>
          <a:xfrm flipH="1">
            <a:off x="4342840" y="3573190"/>
            <a:ext cx="218400" cy="1917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515" name="Shape 515"/>
          <p:cNvSpPr/>
          <p:nvPr/>
        </p:nvSpPr>
        <p:spPr>
          <a:xfrm>
            <a:off x="4800366" y="3764896"/>
            <a:ext cx="695400" cy="601199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</a:t>
            </a:r>
          </a:p>
        </p:txBody>
      </p:sp>
      <p:cxnSp>
        <p:nvCxnSpPr>
          <p:cNvPr id="516" name="Shape 516"/>
          <p:cNvCxnSpPr>
            <a:stCxn id="512" idx="5"/>
            <a:endCxn id="515" idx="0"/>
          </p:cNvCxnSpPr>
          <p:nvPr/>
        </p:nvCxnSpPr>
        <p:spPr>
          <a:xfrm>
            <a:off x="4856315" y="3573190"/>
            <a:ext cx="291900" cy="1917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517" name="Shape 517"/>
          <p:cNvCxnSpPr>
            <a:stCxn id="493" idx="3"/>
            <a:endCxn id="492" idx="0"/>
          </p:cNvCxnSpPr>
          <p:nvPr/>
        </p:nvCxnSpPr>
        <p:spPr>
          <a:xfrm flipH="1">
            <a:off x="6366581" y="2335579"/>
            <a:ext cx="650400" cy="3741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518" name="Shape 518"/>
          <p:cNvSpPr/>
          <p:nvPr/>
        </p:nvSpPr>
        <p:spPr>
          <a:xfrm>
            <a:off x="1025010" y="1984537"/>
            <a:ext cx="421499" cy="421499"/>
          </a:xfrm>
          <a:prstGeom prst="ellipse">
            <a:avLst/>
          </a:prstGeom>
          <a:solidFill>
            <a:srgbClr val="FFF2CC"/>
          </a:solidFill>
          <a:ln cap="flat" w="19050">
            <a:solidFill>
              <a:srgbClr val="F1C23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</a:p>
        </p:txBody>
      </p:sp>
      <p:sp>
        <p:nvSpPr>
          <p:cNvPr id="519" name="Shape 519"/>
          <p:cNvSpPr/>
          <p:nvPr/>
        </p:nvSpPr>
        <p:spPr>
          <a:xfrm>
            <a:off x="1516214" y="2612628"/>
            <a:ext cx="421499" cy="421499"/>
          </a:xfrm>
          <a:prstGeom prst="ellipse">
            <a:avLst/>
          </a:prstGeom>
          <a:solidFill>
            <a:srgbClr val="D9EAD3"/>
          </a:solidFill>
          <a:ln cap="flat" w="19050">
            <a:solidFill>
              <a:srgbClr val="6AA84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z</a:t>
            </a:r>
          </a:p>
        </p:txBody>
      </p:sp>
      <p:cxnSp>
        <p:nvCxnSpPr>
          <p:cNvPr id="520" name="Shape 520"/>
          <p:cNvCxnSpPr>
            <a:stCxn id="518" idx="5"/>
            <a:endCxn id="519" idx="0"/>
          </p:cNvCxnSpPr>
          <p:nvPr/>
        </p:nvCxnSpPr>
        <p:spPr>
          <a:xfrm>
            <a:off x="1384783" y="2344310"/>
            <a:ext cx="342300" cy="2682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521" name="Shape 521"/>
          <p:cNvCxnSpPr>
            <a:stCxn id="518" idx="3"/>
            <a:endCxn id="522" idx="0"/>
          </p:cNvCxnSpPr>
          <p:nvPr/>
        </p:nvCxnSpPr>
        <p:spPr>
          <a:xfrm flipH="1">
            <a:off x="607338" y="2344310"/>
            <a:ext cx="479400" cy="2682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522" name="Shape 522"/>
          <p:cNvSpPr/>
          <p:nvPr/>
        </p:nvSpPr>
        <p:spPr>
          <a:xfrm>
            <a:off x="256323" y="2612628"/>
            <a:ext cx="701999" cy="607199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</a:p>
        </p:txBody>
      </p:sp>
      <p:sp>
        <p:nvSpPr>
          <p:cNvPr id="523" name="Shape 523"/>
          <p:cNvSpPr/>
          <p:nvPr/>
        </p:nvSpPr>
        <p:spPr>
          <a:xfrm>
            <a:off x="454709" y="3776123"/>
            <a:ext cx="701999" cy="607199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</a:p>
        </p:txBody>
      </p:sp>
      <p:cxnSp>
        <p:nvCxnSpPr>
          <p:cNvPr id="524" name="Shape 524"/>
          <p:cNvCxnSpPr>
            <a:stCxn id="519" idx="3"/>
            <a:endCxn id="525" idx="0"/>
          </p:cNvCxnSpPr>
          <p:nvPr/>
        </p:nvCxnSpPr>
        <p:spPr>
          <a:xfrm flipH="1">
            <a:off x="1334341" y="2972401"/>
            <a:ext cx="243600" cy="2196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525" name="Shape 525"/>
          <p:cNvSpPr/>
          <p:nvPr/>
        </p:nvSpPr>
        <p:spPr>
          <a:xfrm>
            <a:off x="1123619" y="3192088"/>
            <a:ext cx="421499" cy="421499"/>
          </a:xfrm>
          <a:prstGeom prst="ellipse">
            <a:avLst/>
          </a:prstGeom>
          <a:solidFill>
            <a:srgbClr val="C9DAF8"/>
          </a:solidFill>
          <a:ln cap="flat" w="19050">
            <a:solidFill>
              <a:srgbClr val="1155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</a:p>
        </p:txBody>
      </p:sp>
      <p:sp>
        <p:nvSpPr>
          <p:cNvPr id="526" name="Shape 526"/>
          <p:cNvSpPr/>
          <p:nvPr/>
        </p:nvSpPr>
        <p:spPr>
          <a:xfrm>
            <a:off x="1259828" y="3771547"/>
            <a:ext cx="701999" cy="607199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</a:t>
            </a:r>
          </a:p>
        </p:txBody>
      </p:sp>
      <p:sp>
        <p:nvSpPr>
          <p:cNvPr id="527" name="Shape 527"/>
          <p:cNvSpPr/>
          <p:nvPr/>
        </p:nvSpPr>
        <p:spPr>
          <a:xfrm>
            <a:off x="2098030" y="3342187"/>
            <a:ext cx="701999" cy="607199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</a:t>
            </a:r>
          </a:p>
        </p:txBody>
      </p:sp>
      <p:cxnSp>
        <p:nvCxnSpPr>
          <p:cNvPr id="528" name="Shape 528"/>
          <p:cNvCxnSpPr>
            <a:stCxn id="519" idx="5"/>
            <a:endCxn id="527" idx="0"/>
          </p:cNvCxnSpPr>
          <p:nvPr/>
        </p:nvCxnSpPr>
        <p:spPr>
          <a:xfrm>
            <a:off x="1875986" y="2972401"/>
            <a:ext cx="573000" cy="3699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529" name="Shape 529"/>
          <p:cNvCxnSpPr>
            <a:stCxn id="525" idx="3"/>
            <a:endCxn id="523" idx="0"/>
          </p:cNvCxnSpPr>
          <p:nvPr/>
        </p:nvCxnSpPr>
        <p:spPr>
          <a:xfrm flipH="1">
            <a:off x="805846" y="3551860"/>
            <a:ext cx="379500" cy="2244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530" name="Shape 530"/>
          <p:cNvCxnSpPr>
            <a:stCxn id="525" idx="5"/>
            <a:endCxn id="526" idx="0"/>
          </p:cNvCxnSpPr>
          <p:nvPr/>
        </p:nvCxnSpPr>
        <p:spPr>
          <a:xfrm>
            <a:off x="1483392" y="3551860"/>
            <a:ext cx="127500" cy="2196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531" name="Shape 531"/>
          <p:cNvSpPr/>
          <p:nvPr/>
        </p:nvSpPr>
        <p:spPr>
          <a:xfrm>
            <a:off x="2196203" y="2240725"/>
            <a:ext cx="701999" cy="595200"/>
          </a:xfrm>
          <a:prstGeom prst="rightArrow">
            <a:avLst>
              <a:gd fmla="val 47370" name="adj1"/>
              <a:gd fmla="val 50000" name="adj2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sp>
        <p:nvSpPr>
          <p:cNvPr id="532" name="Shape 532"/>
          <p:cNvSpPr txBox="1"/>
          <p:nvPr/>
        </p:nvSpPr>
        <p:spPr>
          <a:xfrm>
            <a:off x="236075" y="1253350"/>
            <a:ext cx="2196600" cy="541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1800"/>
              <a:t>Double rotation necessary</a:t>
            </a:r>
          </a:p>
        </p:txBody>
      </p:sp>
      <p:sp>
        <p:nvSpPr>
          <p:cNvPr id="533" name="Shape 533"/>
          <p:cNvSpPr txBox="1"/>
          <p:nvPr/>
        </p:nvSpPr>
        <p:spPr>
          <a:xfrm>
            <a:off x="2688200" y="1261950"/>
            <a:ext cx="2196600" cy="541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/>
              <a:t>Only single rotation necessary</a:t>
            </a:r>
          </a:p>
        </p:txBody>
      </p:sp>
      <p:sp>
        <p:nvSpPr>
          <p:cNvPr id="534" name="Shape 534"/>
          <p:cNvSpPr txBox="1"/>
          <p:nvPr/>
        </p:nvSpPr>
        <p:spPr>
          <a:xfrm>
            <a:off x="2571000" y="4595575"/>
            <a:ext cx="4001999" cy="37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/>
              <a:t>Symmetry holds for the other cases</a:t>
            </a:r>
          </a:p>
        </p:txBody>
      </p:sp>
      <p:sp>
        <p:nvSpPr>
          <p:cNvPr id="535" name="Shape 535"/>
          <p:cNvSpPr txBox="1"/>
          <p:nvPr/>
        </p:nvSpPr>
        <p:spPr>
          <a:xfrm>
            <a:off x="6064100" y="1267225"/>
            <a:ext cx="2196600" cy="541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/>
              <a:t>Balanced!</a:t>
            </a:r>
          </a:p>
        </p:txBody>
      </p:sp>
    </p:spTree>
  </p:cSld>
  <p:clrMapOvr>
    <a:masterClrMapping/>
  </p:clrMapOvr>
  <p:transition spd="slow">
    <p:push dir="r"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Shape 54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Question: What is the resulting tree?</a:t>
            </a:r>
          </a:p>
        </p:txBody>
      </p:sp>
      <p:sp>
        <p:nvSpPr>
          <p:cNvPr id="541" name="Shape 541"/>
          <p:cNvSpPr txBox="1"/>
          <p:nvPr/>
        </p:nvSpPr>
        <p:spPr>
          <a:xfrm>
            <a:off x="7004350" y="0"/>
            <a:ext cx="21395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Clr>
                <a:srgbClr val="000000"/>
              </a:buClr>
              <a:buSzPct val="68750"/>
              <a:buFont typeface="Arial"/>
              <a:buNone/>
            </a:pPr>
            <a:r>
              <a:rPr b="1" lang="en" sz="1600">
                <a:solidFill>
                  <a:srgbClr val="E08686"/>
                </a:solidFill>
              </a:rPr>
              <a:t>Tree Rotations</a:t>
            </a:r>
          </a:p>
          <a:p>
            <a:pPr lvl="0" rtl="0" algn="r">
              <a:spcBef>
                <a:spcPts val="0"/>
              </a:spcBef>
              <a:buNone/>
            </a:pPr>
            <a:r>
              <a:t/>
            </a:r>
            <a:endParaRPr b="1" sz="1600">
              <a:solidFill>
                <a:srgbClr val="E08686"/>
              </a:solidFill>
            </a:endParaRPr>
          </a:p>
        </p:txBody>
      </p:sp>
      <p:sp>
        <p:nvSpPr>
          <p:cNvPr id="542" name="Shape 542"/>
          <p:cNvSpPr/>
          <p:nvPr/>
        </p:nvSpPr>
        <p:spPr>
          <a:xfrm>
            <a:off x="4271212" y="1426775"/>
            <a:ext cx="595200" cy="595200"/>
          </a:xfrm>
          <a:prstGeom prst="ellipse">
            <a:avLst/>
          </a:prstGeom>
          <a:solidFill>
            <a:srgbClr val="F4CCCC"/>
          </a:solidFill>
          <a:ln cap="flat" w="190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</a:p>
        </p:txBody>
      </p:sp>
      <p:sp>
        <p:nvSpPr>
          <p:cNvPr id="543" name="Shape 543"/>
          <p:cNvSpPr/>
          <p:nvPr/>
        </p:nvSpPr>
        <p:spPr>
          <a:xfrm>
            <a:off x="3463137" y="2320325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</a:p>
        </p:txBody>
      </p:sp>
      <p:sp>
        <p:nvSpPr>
          <p:cNvPr id="544" name="Shape 544"/>
          <p:cNvSpPr/>
          <p:nvPr/>
        </p:nvSpPr>
        <p:spPr>
          <a:xfrm>
            <a:off x="5034037" y="2320325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6</a:t>
            </a:r>
          </a:p>
        </p:txBody>
      </p:sp>
      <p:sp>
        <p:nvSpPr>
          <p:cNvPr id="545" name="Shape 545"/>
          <p:cNvSpPr/>
          <p:nvPr/>
        </p:nvSpPr>
        <p:spPr>
          <a:xfrm>
            <a:off x="2955087" y="3211875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</p:txBody>
      </p:sp>
      <p:sp>
        <p:nvSpPr>
          <p:cNvPr id="546" name="Shape 546"/>
          <p:cNvSpPr/>
          <p:nvPr/>
        </p:nvSpPr>
        <p:spPr>
          <a:xfrm>
            <a:off x="4004462" y="3211875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</a:p>
        </p:txBody>
      </p:sp>
      <p:cxnSp>
        <p:nvCxnSpPr>
          <p:cNvPr id="547" name="Shape 547"/>
          <p:cNvCxnSpPr>
            <a:stCxn id="543" idx="3"/>
            <a:endCxn id="545" idx="0"/>
          </p:cNvCxnSpPr>
          <p:nvPr/>
        </p:nvCxnSpPr>
        <p:spPr>
          <a:xfrm flipH="1">
            <a:off x="3252702" y="2828359"/>
            <a:ext cx="297600" cy="3834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548" name="Shape 548"/>
          <p:cNvCxnSpPr>
            <a:stCxn id="543" idx="5"/>
            <a:endCxn id="546" idx="0"/>
          </p:cNvCxnSpPr>
          <p:nvPr/>
        </p:nvCxnSpPr>
        <p:spPr>
          <a:xfrm>
            <a:off x="3971172" y="2828359"/>
            <a:ext cx="330900" cy="3834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549" name="Shape 549"/>
          <p:cNvCxnSpPr>
            <a:stCxn id="542" idx="3"/>
            <a:endCxn id="543" idx="0"/>
          </p:cNvCxnSpPr>
          <p:nvPr/>
        </p:nvCxnSpPr>
        <p:spPr>
          <a:xfrm flipH="1">
            <a:off x="3760777" y="1934809"/>
            <a:ext cx="597600" cy="3855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550" name="Shape 550"/>
          <p:cNvCxnSpPr>
            <a:stCxn id="542" idx="5"/>
            <a:endCxn id="544" idx="0"/>
          </p:cNvCxnSpPr>
          <p:nvPr/>
        </p:nvCxnSpPr>
        <p:spPr>
          <a:xfrm>
            <a:off x="4779247" y="1934809"/>
            <a:ext cx="552300" cy="3855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551" name="Shape 551"/>
          <p:cNvSpPr/>
          <p:nvPr/>
        </p:nvSpPr>
        <p:spPr>
          <a:xfrm>
            <a:off x="4512487" y="4070175"/>
            <a:ext cx="595200" cy="595200"/>
          </a:xfrm>
          <a:prstGeom prst="ellipse">
            <a:avLst/>
          </a:prstGeom>
          <a:solidFill>
            <a:srgbClr val="C9DAF8"/>
          </a:solidFill>
          <a:ln cap="flat" w="19050">
            <a:solidFill>
              <a:srgbClr val="1155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</a:p>
        </p:txBody>
      </p:sp>
      <p:cxnSp>
        <p:nvCxnSpPr>
          <p:cNvPr id="552" name="Shape 552"/>
          <p:cNvCxnSpPr>
            <a:stCxn id="546" idx="5"/>
            <a:endCxn id="551" idx="0"/>
          </p:cNvCxnSpPr>
          <p:nvPr/>
        </p:nvCxnSpPr>
        <p:spPr>
          <a:xfrm>
            <a:off x="4512497" y="3719909"/>
            <a:ext cx="297600" cy="3504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553" name="Shape 553"/>
          <p:cNvSpPr txBox="1"/>
          <p:nvPr/>
        </p:nvSpPr>
        <p:spPr>
          <a:xfrm>
            <a:off x="5578462" y="2057250"/>
            <a:ext cx="6501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0</a:t>
            </a:r>
          </a:p>
        </p:txBody>
      </p:sp>
      <p:sp>
        <p:nvSpPr>
          <p:cNvPr id="554" name="Shape 554"/>
          <p:cNvSpPr txBox="1"/>
          <p:nvPr/>
        </p:nvSpPr>
        <p:spPr>
          <a:xfrm>
            <a:off x="3918712" y="2091025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2</a:t>
            </a:r>
          </a:p>
        </p:txBody>
      </p:sp>
      <p:sp>
        <p:nvSpPr>
          <p:cNvPr id="555" name="Shape 555"/>
          <p:cNvSpPr txBox="1"/>
          <p:nvPr/>
        </p:nvSpPr>
        <p:spPr>
          <a:xfrm>
            <a:off x="4431437" y="2961125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1</a:t>
            </a:r>
          </a:p>
        </p:txBody>
      </p:sp>
      <p:sp>
        <p:nvSpPr>
          <p:cNvPr id="556" name="Shape 556"/>
          <p:cNvSpPr txBox="1"/>
          <p:nvPr/>
        </p:nvSpPr>
        <p:spPr>
          <a:xfrm>
            <a:off x="3354362" y="2915550"/>
            <a:ext cx="6501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0</a:t>
            </a:r>
          </a:p>
        </p:txBody>
      </p:sp>
      <p:sp>
        <p:nvSpPr>
          <p:cNvPr id="557" name="Shape 557"/>
          <p:cNvSpPr txBox="1"/>
          <p:nvPr/>
        </p:nvSpPr>
        <p:spPr>
          <a:xfrm>
            <a:off x="5002937" y="3807075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0</a:t>
            </a:r>
          </a:p>
        </p:txBody>
      </p:sp>
      <p:sp>
        <p:nvSpPr>
          <p:cNvPr id="558" name="Shape 558"/>
          <p:cNvSpPr txBox="1"/>
          <p:nvPr/>
        </p:nvSpPr>
        <p:spPr>
          <a:xfrm>
            <a:off x="4739862" y="1185400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3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2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Shape 56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Question: What is the resulting tree?</a:t>
            </a:r>
          </a:p>
        </p:txBody>
      </p:sp>
      <p:sp>
        <p:nvSpPr>
          <p:cNvPr id="564" name="Shape 564"/>
          <p:cNvSpPr txBox="1"/>
          <p:nvPr/>
        </p:nvSpPr>
        <p:spPr>
          <a:xfrm>
            <a:off x="7004350" y="0"/>
            <a:ext cx="21395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Clr>
                <a:srgbClr val="000000"/>
              </a:buClr>
              <a:buSzPct val="68750"/>
              <a:buFont typeface="Arial"/>
              <a:buNone/>
            </a:pPr>
            <a:r>
              <a:rPr b="1" lang="en" sz="1600">
                <a:solidFill>
                  <a:srgbClr val="E08686"/>
                </a:solidFill>
              </a:rPr>
              <a:t>Tree Rotations</a:t>
            </a:r>
          </a:p>
          <a:p>
            <a:pPr lvl="0" rtl="0" algn="r">
              <a:spcBef>
                <a:spcPts val="0"/>
              </a:spcBef>
              <a:buNone/>
            </a:pPr>
            <a:r>
              <a:t/>
            </a:r>
            <a:endParaRPr b="1" sz="1600">
              <a:solidFill>
                <a:srgbClr val="E08686"/>
              </a:solidFill>
            </a:endParaRPr>
          </a:p>
        </p:txBody>
      </p:sp>
      <p:sp>
        <p:nvSpPr>
          <p:cNvPr id="565" name="Shape 565"/>
          <p:cNvSpPr/>
          <p:nvPr/>
        </p:nvSpPr>
        <p:spPr>
          <a:xfrm>
            <a:off x="2137000" y="1462175"/>
            <a:ext cx="595200" cy="595200"/>
          </a:xfrm>
          <a:prstGeom prst="ellipse">
            <a:avLst/>
          </a:prstGeom>
          <a:solidFill>
            <a:srgbClr val="F4CCCC"/>
          </a:solidFill>
          <a:ln cap="flat" w="190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</a:p>
        </p:txBody>
      </p:sp>
      <p:sp>
        <p:nvSpPr>
          <p:cNvPr id="566" name="Shape 566"/>
          <p:cNvSpPr/>
          <p:nvPr/>
        </p:nvSpPr>
        <p:spPr>
          <a:xfrm>
            <a:off x="1328925" y="2355725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</a:p>
        </p:txBody>
      </p:sp>
      <p:sp>
        <p:nvSpPr>
          <p:cNvPr id="567" name="Shape 567"/>
          <p:cNvSpPr/>
          <p:nvPr/>
        </p:nvSpPr>
        <p:spPr>
          <a:xfrm>
            <a:off x="2899825" y="2355725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6</a:t>
            </a:r>
          </a:p>
        </p:txBody>
      </p:sp>
      <p:sp>
        <p:nvSpPr>
          <p:cNvPr id="568" name="Shape 568"/>
          <p:cNvSpPr/>
          <p:nvPr/>
        </p:nvSpPr>
        <p:spPr>
          <a:xfrm>
            <a:off x="781225" y="3201700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</p:txBody>
      </p:sp>
      <p:sp>
        <p:nvSpPr>
          <p:cNvPr id="569" name="Shape 569"/>
          <p:cNvSpPr/>
          <p:nvPr/>
        </p:nvSpPr>
        <p:spPr>
          <a:xfrm>
            <a:off x="1870250" y="3247275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</a:p>
        </p:txBody>
      </p:sp>
      <p:cxnSp>
        <p:nvCxnSpPr>
          <p:cNvPr id="570" name="Shape 570"/>
          <p:cNvCxnSpPr>
            <a:stCxn id="566" idx="3"/>
            <a:endCxn id="568" idx="0"/>
          </p:cNvCxnSpPr>
          <p:nvPr/>
        </p:nvCxnSpPr>
        <p:spPr>
          <a:xfrm flipH="1">
            <a:off x="1078890" y="2863759"/>
            <a:ext cx="337200" cy="3378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571" name="Shape 571"/>
          <p:cNvCxnSpPr>
            <a:stCxn id="566" idx="5"/>
            <a:endCxn id="569" idx="0"/>
          </p:cNvCxnSpPr>
          <p:nvPr/>
        </p:nvCxnSpPr>
        <p:spPr>
          <a:xfrm>
            <a:off x="1836959" y="2863759"/>
            <a:ext cx="330900" cy="3834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572" name="Shape 572"/>
          <p:cNvCxnSpPr>
            <a:stCxn id="565" idx="3"/>
            <a:endCxn id="566" idx="0"/>
          </p:cNvCxnSpPr>
          <p:nvPr/>
        </p:nvCxnSpPr>
        <p:spPr>
          <a:xfrm flipH="1">
            <a:off x="1626565" y="1970209"/>
            <a:ext cx="597600" cy="3855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573" name="Shape 573"/>
          <p:cNvCxnSpPr>
            <a:stCxn id="565" idx="5"/>
            <a:endCxn id="567" idx="0"/>
          </p:cNvCxnSpPr>
          <p:nvPr/>
        </p:nvCxnSpPr>
        <p:spPr>
          <a:xfrm>
            <a:off x="2645034" y="1970209"/>
            <a:ext cx="552300" cy="3855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574" name="Shape 574"/>
          <p:cNvSpPr/>
          <p:nvPr/>
        </p:nvSpPr>
        <p:spPr>
          <a:xfrm>
            <a:off x="2378275" y="4105575"/>
            <a:ext cx="595200" cy="595200"/>
          </a:xfrm>
          <a:prstGeom prst="ellipse">
            <a:avLst/>
          </a:prstGeom>
          <a:solidFill>
            <a:srgbClr val="C9DAF8"/>
          </a:solidFill>
          <a:ln cap="flat" w="19050">
            <a:solidFill>
              <a:srgbClr val="1155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</a:p>
        </p:txBody>
      </p:sp>
      <p:cxnSp>
        <p:nvCxnSpPr>
          <p:cNvPr id="575" name="Shape 575"/>
          <p:cNvCxnSpPr>
            <a:stCxn id="569" idx="5"/>
            <a:endCxn id="574" idx="0"/>
          </p:cNvCxnSpPr>
          <p:nvPr/>
        </p:nvCxnSpPr>
        <p:spPr>
          <a:xfrm>
            <a:off x="2378284" y="3755309"/>
            <a:ext cx="297600" cy="3504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576" name="Shape 576"/>
          <p:cNvSpPr txBox="1"/>
          <p:nvPr/>
        </p:nvSpPr>
        <p:spPr>
          <a:xfrm>
            <a:off x="3444250" y="2092650"/>
            <a:ext cx="6501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0</a:t>
            </a:r>
          </a:p>
        </p:txBody>
      </p:sp>
      <p:sp>
        <p:nvSpPr>
          <p:cNvPr id="577" name="Shape 577"/>
          <p:cNvSpPr txBox="1"/>
          <p:nvPr/>
        </p:nvSpPr>
        <p:spPr>
          <a:xfrm>
            <a:off x="1784500" y="2126425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2</a:t>
            </a:r>
          </a:p>
        </p:txBody>
      </p:sp>
      <p:sp>
        <p:nvSpPr>
          <p:cNvPr id="578" name="Shape 578"/>
          <p:cNvSpPr txBox="1"/>
          <p:nvPr/>
        </p:nvSpPr>
        <p:spPr>
          <a:xfrm>
            <a:off x="2297225" y="2996525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1</a:t>
            </a:r>
          </a:p>
        </p:txBody>
      </p:sp>
      <p:sp>
        <p:nvSpPr>
          <p:cNvPr id="579" name="Shape 579"/>
          <p:cNvSpPr txBox="1"/>
          <p:nvPr/>
        </p:nvSpPr>
        <p:spPr>
          <a:xfrm>
            <a:off x="1220150" y="2950950"/>
            <a:ext cx="6501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0</a:t>
            </a:r>
          </a:p>
        </p:txBody>
      </p:sp>
      <p:sp>
        <p:nvSpPr>
          <p:cNvPr id="580" name="Shape 580"/>
          <p:cNvSpPr txBox="1"/>
          <p:nvPr/>
        </p:nvSpPr>
        <p:spPr>
          <a:xfrm>
            <a:off x="2868725" y="3842475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0</a:t>
            </a:r>
          </a:p>
        </p:txBody>
      </p:sp>
      <p:sp>
        <p:nvSpPr>
          <p:cNvPr id="581" name="Shape 581"/>
          <p:cNvSpPr txBox="1"/>
          <p:nvPr/>
        </p:nvSpPr>
        <p:spPr>
          <a:xfrm>
            <a:off x="2605650" y="1220800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3</a:t>
            </a:r>
          </a:p>
        </p:txBody>
      </p:sp>
      <p:sp>
        <p:nvSpPr>
          <p:cNvPr id="582" name="Shape 582"/>
          <p:cNvSpPr/>
          <p:nvPr/>
        </p:nvSpPr>
        <p:spPr>
          <a:xfrm>
            <a:off x="6664375" y="1462175"/>
            <a:ext cx="595200" cy="595200"/>
          </a:xfrm>
          <a:prstGeom prst="ellipse">
            <a:avLst/>
          </a:prstGeom>
          <a:solidFill>
            <a:srgbClr val="F4CCCC"/>
          </a:solidFill>
          <a:ln cap="flat" w="190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</a:p>
        </p:txBody>
      </p:sp>
      <p:sp>
        <p:nvSpPr>
          <p:cNvPr id="583" name="Shape 583"/>
          <p:cNvSpPr/>
          <p:nvPr/>
        </p:nvSpPr>
        <p:spPr>
          <a:xfrm>
            <a:off x="5856300" y="2384475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</a:p>
        </p:txBody>
      </p:sp>
      <p:sp>
        <p:nvSpPr>
          <p:cNvPr id="584" name="Shape 584"/>
          <p:cNvSpPr/>
          <p:nvPr/>
        </p:nvSpPr>
        <p:spPr>
          <a:xfrm>
            <a:off x="7427200" y="2401325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6</a:t>
            </a:r>
          </a:p>
        </p:txBody>
      </p:sp>
      <p:sp>
        <p:nvSpPr>
          <p:cNvPr id="585" name="Shape 585"/>
          <p:cNvSpPr/>
          <p:nvPr/>
        </p:nvSpPr>
        <p:spPr>
          <a:xfrm>
            <a:off x="5275300" y="3324275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</a:p>
        </p:txBody>
      </p:sp>
      <p:sp>
        <p:nvSpPr>
          <p:cNvPr id="586" name="Shape 586"/>
          <p:cNvSpPr/>
          <p:nvPr/>
        </p:nvSpPr>
        <p:spPr>
          <a:xfrm>
            <a:off x="6451500" y="3327075"/>
            <a:ext cx="595200" cy="595200"/>
          </a:xfrm>
          <a:prstGeom prst="ellipse">
            <a:avLst/>
          </a:prstGeom>
          <a:solidFill>
            <a:srgbClr val="C9DAF8"/>
          </a:solidFill>
          <a:ln cap="flat" w="19050">
            <a:solidFill>
              <a:srgbClr val="1155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</a:p>
        </p:txBody>
      </p:sp>
      <p:cxnSp>
        <p:nvCxnSpPr>
          <p:cNvPr id="587" name="Shape 587"/>
          <p:cNvCxnSpPr>
            <a:stCxn id="583" idx="3"/>
            <a:endCxn id="585" idx="0"/>
          </p:cNvCxnSpPr>
          <p:nvPr/>
        </p:nvCxnSpPr>
        <p:spPr>
          <a:xfrm flipH="1">
            <a:off x="5572965" y="2892509"/>
            <a:ext cx="370500" cy="4317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588" name="Shape 588"/>
          <p:cNvCxnSpPr>
            <a:stCxn id="583" idx="5"/>
            <a:endCxn id="586" idx="0"/>
          </p:cNvCxnSpPr>
          <p:nvPr/>
        </p:nvCxnSpPr>
        <p:spPr>
          <a:xfrm>
            <a:off x="6364334" y="2892509"/>
            <a:ext cx="384900" cy="4347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589" name="Shape 589"/>
          <p:cNvCxnSpPr>
            <a:stCxn id="582" idx="3"/>
            <a:endCxn id="583" idx="0"/>
          </p:cNvCxnSpPr>
          <p:nvPr/>
        </p:nvCxnSpPr>
        <p:spPr>
          <a:xfrm flipH="1">
            <a:off x="6153940" y="1970209"/>
            <a:ext cx="597600" cy="4143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590" name="Shape 590"/>
          <p:cNvCxnSpPr>
            <a:stCxn id="582" idx="5"/>
            <a:endCxn id="584" idx="0"/>
          </p:cNvCxnSpPr>
          <p:nvPr/>
        </p:nvCxnSpPr>
        <p:spPr>
          <a:xfrm>
            <a:off x="7172409" y="1970209"/>
            <a:ext cx="552300" cy="4311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591" name="Shape 591"/>
          <p:cNvSpPr txBox="1"/>
          <p:nvPr/>
        </p:nvSpPr>
        <p:spPr>
          <a:xfrm>
            <a:off x="7898275" y="2155175"/>
            <a:ext cx="3354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0</a:t>
            </a:r>
          </a:p>
        </p:txBody>
      </p:sp>
      <p:sp>
        <p:nvSpPr>
          <p:cNvPr id="592" name="Shape 592"/>
          <p:cNvSpPr txBox="1"/>
          <p:nvPr/>
        </p:nvSpPr>
        <p:spPr>
          <a:xfrm>
            <a:off x="6311875" y="2155175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2</a:t>
            </a:r>
          </a:p>
        </p:txBody>
      </p:sp>
      <p:sp>
        <p:nvSpPr>
          <p:cNvPr id="593" name="Shape 593"/>
          <p:cNvSpPr txBox="1"/>
          <p:nvPr/>
        </p:nvSpPr>
        <p:spPr>
          <a:xfrm>
            <a:off x="6878475" y="3076325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0</a:t>
            </a:r>
          </a:p>
        </p:txBody>
      </p:sp>
      <p:sp>
        <p:nvSpPr>
          <p:cNvPr id="594" name="Shape 594"/>
          <p:cNvSpPr txBox="1"/>
          <p:nvPr/>
        </p:nvSpPr>
        <p:spPr>
          <a:xfrm>
            <a:off x="5714225" y="3073525"/>
            <a:ext cx="6501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1</a:t>
            </a:r>
          </a:p>
        </p:txBody>
      </p:sp>
      <p:sp>
        <p:nvSpPr>
          <p:cNvPr id="595" name="Shape 595"/>
          <p:cNvSpPr txBox="1"/>
          <p:nvPr/>
        </p:nvSpPr>
        <p:spPr>
          <a:xfrm>
            <a:off x="7133025" y="1220800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3</a:t>
            </a:r>
          </a:p>
        </p:txBody>
      </p:sp>
      <p:sp>
        <p:nvSpPr>
          <p:cNvPr id="596" name="Shape 596"/>
          <p:cNvSpPr/>
          <p:nvPr/>
        </p:nvSpPr>
        <p:spPr>
          <a:xfrm>
            <a:off x="4767275" y="4208475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</p:txBody>
      </p:sp>
      <p:cxnSp>
        <p:nvCxnSpPr>
          <p:cNvPr id="597" name="Shape 597"/>
          <p:cNvCxnSpPr>
            <a:stCxn id="585" idx="3"/>
            <a:endCxn id="596" idx="0"/>
          </p:cNvCxnSpPr>
          <p:nvPr/>
        </p:nvCxnSpPr>
        <p:spPr>
          <a:xfrm flipH="1">
            <a:off x="5064865" y="3832309"/>
            <a:ext cx="297600" cy="3762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598" name="Shape 598"/>
          <p:cNvSpPr txBox="1"/>
          <p:nvPr/>
        </p:nvSpPr>
        <p:spPr>
          <a:xfrm>
            <a:off x="5237575" y="4015725"/>
            <a:ext cx="335400" cy="38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0</a:t>
            </a:r>
          </a:p>
        </p:txBody>
      </p:sp>
      <p:sp>
        <p:nvSpPr>
          <p:cNvPr id="599" name="Shape 599"/>
          <p:cNvSpPr/>
          <p:nvPr/>
        </p:nvSpPr>
        <p:spPr>
          <a:xfrm>
            <a:off x="3197500" y="3222150"/>
            <a:ext cx="1726800" cy="5952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1st Rotation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Review: Binary Search Tree (BST)</a:t>
            </a:r>
          </a:p>
        </p:txBody>
      </p:sp>
      <p:sp>
        <p:nvSpPr>
          <p:cNvPr id="45" name="Shape 45"/>
          <p:cNvSpPr/>
          <p:nvPr/>
        </p:nvSpPr>
        <p:spPr>
          <a:xfrm>
            <a:off x="1738950" y="1933575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</a:p>
        </p:txBody>
      </p:sp>
      <p:sp>
        <p:nvSpPr>
          <p:cNvPr id="46" name="Shape 46"/>
          <p:cNvSpPr/>
          <p:nvPr/>
        </p:nvSpPr>
        <p:spPr>
          <a:xfrm>
            <a:off x="907125" y="2827125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</a:p>
        </p:txBody>
      </p:sp>
      <p:sp>
        <p:nvSpPr>
          <p:cNvPr id="47" name="Shape 47"/>
          <p:cNvSpPr/>
          <p:nvPr/>
        </p:nvSpPr>
        <p:spPr>
          <a:xfrm>
            <a:off x="2501775" y="2827125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</a:p>
        </p:txBody>
      </p:sp>
      <p:sp>
        <p:nvSpPr>
          <p:cNvPr id="48" name="Shape 48"/>
          <p:cNvSpPr txBox="1"/>
          <p:nvPr/>
        </p:nvSpPr>
        <p:spPr>
          <a:xfrm>
            <a:off x="4652225" y="3318750"/>
            <a:ext cx="2628899" cy="1424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2000"/>
              <a:t>worst case</a:t>
            </a:r>
            <a:r>
              <a:rPr lang="en" sz="2000"/>
              <a:t>: 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 sz="2000"/>
              <a:t>O(n) lookup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 sz="2000"/>
              <a:t>O(n) insertion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 sz="2000"/>
              <a:t>O(n) deletion</a:t>
            </a:r>
          </a:p>
        </p:txBody>
      </p:sp>
      <p:sp>
        <p:nvSpPr>
          <p:cNvPr id="49" name="Shape 49"/>
          <p:cNvSpPr/>
          <p:nvPr/>
        </p:nvSpPr>
        <p:spPr>
          <a:xfrm>
            <a:off x="457200" y="3712850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</p:txBody>
      </p:sp>
      <p:sp>
        <p:nvSpPr>
          <p:cNvPr id="50" name="Shape 50"/>
          <p:cNvSpPr/>
          <p:nvPr/>
        </p:nvSpPr>
        <p:spPr>
          <a:xfrm>
            <a:off x="1339950" y="3712950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</a:p>
        </p:txBody>
      </p:sp>
      <p:cxnSp>
        <p:nvCxnSpPr>
          <p:cNvPr id="51" name="Shape 51"/>
          <p:cNvCxnSpPr>
            <a:stCxn id="46" idx="3"/>
            <a:endCxn id="49" idx="0"/>
          </p:cNvCxnSpPr>
          <p:nvPr/>
        </p:nvCxnSpPr>
        <p:spPr>
          <a:xfrm flipH="1">
            <a:off x="754890" y="3335159"/>
            <a:ext cx="239400" cy="3777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52" name="Shape 52"/>
          <p:cNvCxnSpPr>
            <a:stCxn id="46" idx="5"/>
            <a:endCxn id="50" idx="0"/>
          </p:cNvCxnSpPr>
          <p:nvPr/>
        </p:nvCxnSpPr>
        <p:spPr>
          <a:xfrm>
            <a:off x="1415159" y="3335159"/>
            <a:ext cx="222300" cy="3777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53" name="Shape 53"/>
          <p:cNvCxnSpPr>
            <a:stCxn id="45" idx="3"/>
            <a:endCxn id="46" idx="0"/>
          </p:cNvCxnSpPr>
          <p:nvPr/>
        </p:nvCxnSpPr>
        <p:spPr>
          <a:xfrm flipH="1">
            <a:off x="1204815" y="2441609"/>
            <a:ext cx="621300" cy="3855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54" name="Shape 54"/>
          <p:cNvCxnSpPr>
            <a:stCxn id="45" idx="5"/>
            <a:endCxn id="47" idx="0"/>
          </p:cNvCxnSpPr>
          <p:nvPr/>
        </p:nvCxnSpPr>
        <p:spPr>
          <a:xfrm>
            <a:off x="2246984" y="2441609"/>
            <a:ext cx="552300" cy="3855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55" name="Shape 55"/>
          <p:cNvSpPr txBox="1"/>
          <p:nvPr/>
        </p:nvSpPr>
        <p:spPr>
          <a:xfrm>
            <a:off x="1339950" y="1456100"/>
            <a:ext cx="1393199" cy="345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en" sz="1800"/>
              <a:t>ideal case</a:t>
            </a:r>
          </a:p>
        </p:txBody>
      </p:sp>
      <p:sp>
        <p:nvSpPr>
          <p:cNvPr id="56" name="Shape 56"/>
          <p:cNvSpPr/>
          <p:nvPr/>
        </p:nvSpPr>
        <p:spPr>
          <a:xfrm>
            <a:off x="7380550" y="3556200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</a:p>
        </p:txBody>
      </p:sp>
      <p:sp>
        <p:nvSpPr>
          <p:cNvPr id="57" name="Shape 57"/>
          <p:cNvSpPr/>
          <p:nvPr/>
        </p:nvSpPr>
        <p:spPr>
          <a:xfrm>
            <a:off x="6373437" y="2138025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</a:p>
        </p:txBody>
      </p:sp>
      <p:sp>
        <p:nvSpPr>
          <p:cNvPr id="58" name="Shape 58"/>
          <p:cNvSpPr/>
          <p:nvPr/>
        </p:nvSpPr>
        <p:spPr>
          <a:xfrm>
            <a:off x="7975750" y="4271650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</a:p>
        </p:txBody>
      </p:sp>
      <p:sp>
        <p:nvSpPr>
          <p:cNvPr id="59" name="Shape 59"/>
          <p:cNvSpPr/>
          <p:nvPr/>
        </p:nvSpPr>
        <p:spPr>
          <a:xfrm>
            <a:off x="5865400" y="1382587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</p:txBody>
      </p:sp>
      <p:sp>
        <p:nvSpPr>
          <p:cNvPr id="60" name="Shape 60"/>
          <p:cNvSpPr/>
          <p:nvPr/>
        </p:nvSpPr>
        <p:spPr>
          <a:xfrm>
            <a:off x="6883050" y="2842537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</a:p>
        </p:txBody>
      </p:sp>
      <p:cxnSp>
        <p:nvCxnSpPr>
          <p:cNvPr id="61" name="Shape 61"/>
          <p:cNvCxnSpPr>
            <a:stCxn id="57" idx="5"/>
            <a:endCxn id="60" idx="0"/>
          </p:cNvCxnSpPr>
          <p:nvPr/>
        </p:nvCxnSpPr>
        <p:spPr>
          <a:xfrm>
            <a:off x="6881472" y="2646059"/>
            <a:ext cx="299100" cy="1965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62" name="Shape 62"/>
          <p:cNvCxnSpPr>
            <a:stCxn id="56" idx="5"/>
            <a:endCxn id="58" idx="0"/>
          </p:cNvCxnSpPr>
          <p:nvPr/>
        </p:nvCxnSpPr>
        <p:spPr>
          <a:xfrm>
            <a:off x="7888584" y="4064234"/>
            <a:ext cx="384900" cy="2073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63" name="Shape 63"/>
          <p:cNvCxnSpPr>
            <a:stCxn id="59" idx="5"/>
            <a:endCxn id="57" idx="0"/>
          </p:cNvCxnSpPr>
          <p:nvPr/>
        </p:nvCxnSpPr>
        <p:spPr>
          <a:xfrm>
            <a:off x="6373434" y="1890622"/>
            <a:ext cx="297600" cy="2475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64" name="Shape 64"/>
          <p:cNvCxnSpPr>
            <a:stCxn id="60" idx="5"/>
            <a:endCxn id="56" idx="0"/>
          </p:cNvCxnSpPr>
          <p:nvPr/>
        </p:nvCxnSpPr>
        <p:spPr>
          <a:xfrm>
            <a:off x="7391084" y="3350572"/>
            <a:ext cx="287100" cy="2055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65" name="Shape 65"/>
          <p:cNvSpPr txBox="1"/>
          <p:nvPr/>
        </p:nvSpPr>
        <p:spPr>
          <a:xfrm>
            <a:off x="7004350" y="0"/>
            <a:ext cx="21395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Clr>
                <a:srgbClr val="000000"/>
              </a:buClr>
              <a:buSzPct val="68750"/>
              <a:buFont typeface="Arial"/>
              <a:buNone/>
            </a:pPr>
            <a:r>
              <a:rPr b="1" lang="en" sz="1600">
                <a:solidFill>
                  <a:srgbClr val="E08686"/>
                </a:solidFill>
              </a:rPr>
              <a:t>BSTs</a:t>
            </a:r>
          </a:p>
          <a:p>
            <a:pPr lvl="0" rtl="0" algn="r">
              <a:spcBef>
                <a:spcPts val="0"/>
              </a:spcBef>
              <a:buNone/>
            </a:pPr>
            <a:r>
              <a:t/>
            </a:r>
            <a:endParaRPr b="1" sz="1600">
              <a:solidFill>
                <a:srgbClr val="E08686"/>
              </a:solidFill>
            </a:endParaRPr>
          </a:p>
        </p:txBody>
      </p:sp>
      <p:cxnSp>
        <p:nvCxnSpPr>
          <p:cNvPr id="66" name="Shape 66"/>
          <p:cNvCxnSpPr/>
          <p:nvPr/>
        </p:nvCxnSpPr>
        <p:spPr>
          <a:xfrm>
            <a:off x="2036550" y="2588325"/>
            <a:ext cx="0" cy="2342399"/>
          </a:xfrm>
          <a:prstGeom prst="straightConnector1">
            <a:avLst/>
          </a:prstGeom>
          <a:noFill/>
          <a:ln cap="flat" w="38100">
            <a:solidFill>
              <a:srgbClr val="B7B7B7"/>
            </a:solidFill>
            <a:prstDash val="dash"/>
            <a:round/>
            <a:headEnd len="lg" w="lg" type="none"/>
            <a:tailEnd len="lg" w="lg" type="none"/>
          </a:ln>
        </p:spPr>
      </p:cxnSp>
      <p:sp>
        <p:nvSpPr>
          <p:cNvPr id="67" name="Shape 67"/>
          <p:cNvSpPr txBox="1"/>
          <p:nvPr/>
        </p:nvSpPr>
        <p:spPr>
          <a:xfrm>
            <a:off x="670425" y="4598775"/>
            <a:ext cx="10686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x &lt; 4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2265075" y="4598775"/>
            <a:ext cx="10686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x &gt; 4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3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Shape 60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Question: What is the resulting tree?</a:t>
            </a:r>
          </a:p>
        </p:txBody>
      </p:sp>
      <p:sp>
        <p:nvSpPr>
          <p:cNvPr id="605" name="Shape 605"/>
          <p:cNvSpPr txBox="1"/>
          <p:nvPr/>
        </p:nvSpPr>
        <p:spPr>
          <a:xfrm>
            <a:off x="7004350" y="0"/>
            <a:ext cx="21395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Clr>
                <a:srgbClr val="000000"/>
              </a:buClr>
              <a:buSzPct val="68750"/>
              <a:buFont typeface="Arial"/>
              <a:buNone/>
            </a:pPr>
            <a:r>
              <a:rPr b="1" lang="en" sz="1600">
                <a:solidFill>
                  <a:srgbClr val="E08686"/>
                </a:solidFill>
              </a:rPr>
              <a:t>Tree Rotations</a:t>
            </a:r>
          </a:p>
          <a:p>
            <a:pPr lvl="0" rtl="0" algn="r">
              <a:spcBef>
                <a:spcPts val="0"/>
              </a:spcBef>
              <a:buNone/>
            </a:pPr>
            <a:r>
              <a:t/>
            </a:r>
            <a:endParaRPr b="1" sz="1600">
              <a:solidFill>
                <a:srgbClr val="E08686"/>
              </a:solidFill>
            </a:endParaRPr>
          </a:p>
        </p:txBody>
      </p:sp>
      <p:sp>
        <p:nvSpPr>
          <p:cNvPr id="606" name="Shape 606"/>
          <p:cNvSpPr/>
          <p:nvPr/>
        </p:nvSpPr>
        <p:spPr>
          <a:xfrm>
            <a:off x="2200700" y="1577625"/>
            <a:ext cx="595200" cy="595200"/>
          </a:xfrm>
          <a:prstGeom prst="ellipse">
            <a:avLst/>
          </a:prstGeom>
          <a:solidFill>
            <a:srgbClr val="F4CCCC"/>
          </a:solidFill>
          <a:ln cap="flat" w="190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</a:p>
        </p:txBody>
      </p:sp>
      <p:sp>
        <p:nvSpPr>
          <p:cNvPr id="607" name="Shape 607"/>
          <p:cNvSpPr/>
          <p:nvPr/>
        </p:nvSpPr>
        <p:spPr>
          <a:xfrm>
            <a:off x="1392625" y="2499925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</a:p>
        </p:txBody>
      </p:sp>
      <p:sp>
        <p:nvSpPr>
          <p:cNvPr id="608" name="Shape 608"/>
          <p:cNvSpPr/>
          <p:nvPr/>
        </p:nvSpPr>
        <p:spPr>
          <a:xfrm>
            <a:off x="2963525" y="2516775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6</a:t>
            </a:r>
          </a:p>
        </p:txBody>
      </p:sp>
      <p:sp>
        <p:nvSpPr>
          <p:cNvPr id="609" name="Shape 609"/>
          <p:cNvSpPr/>
          <p:nvPr/>
        </p:nvSpPr>
        <p:spPr>
          <a:xfrm>
            <a:off x="842437" y="3393112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</a:p>
        </p:txBody>
      </p:sp>
      <p:sp>
        <p:nvSpPr>
          <p:cNvPr id="610" name="Shape 610"/>
          <p:cNvSpPr/>
          <p:nvPr/>
        </p:nvSpPr>
        <p:spPr>
          <a:xfrm>
            <a:off x="1962325" y="3393125"/>
            <a:ext cx="595200" cy="595200"/>
          </a:xfrm>
          <a:prstGeom prst="ellipse">
            <a:avLst/>
          </a:prstGeom>
          <a:solidFill>
            <a:srgbClr val="C9DAF8"/>
          </a:solidFill>
          <a:ln cap="flat" w="19050">
            <a:solidFill>
              <a:srgbClr val="1155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</a:p>
        </p:txBody>
      </p:sp>
      <p:cxnSp>
        <p:nvCxnSpPr>
          <p:cNvPr id="611" name="Shape 611"/>
          <p:cNvCxnSpPr>
            <a:stCxn id="607" idx="3"/>
            <a:endCxn id="609" idx="0"/>
          </p:cNvCxnSpPr>
          <p:nvPr/>
        </p:nvCxnSpPr>
        <p:spPr>
          <a:xfrm flipH="1">
            <a:off x="1139890" y="3007959"/>
            <a:ext cx="339900" cy="385199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612" name="Shape 612"/>
          <p:cNvCxnSpPr>
            <a:stCxn id="607" idx="5"/>
            <a:endCxn id="610" idx="0"/>
          </p:cNvCxnSpPr>
          <p:nvPr/>
        </p:nvCxnSpPr>
        <p:spPr>
          <a:xfrm>
            <a:off x="1900659" y="3007959"/>
            <a:ext cx="359400" cy="385199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613" name="Shape 613"/>
          <p:cNvCxnSpPr>
            <a:stCxn id="606" idx="3"/>
            <a:endCxn id="607" idx="0"/>
          </p:cNvCxnSpPr>
          <p:nvPr/>
        </p:nvCxnSpPr>
        <p:spPr>
          <a:xfrm flipH="1">
            <a:off x="1690265" y="2085659"/>
            <a:ext cx="597600" cy="4143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614" name="Shape 614"/>
          <p:cNvCxnSpPr>
            <a:stCxn id="606" idx="5"/>
            <a:endCxn id="608" idx="0"/>
          </p:cNvCxnSpPr>
          <p:nvPr/>
        </p:nvCxnSpPr>
        <p:spPr>
          <a:xfrm>
            <a:off x="2708734" y="2085659"/>
            <a:ext cx="552300" cy="4311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615" name="Shape 615"/>
          <p:cNvSpPr txBox="1"/>
          <p:nvPr/>
        </p:nvSpPr>
        <p:spPr>
          <a:xfrm>
            <a:off x="3434600" y="2270625"/>
            <a:ext cx="3354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0</a:t>
            </a:r>
          </a:p>
        </p:txBody>
      </p:sp>
      <p:sp>
        <p:nvSpPr>
          <p:cNvPr id="616" name="Shape 616"/>
          <p:cNvSpPr txBox="1"/>
          <p:nvPr/>
        </p:nvSpPr>
        <p:spPr>
          <a:xfrm>
            <a:off x="1848200" y="2270625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2</a:t>
            </a:r>
          </a:p>
        </p:txBody>
      </p:sp>
      <p:sp>
        <p:nvSpPr>
          <p:cNvPr id="617" name="Shape 617"/>
          <p:cNvSpPr txBox="1"/>
          <p:nvPr/>
        </p:nvSpPr>
        <p:spPr>
          <a:xfrm>
            <a:off x="2389300" y="3142375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0</a:t>
            </a:r>
          </a:p>
        </p:txBody>
      </p:sp>
      <p:sp>
        <p:nvSpPr>
          <p:cNvPr id="618" name="Shape 618"/>
          <p:cNvSpPr txBox="1"/>
          <p:nvPr/>
        </p:nvSpPr>
        <p:spPr>
          <a:xfrm>
            <a:off x="1281362" y="3142362"/>
            <a:ext cx="6501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1</a:t>
            </a:r>
          </a:p>
        </p:txBody>
      </p:sp>
      <p:sp>
        <p:nvSpPr>
          <p:cNvPr id="619" name="Shape 619"/>
          <p:cNvSpPr txBox="1"/>
          <p:nvPr/>
        </p:nvSpPr>
        <p:spPr>
          <a:xfrm>
            <a:off x="2669350" y="1336250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3</a:t>
            </a:r>
          </a:p>
        </p:txBody>
      </p:sp>
      <p:sp>
        <p:nvSpPr>
          <p:cNvPr id="620" name="Shape 620"/>
          <p:cNvSpPr/>
          <p:nvPr/>
        </p:nvSpPr>
        <p:spPr>
          <a:xfrm>
            <a:off x="304350" y="4248325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</p:txBody>
      </p:sp>
      <p:cxnSp>
        <p:nvCxnSpPr>
          <p:cNvPr id="621" name="Shape 621"/>
          <p:cNvCxnSpPr>
            <a:stCxn id="609" idx="3"/>
            <a:endCxn id="620" idx="0"/>
          </p:cNvCxnSpPr>
          <p:nvPr/>
        </p:nvCxnSpPr>
        <p:spPr>
          <a:xfrm flipH="1">
            <a:off x="602002" y="3901147"/>
            <a:ext cx="327600" cy="3471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622" name="Shape 622"/>
          <p:cNvSpPr txBox="1"/>
          <p:nvPr/>
        </p:nvSpPr>
        <p:spPr>
          <a:xfrm>
            <a:off x="843606" y="4058725"/>
            <a:ext cx="3354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0</a:t>
            </a:r>
          </a:p>
        </p:txBody>
      </p:sp>
      <p:sp>
        <p:nvSpPr>
          <p:cNvPr id="623" name="Shape 623"/>
          <p:cNvSpPr/>
          <p:nvPr/>
        </p:nvSpPr>
        <p:spPr>
          <a:xfrm>
            <a:off x="3197500" y="3222150"/>
            <a:ext cx="1726800" cy="5952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2nd Rotation</a:t>
            </a:r>
          </a:p>
        </p:txBody>
      </p:sp>
      <p:sp>
        <p:nvSpPr>
          <p:cNvPr id="624" name="Shape 624"/>
          <p:cNvSpPr/>
          <p:nvPr/>
        </p:nvSpPr>
        <p:spPr>
          <a:xfrm>
            <a:off x="6880925" y="1577625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</a:p>
        </p:txBody>
      </p:sp>
      <p:sp>
        <p:nvSpPr>
          <p:cNvPr id="625" name="Shape 625"/>
          <p:cNvSpPr txBox="1"/>
          <p:nvPr/>
        </p:nvSpPr>
        <p:spPr>
          <a:xfrm>
            <a:off x="7337500" y="1336250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2</a:t>
            </a:r>
          </a:p>
        </p:txBody>
      </p:sp>
      <p:sp>
        <p:nvSpPr>
          <p:cNvPr id="626" name="Shape 626"/>
          <p:cNvSpPr/>
          <p:nvPr/>
        </p:nvSpPr>
        <p:spPr>
          <a:xfrm>
            <a:off x="6064650" y="2394837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</a:p>
        </p:txBody>
      </p:sp>
      <p:sp>
        <p:nvSpPr>
          <p:cNvPr id="627" name="Shape 627"/>
          <p:cNvSpPr txBox="1"/>
          <p:nvPr/>
        </p:nvSpPr>
        <p:spPr>
          <a:xfrm>
            <a:off x="6533300" y="2194412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1</a:t>
            </a:r>
          </a:p>
        </p:txBody>
      </p:sp>
      <p:sp>
        <p:nvSpPr>
          <p:cNvPr id="628" name="Shape 628"/>
          <p:cNvSpPr/>
          <p:nvPr/>
        </p:nvSpPr>
        <p:spPr>
          <a:xfrm>
            <a:off x="7604400" y="2405962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</a:p>
        </p:txBody>
      </p:sp>
      <p:sp>
        <p:nvSpPr>
          <p:cNvPr id="629" name="Shape 629"/>
          <p:cNvSpPr txBox="1"/>
          <p:nvPr/>
        </p:nvSpPr>
        <p:spPr>
          <a:xfrm>
            <a:off x="8060975" y="2164587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1</a:t>
            </a:r>
          </a:p>
        </p:txBody>
      </p:sp>
      <p:sp>
        <p:nvSpPr>
          <p:cNvPr id="630" name="Shape 630"/>
          <p:cNvSpPr/>
          <p:nvPr/>
        </p:nvSpPr>
        <p:spPr>
          <a:xfrm>
            <a:off x="5512850" y="3383737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</p:txBody>
      </p:sp>
      <p:sp>
        <p:nvSpPr>
          <p:cNvPr id="631" name="Shape 631"/>
          <p:cNvSpPr txBox="1"/>
          <p:nvPr/>
        </p:nvSpPr>
        <p:spPr>
          <a:xfrm>
            <a:off x="5969425" y="3142362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0</a:t>
            </a:r>
          </a:p>
        </p:txBody>
      </p:sp>
      <p:sp>
        <p:nvSpPr>
          <p:cNvPr id="632" name="Shape 632"/>
          <p:cNvSpPr/>
          <p:nvPr/>
        </p:nvSpPr>
        <p:spPr>
          <a:xfrm>
            <a:off x="7064775" y="3383750"/>
            <a:ext cx="595200" cy="595200"/>
          </a:xfrm>
          <a:prstGeom prst="ellipse">
            <a:avLst/>
          </a:prstGeom>
          <a:solidFill>
            <a:srgbClr val="C9DAF8"/>
          </a:solidFill>
          <a:ln cap="flat" w="19050">
            <a:solidFill>
              <a:srgbClr val="1155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</a:p>
        </p:txBody>
      </p:sp>
      <p:sp>
        <p:nvSpPr>
          <p:cNvPr id="633" name="Shape 633"/>
          <p:cNvSpPr txBox="1"/>
          <p:nvPr/>
        </p:nvSpPr>
        <p:spPr>
          <a:xfrm>
            <a:off x="7530725" y="3142375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0</a:t>
            </a:r>
          </a:p>
        </p:txBody>
      </p:sp>
      <p:sp>
        <p:nvSpPr>
          <p:cNvPr id="634" name="Shape 634"/>
          <p:cNvSpPr/>
          <p:nvPr/>
        </p:nvSpPr>
        <p:spPr>
          <a:xfrm>
            <a:off x="8199587" y="3383750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6</a:t>
            </a:r>
          </a:p>
        </p:txBody>
      </p:sp>
      <p:sp>
        <p:nvSpPr>
          <p:cNvPr id="635" name="Shape 635"/>
          <p:cNvSpPr txBox="1"/>
          <p:nvPr/>
        </p:nvSpPr>
        <p:spPr>
          <a:xfrm>
            <a:off x="8656162" y="3142375"/>
            <a:ext cx="2834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0</a:t>
            </a:r>
          </a:p>
        </p:txBody>
      </p:sp>
      <p:cxnSp>
        <p:nvCxnSpPr>
          <p:cNvPr id="636" name="Shape 636"/>
          <p:cNvCxnSpPr>
            <a:stCxn id="626" idx="3"/>
            <a:endCxn id="630" idx="0"/>
          </p:cNvCxnSpPr>
          <p:nvPr/>
        </p:nvCxnSpPr>
        <p:spPr>
          <a:xfrm flipH="1">
            <a:off x="5810415" y="2902872"/>
            <a:ext cx="341400" cy="4809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637" name="Shape 637"/>
          <p:cNvCxnSpPr>
            <a:stCxn id="624" idx="3"/>
            <a:endCxn id="626" idx="0"/>
          </p:cNvCxnSpPr>
          <p:nvPr/>
        </p:nvCxnSpPr>
        <p:spPr>
          <a:xfrm flipH="1">
            <a:off x="6362390" y="2085659"/>
            <a:ext cx="605700" cy="3093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638" name="Shape 638"/>
          <p:cNvCxnSpPr>
            <a:stCxn id="624" idx="5"/>
            <a:endCxn id="628" idx="0"/>
          </p:cNvCxnSpPr>
          <p:nvPr/>
        </p:nvCxnSpPr>
        <p:spPr>
          <a:xfrm>
            <a:off x="7388959" y="2085659"/>
            <a:ext cx="513000" cy="3204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639" name="Shape 639"/>
          <p:cNvCxnSpPr>
            <a:stCxn id="628" idx="3"/>
            <a:endCxn id="632" idx="0"/>
          </p:cNvCxnSpPr>
          <p:nvPr/>
        </p:nvCxnSpPr>
        <p:spPr>
          <a:xfrm flipH="1">
            <a:off x="7362465" y="2913997"/>
            <a:ext cx="329100" cy="4698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640" name="Shape 640"/>
          <p:cNvCxnSpPr>
            <a:stCxn id="628" idx="5"/>
            <a:endCxn id="634" idx="0"/>
          </p:cNvCxnSpPr>
          <p:nvPr/>
        </p:nvCxnSpPr>
        <p:spPr>
          <a:xfrm>
            <a:off x="8112434" y="2913997"/>
            <a:ext cx="384900" cy="4698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4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Shape 645"/>
          <p:cNvSpPr txBox="1"/>
          <p:nvPr>
            <p:ph type="ctrTitle"/>
          </p:nvPr>
        </p:nvSpPr>
        <p:spPr>
          <a:xfrm>
            <a:off x="457200" y="2159857"/>
            <a:ext cx="8229600" cy="823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4800"/>
              <a:t>AVL Trees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9" name="Shape 6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Shape 65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AVL Trees</a:t>
            </a:r>
          </a:p>
        </p:txBody>
      </p:sp>
      <p:sp>
        <p:nvSpPr>
          <p:cNvPr id="651" name="Shape 651"/>
          <p:cNvSpPr txBox="1"/>
          <p:nvPr/>
        </p:nvSpPr>
        <p:spPr>
          <a:xfrm>
            <a:off x="7004350" y="0"/>
            <a:ext cx="21395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Clr>
                <a:srgbClr val="000000"/>
              </a:buClr>
              <a:buSzPct val="68750"/>
              <a:buFont typeface="Arial"/>
              <a:buNone/>
            </a:pPr>
            <a:r>
              <a:rPr b="1" lang="en" sz="1600">
                <a:solidFill>
                  <a:srgbClr val="E08686"/>
                </a:solidFill>
              </a:rPr>
              <a:t>AVL Trees</a:t>
            </a:r>
          </a:p>
          <a:p>
            <a:pPr lvl="0" rtl="0" algn="r">
              <a:spcBef>
                <a:spcPts val="0"/>
              </a:spcBef>
              <a:buNone/>
            </a:pPr>
            <a:r>
              <a:t/>
            </a:r>
            <a:endParaRPr b="1" sz="1600">
              <a:solidFill>
                <a:srgbClr val="E08686"/>
              </a:solidFill>
            </a:endParaRPr>
          </a:p>
        </p:txBody>
      </p:sp>
      <p:sp>
        <p:nvSpPr>
          <p:cNvPr id="652" name="Shape 652"/>
          <p:cNvSpPr txBox="1"/>
          <p:nvPr/>
        </p:nvSpPr>
        <p:spPr>
          <a:xfrm>
            <a:off x="849775" y="1640950"/>
            <a:ext cx="7420500" cy="2634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rgbClr val="252525"/>
                </a:solidFill>
              </a:rPr>
              <a:t>Named after its two </a:t>
            </a:r>
            <a:r>
              <a:rPr lang="en" sz="2200">
                <a:solidFill>
                  <a:srgbClr val="1155CC"/>
                </a:solidFill>
                <a:hlinkClick r:id="rId3"/>
              </a:rPr>
              <a:t>Soviet</a:t>
            </a:r>
            <a:r>
              <a:rPr lang="en" sz="2200">
                <a:solidFill>
                  <a:srgbClr val="252525"/>
                </a:solidFill>
              </a:rPr>
              <a:t> inventors, </a:t>
            </a:r>
            <a:r>
              <a:rPr lang="en" sz="2200">
                <a:solidFill>
                  <a:srgbClr val="1155CC"/>
                </a:solidFill>
                <a:hlinkClick r:id="rId4"/>
              </a:rPr>
              <a:t>Georgy</a:t>
            </a:r>
            <a:r>
              <a:rPr lang="en" sz="2200">
                <a:solidFill>
                  <a:srgbClr val="0B0080"/>
                </a:solidFill>
                <a:hlinkClick r:id="rId5"/>
              </a:rPr>
              <a:t> </a:t>
            </a:r>
            <a:r>
              <a:rPr lang="en" sz="2200">
                <a:solidFill>
                  <a:srgbClr val="DA0002"/>
                </a:solidFill>
                <a:hlinkClick r:id="rId6"/>
              </a:rPr>
              <a:t>A</a:t>
            </a:r>
            <a:r>
              <a:rPr lang="en" sz="2200">
                <a:solidFill>
                  <a:srgbClr val="1155CC"/>
                </a:solidFill>
                <a:hlinkClick r:id="rId7"/>
              </a:rPr>
              <a:t>delson-</a:t>
            </a:r>
            <a:r>
              <a:rPr lang="en" sz="2200">
                <a:solidFill>
                  <a:srgbClr val="DA0002"/>
                </a:solidFill>
                <a:hlinkClick r:id="rId8"/>
              </a:rPr>
              <a:t>V</a:t>
            </a:r>
            <a:r>
              <a:rPr lang="en" sz="2200">
                <a:solidFill>
                  <a:srgbClr val="1155CC"/>
                </a:solidFill>
                <a:hlinkClick r:id="rId9"/>
              </a:rPr>
              <a:t>elsky</a:t>
            </a:r>
            <a:r>
              <a:rPr lang="en" sz="2200">
                <a:solidFill>
                  <a:srgbClr val="252525"/>
                </a:solidFill>
              </a:rPr>
              <a:t> and </a:t>
            </a:r>
            <a:r>
              <a:rPr lang="en" sz="2200">
                <a:solidFill>
                  <a:srgbClr val="1155CC"/>
                </a:solidFill>
                <a:hlinkClick r:id="rId10"/>
              </a:rPr>
              <a:t>E. M. </a:t>
            </a:r>
            <a:r>
              <a:rPr lang="en" sz="2200">
                <a:solidFill>
                  <a:srgbClr val="DA0002"/>
                </a:solidFill>
                <a:hlinkClick r:id="rId11"/>
              </a:rPr>
              <a:t>L</a:t>
            </a:r>
            <a:r>
              <a:rPr lang="en" sz="2200">
                <a:solidFill>
                  <a:srgbClr val="1155CC"/>
                </a:solidFill>
                <a:hlinkClick r:id="rId12"/>
              </a:rPr>
              <a:t>andis</a:t>
            </a:r>
            <a:r>
              <a:rPr lang="en" sz="2200">
                <a:solidFill>
                  <a:srgbClr val="252525"/>
                </a:solidFill>
              </a:rPr>
              <a:t>, who described AVL tres in a paper in 1962.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200">
              <a:solidFill>
                <a:srgbClr val="252525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rgbClr val="252525"/>
                </a:solidFill>
              </a:rPr>
              <a:t>First invention of </a:t>
            </a:r>
            <a:r>
              <a:rPr i="1" lang="en" sz="2200">
                <a:solidFill>
                  <a:srgbClr val="252525"/>
                </a:solidFill>
              </a:rPr>
              <a:t>self-balancing BSTs</a:t>
            </a:r>
            <a:r>
              <a:rPr lang="en" sz="2200">
                <a:solidFill>
                  <a:srgbClr val="252525"/>
                </a:solidFill>
              </a:rPr>
              <a:t>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rgbClr val="252525"/>
                </a:solidFill>
              </a:rPr>
              <a:t>Later: red-black trees, splay trees, and others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6" name="Shape 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" name="Shape 65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AVL Tree</a:t>
            </a:r>
          </a:p>
        </p:txBody>
      </p:sp>
      <p:sp>
        <p:nvSpPr>
          <p:cNvPr id="658" name="Shape 658"/>
          <p:cNvSpPr txBox="1"/>
          <p:nvPr/>
        </p:nvSpPr>
        <p:spPr>
          <a:xfrm>
            <a:off x="7004350" y="0"/>
            <a:ext cx="21395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Clr>
                <a:srgbClr val="000000"/>
              </a:buClr>
              <a:buSzPct val="68750"/>
              <a:buFont typeface="Arial"/>
              <a:buNone/>
            </a:pPr>
            <a:r>
              <a:rPr b="1" lang="en" sz="1600">
                <a:solidFill>
                  <a:srgbClr val="E08686"/>
                </a:solidFill>
              </a:rPr>
              <a:t>AVL Trees</a:t>
            </a:r>
          </a:p>
          <a:p>
            <a:pPr lvl="0" rtl="0" algn="r">
              <a:spcBef>
                <a:spcPts val="0"/>
              </a:spcBef>
              <a:buNone/>
            </a:pPr>
            <a:r>
              <a:t/>
            </a:r>
            <a:endParaRPr b="1" sz="1600">
              <a:solidFill>
                <a:srgbClr val="E08686"/>
              </a:solidFill>
            </a:endParaRPr>
          </a:p>
        </p:txBody>
      </p:sp>
      <p:sp>
        <p:nvSpPr>
          <p:cNvPr id="659" name="Shape 659"/>
          <p:cNvSpPr/>
          <p:nvPr/>
        </p:nvSpPr>
        <p:spPr>
          <a:xfrm>
            <a:off x="2346550" y="1944050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</a:p>
        </p:txBody>
      </p:sp>
      <p:sp>
        <p:nvSpPr>
          <p:cNvPr id="660" name="Shape 660"/>
          <p:cNvSpPr/>
          <p:nvPr/>
        </p:nvSpPr>
        <p:spPr>
          <a:xfrm>
            <a:off x="1751350" y="2837600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</a:p>
        </p:txBody>
      </p:sp>
      <p:sp>
        <p:nvSpPr>
          <p:cNvPr id="661" name="Shape 661"/>
          <p:cNvSpPr/>
          <p:nvPr/>
        </p:nvSpPr>
        <p:spPr>
          <a:xfrm>
            <a:off x="2941750" y="2837600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</a:p>
        </p:txBody>
      </p:sp>
      <p:sp>
        <p:nvSpPr>
          <p:cNvPr id="662" name="Shape 662"/>
          <p:cNvSpPr/>
          <p:nvPr/>
        </p:nvSpPr>
        <p:spPr>
          <a:xfrm>
            <a:off x="1243325" y="3767000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</p:txBody>
      </p:sp>
      <p:sp>
        <p:nvSpPr>
          <p:cNvPr id="663" name="Shape 663"/>
          <p:cNvSpPr/>
          <p:nvPr/>
        </p:nvSpPr>
        <p:spPr>
          <a:xfrm>
            <a:off x="2259375" y="3767000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</a:p>
        </p:txBody>
      </p:sp>
      <p:cxnSp>
        <p:nvCxnSpPr>
          <p:cNvPr id="664" name="Shape 664"/>
          <p:cNvCxnSpPr>
            <a:stCxn id="660" idx="3"/>
            <a:endCxn id="662" idx="0"/>
          </p:cNvCxnSpPr>
          <p:nvPr/>
        </p:nvCxnSpPr>
        <p:spPr>
          <a:xfrm flipH="1">
            <a:off x="1540915" y="3345634"/>
            <a:ext cx="297600" cy="4215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665" name="Shape 665"/>
          <p:cNvCxnSpPr>
            <a:stCxn id="660" idx="5"/>
            <a:endCxn id="663" idx="0"/>
          </p:cNvCxnSpPr>
          <p:nvPr/>
        </p:nvCxnSpPr>
        <p:spPr>
          <a:xfrm>
            <a:off x="2259384" y="3345634"/>
            <a:ext cx="297600" cy="4215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666" name="Shape 666"/>
          <p:cNvCxnSpPr>
            <a:stCxn id="659" idx="3"/>
            <a:endCxn id="660" idx="0"/>
          </p:cNvCxnSpPr>
          <p:nvPr/>
        </p:nvCxnSpPr>
        <p:spPr>
          <a:xfrm flipH="1">
            <a:off x="2048815" y="2452084"/>
            <a:ext cx="384900" cy="3855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667" name="Shape 667"/>
          <p:cNvCxnSpPr>
            <a:stCxn id="659" idx="5"/>
            <a:endCxn id="661" idx="0"/>
          </p:cNvCxnSpPr>
          <p:nvPr/>
        </p:nvCxnSpPr>
        <p:spPr>
          <a:xfrm>
            <a:off x="2854584" y="2452084"/>
            <a:ext cx="384900" cy="3855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668" name="Shape 668"/>
          <p:cNvSpPr txBox="1"/>
          <p:nvPr/>
        </p:nvSpPr>
        <p:spPr>
          <a:xfrm>
            <a:off x="240950" y="1177050"/>
            <a:ext cx="4355099" cy="46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/>
              <a:t>AVL Tree: </a:t>
            </a:r>
            <a:r>
              <a:rPr lang="en" sz="2400"/>
              <a:t>self-balancing BST</a:t>
            </a:r>
          </a:p>
        </p:txBody>
      </p:sp>
      <p:sp>
        <p:nvSpPr>
          <p:cNvPr id="669" name="Shape 669"/>
          <p:cNvSpPr txBox="1"/>
          <p:nvPr/>
        </p:nvSpPr>
        <p:spPr>
          <a:xfrm>
            <a:off x="4719775" y="3352100"/>
            <a:ext cx="2628899" cy="1424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2000"/>
              <a:t>worst case</a:t>
            </a:r>
            <a:r>
              <a:rPr lang="en" sz="2000"/>
              <a:t>: 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 sz="2000"/>
              <a:t>O(log n) lookup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 sz="2000"/>
              <a:t>O(log n) insertion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 sz="2000"/>
              <a:t>O(log n) deletion</a:t>
            </a:r>
          </a:p>
        </p:txBody>
      </p:sp>
      <p:sp>
        <p:nvSpPr>
          <p:cNvPr id="670" name="Shape 670"/>
          <p:cNvSpPr txBox="1"/>
          <p:nvPr/>
        </p:nvSpPr>
        <p:spPr>
          <a:xfrm>
            <a:off x="4595925" y="1284850"/>
            <a:ext cx="4090800" cy="183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i="1" lang="en" sz="1800"/>
              <a:t>AVL invariant</a:t>
            </a:r>
            <a:r>
              <a:rPr b="1" lang="en" sz="1800"/>
              <a:t>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the height difference between its left and right children is at most 1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Lookup works the same as a normal BST lookup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4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Shape 67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Inserting an element</a:t>
            </a:r>
          </a:p>
        </p:txBody>
      </p:sp>
      <p:sp>
        <p:nvSpPr>
          <p:cNvPr id="676" name="Shape 676"/>
          <p:cNvSpPr txBox="1"/>
          <p:nvPr/>
        </p:nvSpPr>
        <p:spPr>
          <a:xfrm>
            <a:off x="7004350" y="0"/>
            <a:ext cx="21395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Clr>
                <a:srgbClr val="000000"/>
              </a:buClr>
              <a:buSzPct val="68750"/>
              <a:buFont typeface="Arial"/>
              <a:buNone/>
            </a:pPr>
            <a:r>
              <a:rPr b="1" lang="en" sz="1600">
                <a:solidFill>
                  <a:srgbClr val="E08686"/>
                </a:solidFill>
              </a:rPr>
              <a:t>AVL Trees</a:t>
            </a:r>
          </a:p>
          <a:p>
            <a:pPr lvl="0" rtl="0" algn="r">
              <a:spcBef>
                <a:spcPts val="0"/>
              </a:spcBef>
              <a:buNone/>
            </a:pPr>
            <a:r>
              <a:t/>
            </a:r>
            <a:endParaRPr b="1" sz="1600">
              <a:solidFill>
                <a:srgbClr val="E08686"/>
              </a:solidFill>
            </a:endParaRPr>
          </a:p>
        </p:txBody>
      </p:sp>
      <p:sp>
        <p:nvSpPr>
          <p:cNvPr id="677" name="Shape 677"/>
          <p:cNvSpPr/>
          <p:nvPr/>
        </p:nvSpPr>
        <p:spPr>
          <a:xfrm>
            <a:off x="2552114" y="1944050"/>
            <a:ext cx="492300" cy="4923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</a:p>
        </p:txBody>
      </p:sp>
      <p:sp>
        <p:nvSpPr>
          <p:cNvPr id="678" name="Shape 678"/>
          <p:cNvSpPr/>
          <p:nvPr/>
        </p:nvSpPr>
        <p:spPr>
          <a:xfrm>
            <a:off x="2059696" y="2683295"/>
            <a:ext cx="492300" cy="4923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</a:p>
        </p:txBody>
      </p:sp>
      <p:sp>
        <p:nvSpPr>
          <p:cNvPr id="679" name="Shape 679"/>
          <p:cNvSpPr/>
          <p:nvPr/>
        </p:nvSpPr>
        <p:spPr>
          <a:xfrm>
            <a:off x="3044532" y="2683295"/>
            <a:ext cx="492300" cy="4923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</a:p>
        </p:txBody>
      </p:sp>
      <p:sp>
        <p:nvSpPr>
          <p:cNvPr id="680" name="Shape 680"/>
          <p:cNvSpPr/>
          <p:nvPr/>
        </p:nvSpPr>
        <p:spPr>
          <a:xfrm>
            <a:off x="1639400" y="3468933"/>
            <a:ext cx="492300" cy="4923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</p:txBody>
      </p:sp>
      <p:sp>
        <p:nvSpPr>
          <p:cNvPr id="681" name="Shape 681"/>
          <p:cNvSpPr/>
          <p:nvPr/>
        </p:nvSpPr>
        <p:spPr>
          <a:xfrm>
            <a:off x="2479993" y="3468933"/>
            <a:ext cx="492300" cy="4923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</a:p>
        </p:txBody>
      </p:sp>
      <p:cxnSp>
        <p:nvCxnSpPr>
          <p:cNvPr id="682" name="Shape 682"/>
          <p:cNvCxnSpPr>
            <a:stCxn id="678" idx="3"/>
            <a:endCxn id="680" idx="0"/>
          </p:cNvCxnSpPr>
          <p:nvPr/>
        </p:nvCxnSpPr>
        <p:spPr>
          <a:xfrm flipH="1">
            <a:off x="1885492" y="3103500"/>
            <a:ext cx="246300" cy="365399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683" name="Shape 683"/>
          <p:cNvCxnSpPr>
            <a:stCxn id="678" idx="5"/>
            <a:endCxn id="681" idx="0"/>
          </p:cNvCxnSpPr>
          <p:nvPr/>
        </p:nvCxnSpPr>
        <p:spPr>
          <a:xfrm>
            <a:off x="2479901" y="3103500"/>
            <a:ext cx="246300" cy="365399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684" name="Shape 684"/>
          <p:cNvCxnSpPr>
            <a:stCxn id="677" idx="3"/>
            <a:endCxn id="678" idx="0"/>
          </p:cNvCxnSpPr>
          <p:nvPr/>
        </p:nvCxnSpPr>
        <p:spPr>
          <a:xfrm flipH="1">
            <a:off x="2305910" y="2364254"/>
            <a:ext cx="318300" cy="3189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685" name="Shape 685"/>
          <p:cNvCxnSpPr>
            <a:stCxn id="677" idx="5"/>
            <a:endCxn id="679" idx="0"/>
          </p:cNvCxnSpPr>
          <p:nvPr/>
        </p:nvCxnSpPr>
        <p:spPr>
          <a:xfrm>
            <a:off x="2972318" y="2364254"/>
            <a:ext cx="318299" cy="3189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686" name="Shape 686"/>
          <p:cNvSpPr txBox="1"/>
          <p:nvPr/>
        </p:nvSpPr>
        <p:spPr>
          <a:xfrm>
            <a:off x="619000" y="1330912"/>
            <a:ext cx="3968100" cy="345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latin typeface="Courier New"/>
                <a:ea typeface="Courier New"/>
                <a:cs typeface="Courier New"/>
                <a:sym typeface="Courier New"/>
              </a:rPr>
              <a:t>insert(E elem)</a:t>
            </a:r>
          </a:p>
        </p:txBody>
      </p:sp>
      <p:sp>
        <p:nvSpPr>
          <p:cNvPr id="687" name="Shape 687"/>
          <p:cNvSpPr txBox="1"/>
          <p:nvPr/>
        </p:nvSpPr>
        <p:spPr>
          <a:xfrm>
            <a:off x="4718700" y="1296800"/>
            <a:ext cx="3968100" cy="3522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Insert like a normal BST and if the AVL invariant is broken, do a single or double rotation to fix it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Localizing the problem:</a:t>
            </a: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1800">
                <a:solidFill>
                  <a:schemeClr val="dk1"/>
                </a:solidFill>
              </a:rPr>
              <a:t>Imbalance will occur only on the path from the root to the newly inserted node</a:t>
            </a: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1800">
                <a:solidFill>
                  <a:schemeClr val="dk1"/>
                </a:solidFill>
              </a:rPr>
              <a:t>Rebalancing should occur at the </a:t>
            </a:r>
            <a:r>
              <a:rPr b="1" lang="en" sz="1800">
                <a:solidFill>
                  <a:schemeClr val="dk1"/>
                </a:solidFill>
              </a:rPr>
              <a:t>deepest</a:t>
            </a:r>
            <a:r>
              <a:rPr lang="en" sz="1800">
                <a:solidFill>
                  <a:schemeClr val="dk1"/>
                </a:solidFill>
              </a:rPr>
              <a:t> node</a:t>
            </a: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1800">
                <a:solidFill>
                  <a:schemeClr val="dk1"/>
                </a:solidFill>
              </a:rPr>
              <a:t>Must search for possible imbalance all the way up to root</a:t>
            </a:r>
          </a:p>
        </p:txBody>
      </p:sp>
      <p:sp>
        <p:nvSpPr>
          <p:cNvPr id="688" name="Shape 688"/>
          <p:cNvSpPr txBox="1"/>
          <p:nvPr/>
        </p:nvSpPr>
        <p:spPr>
          <a:xfrm>
            <a:off x="321800" y="4254550"/>
            <a:ext cx="3968100" cy="664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https://www.cs.usfca.edu/~galles/visualization/AVLtree.html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Shape 69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Why use AVL Trees?</a:t>
            </a:r>
          </a:p>
        </p:txBody>
      </p:sp>
      <p:sp>
        <p:nvSpPr>
          <p:cNvPr id="694" name="Shape 694"/>
          <p:cNvSpPr txBox="1"/>
          <p:nvPr/>
        </p:nvSpPr>
        <p:spPr>
          <a:xfrm>
            <a:off x="474750" y="1285925"/>
            <a:ext cx="8194499" cy="787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/>
              <a:t>If HashSets have a lookup of expected O(1), why use BSTs with an expected lookup time of O(log n)?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695" name="Shape 695"/>
          <p:cNvSpPr txBox="1"/>
          <p:nvPr/>
        </p:nvSpPr>
        <p:spPr>
          <a:xfrm>
            <a:off x="474750" y="2295975"/>
            <a:ext cx="8362800" cy="23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Depends on the problem:</a:t>
            </a: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1800">
                <a:solidFill>
                  <a:schemeClr val="dk1"/>
                </a:solidFill>
              </a:rPr>
              <a:t>Binary Search Trees are great at keeping elements in </a:t>
            </a:r>
            <a:r>
              <a:rPr b="1" lang="en" sz="1800">
                <a:solidFill>
                  <a:schemeClr val="dk1"/>
                </a:solidFill>
              </a:rPr>
              <a:t>sorted order.</a:t>
            </a: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1800">
                <a:solidFill>
                  <a:schemeClr val="dk1"/>
                </a:solidFill>
              </a:rPr>
              <a:t>Key Ranges:  How many words in the set start with k and end in z?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 3.   </a:t>
            </a:r>
            <a:r>
              <a:rPr b="1" lang="en" sz="18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findPredecessor(E elem)</a:t>
            </a:r>
            <a:r>
              <a:rPr lang="en" sz="1800">
                <a:solidFill>
                  <a:schemeClr val="dk1"/>
                </a:solidFill>
              </a:rPr>
              <a:t>  and </a:t>
            </a:r>
            <a:r>
              <a:rPr b="1" lang="en" sz="18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findSuccessor(E elem)</a:t>
            </a:r>
          </a:p>
          <a:p>
            <a:pPr indent="-342900" lvl="0" marL="914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chemeClr val="dk1"/>
                </a:solidFill>
              </a:rPr>
              <a:t>O(log n) for AVL Tree, expected case O(n) for HashSet</a:t>
            </a:r>
          </a:p>
          <a:p>
            <a:pPr indent="0" lvl="0" mar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 4.   Better worst case lookup and insertion times</a:t>
            </a:r>
          </a:p>
        </p:txBody>
      </p:sp>
      <p:sp>
        <p:nvSpPr>
          <p:cNvPr id="696" name="Shape 696"/>
          <p:cNvSpPr txBox="1"/>
          <p:nvPr/>
        </p:nvSpPr>
        <p:spPr>
          <a:xfrm>
            <a:off x="7004350" y="0"/>
            <a:ext cx="21395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Clr>
                <a:srgbClr val="000000"/>
              </a:buClr>
              <a:buSzPct val="68750"/>
              <a:buFont typeface="Arial"/>
              <a:buNone/>
            </a:pPr>
            <a:r>
              <a:rPr b="1" lang="en" sz="1600">
                <a:solidFill>
                  <a:srgbClr val="E08686"/>
                </a:solidFill>
              </a:rPr>
              <a:t>AVL Trees</a:t>
            </a:r>
          </a:p>
          <a:p>
            <a:pPr lvl="0" rtl="0" algn="r">
              <a:spcBef>
                <a:spcPts val="0"/>
              </a:spcBef>
              <a:buNone/>
            </a:pPr>
            <a:r>
              <a:t/>
            </a:r>
            <a:endParaRPr b="1" sz="1600">
              <a:solidFill>
                <a:srgbClr val="E08686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0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Shape 70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Prelim Information</a:t>
            </a:r>
          </a:p>
        </p:txBody>
      </p:sp>
      <p:sp>
        <p:nvSpPr>
          <p:cNvPr id="702" name="Shape 702"/>
          <p:cNvSpPr txBox="1"/>
          <p:nvPr/>
        </p:nvSpPr>
        <p:spPr>
          <a:xfrm>
            <a:off x="476250" y="2083625"/>
            <a:ext cx="8191499" cy="1675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400"/>
              <a:t>Tree Rotations will </a:t>
            </a:r>
            <a:r>
              <a:rPr i="1" lang="en" sz="2400"/>
              <a:t>not</a:t>
            </a:r>
            <a:r>
              <a:rPr lang="en" sz="2400"/>
              <a:t> be tested on Prelim 2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-3810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400"/>
              <a:t>You don’t need to be able to write Tree Rotations code but can find it online if interested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Make BSTs balanced!</a:t>
            </a:r>
          </a:p>
        </p:txBody>
      </p:sp>
      <p:sp>
        <p:nvSpPr>
          <p:cNvPr id="74" name="Shape 74"/>
          <p:cNvSpPr/>
          <p:nvPr/>
        </p:nvSpPr>
        <p:spPr>
          <a:xfrm>
            <a:off x="2346550" y="1944050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</a:p>
        </p:txBody>
      </p:sp>
      <p:sp>
        <p:nvSpPr>
          <p:cNvPr id="75" name="Shape 75"/>
          <p:cNvSpPr/>
          <p:nvPr/>
        </p:nvSpPr>
        <p:spPr>
          <a:xfrm>
            <a:off x="1751350" y="2837600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</a:p>
        </p:txBody>
      </p:sp>
      <p:sp>
        <p:nvSpPr>
          <p:cNvPr id="76" name="Shape 76"/>
          <p:cNvSpPr/>
          <p:nvPr/>
        </p:nvSpPr>
        <p:spPr>
          <a:xfrm>
            <a:off x="2941750" y="2837600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</a:p>
        </p:txBody>
      </p:sp>
      <p:sp>
        <p:nvSpPr>
          <p:cNvPr id="77" name="Shape 77"/>
          <p:cNvSpPr/>
          <p:nvPr/>
        </p:nvSpPr>
        <p:spPr>
          <a:xfrm>
            <a:off x="1291075" y="3712975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</p:txBody>
      </p:sp>
      <p:sp>
        <p:nvSpPr>
          <p:cNvPr id="78" name="Shape 78"/>
          <p:cNvSpPr/>
          <p:nvPr/>
        </p:nvSpPr>
        <p:spPr>
          <a:xfrm>
            <a:off x="2218700" y="3731150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</a:p>
        </p:txBody>
      </p:sp>
      <p:cxnSp>
        <p:nvCxnSpPr>
          <p:cNvPr id="79" name="Shape 79"/>
          <p:cNvCxnSpPr>
            <a:stCxn id="75" idx="3"/>
            <a:endCxn id="77" idx="0"/>
          </p:cNvCxnSpPr>
          <p:nvPr/>
        </p:nvCxnSpPr>
        <p:spPr>
          <a:xfrm flipH="1">
            <a:off x="1588615" y="3345634"/>
            <a:ext cx="249900" cy="3672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80" name="Shape 80"/>
          <p:cNvCxnSpPr>
            <a:stCxn id="75" idx="5"/>
            <a:endCxn id="78" idx="0"/>
          </p:cNvCxnSpPr>
          <p:nvPr/>
        </p:nvCxnSpPr>
        <p:spPr>
          <a:xfrm>
            <a:off x="2259384" y="3345634"/>
            <a:ext cx="256800" cy="3855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81" name="Shape 81"/>
          <p:cNvCxnSpPr>
            <a:stCxn id="74" idx="3"/>
            <a:endCxn id="75" idx="0"/>
          </p:cNvCxnSpPr>
          <p:nvPr/>
        </p:nvCxnSpPr>
        <p:spPr>
          <a:xfrm flipH="1">
            <a:off x="2048815" y="2452084"/>
            <a:ext cx="384900" cy="3855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82" name="Shape 82"/>
          <p:cNvCxnSpPr>
            <a:stCxn id="74" idx="5"/>
            <a:endCxn id="76" idx="0"/>
          </p:cNvCxnSpPr>
          <p:nvPr/>
        </p:nvCxnSpPr>
        <p:spPr>
          <a:xfrm>
            <a:off x="2854584" y="2452084"/>
            <a:ext cx="384900" cy="3855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83" name="Shape 83"/>
          <p:cNvSpPr txBox="1"/>
          <p:nvPr/>
        </p:nvSpPr>
        <p:spPr>
          <a:xfrm>
            <a:off x="1727050" y="1466575"/>
            <a:ext cx="1834200" cy="345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800"/>
              <a:t>Balanced BST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x="4694125" y="1466575"/>
            <a:ext cx="2628899" cy="1424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2000"/>
              <a:t>worst case</a:t>
            </a:r>
            <a:r>
              <a:rPr lang="en" sz="2000"/>
              <a:t>: 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 sz="2000"/>
              <a:t>O(log n) lookup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 sz="2000"/>
              <a:t>O(log n) insertion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 sz="2000"/>
              <a:t>O(log n) deletion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4694125" y="3580475"/>
            <a:ext cx="3591899" cy="7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/>
              <a:t>If a BST becomes unbalanced, we can </a:t>
            </a:r>
            <a:r>
              <a:rPr b="1" lang="en" sz="1800"/>
              <a:t>rebalance</a:t>
            </a:r>
            <a:r>
              <a:rPr lang="en" sz="1800"/>
              <a:t> it in </a:t>
            </a:r>
            <a:r>
              <a:rPr b="1" lang="en" sz="1800"/>
              <a:t>O(log n).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7004350" y="0"/>
            <a:ext cx="21395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Clr>
                <a:srgbClr val="000000"/>
              </a:buClr>
              <a:buSzPct val="68750"/>
              <a:buFont typeface="Arial"/>
              <a:buNone/>
            </a:pPr>
            <a:r>
              <a:rPr b="1" lang="en" sz="1600">
                <a:solidFill>
                  <a:srgbClr val="E08686"/>
                </a:solidFill>
              </a:rPr>
              <a:t>BSTs</a:t>
            </a:r>
          </a:p>
          <a:p>
            <a:pPr lvl="0" rtl="0" algn="r">
              <a:spcBef>
                <a:spcPts val="0"/>
              </a:spcBef>
              <a:buNone/>
            </a:pPr>
            <a:r>
              <a:t/>
            </a:r>
            <a:endParaRPr b="1" sz="1600">
              <a:solidFill>
                <a:srgbClr val="E08686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Review: definition of Height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457200" y="1598225"/>
            <a:ext cx="8229600" cy="2969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2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public static int </a:t>
            </a:r>
            <a:r>
              <a:rPr b="1" lang="en" sz="22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getHeight</a:t>
            </a:r>
            <a:r>
              <a:rPr lang="en" sz="22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(TreeNode t) {</a:t>
            </a:r>
          </a:p>
          <a:p>
            <a:pPr rtl="0">
              <a:spcBef>
                <a:spcPts val="0"/>
              </a:spcBef>
              <a:buNone/>
            </a:pPr>
            <a:r>
              <a:rPr lang="en" sz="22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	if (t == null)</a:t>
            </a:r>
          </a:p>
          <a:p>
            <a:pPr rtl="0">
              <a:spcBef>
                <a:spcPts val="0"/>
              </a:spcBef>
              <a:buNone/>
            </a:pPr>
            <a:r>
              <a:rPr lang="en" sz="22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		return -1;</a:t>
            </a:r>
          </a:p>
          <a:p>
            <a:pPr rtl="0">
              <a:spcBef>
                <a:spcPts val="0"/>
              </a:spcBef>
              <a:buNone/>
            </a:pPr>
            <a:r>
              <a:rPr lang="en" sz="22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	return 1 + Math.max(getHeight(t.left),</a:t>
            </a:r>
          </a:p>
          <a:p>
            <a:pPr rtl="0">
              <a:spcBef>
                <a:spcPts val="0"/>
              </a:spcBef>
              <a:buNone/>
            </a:pPr>
            <a:r>
              <a:rPr lang="en" sz="22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									getHeight(t.right));</a:t>
            </a:r>
          </a:p>
          <a:p>
            <a:pPr rtl="0">
              <a:spcBef>
                <a:spcPts val="0"/>
              </a:spcBef>
              <a:buNone/>
            </a:pPr>
            <a:r>
              <a:rPr lang="en" sz="22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2200">
              <a:solidFill>
                <a:srgbClr val="1155CC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7004350" y="0"/>
            <a:ext cx="21395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Clr>
                <a:srgbClr val="000000"/>
              </a:buClr>
              <a:buSzPct val="68750"/>
              <a:buFont typeface="Arial"/>
              <a:buNone/>
            </a:pPr>
            <a:r>
              <a:rPr b="1" lang="en" sz="1600">
                <a:solidFill>
                  <a:srgbClr val="E08686"/>
                </a:solidFill>
              </a:rPr>
              <a:t>BSTs</a:t>
            </a:r>
          </a:p>
          <a:p>
            <a:pPr lvl="0" rtl="0" algn="r">
              <a:spcBef>
                <a:spcPts val="0"/>
              </a:spcBef>
              <a:buNone/>
            </a:pPr>
            <a:r>
              <a:t/>
            </a:r>
            <a:endParaRPr b="1" sz="1600">
              <a:solidFill>
                <a:srgbClr val="E08686"/>
              </a:solidFill>
            </a:endParaRPr>
          </a:p>
        </p:txBody>
      </p:sp>
      <p:sp>
        <p:nvSpPr>
          <p:cNvPr id="94" name="Shape 94"/>
          <p:cNvSpPr txBox="1"/>
          <p:nvPr/>
        </p:nvSpPr>
        <p:spPr>
          <a:xfrm>
            <a:off x="837800" y="4347350"/>
            <a:ext cx="6965699" cy="47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length of the longest path from a node to a leaf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Definition of Balanced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457200" y="1293425"/>
            <a:ext cx="8229600" cy="2969100"/>
          </a:xfrm>
          <a:prstGeom prst="rect">
            <a:avLst/>
          </a:prstGeom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public static boolean </a:t>
            </a:r>
            <a:r>
              <a:rPr b="1" lang="en" sz="22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isBalanced</a:t>
            </a:r>
            <a:r>
              <a:rPr lang="en" sz="22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(TreeNode t) {</a:t>
            </a:r>
          </a:p>
          <a:p>
            <a:pPr rtl="0">
              <a:spcBef>
                <a:spcPts val="0"/>
              </a:spcBef>
              <a:buNone/>
            </a:pPr>
            <a:r>
              <a:rPr lang="en" sz="22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	return t == null ||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			 Math.abs(getHeight(t.left) - </a:t>
            </a:r>
          </a:p>
          <a:p>
            <a:pPr rtl="0">
              <a:spcBef>
                <a:spcPts val="0"/>
              </a:spcBef>
              <a:buNone/>
            </a:pPr>
            <a:r>
              <a:rPr lang="en" sz="22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getHeight(t.right)) &lt;= 1 &amp;&amp;</a:t>
            </a:r>
          </a:p>
          <a:p>
            <a:pPr rtl="0">
              <a:spcBef>
                <a:spcPts val="0"/>
              </a:spcBef>
              <a:buNone/>
            </a:pPr>
            <a:r>
              <a:rPr lang="en" sz="22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			 </a:t>
            </a:r>
            <a:r>
              <a:rPr b="1" lang="en" sz="22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isBalanced</a:t>
            </a:r>
            <a:r>
              <a:rPr lang="en" sz="22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(t.left) &amp;&amp;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			 </a:t>
            </a:r>
            <a:r>
              <a:rPr b="1" lang="en" sz="22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isBalanced</a:t>
            </a:r>
            <a:r>
              <a:rPr lang="en" sz="22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(t.right);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200">
                <a:latin typeface="Courier New"/>
                <a:ea typeface="Courier New"/>
                <a:cs typeface="Courier New"/>
                <a:sym typeface="Courier New"/>
              </a:rPr>
              <a:t>A tree is balanced if each of its subtrees is balanced and their heights differ by at most 1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7004350" y="0"/>
            <a:ext cx="21395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Clr>
                <a:srgbClr val="000000"/>
              </a:buClr>
              <a:buSzPct val="68750"/>
              <a:buFont typeface="Arial"/>
              <a:buNone/>
            </a:pPr>
            <a:r>
              <a:rPr b="1" lang="en" sz="1600">
                <a:solidFill>
                  <a:srgbClr val="E08686"/>
                </a:solidFill>
              </a:rPr>
              <a:t>BSTs</a:t>
            </a:r>
          </a:p>
          <a:p>
            <a:pPr lvl="0" rtl="0" algn="r">
              <a:spcBef>
                <a:spcPts val="0"/>
              </a:spcBef>
              <a:buNone/>
            </a:pPr>
            <a:r>
              <a:t/>
            </a:r>
            <a:endParaRPr b="1" sz="1600">
              <a:solidFill>
                <a:srgbClr val="E08686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isBalanced: Recursion needed!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7004350" y="0"/>
            <a:ext cx="21395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Clr>
                <a:srgbClr val="000000"/>
              </a:buClr>
              <a:buSzPct val="68750"/>
              <a:buFont typeface="Arial"/>
              <a:buNone/>
            </a:pPr>
            <a:r>
              <a:rPr b="1" lang="en" sz="1600">
                <a:solidFill>
                  <a:srgbClr val="E08686"/>
                </a:solidFill>
              </a:rPr>
              <a:t>BSTs</a:t>
            </a:r>
          </a:p>
          <a:p>
            <a:pPr lvl="0" rtl="0" algn="r">
              <a:spcBef>
                <a:spcPts val="0"/>
              </a:spcBef>
              <a:buNone/>
            </a:pPr>
            <a:r>
              <a:t/>
            </a:r>
            <a:endParaRPr b="1" sz="1600">
              <a:solidFill>
                <a:srgbClr val="E08686"/>
              </a:solidFill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7337832" y="3508642"/>
            <a:ext cx="616500" cy="6165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</a:p>
        </p:txBody>
      </p:sp>
      <p:sp>
        <p:nvSpPr>
          <p:cNvPr id="109" name="Shape 109"/>
          <p:cNvSpPr/>
          <p:nvPr/>
        </p:nvSpPr>
        <p:spPr>
          <a:xfrm>
            <a:off x="6294578" y="2039573"/>
            <a:ext cx="616500" cy="6165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</p:txBody>
      </p:sp>
      <p:sp>
        <p:nvSpPr>
          <p:cNvPr id="110" name="Shape 110"/>
          <p:cNvSpPr/>
          <p:nvPr/>
        </p:nvSpPr>
        <p:spPr>
          <a:xfrm>
            <a:off x="7954390" y="4249767"/>
            <a:ext cx="616500" cy="6165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</a:p>
        </p:txBody>
      </p:sp>
      <p:sp>
        <p:nvSpPr>
          <p:cNvPr id="111" name="Shape 111"/>
          <p:cNvSpPr/>
          <p:nvPr/>
        </p:nvSpPr>
        <p:spPr>
          <a:xfrm>
            <a:off x="5768309" y="1257025"/>
            <a:ext cx="616500" cy="6165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</a:p>
        </p:txBody>
      </p:sp>
      <p:sp>
        <p:nvSpPr>
          <p:cNvPr id="112" name="Shape 112"/>
          <p:cNvSpPr/>
          <p:nvPr/>
        </p:nvSpPr>
        <p:spPr>
          <a:xfrm>
            <a:off x="6822478" y="2769368"/>
            <a:ext cx="616500" cy="6165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</a:p>
        </p:txBody>
      </p:sp>
      <p:cxnSp>
        <p:nvCxnSpPr>
          <p:cNvPr id="113" name="Shape 113"/>
          <p:cNvCxnSpPr>
            <a:stCxn id="109" idx="5"/>
            <a:endCxn id="112" idx="0"/>
          </p:cNvCxnSpPr>
          <p:nvPr/>
        </p:nvCxnSpPr>
        <p:spPr>
          <a:xfrm>
            <a:off x="6820793" y="2565788"/>
            <a:ext cx="309900" cy="2037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14" name="Shape 114"/>
          <p:cNvCxnSpPr>
            <a:stCxn id="108" idx="5"/>
            <a:endCxn id="110" idx="0"/>
          </p:cNvCxnSpPr>
          <p:nvPr/>
        </p:nvCxnSpPr>
        <p:spPr>
          <a:xfrm>
            <a:off x="7864047" y="4034857"/>
            <a:ext cx="398700" cy="2148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15" name="Shape 115"/>
          <p:cNvCxnSpPr>
            <a:stCxn id="111" idx="5"/>
            <a:endCxn id="109" idx="0"/>
          </p:cNvCxnSpPr>
          <p:nvPr/>
        </p:nvCxnSpPr>
        <p:spPr>
          <a:xfrm>
            <a:off x="6294525" y="1783240"/>
            <a:ext cx="308400" cy="2562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16" name="Shape 116"/>
          <p:cNvCxnSpPr>
            <a:stCxn id="112" idx="5"/>
            <a:endCxn id="108" idx="0"/>
          </p:cNvCxnSpPr>
          <p:nvPr/>
        </p:nvCxnSpPr>
        <p:spPr>
          <a:xfrm>
            <a:off x="7348694" y="3295584"/>
            <a:ext cx="297300" cy="2130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17" name="Shape 117"/>
          <p:cNvSpPr/>
          <p:nvPr/>
        </p:nvSpPr>
        <p:spPr>
          <a:xfrm>
            <a:off x="4145278" y="3525575"/>
            <a:ext cx="659999" cy="659999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-3</a:t>
            </a:r>
          </a:p>
        </p:txBody>
      </p:sp>
      <p:sp>
        <p:nvSpPr>
          <p:cNvPr id="118" name="Shape 118"/>
          <p:cNvSpPr/>
          <p:nvPr/>
        </p:nvSpPr>
        <p:spPr>
          <a:xfrm>
            <a:off x="5189895" y="2013132"/>
            <a:ext cx="665399" cy="6165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-1</a:t>
            </a:r>
          </a:p>
        </p:txBody>
      </p:sp>
      <p:sp>
        <p:nvSpPr>
          <p:cNvPr id="119" name="Shape 119"/>
          <p:cNvSpPr/>
          <p:nvPr/>
        </p:nvSpPr>
        <p:spPr>
          <a:xfrm>
            <a:off x="3567925" y="4316834"/>
            <a:ext cx="659999" cy="659999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-4</a:t>
            </a:r>
          </a:p>
        </p:txBody>
      </p:sp>
      <p:sp>
        <p:nvSpPr>
          <p:cNvPr id="120" name="Shape 120"/>
          <p:cNvSpPr/>
          <p:nvPr/>
        </p:nvSpPr>
        <p:spPr>
          <a:xfrm>
            <a:off x="4669804" y="2795719"/>
            <a:ext cx="665399" cy="6165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-2</a:t>
            </a:r>
          </a:p>
        </p:txBody>
      </p:sp>
      <p:cxnSp>
        <p:nvCxnSpPr>
          <p:cNvPr id="121" name="Shape 121"/>
          <p:cNvCxnSpPr>
            <a:stCxn id="118" idx="3"/>
            <a:endCxn id="120" idx="0"/>
          </p:cNvCxnSpPr>
          <p:nvPr/>
        </p:nvCxnSpPr>
        <p:spPr>
          <a:xfrm flipH="1">
            <a:off x="5002641" y="2539348"/>
            <a:ext cx="284700" cy="2565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22" name="Shape 122"/>
          <p:cNvCxnSpPr>
            <a:stCxn id="117" idx="3"/>
            <a:endCxn id="119" idx="0"/>
          </p:cNvCxnSpPr>
          <p:nvPr/>
        </p:nvCxnSpPr>
        <p:spPr>
          <a:xfrm flipH="1">
            <a:off x="3897833" y="4088920"/>
            <a:ext cx="344100" cy="2280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23" name="Shape 123"/>
          <p:cNvCxnSpPr>
            <a:stCxn id="120" idx="3"/>
            <a:endCxn id="117" idx="0"/>
          </p:cNvCxnSpPr>
          <p:nvPr/>
        </p:nvCxnSpPr>
        <p:spPr>
          <a:xfrm flipH="1">
            <a:off x="4475350" y="3321935"/>
            <a:ext cx="291900" cy="2037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24" name="Shape 124"/>
          <p:cNvCxnSpPr>
            <a:stCxn id="111" idx="3"/>
            <a:endCxn id="118" idx="0"/>
          </p:cNvCxnSpPr>
          <p:nvPr/>
        </p:nvCxnSpPr>
        <p:spPr>
          <a:xfrm flipH="1">
            <a:off x="5522593" y="1783240"/>
            <a:ext cx="336000" cy="2298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25" name="Shape 125"/>
          <p:cNvSpPr txBox="1"/>
          <p:nvPr/>
        </p:nvSpPr>
        <p:spPr>
          <a:xfrm>
            <a:off x="457200" y="2733225"/>
            <a:ext cx="2725199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en" sz="2000"/>
              <a:t>All subtrees</a:t>
            </a:r>
            <a:r>
              <a:rPr lang="en" sz="2000"/>
              <a:t> need to be balanced!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ctrTitle"/>
          </p:nvPr>
        </p:nvSpPr>
        <p:spPr>
          <a:xfrm>
            <a:off x="457200" y="1231961"/>
            <a:ext cx="8229600" cy="236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" sz="4800"/>
              <a:t>Tree Rotations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4800">
              <a:solidFill>
                <a:srgbClr val="1155CC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Notation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x="7004350" y="0"/>
            <a:ext cx="21395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Clr>
                <a:srgbClr val="000000"/>
              </a:buClr>
              <a:buSzPct val="68750"/>
              <a:buFont typeface="Arial"/>
              <a:buNone/>
            </a:pPr>
            <a:r>
              <a:rPr b="1" lang="en" sz="1600">
                <a:solidFill>
                  <a:srgbClr val="E08686"/>
                </a:solidFill>
              </a:rPr>
              <a:t>Tree Rotations</a:t>
            </a:r>
          </a:p>
          <a:p>
            <a:pPr lvl="0" rtl="0" algn="r">
              <a:spcBef>
                <a:spcPts val="0"/>
              </a:spcBef>
              <a:buNone/>
            </a:pPr>
            <a:r>
              <a:t/>
            </a:r>
            <a:endParaRPr b="1" sz="1600">
              <a:solidFill>
                <a:srgbClr val="E08686"/>
              </a:solidFill>
            </a:endParaRPr>
          </a:p>
        </p:txBody>
      </p:sp>
      <p:sp>
        <p:nvSpPr>
          <p:cNvPr id="137" name="Shape 137"/>
          <p:cNvSpPr/>
          <p:nvPr/>
        </p:nvSpPr>
        <p:spPr>
          <a:xfrm>
            <a:off x="2385975" y="1646712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</a:p>
        </p:txBody>
      </p:sp>
      <p:sp>
        <p:nvSpPr>
          <p:cNvPr id="138" name="Shape 138"/>
          <p:cNvSpPr/>
          <p:nvPr/>
        </p:nvSpPr>
        <p:spPr>
          <a:xfrm>
            <a:off x="3079750" y="2533825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</a:p>
        </p:txBody>
      </p:sp>
      <p:cxnSp>
        <p:nvCxnSpPr>
          <p:cNvPr id="139" name="Shape 139"/>
          <p:cNvCxnSpPr>
            <a:stCxn id="137" idx="5"/>
            <a:endCxn id="138" idx="0"/>
          </p:cNvCxnSpPr>
          <p:nvPr/>
        </p:nvCxnSpPr>
        <p:spPr>
          <a:xfrm>
            <a:off x="2894009" y="2154747"/>
            <a:ext cx="483300" cy="3792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40" name="Shape 140"/>
          <p:cNvCxnSpPr>
            <a:stCxn id="137" idx="3"/>
            <a:endCxn id="141" idx="0"/>
          </p:cNvCxnSpPr>
          <p:nvPr/>
        </p:nvCxnSpPr>
        <p:spPr>
          <a:xfrm flipH="1">
            <a:off x="1796040" y="2154747"/>
            <a:ext cx="677100" cy="3792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41" name="Shape 141"/>
          <p:cNvSpPr/>
          <p:nvPr/>
        </p:nvSpPr>
        <p:spPr>
          <a:xfrm>
            <a:off x="1300281" y="2533825"/>
            <a:ext cx="991500" cy="8574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</a:p>
        </p:txBody>
      </p:sp>
      <p:sp>
        <p:nvSpPr>
          <p:cNvPr id="142" name="Shape 142"/>
          <p:cNvSpPr/>
          <p:nvPr/>
        </p:nvSpPr>
        <p:spPr>
          <a:xfrm>
            <a:off x="2286406" y="3511200"/>
            <a:ext cx="991500" cy="8574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</a:p>
        </p:txBody>
      </p:sp>
      <p:cxnSp>
        <p:nvCxnSpPr>
          <p:cNvPr id="143" name="Shape 143"/>
          <p:cNvCxnSpPr>
            <a:stCxn id="138" idx="3"/>
            <a:endCxn id="142" idx="0"/>
          </p:cNvCxnSpPr>
          <p:nvPr/>
        </p:nvCxnSpPr>
        <p:spPr>
          <a:xfrm flipH="1">
            <a:off x="2782015" y="3041859"/>
            <a:ext cx="384900" cy="4692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44" name="Shape 144"/>
          <p:cNvCxnSpPr>
            <a:stCxn id="138" idx="5"/>
            <a:endCxn id="145" idx="0"/>
          </p:cNvCxnSpPr>
          <p:nvPr/>
        </p:nvCxnSpPr>
        <p:spPr>
          <a:xfrm>
            <a:off x="3587784" y="3041859"/>
            <a:ext cx="383700" cy="4692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45" name="Shape 145"/>
          <p:cNvSpPr/>
          <p:nvPr/>
        </p:nvSpPr>
        <p:spPr>
          <a:xfrm>
            <a:off x="3475881" y="3511200"/>
            <a:ext cx="991500" cy="8574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2888325" y="1372950"/>
            <a:ext cx="6501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/>
              <a:t>k+2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x="3632925" y="2294300"/>
            <a:ext cx="5952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k+1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x="4086700" y="3274275"/>
            <a:ext cx="3156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2888325" y="3274275"/>
            <a:ext cx="3156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1918425" y="2399225"/>
            <a:ext cx="3156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5044875" y="3986400"/>
            <a:ext cx="2493299" cy="382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/>
              <a:t>A subtree of height k</a:t>
            </a:r>
          </a:p>
        </p:txBody>
      </p:sp>
      <p:cxnSp>
        <p:nvCxnSpPr>
          <p:cNvPr id="152" name="Shape 152"/>
          <p:cNvCxnSpPr>
            <a:stCxn id="151" idx="1"/>
          </p:cNvCxnSpPr>
          <p:nvPr/>
        </p:nvCxnSpPr>
        <p:spPr>
          <a:xfrm rot="10800000">
            <a:off x="4467675" y="4088399"/>
            <a:ext cx="577200" cy="891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53" name="Shape 153"/>
          <p:cNvSpPr txBox="1"/>
          <p:nvPr/>
        </p:nvSpPr>
        <p:spPr>
          <a:xfrm>
            <a:off x="4739325" y="1908375"/>
            <a:ext cx="3104400" cy="1904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/>
              <a:t>Inorder traversal:</a:t>
            </a:r>
          </a:p>
          <a:p>
            <a:pPr rtl="0">
              <a:spcBef>
                <a:spcPts val="0"/>
              </a:spcBef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A x B y C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b="1" sz="18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b="1" sz="1800"/>
          </a:p>
          <a:p>
            <a:pPr rtl="0">
              <a:spcBef>
                <a:spcPts val="0"/>
              </a:spcBef>
              <a:buNone/>
            </a:pPr>
            <a:r>
              <a:rPr lang="en" sz="1800"/>
              <a:t>Recall that the BST inorder traversal gives sorted order.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Rotations: Used to balance a BST</a:t>
            </a:r>
          </a:p>
        </p:txBody>
      </p:sp>
      <p:sp>
        <p:nvSpPr>
          <p:cNvPr id="159" name="Shape 159"/>
          <p:cNvSpPr txBox="1"/>
          <p:nvPr/>
        </p:nvSpPr>
        <p:spPr>
          <a:xfrm>
            <a:off x="7004350" y="0"/>
            <a:ext cx="21395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Clr>
                <a:srgbClr val="000000"/>
              </a:buClr>
              <a:buSzPct val="68750"/>
              <a:buFont typeface="Arial"/>
              <a:buNone/>
            </a:pPr>
            <a:r>
              <a:rPr b="1" lang="en" sz="1600">
                <a:solidFill>
                  <a:srgbClr val="E08686"/>
                </a:solidFill>
              </a:rPr>
              <a:t>Tree Rotations</a:t>
            </a:r>
          </a:p>
          <a:p>
            <a:pPr lvl="0" rtl="0" algn="r">
              <a:spcBef>
                <a:spcPts val="0"/>
              </a:spcBef>
              <a:buNone/>
            </a:pPr>
            <a:r>
              <a:t/>
            </a:r>
            <a:endParaRPr b="1" sz="1600">
              <a:solidFill>
                <a:srgbClr val="E08686"/>
              </a:solidFill>
            </a:endParaRPr>
          </a:p>
        </p:txBody>
      </p:sp>
      <p:sp>
        <p:nvSpPr>
          <p:cNvPr id="160" name="Shape 160"/>
          <p:cNvSpPr/>
          <p:nvPr/>
        </p:nvSpPr>
        <p:spPr>
          <a:xfrm>
            <a:off x="1542900" y="1565112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</a:p>
        </p:txBody>
      </p:sp>
      <p:sp>
        <p:nvSpPr>
          <p:cNvPr id="161" name="Shape 161"/>
          <p:cNvSpPr/>
          <p:nvPr/>
        </p:nvSpPr>
        <p:spPr>
          <a:xfrm>
            <a:off x="2236675" y="2452225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</a:p>
        </p:txBody>
      </p:sp>
      <p:cxnSp>
        <p:nvCxnSpPr>
          <p:cNvPr id="162" name="Shape 162"/>
          <p:cNvCxnSpPr>
            <a:stCxn id="160" idx="5"/>
            <a:endCxn id="161" idx="0"/>
          </p:cNvCxnSpPr>
          <p:nvPr/>
        </p:nvCxnSpPr>
        <p:spPr>
          <a:xfrm>
            <a:off x="2050934" y="2073147"/>
            <a:ext cx="483300" cy="379200"/>
          </a:xfrm>
          <a:prstGeom prst="straightConnector1">
            <a:avLst/>
          </a:prstGeom>
          <a:noFill/>
          <a:ln cap="flat" w="38100">
            <a:solidFill>
              <a:srgbClr val="1155CC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63" name="Shape 163"/>
          <p:cNvCxnSpPr>
            <a:stCxn id="160" idx="3"/>
            <a:endCxn id="164" idx="0"/>
          </p:cNvCxnSpPr>
          <p:nvPr/>
        </p:nvCxnSpPr>
        <p:spPr>
          <a:xfrm flipH="1">
            <a:off x="952965" y="2073147"/>
            <a:ext cx="677100" cy="3792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64" name="Shape 164"/>
          <p:cNvSpPr/>
          <p:nvPr/>
        </p:nvSpPr>
        <p:spPr>
          <a:xfrm>
            <a:off x="457206" y="2452225"/>
            <a:ext cx="991500" cy="8574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</a:p>
        </p:txBody>
      </p:sp>
      <p:sp>
        <p:nvSpPr>
          <p:cNvPr id="165" name="Shape 165"/>
          <p:cNvSpPr/>
          <p:nvPr/>
        </p:nvSpPr>
        <p:spPr>
          <a:xfrm>
            <a:off x="1443331" y="3429600"/>
            <a:ext cx="991500" cy="8574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</a:p>
        </p:txBody>
      </p:sp>
      <p:cxnSp>
        <p:nvCxnSpPr>
          <p:cNvPr id="166" name="Shape 166"/>
          <p:cNvCxnSpPr>
            <a:stCxn id="161" idx="3"/>
            <a:endCxn id="165" idx="0"/>
          </p:cNvCxnSpPr>
          <p:nvPr/>
        </p:nvCxnSpPr>
        <p:spPr>
          <a:xfrm flipH="1">
            <a:off x="1938940" y="2960259"/>
            <a:ext cx="384900" cy="469200"/>
          </a:xfrm>
          <a:prstGeom prst="straightConnector1">
            <a:avLst/>
          </a:prstGeom>
          <a:noFill/>
          <a:ln cap="flat" w="38100">
            <a:solidFill>
              <a:srgbClr val="1155CC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67" name="Shape 167"/>
          <p:cNvCxnSpPr>
            <a:stCxn id="161" idx="5"/>
            <a:endCxn id="168" idx="0"/>
          </p:cNvCxnSpPr>
          <p:nvPr/>
        </p:nvCxnSpPr>
        <p:spPr>
          <a:xfrm>
            <a:off x="2744709" y="2960259"/>
            <a:ext cx="383700" cy="4692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68" name="Shape 168"/>
          <p:cNvSpPr/>
          <p:nvPr/>
        </p:nvSpPr>
        <p:spPr>
          <a:xfrm>
            <a:off x="2632806" y="3429600"/>
            <a:ext cx="991500" cy="8574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x="2045250" y="1291350"/>
            <a:ext cx="6501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k+2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x="2789850" y="2212700"/>
            <a:ext cx="5952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k+1</a:t>
            </a:r>
          </a:p>
        </p:txBody>
      </p:sp>
      <p:sp>
        <p:nvSpPr>
          <p:cNvPr id="171" name="Shape 171"/>
          <p:cNvSpPr txBox="1"/>
          <p:nvPr/>
        </p:nvSpPr>
        <p:spPr>
          <a:xfrm>
            <a:off x="3243625" y="3192675"/>
            <a:ext cx="3156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</a:t>
            </a:r>
          </a:p>
        </p:txBody>
      </p:sp>
      <p:sp>
        <p:nvSpPr>
          <p:cNvPr id="172" name="Shape 172"/>
          <p:cNvSpPr txBox="1"/>
          <p:nvPr/>
        </p:nvSpPr>
        <p:spPr>
          <a:xfrm>
            <a:off x="2103625" y="3202800"/>
            <a:ext cx="3156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</a:t>
            </a:r>
          </a:p>
        </p:txBody>
      </p:sp>
      <p:sp>
        <p:nvSpPr>
          <p:cNvPr id="173" name="Shape 173"/>
          <p:cNvSpPr txBox="1"/>
          <p:nvPr/>
        </p:nvSpPr>
        <p:spPr>
          <a:xfrm>
            <a:off x="1075350" y="2317625"/>
            <a:ext cx="3156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2941750" y="4514975"/>
            <a:ext cx="36140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/>
              <a:t>Inorder traversals are the same</a:t>
            </a:r>
          </a:p>
        </p:txBody>
      </p:sp>
      <p:sp>
        <p:nvSpPr>
          <p:cNvPr id="175" name="Shape 175"/>
          <p:cNvSpPr/>
          <p:nvPr/>
        </p:nvSpPr>
        <p:spPr>
          <a:xfrm>
            <a:off x="4309450" y="2178387"/>
            <a:ext cx="792600" cy="5151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6" name="Shape 176"/>
          <p:cNvSpPr/>
          <p:nvPr/>
        </p:nvSpPr>
        <p:spPr>
          <a:xfrm rot="10800000">
            <a:off x="4041949" y="2884862"/>
            <a:ext cx="792600" cy="5151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7" name="Shape 177"/>
          <p:cNvSpPr/>
          <p:nvPr/>
        </p:nvSpPr>
        <p:spPr>
          <a:xfrm>
            <a:off x="6068475" y="2628450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</a:p>
        </p:txBody>
      </p:sp>
      <p:sp>
        <p:nvSpPr>
          <p:cNvPr id="178" name="Shape 178"/>
          <p:cNvSpPr/>
          <p:nvPr/>
        </p:nvSpPr>
        <p:spPr>
          <a:xfrm>
            <a:off x="7309000" y="1642862"/>
            <a:ext cx="595200" cy="5952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</a:p>
        </p:txBody>
      </p:sp>
      <p:cxnSp>
        <p:nvCxnSpPr>
          <p:cNvPr id="179" name="Shape 179"/>
          <p:cNvCxnSpPr>
            <a:stCxn id="177" idx="3"/>
            <a:endCxn id="180" idx="0"/>
          </p:cNvCxnSpPr>
          <p:nvPr/>
        </p:nvCxnSpPr>
        <p:spPr>
          <a:xfrm flipH="1">
            <a:off x="5764440" y="3136484"/>
            <a:ext cx="391200" cy="4116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80" name="Shape 180"/>
          <p:cNvSpPr/>
          <p:nvPr/>
        </p:nvSpPr>
        <p:spPr>
          <a:xfrm>
            <a:off x="5268543" y="3548062"/>
            <a:ext cx="991500" cy="8574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</a:p>
        </p:txBody>
      </p:sp>
      <p:sp>
        <p:nvSpPr>
          <p:cNvPr id="181" name="Shape 181"/>
          <p:cNvSpPr/>
          <p:nvPr/>
        </p:nvSpPr>
        <p:spPr>
          <a:xfrm>
            <a:off x="6663681" y="3548062"/>
            <a:ext cx="991500" cy="8574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</a:p>
        </p:txBody>
      </p:sp>
      <p:cxnSp>
        <p:nvCxnSpPr>
          <p:cNvPr id="182" name="Shape 182"/>
          <p:cNvCxnSpPr>
            <a:stCxn id="177" idx="5"/>
            <a:endCxn id="181" idx="0"/>
          </p:cNvCxnSpPr>
          <p:nvPr/>
        </p:nvCxnSpPr>
        <p:spPr>
          <a:xfrm>
            <a:off x="6576509" y="3136484"/>
            <a:ext cx="582900" cy="411600"/>
          </a:xfrm>
          <a:prstGeom prst="straightConnector1">
            <a:avLst/>
          </a:prstGeom>
          <a:noFill/>
          <a:ln cap="flat" w="38100">
            <a:solidFill>
              <a:srgbClr val="1155CC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83" name="Shape 183"/>
          <p:cNvCxnSpPr>
            <a:stCxn id="178" idx="5"/>
            <a:endCxn id="184" idx="0"/>
          </p:cNvCxnSpPr>
          <p:nvPr/>
        </p:nvCxnSpPr>
        <p:spPr>
          <a:xfrm>
            <a:off x="7817034" y="2150897"/>
            <a:ext cx="383700" cy="4692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84" name="Shape 184"/>
          <p:cNvSpPr/>
          <p:nvPr/>
        </p:nvSpPr>
        <p:spPr>
          <a:xfrm>
            <a:off x="7705131" y="2620237"/>
            <a:ext cx="991500" cy="8574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x="7862175" y="1403337"/>
            <a:ext cx="5952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k+2</a:t>
            </a:r>
          </a:p>
        </p:txBody>
      </p:sp>
      <p:sp>
        <p:nvSpPr>
          <p:cNvPr id="186" name="Shape 186"/>
          <p:cNvSpPr txBox="1"/>
          <p:nvPr/>
        </p:nvSpPr>
        <p:spPr>
          <a:xfrm>
            <a:off x="8315950" y="2383312"/>
            <a:ext cx="3156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</a:t>
            </a:r>
          </a:p>
        </p:txBody>
      </p:sp>
      <p:sp>
        <p:nvSpPr>
          <p:cNvPr id="187" name="Shape 187"/>
          <p:cNvSpPr txBox="1"/>
          <p:nvPr/>
        </p:nvSpPr>
        <p:spPr>
          <a:xfrm>
            <a:off x="7220925" y="3353037"/>
            <a:ext cx="3156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</a:t>
            </a:r>
          </a:p>
        </p:txBody>
      </p:sp>
      <p:sp>
        <p:nvSpPr>
          <p:cNvPr id="188" name="Shape 188"/>
          <p:cNvSpPr txBox="1"/>
          <p:nvPr/>
        </p:nvSpPr>
        <p:spPr>
          <a:xfrm>
            <a:off x="5816062" y="3399962"/>
            <a:ext cx="3156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</a:t>
            </a:r>
          </a:p>
        </p:txBody>
      </p:sp>
      <p:sp>
        <p:nvSpPr>
          <p:cNvPr id="189" name="Shape 189"/>
          <p:cNvSpPr txBox="1"/>
          <p:nvPr/>
        </p:nvSpPr>
        <p:spPr>
          <a:xfrm>
            <a:off x="6579625" y="2452212"/>
            <a:ext cx="6501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k+1</a:t>
            </a:r>
          </a:p>
        </p:txBody>
      </p:sp>
      <p:cxnSp>
        <p:nvCxnSpPr>
          <p:cNvPr id="190" name="Shape 190"/>
          <p:cNvCxnSpPr>
            <a:stCxn id="178" idx="3"/>
            <a:endCxn id="177" idx="0"/>
          </p:cNvCxnSpPr>
          <p:nvPr/>
        </p:nvCxnSpPr>
        <p:spPr>
          <a:xfrm flipH="1">
            <a:off x="6365965" y="2150897"/>
            <a:ext cx="1030200" cy="477600"/>
          </a:xfrm>
          <a:prstGeom prst="straightConnector1">
            <a:avLst/>
          </a:prstGeom>
          <a:noFill/>
          <a:ln cap="flat" w="38100">
            <a:solidFill>
              <a:srgbClr val="1155CC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91" name="Shape 191"/>
          <p:cNvSpPr txBox="1"/>
          <p:nvPr/>
        </p:nvSpPr>
        <p:spPr>
          <a:xfrm>
            <a:off x="3037900" y="1298975"/>
            <a:ext cx="3382799" cy="47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/>
              <a:t>The </a:t>
            </a:r>
            <a:r>
              <a:rPr b="1" lang="en" sz="1800">
                <a:solidFill>
                  <a:srgbClr val="1155CC"/>
                </a:solidFill>
              </a:rPr>
              <a:t>blue</a:t>
            </a:r>
            <a:r>
              <a:rPr lang="en" sz="1800"/>
              <a:t> pointers are the only ones that change.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