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1" r:id="rId4"/>
    <p:sldId id="262" r:id="rId5"/>
    <p:sldId id="260" r:id="rId6"/>
    <p:sldId id="263" r:id="rId7"/>
    <p:sldId id="264" r:id="rId8"/>
    <p:sldId id="266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20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20446-66A7-3142-81AD-E00CD861FFFA}" type="datetimeFigureOut">
              <a:rPr lang="en-US" smtClean="0"/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3809-C030-8A42-8A5B-6867D12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62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20446-66A7-3142-81AD-E00CD861FFFA}" type="datetimeFigureOut">
              <a:rPr lang="en-US" smtClean="0"/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3809-C030-8A42-8A5B-6867D12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18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20446-66A7-3142-81AD-E00CD861FFFA}" type="datetimeFigureOut">
              <a:rPr lang="en-US" smtClean="0"/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3809-C030-8A42-8A5B-6867D12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4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20446-66A7-3142-81AD-E00CD861FFFA}" type="datetimeFigureOut">
              <a:rPr lang="en-US" smtClean="0"/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3809-C030-8A42-8A5B-6867D12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76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20446-66A7-3142-81AD-E00CD861FFFA}" type="datetimeFigureOut">
              <a:rPr lang="en-US" smtClean="0"/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3809-C030-8A42-8A5B-6867D12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9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20446-66A7-3142-81AD-E00CD861FFFA}" type="datetimeFigureOut">
              <a:rPr lang="en-US" smtClean="0"/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3809-C030-8A42-8A5B-6867D12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4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20446-66A7-3142-81AD-E00CD861FFFA}" type="datetimeFigureOut">
              <a:rPr lang="en-US" smtClean="0"/>
              <a:t>4/13/15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3809-C030-8A42-8A5B-6867D12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36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20446-66A7-3142-81AD-E00CD861FFFA}" type="datetimeFigureOut">
              <a:rPr lang="en-US" smtClean="0"/>
              <a:t>4/13/15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3809-C030-8A42-8A5B-6867D12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34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20446-66A7-3142-81AD-E00CD861FFFA}" type="datetimeFigureOut">
              <a:rPr lang="en-US" smtClean="0"/>
              <a:t>4/13/15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3809-C030-8A42-8A5B-6867D12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44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20446-66A7-3142-81AD-E00CD861FFFA}" type="datetimeFigureOut">
              <a:rPr lang="en-US" smtClean="0"/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3809-C030-8A42-8A5B-6867D12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1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20446-66A7-3142-81AD-E00CD861FFFA}" type="datetimeFigureOut">
              <a:rPr lang="en-US" smtClean="0"/>
              <a:t>4/13/15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B3809-C030-8A42-8A5B-6867D12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3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20446-66A7-3142-81AD-E00CD861FFFA}" type="datetimeFigureOut">
              <a:rPr lang="en-US" smtClean="0"/>
              <a:t>4/13/15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B3809-C030-8A42-8A5B-6867D12C0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7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673" r="16014"/>
          <a:stretch/>
        </p:blipFill>
        <p:spPr>
          <a:xfrm>
            <a:off x="-1" y="0"/>
            <a:ext cx="9228501" cy="68882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8678" y="2086633"/>
            <a:ext cx="6665322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pPr>
              <a:spcAft>
                <a:spcPts val="2400"/>
              </a:spcAft>
            </a:pPr>
            <a:r>
              <a:rPr lang="en-US" sz="5400" b="1" spc="150" dirty="0" smtClean="0">
                <a:ln w="11430"/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76000"/>
                    </a:prstClr>
                  </a:outerShdw>
                </a:effectLst>
              </a:rPr>
              <a:t>Threads and</a:t>
            </a:r>
          </a:p>
          <a:p>
            <a:pPr>
              <a:spcAft>
                <a:spcPts val="2400"/>
              </a:spcAft>
            </a:pPr>
            <a:r>
              <a:rPr lang="en-US" sz="5400" b="1" spc="150" dirty="0" smtClean="0">
                <a:ln w="11430"/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76000"/>
                    </a:prstClr>
                  </a:outerShdw>
                </a:effectLst>
              </a:rPr>
              <a:t>Concurrency</a:t>
            </a:r>
            <a:endParaRPr lang="en-US" sz="5400" b="1" spc="150" dirty="0">
              <a:ln w="11430"/>
              <a:solidFill>
                <a:schemeClr val="bg1"/>
              </a:solidFill>
              <a:effectLst>
                <a:outerShdw blurRad="50800" dist="50800" dir="2700000" algn="tl" rotWithShape="0">
                  <a:prstClr val="black">
                    <a:alpha val="76000"/>
                  </a:prst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78678" y="6192204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2400"/>
              </a:spcAft>
            </a:pPr>
            <a:r>
              <a:rPr lang="en-US" sz="3200" spc="150" dirty="0" smtClean="0">
                <a:ln w="11430"/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76000"/>
                    </a:prstClr>
                  </a:outerShdw>
                </a:effectLst>
              </a:rPr>
              <a:t>CS 2110, Spring 2015</a:t>
            </a:r>
            <a:endParaRPr lang="en-US" sz="3200" spc="150" dirty="0">
              <a:ln w="11430"/>
              <a:solidFill>
                <a:schemeClr val="bg1"/>
              </a:solidFill>
              <a:effectLst>
                <a:outerShdw blurRad="50800" dist="50800" dir="2700000" algn="tl" rotWithShape="0">
                  <a:prstClr val="black">
                    <a:alpha val="76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2279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/>
          </p:cNvSpPr>
          <p:nvPr/>
        </p:nvSpPr>
        <p:spPr bwMode="auto">
          <a:xfrm>
            <a:off x="381000" y="5410200"/>
            <a:ext cx="4191000" cy="9906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PrimeRun p=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    </a:t>
            </a:r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new 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PrimeRun(143, 195);</a:t>
            </a:r>
          </a:p>
          <a:p>
            <a:pPr marL="39688"/>
            <a:r>
              <a:rPr lang="en-US" sz="1800" b="1" dirty="0" smtClean="0">
                <a:solidFill>
                  <a:srgbClr val="FF0000"/>
                </a:solidFill>
                <a:latin typeface="Courier New" charset="0"/>
                <a:cs typeface="Courier New" charset="0"/>
                <a:sym typeface="Courier New" charset="0"/>
              </a:rPr>
              <a:t>p.run();</a:t>
            </a:r>
            <a:r>
              <a:rPr lang="en-US" sz="1800" b="1" dirty="0" smtClean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</a:t>
            </a:r>
            <a:endParaRPr lang="en-US" sz="1800" b="1" dirty="0">
              <a:solidFill>
                <a:schemeClr val="tx1"/>
              </a:solidFill>
              <a:latin typeface="Courier New" charset="0"/>
              <a:cs typeface="Courier New" charset="0"/>
              <a:sym typeface="Courier New" charset="0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Java </a:t>
            </a:r>
            <a:r>
              <a:rPr lang="en-US" dirty="0" smtClean="0">
                <a:solidFill>
                  <a:srgbClr val="800000"/>
                </a:solidFill>
              </a:rPr>
              <a:t>Thread</a:t>
            </a:r>
            <a:r>
              <a:rPr lang="en-US" dirty="0" smtClean="0"/>
              <a:t> runs a </a:t>
            </a:r>
            <a:r>
              <a:rPr lang="en-US" dirty="0" smtClean="0">
                <a:solidFill>
                  <a:srgbClr val="800000"/>
                </a:solidFill>
              </a:rPr>
              <a:t>Runnable</a:t>
            </a:r>
            <a:r>
              <a:rPr lang="en-US" dirty="0" smtClean="0"/>
              <a:t> object</a:t>
            </a:r>
            <a:endParaRPr lang="en-US" dirty="0"/>
          </a:p>
        </p:txBody>
      </p: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5105400" y="1600200"/>
            <a:ext cx="3505200" cy="3276600"/>
            <a:chOff x="228600" y="1600200"/>
            <a:chExt cx="3505200" cy="3276600"/>
          </a:xfrm>
        </p:grpSpPr>
        <p:grpSp>
          <p:nvGrpSpPr>
            <p:cNvPr id="45" name="Group 6"/>
            <p:cNvGrpSpPr>
              <a:grpSpLocks/>
            </p:cNvGrpSpPr>
            <p:nvPr/>
          </p:nvGrpSpPr>
          <p:grpSpPr bwMode="auto">
            <a:xfrm>
              <a:off x="1295400" y="2514600"/>
              <a:ext cx="2438400" cy="2362200"/>
              <a:chOff x="533400" y="2743200"/>
              <a:chExt cx="2438400" cy="2362200"/>
            </a:xfrm>
          </p:grpSpPr>
          <p:sp>
            <p:nvSpPr>
              <p:cNvPr id="51" name="Rectangle 2"/>
              <p:cNvSpPr>
                <a:spLocks noChangeArrowheads="1"/>
              </p:cNvSpPr>
              <p:nvPr/>
            </p:nvSpPr>
            <p:spPr bwMode="auto">
              <a:xfrm>
                <a:off x="533400" y="3352800"/>
                <a:ext cx="2438400" cy="17526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FFCC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/>
                  <a:t>  </a:t>
                </a:r>
              </a:p>
            </p:txBody>
          </p:sp>
          <p:sp>
            <p:nvSpPr>
              <p:cNvPr id="52" name="Rectangle 3"/>
              <p:cNvSpPr>
                <a:spLocks noChangeArrowheads="1"/>
              </p:cNvSpPr>
              <p:nvPr/>
            </p:nvSpPr>
            <p:spPr bwMode="auto">
              <a:xfrm>
                <a:off x="533400" y="2743200"/>
                <a:ext cx="2057400" cy="6096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FFCC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>
                    <a:solidFill>
                      <a:srgbClr val="8B008C"/>
                    </a:solidFill>
                    <a:latin typeface="Gill Sans MT (Body)"/>
                    <a:cs typeface="Gill Sans MT (Body)"/>
                  </a:rPr>
                  <a:t>PrimeRun@...  </a:t>
                </a:r>
                <a:endParaRPr lang="en-US">
                  <a:latin typeface="Gill Sans MT (Body)"/>
                  <a:cs typeface="Gill Sans MT (Body)"/>
                </a:endParaRPr>
              </a:p>
            </p:txBody>
          </p:sp>
          <p:sp>
            <p:nvSpPr>
              <p:cNvPr id="53" name="Rectangle 11"/>
              <p:cNvSpPr>
                <a:spLocks noChangeArrowheads="1"/>
              </p:cNvSpPr>
              <p:nvPr/>
            </p:nvSpPr>
            <p:spPr bwMode="auto">
              <a:xfrm>
                <a:off x="533400" y="3352800"/>
                <a:ext cx="1600200" cy="6858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FFCC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sz="2200">
                    <a:latin typeface="Gill Sans MT (Body)"/>
                    <a:cs typeface="Gill Sans MT (Body)"/>
                  </a:rPr>
                  <a:t>toString() </a:t>
                </a:r>
                <a:br>
                  <a:rPr lang="en-US" sz="2200">
                    <a:latin typeface="Gill Sans MT (Body)"/>
                    <a:cs typeface="Gill Sans MT (Body)"/>
                  </a:rPr>
                </a:br>
                <a:r>
                  <a:rPr lang="en-US" sz="2200">
                    <a:latin typeface="Gill Sans MT (Body)"/>
                    <a:cs typeface="Gill Sans MT (Body)"/>
                  </a:rPr>
                  <a:t>…</a:t>
                </a:r>
              </a:p>
            </p:txBody>
          </p:sp>
          <p:sp>
            <p:nvSpPr>
              <p:cNvPr id="54" name="Rectangle 4"/>
              <p:cNvSpPr>
                <a:spLocks noChangeArrowheads="1"/>
              </p:cNvSpPr>
              <p:nvPr/>
            </p:nvSpPr>
            <p:spPr bwMode="auto">
              <a:xfrm>
                <a:off x="1981200" y="3352800"/>
                <a:ext cx="990600" cy="5334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>
                    <a:latin typeface="Gill Sans MT (Body)"/>
                    <a:cs typeface="Gill Sans MT (Body)"/>
                  </a:rPr>
                  <a:t>Object</a:t>
                </a:r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>
                <a:off x="533400" y="4114800"/>
                <a:ext cx="2438400" cy="0"/>
              </a:xfrm>
              <a:prstGeom prst="line">
                <a:avLst/>
              </a:prstGeom>
              <a:ln w="508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tangle 17"/>
              <p:cNvSpPr>
                <a:spLocks noChangeArrowheads="1"/>
              </p:cNvSpPr>
              <p:nvPr/>
            </p:nvSpPr>
            <p:spPr bwMode="auto">
              <a:xfrm>
                <a:off x="685800" y="4495800"/>
                <a:ext cx="1219200" cy="6096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FFCC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sz="2200">
                    <a:latin typeface="Gill Sans MT (Body)"/>
                    <a:cs typeface="Gill Sans MT (Body)"/>
                  </a:rPr>
                  <a:t>run() …</a:t>
                </a:r>
              </a:p>
            </p:txBody>
          </p:sp>
          <p:sp>
            <p:nvSpPr>
              <p:cNvPr id="57" name="Rectangle 4"/>
              <p:cNvSpPr>
                <a:spLocks noChangeArrowheads="1"/>
              </p:cNvSpPr>
              <p:nvPr/>
            </p:nvSpPr>
            <p:spPr bwMode="auto">
              <a:xfrm>
                <a:off x="1295400" y="4114800"/>
                <a:ext cx="1676400" cy="457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>
                    <a:latin typeface="Gill Sans MT (Body)"/>
                    <a:cs typeface="Gill Sans MT (Body)"/>
                  </a:rPr>
                  <a:t>PrimeRun</a:t>
                </a:r>
              </a:p>
            </p:txBody>
          </p:sp>
        </p:grpSp>
        <p:grpSp>
          <p:nvGrpSpPr>
            <p:cNvPr id="46" name="Group 7"/>
            <p:cNvGrpSpPr>
              <a:grpSpLocks/>
            </p:cNvGrpSpPr>
            <p:nvPr/>
          </p:nvGrpSpPr>
          <p:grpSpPr bwMode="auto">
            <a:xfrm>
              <a:off x="228600" y="1600200"/>
              <a:ext cx="2286000" cy="838200"/>
              <a:chOff x="3733800" y="4648200"/>
              <a:chExt cx="2286000" cy="838200"/>
            </a:xfrm>
          </p:grpSpPr>
          <p:sp>
            <p:nvSpPr>
              <p:cNvPr id="48" name="Rectangle 2"/>
              <p:cNvSpPr>
                <a:spLocks noChangeArrowheads="1"/>
              </p:cNvSpPr>
              <p:nvPr/>
            </p:nvSpPr>
            <p:spPr bwMode="auto">
              <a:xfrm>
                <a:off x="3733800" y="4648200"/>
                <a:ext cx="2286000" cy="838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FFCC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Rectangle 11"/>
              <p:cNvSpPr>
                <a:spLocks noChangeArrowheads="1"/>
              </p:cNvSpPr>
              <p:nvPr/>
            </p:nvSpPr>
            <p:spPr bwMode="auto">
              <a:xfrm>
                <a:off x="3733800" y="4724400"/>
                <a:ext cx="1066800" cy="6096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FFCC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sz="2200" dirty="0">
                    <a:latin typeface="Gill Sans MT (Body)"/>
                    <a:cs typeface="Gill Sans MT (Body)"/>
                  </a:rPr>
                  <a:t>run()</a:t>
                </a:r>
              </a:p>
            </p:txBody>
          </p:sp>
          <p:sp>
            <p:nvSpPr>
              <p:cNvPr id="50" name="Rectangle 4"/>
              <p:cNvSpPr>
                <a:spLocks noChangeArrowheads="1"/>
              </p:cNvSpPr>
              <p:nvPr/>
            </p:nvSpPr>
            <p:spPr bwMode="auto">
              <a:xfrm>
                <a:off x="4495800" y="4648200"/>
                <a:ext cx="1524000" cy="5334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Gill Sans MT (Body)"/>
                    <a:cs typeface="Gill Sans MT (Body)"/>
                  </a:rPr>
                  <a:t>Runnable</a:t>
                </a:r>
              </a:p>
            </p:txBody>
          </p:sp>
        </p:grpSp>
        <p:cxnSp>
          <p:nvCxnSpPr>
            <p:cNvPr id="47" name="Straight Connector 46"/>
            <p:cNvCxnSpPr/>
            <p:nvPr/>
          </p:nvCxnSpPr>
          <p:spPr>
            <a:xfrm>
              <a:off x="457200" y="2362200"/>
              <a:ext cx="838200" cy="1905000"/>
            </a:xfrm>
            <a:prstGeom prst="line">
              <a:avLst/>
            </a:prstGeom>
            <a:ln w="41275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5105400" y="5181600"/>
            <a:ext cx="3525838" cy="1200328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Gill Sans"/>
                <a:cs typeface="Gill Sans"/>
              </a:rPr>
              <a:t>No new thread!!!</a:t>
            </a:r>
          </a:p>
          <a:p>
            <a:pPr eaLnBrk="1" hangingPunct="1"/>
            <a:r>
              <a:rPr lang="en-US" dirty="0">
                <a:latin typeface="Gill Sans"/>
                <a:cs typeface="Gill Sans"/>
              </a:rPr>
              <a:t>r</a:t>
            </a:r>
            <a:r>
              <a:rPr lang="en-US" dirty="0" smtClean="0">
                <a:latin typeface="Gill Sans"/>
                <a:cs typeface="Gill Sans"/>
              </a:rPr>
              <a:t>un() runs in same thread as its caller.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74" name="Rectangle 2"/>
          <p:cNvSpPr>
            <a:spLocks/>
          </p:cNvSpPr>
          <p:nvPr/>
        </p:nvSpPr>
        <p:spPr bwMode="auto">
          <a:xfrm>
            <a:off x="381000" y="1489075"/>
            <a:ext cx="4191000" cy="3616325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class 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PrimeRun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     </a:t>
            </a:r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implements 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Runnable {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</a:t>
            </a:r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long 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a, b;</a:t>
            </a:r>
            <a:endParaRPr lang="en-US" dirty="0">
              <a:solidFill>
                <a:schemeClr val="tx1"/>
              </a:solidFill>
              <a:cs typeface="Arial" charset="0"/>
            </a:endParaRPr>
          </a:p>
          <a:p>
            <a:pPr marL="39688">
              <a:spcBef>
                <a:spcPts val="1200"/>
              </a:spcBef>
            </a:pP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PrimeRun(</a:t>
            </a:r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long 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a, </a:t>
            </a:r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long 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b) {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   </a:t>
            </a:r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this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.a= a; </a:t>
            </a:r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this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.b= b;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}</a:t>
            </a:r>
            <a:endParaRPr lang="en-US" dirty="0">
              <a:solidFill>
                <a:schemeClr val="tx1"/>
              </a:solidFill>
              <a:cs typeface="Arial" charset="0"/>
            </a:endParaRPr>
          </a:p>
          <a:p>
            <a:pPr marL="39688">
              <a:spcBef>
                <a:spcPts val="1200"/>
              </a:spcBef>
            </a:pP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</a:t>
            </a:r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public void 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run() {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   </a:t>
            </a:r>
            <a:r>
              <a:rPr lang="en-US" sz="1800" b="1" dirty="0">
                <a:solidFill>
                  <a:srgbClr val="008000"/>
                </a:solidFill>
                <a:latin typeface="Courier New" charset="0"/>
                <a:cs typeface="Courier New" charset="0"/>
                <a:sym typeface="Courier New" charset="0"/>
              </a:rPr>
              <a:t>// compute primes</a:t>
            </a:r>
            <a:br>
              <a:rPr lang="en-US" sz="1800" b="1" dirty="0">
                <a:solidFill>
                  <a:srgbClr val="008000"/>
                </a:solidFill>
                <a:latin typeface="Courier New" charset="0"/>
                <a:cs typeface="Courier New" charset="0"/>
                <a:sym typeface="Courier New" charset="0"/>
              </a:rPr>
            </a:br>
            <a:r>
              <a:rPr lang="en-US" sz="1800" b="1" dirty="0">
                <a:solidFill>
                  <a:srgbClr val="008000"/>
                </a:solidFill>
                <a:latin typeface="Courier New" charset="0"/>
                <a:cs typeface="Courier New" charset="0"/>
                <a:sym typeface="Courier New" charset="0"/>
              </a:rPr>
              <a:t>      // in a..b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    ...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}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} </a:t>
            </a:r>
          </a:p>
        </p:txBody>
      </p:sp>
    </p:spTree>
    <p:extLst>
      <p:ext uri="{BB962C8B-B14F-4D97-AF65-F5344CB8AC3E}">
        <p14:creationId xmlns:p14="http://schemas.microsoft.com/office/powerpoint/2010/main" val="4069191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/>
          </p:cNvSpPr>
          <p:nvPr/>
        </p:nvSpPr>
        <p:spPr bwMode="auto">
          <a:xfrm>
            <a:off x="380999" y="1489075"/>
            <a:ext cx="4525163" cy="3616325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class </a:t>
            </a:r>
            <a:r>
              <a:rPr lang="en-US" sz="1800" b="1" dirty="0" smtClean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PrimeThread</a:t>
            </a:r>
            <a:endParaRPr lang="en-US" sz="1800" b="1" dirty="0">
              <a:solidFill>
                <a:schemeClr val="tx1"/>
              </a:solidFill>
              <a:latin typeface="Courier New" charset="0"/>
              <a:cs typeface="Courier New" charset="0"/>
              <a:sym typeface="Courier New" charset="0"/>
            </a:endParaRP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     </a:t>
            </a:r>
            <a:r>
              <a:rPr lang="en-US" sz="1800" b="1" dirty="0" smtClean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extends </a:t>
            </a:r>
            <a:r>
              <a:rPr lang="en-US" sz="1800" b="1" dirty="0" smtClean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Thread 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{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</a:t>
            </a:r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long 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a, b;</a:t>
            </a:r>
            <a:endParaRPr lang="en-US" dirty="0">
              <a:solidFill>
                <a:schemeClr val="tx1"/>
              </a:solidFill>
              <a:cs typeface="Arial" charset="0"/>
            </a:endParaRPr>
          </a:p>
          <a:p>
            <a:pPr marL="39688">
              <a:spcBef>
                <a:spcPts val="1200"/>
              </a:spcBef>
            </a:pP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</a:t>
            </a:r>
            <a:r>
              <a:rPr lang="en-US" sz="1800" b="1" dirty="0" smtClean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PrimeThread(</a:t>
            </a:r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long 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a, </a:t>
            </a:r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long 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b) {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   </a:t>
            </a:r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this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.a= a; </a:t>
            </a:r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this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.b= b;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}</a:t>
            </a:r>
            <a:endParaRPr lang="en-US" dirty="0">
              <a:solidFill>
                <a:schemeClr val="tx1"/>
              </a:solidFill>
              <a:cs typeface="Arial" charset="0"/>
            </a:endParaRPr>
          </a:p>
          <a:p>
            <a:pPr marL="39688">
              <a:spcBef>
                <a:spcPts val="1200"/>
              </a:spcBef>
            </a:pP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</a:t>
            </a:r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public void 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run() {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   </a:t>
            </a:r>
            <a:r>
              <a:rPr lang="en-US" sz="1800" b="1" dirty="0">
                <a:solidFill>
                  <a:srgbClr val="008000"/>
                </a:solidFill>
                <a:latin typeface="Courier New" charset="0"/>
                <a:cs typeface="Courier New" charset="0"/>
                <a:sym typeface="Courier New" charset="0"/>
              </a:rPr>
              <a:t>// compute primes</a:t>
            </a:r>
            <a:br>
              <a:rPr lang="en-US" sz="1800" b="1" dirty="0">
                <a:solidFill>
                  <a:srgbClr val="008000"/>
                </a:solidFill>
                <a:latin typeface="Courier New" charset="0"/>
                <a:cs typeface="Courier New" charset="0"/>
                <a:sym typeface="Courier New" charset="0"/>
              </a:rPr>
            </a:br>
            <a:r>
              <a:rPr lang="en-US" sz="1800" b="1" dirty="0">
                <a:solidFill>
                  <a:srgbClr val="008000"/>
                </a:solidFill>
                <a:latin typeface="Courier New" charset="0"/>
                <a:cs typeface="Courier New" charset="0"/>
                <a:sym typeface="Courier New" charset="0"/>
              </a:rPr>
              <a:t>      // in a..b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    ...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}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} </a:t>
            </a:r>
          </a:p>
        </p:txBody>
      </p:sp>
      <p:sp>
        <p:nvSpPr>
          <p:cNvPr id="3" name="Rectangle 3"/>
          <p:cNvSpPr>
            <a:spLocks/>
          </p:cNvSpPr>
          <p:nvPr/>
        </p:nvSpPr>
        <p:spPr bwMode="auto">
          <a:xfrm>
            <a:off x="381000" y="5410200"/>
            <a:ext cx="4525162" cy="9906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 sz="1800" b="1" dirty="0" smtClean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PrimeThread 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p=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  </a:t>
            </a:r>
            <a:r>
              <a:rPr lang="en-US" b="1" dirty="0" smtClean="0">
                <a:latin typeface="Courier New" charset="0"/>
                <a:cs typeface="Courier New" charset="0"/>
                <a:sym typeface="Courier New" charset="0"/>
              </a:rPr>
              <a:t> </a:t>
            </a:r>
            <a:r>
              <a:rPr lang="en-US" sz="1800" b="1" dirty="0" smtClean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new </a:t>
            </a:r>
            <a:r>
              <a:rPr lang="en-US" sz="1800" b="1" dirty="0" smtClean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PrimeThread(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143, 195);</a:t>
            </a:r>
          </a:p>
          <a:p>
            <a:pPr marL="39688"/>
            <a:r>
              <a:rPr lang="en-US" sz="1800" b="1" dirty="0" smtClean="0">
                <a:latin typeface="Courier New" charset="0"/>
                <a:cs typeface="Courier New" charset="0"/>
                <a:sym typeface="Courier New" charset="0"/>
              </a:rPr>
              <a:t>p.start();</a:t>
            </a:r>
            <a:endParaRPr lang="en-US" sz="1800" b="1" dirty="0">
              <a:latin typeface="Courier New" charset="0"/>
              <a:cs typeface="Courier New" charset="0"/>
              <a:sym typeface="Courier New" charset="0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Another way of creating a </a:t>
            </a:r>
            <a:r>
              <a:rPr lang="en-US" dirty="0" smtClean="0">
                <a:solidFill>
                  <a:srgbClr val="800000"/>
                </a:solidFill>
              </a:rPr>
              <a:t>Thread</a:t>
            </a:r>
            <a:endParaRPr lang="en-US" dirty="0">
              <a:solidFill>
                <a:srgbClr val="800000"/>
              </a:solidFill>
            </a:endParaRPr>
          </a:p>
        </p:txBody>
      </p: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5867400" y="2667000"/>
            <a:ext cx="2152650" cy="838200"/>
            <a:chOff x="565" y="-168"/>
            <a:chExt cx="1679" cy="624"/>
          </a:xfrm>
        </p:grpSpPr>
        <p:sp>
          <p:nvSpPr>
            <p:cNvPr id="21" name="Rectangle 7"/>
            <p:cNvSpPr>
              <a:spLocks/>
            </p:cNvSpPr>
            <p:nvPr/>
          </p:nvSpPr>
          <p:spPr bwMode="auto">
            <a:xfrm>
              <a:off x="565" y="17"/>
              <a:ext cx="1679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r-BE"/>
            </a:p>
          </p:txBody>
        </p:sp>
        <p:sp>
          <p:nvSpPr>
            <p:cNvPr id="22" name="Rectangle 8"/>
            <p:cNvSpPr>
              <a:spLocks/>
            </p:cNvSpPr>
            <p:nvPr/>
          </p:nvSpPr>
          <p:spPr bwMode="auto">
            <a:xfrm>
              <a:off x="1725" y="-168"/>
              <a:ext cx="32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endParaRPr lang="en-US" sz="2000" b="1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endParaRPr>
            </a:p>
          </p:txBody>
        </p:sp>
      </p:grpSp>
      <p:sp>
        <p:nvSpPr>
          <p:cNvPr id="23" name="Rectangle 12"/>
          <p:cNvSpPr>
            <a:spLocks/>
          </p:cNvSpPr>
          <p:nvPr/>
        </p:nvSpPr>
        <p:spPr bwMode="auto">
          <a:xfrm>
            <a:off x="5105400" y="3810000"/>
            <a:ext cx="36925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4479998" y="1276133"/>
            <a:ext cx="4295702" cy="4134054"/>
            <a:chOff x="4162498" y="1969213"/>
            <a:chExt cx="4295702" cy="4359852"/>
          </a:xfrm>
        </p:grpSpPr>
        <p:sp>
          <p:nvSpPr>
            <p:cNvPr id="25" name="TextBox 33"/>
            <p:cNvSpPr txBox="1">
              <a:spLocks noChangeArrowheads="1"/>
            </p:cNvSpPr>
            <p:nvPr/>
          </p:nvSpPr>
          <p:spPr bwMode="auto">
            <a:xfrm>
              <a:off x="5029200" y="5867400"/>
              <a:ext cx="18466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9pPr>
            </a:lstStyle>
            <a:p>
              <a:pPr eaLnBrk="1" hangingPunct="1"/>
              <a:endParaRPr lang="en-US"/>
            </a:p>
          </p:txBody>
        </p:sp>
        <p:grpSp>
          <p:nvGrpSpPr>
            <p:cNvPr id="26" name="Group 34"/>
            <p:cNvGrpSpPr>
              <a:grpSpLocks/>
            </p:cNvGrpSpPr>
            <p:nvPr/>
          </p:nvGrpSpPr>
          <p:grpSpPr bwMode="auto">
            <a:xfrm>
              <a:off x="4162498" y="1969213"/>
              <a:ext cx="4295702" cy="3974387"/>
              <a:chOff x="4014860" y="1969213"/>
              <a:chExt cx="4295702" cy="3974387"/>
            </a:xfrm>
          </p:grpSpPr>
          <p:grpSp>
            <p:nvGrpSpPr>
              <p:cNvPr id="27" name="Group 35"/>
              <p:cNvGrpSpPr>
                <a:grpSpLocks/>
              </p:cNvGrpSpPr>
              <p:nvPr/>
            </p:nvGrpSpPr>
            <p:grpSpPr bwMode="auto">
              <a:xfrm>
                <a:off x="4014860" y="1969213"/>
                <a:ext cx="2286000" cy="739810"/>
                <a:chOff x="3938660" y="4788613"/>
                <a:chExt cx="2286000" cy="739810"/>
              </a:xfrm>
            </p:grpSpPr>
            <p:sp>
              <p:nvSpPr>
                <p:cNvPr id="40" name="Rectangle 2"/>
                <p:cNvSpPr>
                  <a:spLocks noChangeArrowheads="1"/>
                </p:cNvSpPr>
                <p:nvPr/>
              </p:nvSpPr>
              <p:spPr bwMode="auto">
                <a:xfrm>
                  <a:off x="3938660" y="4788613"/>
                  <a:ext cx="2286000" cy="739806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rgbClr val="FFCC9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Rectangle 11"/>
                <p:cNvSpPr>
                  <a:spLocks noChangeArrowheads="1"/>
                </p:cNvSpPr>
                <p:nvPr/>
              </p:nvSpPr>
              <p:spPr bwMode="auto">
                <a:xfrm>
                  <a:off x="3938660" y="4918825"/>
                  <a:ext cx="1066800" cy="60959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rgbClr val="FFCC9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r>
                    <a:rPr lang="en-US" sz="2200" dirty="0">
                      <a:latin typeface="Gill Sans MT (Body)"/>
                      <a:cs typeface="Gill Sans MT (Body)"/>
                    </a:rPr>
                    <a:t>run()</a:t>
                  </a:r>
                </a:p>
              </p:txBody>
            </p:sp>
            <p:sp>
              <p:nvSpPr>
                <p:cNvPr id="42" name="Rectangle 4"/>
                <p:cNvSpPr>
                  <a:spLocks noChangeArrowheads="1"/>
                </p:cNvSpPr>
                <p:nvPr/>
              </p:nvSpPr>
              <p:spPr bwMode="auto">
                <a:xfrm>
                  <a:off x="4700660" y="4788613"/>
                  <a:ext cx="1524000" cy="53340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Gill Sans MT (Body)"/>
                      <a:cs typeface="Gill Sans MT (Body)"/>
                    </a:rPr>
                    <a:t>Runnable</a:t>
                  </a:r>
                </a:p>
              </p:txBody>
            </p:sp>
          </p:grpSp>
          <p:grpSp>
            <p:nvGrpSpPr>
              <p:cNvPr id="28" name="Group 36"/>
              <p:cNvGrpSpPr>
                <a:grpSpLocks/>
              </p:cNvGrpSpPr>
              <p:nvPr/>
            </p:nvGrpSpPr>
            <p:grpSpPr bwMode="auto">
              <a:xfrm>
                <a:off x="5105400" y="2848372"/>
                <a:ext cx="3205162" cy="3095228"/>
                <a:chOff x="5105400" y="3000772"/>
                <a:chExt cx="3205162" cy="3095228"/>
              </a:xfrm>
            </p:grpSpPr>
            <p:sp>
              <p:nvSpPr>
                <p:cNvPr id="30" name="Rectangle 2"/>
                <p:cNvSpPr>
                  <a:spLocks noChangeArrowheads="1"/>
                </p:cNvSpPr>
                <p:nvPr/>
              </p:nvSpPr>
              <p:spPr bwMode="auto">
                <a:xfrm>
                  <a:off x="5105400" y="3505200"/>
                  <a:ext cx="3200400" cy="2590800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rgbClr val="FFCC9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r>
                    <a:rPr lang="en-US"/>
                    <a:t>  </a:t>
                  </a:r>
                </a:p>
              </p:txBody>
            </p:sp>
            <p:sp>
              <p:nvSpPr>
                <p:cNvPr id="31" name="Rectangle 11"/>
                <p:cNvSpPr>
                  <a:spLocks noChangeArrowheads="1"/>
                </p:cNvSpPr>
                <p:nvPr/>
              </p:nvSpPr>
              <p:spPr bwMode="auto">
                <a:xfrm>
                  <a:off x="5181600" y="4255808"/>
                  <a:ext cx="1500187" cy="685800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rgbClr val="FFCC99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r>
                    <a:rPr lang="en-US" sz="2100" dirty="0">
                      <a:latin typeface="Gill Sans MT (Body)"/>
                      <a:cs typeface="Gill Sans MT (Body)"/>
                    </a:rPr>
                    <a:t>interrupt()</a:t>
                  </a:r>
                  <a:br>
                    <a:rPr lang="en-US" sz="2100" dirty="0">
                      <a:latin typeface="Gill Sans MT (Body)"/>
                      <a:cs typeface="Gill Sans MT (Body)"/>
                    </a:rPr>
                  </a:br>
                  <a:r>
                    <a:rPr lang="en-US" sz="2100" dirty="0">
                      <a:latin typeface="Gill Sans MT (Body)"/>
                      <a:cs typeface="Gill Sans MT (Body)"/>
                    </a:rPr>
                    <a:t>isAlive()</a:t>
                  </a:r>
                </a:p>
                <a:p>
                  <a:r>
                    <a:rPr lang="en-US" sz="2100" dirty="0">
                      <a:latin typeface="Gill Sans MT (Body)"/>
                      <a:cs typeface="Gill Sans MT (Body)"/>
                    </a:rPr>
                    <a:t>getState()  …</a:t>
                  </a:r>
                </a:p>
                <a:p>
                  <a:endParaRPr lang="en-US" sz="2100" dirty="0">
                    <a:latin typeface="Gill Sans MT (Body)"/>
                    <a:cs typeface="Gill Sans MT (Body)"/>
                  </a:endParaRPr>
                </a:p>
                <a:p>
                  <a:endParaRPr lang="en-US" sz="2100" dirty="0">
                    <a:latin typeface="Gill Sans MT (Body)"/>
                    <a:cs typeface="Gill Sans MT (Body)"/>
                  </a:endParaRPr>
                </a:p>
              </p:txBody>
            </p:sp>
            <p:sp>
              <p:nvSpPr>
                <p:cNvPr id="32" name="Rectangle 3"/>
                <p:cNvSpPr>
                  <a:spLocks noChangeArrowheads="1"/>
                </p:cNvSpPr>
                <p:nvPr/>
              </p:nvSpPr>
              <p:spPr bwMode="auto">
                <a:xfrm>
                  <a:off x="5105401" y="3000772"/>
                  <a:ext cx="1592215" cy="50442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rgbClr val="FFCC9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solidFill>
                        <a:srgbClr val="8B008C"/>
                      </a:solidFill>
                      <a:latin typeface="Gill Sans MT (Body)"/>
                      <a:cs typeface="Gill Sans MT (Body)"/>
                    </a:rPr>
                    <a:t>PT@...</a:t>
                  </a:r>
                  <a:endParaRPr lang="en-US" dirty="0">
                    <a:latin typeface="Gill Sans MT (Body)"/>
                    <a:cs typeface="Gill Sans MT (Body)"/>
                  </a:endParaRPr>
                </a:p>
              </p:txBody>
            </p:sp>
            <p:sp>
              <p:nvSpPr>
                <p:cNvPr id="33" name="Rectangle 4"/>
                <p:cNvSpPr>
                  <a:spLocks noChangeArrowheads="1"/>
                </p:cNvSpPr>
                <p:nvPr/>
              </p:nvSpPr>
              <p:spPr bwMode="auto">
                <a:xfrm>
                  <a:off x="7005638" y="3505200"/>
                  <a:ext cx="1300163" cy="53340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>
                      <a:latin typeface="Gill Sans MT (Body)"/>
                      <a:cs typeface="Gill Sans MT (Body)"/>
                    </a:rPr>
                    <a:t>Object</a:t>
                  </a:r>
                </a:p>
              </p:txBody>
            </p:sp>
            <p:sp>
              <p:nvSpPr>
                <p:cNvPr id="34" name="Rectangle 42"/>
                <p:cNvSpPr>
                  <a:spLocks noChangeArrowheads="1"/>
                </p:cNvSpPr>
                <p:nvPr/>
              </p:nvSpPr>
              <p:spPr bwMode="auto">
                <a:xfrm>
                  <a:off x="5192752" y="5334000"/>
                  <a:ext cx="2100263" cy="762000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rgbClr val="FFCC9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r>
                    <a:rPr lang="en-US" sz="2200" dirty="0">
                      <a:latin typeface="Gill Sans MT (Body)"/>
                      <a:cs typeface="Gill Sans MT (Body)"/>
                    </a:rPr>
                    <a:t>run() …</a:t>
                  </a:r>
                </a:p>
              </p:txBody>
            </p: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5105400" y="5409973"/>
                  <a:ext cx="3200400" cy="0"/>
                </a:xfrm>
                <a:prstGeom prst="line">
                  <a:avLst/>
                </a:prstGeom>
                <a:ln w="50800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Rectangle 4"/>
                <p:cNvSpPr>
                  <a:spLocks noChangeArrowheads="1"/>
                </p:cNvSpPr>
                <p:nvPr/>
              </p:nvSpPr>
              <p:spPr bwMode="auto">
                <a:xfrm>
                  <a:off x="7315200" y="5410200"/>
                  <a:ext cx="990600" cy="45720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>
                      <a:latin typeface="Gill Sans MT (Body)"/>
                      <a:cs typeface="Gill Sans MT (Body)"/>
                    </a:rPr>
                    <a:t>PT</a:t>
                  </a:r>
                </a:p>
              </p:txBody>
            </p:sp>
            <p:sp>
              <p:nvSpPr>
                <p:cNvPr id="37" name="Rectangle 4"/>
                <p:cNvSpPr>
                  <a:spLocks noChangeArrowheads="1"/>
                </p:cNvSpPr>
                <p:nvPr/>
              </p:nvSpPr>
              <p:spPr bwMode="auto">
                <a:xfrm>
                  <a:off x="7010399" y="4267200"/>
                  <a:ext cx="1300163" cy="45720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>
                      <a:latin typeface="Gill Sans MT (Body)"/>
                      <a:cs typeface="Gill Sans MT (Body)"/>
                    </a:rPr>
                    <a:t>Thread</a:t>
                  </a:r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5105400" y="4266491"/>
                  <a:ext cx="3200400" cy="0"/>
                </a:xfrm>
                <a:prstGeom prst="line">
                  <a:avLst/>
                </a:prstGeom>
                <a:ln w="50800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ctangle 11"/>
                <p:cNvSpPr>
                  <a:spLocks noChangeArrowheads="1"/>
                </p:cNvSpPr>
                <p:nvPr/>
              </p:nvSpPr>
              <p:spPr bwMode="auto">
                <a:xfrm>
                  <a:off x="5181600" y="3548405"/>
                  <a:ext cx="1500187" cy="685800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rgbClr val="FFCC9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r>
                    <a:rPr lang="en-US" sz="2100" dirty="0">
                      <a:latin typeface="Gill Sans MT (Body)"/>
                      <a:cs typeface="Gill Sans MT (Body)"/>
                    </a:rPr>
                    <a:t>toString() </a:t>
                  </a:r>
                  <a:br>
                    <a:rPr lang="en-US" sz="2100" dirty="0">
                      <a:latin typeface="Gill Sans MT (Body)"/>
                      <a:cs typeface="Gill Sans MT (Body)"/>
                    </a:rPr>
                  </a:br>
                  <a:r>
                    <a:rPr lang="en-US" sz="2100" dirty="0">
                      <a:latin typeface="Gill Sans MT (Body)"/>
                      <a:cs typeface="Gill Sans MT (Body)"/>
                    </a:rPr>
                    <a:t>…</a:t>
                  </a:r>
                </a:p>
              </p:txBody>
            </p:sp>
          </p:grpSp>
          <p:cxnSp>
            <p:nvCxnSpPr>
              <p:cNvPr id="29" name="Straight Connector 28"/>
              <p:cNvCxnSpPr>
                <a:endCxn id="30" idx="1"/>
              </p:cNvCxnSpPr>
              <p:nvPr/>
            </p:nvCxnSpPr>
            <p:spPr>
              <a:xfrm>
                <a:off x="4133749" y="2743200"/>
                <a:ext cx="971651" cy="1905001"/>
              </a:xfrm>
              <a:prstGeom prst="line">
                <a:avLst/>
              </a:prstGeom>
              <a:ln w="41275">
                <a:solidFill>
                  <a:srgbClr val="FF66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257800" y="5276850"/>
            <a:ext cx="3525838" cy="12001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dirty="0">
                <a:latin typeface="Gill Sans"/>
                <a:cs typeface="Gill Sans"/>
              </a:rPr>
              <a:t>Class </a:t>
            </a:r>
            <a:r>
              <a:rPr lang="en-US" dirty="0">
                <a:solidFill>
                  <a:srgbClr val="800000"/>
                </a:solidFill>
                <a:latin typeface="Gill Sans"/>
                <a:cs typeface="Gill Sans"/>
              </a:rPr>
              <a:t>Thread</a:t>
            </a:r>
            <a:r>
              <a:rPr lang="en-US" dirty="0">
                <a:latin typeface="Gill Sans"/>
                <a:cs typeface="Gill Sans"/>
              </a:rPr>
              <a:t> has methods to allow more control over threads</a:t>
            </a:r>
          </a:p>
        </p:txBody>
      </p:sp>
    </p:spTree>
    <p:extLst>
      <p:ext uri="{BB962C8B-B14F-4D97-AF65-F5344CB8AC3E}">
        <p14:creationId xmlns:p14="http://schemas.microsoft.com/office/powerpoint/2010/main" val="3097304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39988" y="274638"/>
            <a:ext cx="8464025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Class </a:t>
            </a:r>
            <a:r>
              <a:rPr lang="en-US" sz="3600" dirty="0" smtClean="0">
                <a:solidFill>
                  <a:srgbClr val="800000"/>
                </a:solidFill>
              </a:rPr>
              <a:t>Thread</a:t>
            </a:r>
            <a:r>
              <a:rPr lang="en-US" sz="3600" dirty="0" smtClean="0">
                <a:solidFill>
                  <a:srgbClr val="000000"/>
                </a:solidFill>
              </a:rPr>
              <a:t> has methods to handle threads</a:t>
            </a:r>
            <a:endParaRPr lang="en-US" sz="3600" dirty="0">
              <a:solidFill>
                <a:srgbClr val="000000"/>
              </a:solidFill>
            </a:endParaRPr>
          </a:p>
        </p:txBody>
      </p: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5867400" y="2605548"/>
            <a:ext cx="2152650" cy="838200"/>
            <a:chOff x="565" y="-168"/>
            <a:chExt cx="1679" cy="624"/>
          </a:xfrm>
        </p:grpSpPr>
        <p:sp>
          <p:nvSpPr>
            <p:cNvPr id="21" name="Rectangle 7"/>
            <p:cNvSpPr>
              <a:spLocks/>
            </p:cNvSpPr>
            <p:nvPr/>
          </p:nvSpPr>
          <p:spPr bwMode="auto">
            <a:xfrm>
              <a:off x="565" y="17"/>
              <a:ext cx="1679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r-BE"/>
            </a:p>
          </p:txBody>
        </p:sp>
        <p:sp>
          <p:nvSpPr>
            <p:cNvPr id="22" name="Rectangle 8"/>
            <p:cNvSpPr>
              <a:spLocks/>
            </p:cNvSpPr>
            <p:nvPr/>
          </p:nvSpPr>
          <p:spPr bwMode="auto">
            <a:xfrm>
              <a:off x="1725" y="-168"/>
              <a:ext cx="32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endParaRPr lang="en-US" sz="2000" b="1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endParaRPr>
            </a:p>
          </p:txBody>
        </p:sp>
      </p:grpSp>
      <p:sp>
        <p:nvSpPr>
          <p:cNvPr id="23" name="Rectangle 12"/>
          <p:cNvSpPr>
            <a:spLocks/>
          </p:cNvSpPr>
          <p:nvPr/>
        </p:nvSpPr>
        <p:spPr bwMode="auto">
          <a:xfrm>
            <a:off x="5105400" y="3748548"/>
            <a:ext cx="36925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BE"/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4479998" y="1655087"/>
            <a:ext cx="4295702" cy="4134054"/>
            <a:chOff x="4162498" y="1969213"/>
            <a:chExt cx="4295702" cy="4359852"/>
          </a:xfrm>
        </p:grpSpPr>
        <p:sp>
          <p:nvSpPr>
            <p:cNvPr id="25" name="TextBox 33"/>
            <p:cNvSpPr txBox="1">
              <a:spLocks noChangeArrowheads="1"/>
            </p:cNvSpPr>
            <p:nvPr/>
          </p:nvSpPr>
          <p:spPr bwMode="auto">
            <a:xfrm>
              <a:off x="5029200" y="5867400"/>
              <a:ext cx="18466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9pPr>
            </a:lstStyle>
            <a:p>
              <a:pPr eaLnBrk="1" hangingPunct="1"/>
              <a:endParaRPr lang="en-US"/>
            </a:p>
          </p:txBody>
        </p:sp>
        <p:grpSp>
          <p:nvGrpSpPr>
            <p:cNvPr id="26" name="Group 34"/>
            <p:cNvGrpSpPr>
              <a:grpSpLocks/>
            </p:cNvGrpSpPr>
            <p:nvPr/>
          </p:nvGrpSpPr>
          <p:grpSpPr bwMode="auto">
            <a:xfrm>
              <a:off x="4162498" y="1969213"/>
              <a:ext cx="4295702" cy="3974387"/>
              <a:chOff x="4014860" y="1969213"/>
              <a:chExt cx="4295702" cy="3974387"/>
            </a:xfrm>
          </p:grpSpPr>
          <p:grpSp>
            <p:nvGrpSpPr>
              <p:cNvPr id="27" name="Group 35"/>
              <p:cNvGrpSpPr>
                <a:grpSpLocks/>
              </p:cNvGrpSpPr>
              <p:nvPr/>
            </p:nvGrpSpPr>
            <p:grpSpPr bwMode="auto">
              <a:xfrm>
                <a:off x="4014860" y="1969213"/>
                <a:ext cx="2286000" cy="739810"/>
                <a:chOff x="3938660" y="4788613"/>
                <a:chExt cx="2286000" cy="739810"/>
              </a:xfrm>
            </p:grpSpPr>
            <p:sp>
              <p:nvSpPr>
                <p:cNvPr id="40" name="Rectangle 2"/>
                <p:cNvSpPr>
                  <a:spLocks noChangeArrowheads="1"/>
                </p:cNvSpPr>
                <p:nvPr/>
              </p:nvSpPr>
              <p:spPr bwMode="auto">
                <a:xfrm>
                  <a:off x="3938660" y="4788613"/>
                  <a:ext cx="2286000" cy="739806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rgbClr val="FFCC9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Rectangle 11"/>
                <p:cNvSpPr>
                  <a:spLocks noChangeArrowheads="1"/>
                </p:cNvSpPr>
                <p:nvPr/>
              </p:nvSpPr>
              <p:spPr bwMode="auto">
                <a:xfrm>
                  <a:off x="3938660" y="4918825"/>
                  <a:ext cx="1066800" cy="60959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rgbClr val="FFCC9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r>
                    <a:rPr lang="en-US" sz="2200" dirty="0">
                      <a:latin typeface="Gill Sans MT (Body)"/>
                      <a:cs typeface="Gill Sans MT (Body)"/>
                    </a:rPr>
                    <a:t>run()</a:t>
                  </a:r>
                </a:p>
              </p:txBody>
            </p:sp>
            <p:sp>
              <p:nvSpPr>
                <p:cNvPr id="42" name="Rectangle 4"/>
                <p:cNvSpPr>
                  <a:spLocks noChangeArrowheads="1"/>
                </p:cNvSpPr>
                <p:nvPr/>
              </p:nvSpPr>
              <p:spPr bwMode="auto">
                <a:xfrm>
                  <a:off x="4700660" y="4788613"/>
                  <a:ext cx="1524000" cy="53340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Gill Sans MT (Body)"/>
                      <a:cs typeface="Gill Sans MT (Body)"/>
                    </a:rPr>
                    <a:t>Runnable</a:t>
                  </a:r>
                </a:p>
              </p:txBody>
            </p:sp>
          </p:grpSp>
          <p:grpSp>
            <p:nvGrpSpPr>
              <p:cNvPr id="28" name="Group 36"/>
              <p:cNvGrpSpPr>
                <a:grpSpLocks/>
              </p:cNvGrpSpPr>
              <p:nvPr/>
            </p:nvGrpSpPr>
            <p:grpSpPr bwMode="auto">
              <a:xfrm>
                <a:off x="5105400" y="2848372"/>
                <a:ext cx="3205162" cy="3095228"/>
                <a:chOff x="5105400" y="3000772"/>
                <a:chExt cx="3205162" cy="3095228"/>
              </a:xfrm>
            </p:grpSpPr>
            <p:sp>
              <p:nvSpPr>
                <p:cNvPr id="30" name="Rectangle 2"/>
                <p:cNvSpPr>
                  <a:spLocks noChangeArrowheads="1"/>
                </p:cNvSpPr>
                <p:nvPr/>
              </p:nvSpPr>
              <p:spPr bwMode="auto">
                <a:xfrm>
                  <a:off x="5105400" y="3505200"/>
                  <a:ext cx="3200400" cy="2590800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rgbClr val="FFCC9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r>
                    <a:rPr lang="en-US"/>
                    <a:t>  </a:t>
                  </a:r>
                </a:p>
              </p:txBody>
            </p:sp>
            <p:sp>
              <p:nvSpPr>
                <p:cNvPr id="31" name="Rectangle 11"/>
                <p:cNvSpPr>
                  <a:spLocks noChangeArrowheads="1"/>
                </p:cNvSpPr>
                <p:nvPr/>
              </p:nvSpPr>
              <p:spPr bwMode="auto">
                <a:xfrm>
                  <a:off x="5181600" y="4255808"/>
                  <a:ext cx="1500187" cy="685800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rgbClr val="FFCC99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r>
                    <a:rPr lang="en-US" sz="2100" dirty="0">
                      <a:latin typeface="Gill Sans MT (Body)"/>
                      <a:cs typeface="Gill Sans MT (Body)"/>
                    </a:rPr>
                    <a:t>interrupt()</a:t>
                  </a:r>
                  <a:br>
                    <a:rPr lang="en-US" sz="2100" dirty="0">
                      <a:latin typeface="Gill Sans MT (Body)"/>
                      <a:cs typeface="Gill Sans MT (Body)"/>
                    </a:rPr>
                  </a:br>
                  <a:r>
                    <a:rPr lang="en-US" sz="2100" dirty="0">
                      <a:latin typeface="Gill Sans MT (Body)"/>
                      <a:cs typeface="Gill Sans MT (Body)"/>
                    </a:rPr>
                    <a:t>isAlive()</a:t>
                  </a:r>
                </a:p>
                <a:p>
                  <a:r>
                    <a:rPr lang="en-US" sz="2100" dirty="0">
                      <a:latin typeface="Gill Sans MT (Body)"/>
                      <a:cs typeface="Gill Sans MT (Body)"/>
                    </a:rPr>
                    <a:t>getState()  …</a:t>
                  </a:r>
                </a:p>
                <a:p>
                  <a:endParaRPr lang="en-US" sz="2100" dirty="0">
                    <a:latin typeface="Gill Sans MT (Body)"/>
                    <a:cs typeface="Gill Sans MT (Body)"/>
                  </a:endParaRPr>
                </a:p>
                <a:p>
                  <a:endParaRPr lang="en-US" sz="2100" dirty="0">
                    <a:latin typeface="Gill Sans MT (Body)"/>
                    <a:cs typeface="Gill Sans MT (Body)"/>
                  </a:endParaRPr>
                </a:p>
              </p:txBody>
            </p:sp>
            <p:sp>
              <p:nvSpPr>
                <p:cNvPr id="32" name="Rectangle 3"/>
                <p:cNvSpPr>
                  <a:spLocks noChangeArrowheads="1"/>
                </p:cNvSpPr>
                <p:nvPr/>
              </p:nvSpPr>
              <p:spPr bwMode="auto">
                <a:xfrm>
                  <a:off x="5105401" y="3000772"/>
                  <a:ext cx="1592215" cy="50442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rgbClr val="FFCC9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solidFill>
                        <a:srgbClr val="8B008C"/>
                      </a:solidFill>
                      <a:latin typeface="Gill Sans MT (Body)"/>
                      <a:cs typeface="Gill Sans MT (Body)"/>
                    </a:rPr>
                    <a:t>PT@...</a:t>
                  </a:r>
                  <a:endParaRPr lang="en-US" dirty="0">
                    <a:latin typeface="Gill Sans MT (Body)"/>
                    <a:cs typeface="Gill Sans MT (Body)"/>
                  </a:endParaRPr>
                </a:p>
              </p:txBody>
            </p:sp>
            <p:sp>
              <p:nvSpPr>
                <p:cNvPr id="33" name="Rectangle 4"/>
                <p:cNvSpPr>
                  <a:spLocks noChangeArrowheads="1"/>
                </p:cNvSpPr>
                <p:nvPr/>
              </p:nvSpPr>
              <p:spPr bwMode="auto">
                <a:xfrm>
                  <a:off x="7005638" y="3505200"/>
                  <a:ext cx="1300163" cy="53340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>
                      <a:latin typeface="Gill Sans MT (Body)"/>
                      <a:cs typeface="Gill Sans MT (Body)"/>
                    </a:rPr>
                    <a:t>Object</a:t>
                  </a:r>
                </a:p>
              </p:txBody>
            </p:sp>
            <p:sp>
              <p:nvSpPr>
                <p:cNvPr id="34" name="Rectangle 42"/>
                <p:cNvSpPr>
                  <a:spLocks noChangeArrowheads="1"/>
                </p:cNvSpPr>
                <p:nvPr/>
              </p:nvSpPr>
              <p:spPr bwMode="auto">
                <a:xfrm>
                  <a:off x="5192752" y="5334000"/>
                  <a:ext cx="2100263" cy="762000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rgbClr val="FFCC9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r>
                    <a:rPr lang="en-US" sz="2200" dirty="0">
                      <a:latin typeface="Gill Sans MT (Body)"/>
                      <a:cs typeface="Gill Sans MT (Body)"/>
                    </a:rPr>
                    <a:t>run() …</a:t>
                  </a:r>
                </a:p>
              </p:txBody>
            </p: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5105400" y="5409973"/>
                  <a:ext cx="3200400" cy="0"/>
                </a:xfrm>
                <a:prstGeom prst="line">
                  <a:avLst/>
                </a:prstGeom>
                <a:ln w="50800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Rectangle 4"/>
                <p:cNvSpPr>
                  <a:spLocks noChangeArrowheads="1"/>
                </p:cNvSpPr>
                <p:nvPr/>
              </p:nvSpPr>
              <p:spPr bwMode="auto">
                <a:xfrm>
                  <a:off x="7315200" y="5410200"/>
                  <a:ext cx="990600" cy="45720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>
                      <a:latin typeface="Gill Sans MT (Body)"/>
                      <a:cs typeface="Gill Sans MT (Body)"/>
                    </a:rPr>
                    <a:t>PT</a:t>
                  </a:r>
                </a:p>
              </p:txBody>
            </p:sp>
            <p:sp>
              <p:nvSpPr>
                <p:cNvPr id="37" name="Rectangle 4"/>
                <p:cNvSpPr>
                  <a:spLocks noChangeArrowheads="1"/>
                </p:cNvSpPr>
                <p:nvPr/>
              </p:nvSpPr>
              <p:spPr bwMode="auto">
                <a:xfrm>
                  <a:off x="7010399" y="4267200"/>
                  <a:ext cx="1300163" cy="45720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>
                      <a:latin typeface="Gill Sans MT (Body)"/>
                      <a:cs typeface="Gill Sans MT (Body)"/>
                    </a:rPr>
                    <a:t>Thread</a:t>
                  </a:r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5105400" y="4266491"/>
                  <a:ext cx="3200400" cy="0"/>
                </a:xfrm>
                <a:prstGeom prst="line">
                  <a:avLst/>
                </a:prstGeom>
                <a:ln w="50800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ctangle 11"/>
                <p:cNvSpPr>
                  <a:spLocks noChangeArrowheads="1"/>
                </p:cNvSpPr>
                <p:nvPr/>
              </p:nvSpPr>
              <p:spPr bwMode="auto">
                <a:xfrm>
                  <a:off x="5181600" y="3548405"/>
                  <a:ext cx="1500187" cy="685800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solidFill>
                    <a:srgbClr val="FFCC9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r>
                    <a:rPr lang="en-US" sz="2100" dirty="0">
                      <a:latin typeface="Gill Sans MT (Body)"/>
                      <a:cs typeface="Gill Sans MT (Body)"/>
                    </a:rPr>
                    <a:t>toString() </a:t>
                  </a:r>
                  <a:br>
                    <a:rPr lang="en-US" sz="2100" dirty="0">
                      <a:latin typeface="Gill Sans MT (Body)"/>
                      <a:cs typeface="Gill Sans MT (Body)"/>
                    </a:rPr>
                  </a:br>
                  <a:r>
                    <a:rPr lang="en-US" sz="2100" dirty="0">
                      <a:latin typeface="Gill Sans MT (Body)"/>
                      <a:cs typeface="Gill Sans MT (Body)"/>
                    </a:rPr>
                    <a:t>…</a:t>
                  </a:r>
                </a:p>
              </p:txBody>
            </p:sp>
          </p:grpSp>
          <p:cxnSp>
            <p:nvCxnSpPr>
              <p:cNvPr id="29" name="Straight Connector 28"/>
              <p:cNvCxnSpPr>
                <a:endCxn id="30" idx="1"/>
              </p:cNvCxnSpPr>
              <p:nvPr/>
            </p:nvCxnSpPr>
            <p:spPr>
              <a:xfrm>
                <a:off x="4133749" y="2743200"/>
                <a:ext cx="971651" cy="1905001"/>
              </a:xfrm>
              <a:prstGeom prst="line">
                <a:avLst/>
              </a:prstGeom>
              <a:ln w="41275">
                <a:solidFill>
                  <a:srgbClr val="FF66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TextBox 9"/>
          <p:cNvSpPr txBox="1">
            <a:spLocks noChangeArrowheads="1"/>
          </p:cNvSpPr>
          <p:nvPr/>
        </p:nvSpPr>
        <p:spPr bwMode="auto">
          <a:xfrm>
            <a:off x="457201" y="2660034"/>
            <a:ext cx="402279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2800" dirty="0">
                <a:latin typeface="Gill Sans"/>
                <a:cs typeface="Gill Sans"/>
              </a:rPr>
              <a:t>You can interrupt a thread</a:t>
            </a:r>
            <a:r>
              <a:rPr lang="en-US" sz="2800" dirty="0" smtClean="0">
                <a:latin typeface="Gill Sans"/>
                <a:cs typeface="Gill Sans"/>
              </a:rPr>
              <a:t>, maintain </a:t>
            </a:r>
            <a:r>
              <a:rPr lang="en-US" sz="2800" dirty="0">
                <a:latin typeface="Gill Sans"/>
                <a:cs typeface="Gill Sans"/>
              </a:rPr>
              <a:t>a group of threads</a:t>
            </a:r>
            <a:r>
              <a:rPr lang="en-US" sz="2800" dirty="0" smtClean="0">
                <a:latin typeface="Gill Sans"/>
                <a:cs typeface="Gill Sans"/>
              </a:rPr>
              <a:t>, set</a:t>
            </a:r>
            <a:r>
              <a:rPr lang="en-US" sz="2800" dirty="0">
                <a:latin typeface="Gill Sans"/>
                <a:cs typeface="Gill Sans"/>
              </a:rPr>
              <a:t>/change its priority</a:t>
            </a:r>
            <a:r>
              <a:rPr lang="en-US" sz="2800" dirty="0" smtClean="0">
                <a:latin typeface="Gill Sans"/>
                <a:cs typeface="Gill Sans"/>
              </a:rPr>
              <a:t>, sleep </a:t>
            </a:r>
            <a:r>
              <a:rPr lang="en-US" sz="2800" dirty="0">
                <a:latin typeface="Gill Sans"/>
                <a:cs typeface="Gill Sans"/>
              </a:rPr>
              <a:t>it for a while</a:t>
            </a:r>
            <a:r>
              <a:rPr lang="en-US" sz="2800" dirty="0" smtClean="0">
                <a:latin typeface="Gill Sans"/>
                <a:cs typeface="Gill Sans"/>
              </a:rPr>
              <a:t>, etc</a:t>
            </a:r>
            <a:r>
              <a:rPr lang="en-US" sz="2800" dirty="0">
                <a:latin typeface="Gill Sans"/>
                <a:cs typeface="Gill Sans"/>
              </a:rPr>
              <a:t>.</a:t>
            </a:r>
          </a:p>
        </p:txBody>
      </p:sp>
      <p:sp>
        <p:nvSpPr>
          <p:cNvPr id="45" name="TextBox 38"/>
          <p:cNvSpPr txBox="1">
            <a:spLocks noChangeArrowheads="1"/>
          </p:cNvSpPr>
          <p:nvPr/>
        </p:nvSpPr>
        <p:spPr bwMode="auto">
          <a:xfrm>
            <a:off x="378214" y="5896896"/>
            <a:ext cx="86216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800000"/>
                </a:solidFill>
                <a:latin typeface="Gill Sans"/>
                <a:cs typeface="Gill Sans"/>
              </a:rPr>
              <a:t>PrimeThread</a:t>
            </a:r>
            <a:r>
              <a:rPr lang="en-US" sz="2800" dirty="0" smtClean="0">
                <a:latin typeface="Gill Sans"/>
                <a:cs typeface="Gill Sans"/>
              </a:rPr>
              <a:t> </a:t>
            </a:r>
            <a:r>
              <a:rPr lang="en-US" sz="2800" dirty="0">
                <a:latin typeface="Gill Sans"/>
                <a:cs typeface="Gill Sans"/>
              </a:rPr>
              <a:t>extends </a:t>
            </a:r>
            <a:r>
              <a:rPr lang="en-US" sz="2800" dirty="0">
                <a:solidFill>
                  <a:srgbClr val="800000"/>
                </a:solidFill>
                <a:latin typeface="Gill Sans"/>
                <a:cs typeface="Gill Sans"/>
              </a:rPr>
              <a:t>Thread</a:t>
            </a:r>
            <a:r>
              <a:rPr lang="en-US" sz="2800" dirty="0">
                <a:latin typeface="Gill Sans"/>
                <a:cs typeface="Gill Sans"/>
              </a:rPr>
              <a:t>, which implements </a:t>
            </a:r>
            <a:r>
              <a:rPr lang="en-US" sz="2800" dirty="0">
                <a:solidFill>
                  <a:srgbClr val="800000"/>
                </a:solidFill>
                <a:latin typeface="Gill Sans"/>
                <a:cs typeface="Gill Sans"/>
              </a:rPr>
              <a:t>Runnable</a:t>
            </a:r>
          </a:p>
        </p:txBody>
      </p:sp>
    </p:spTree>
    <p:extLst>
      <p:ext uri="{BB962C8B-B14F-4D97-AF65-F5344CB8AC3E}">
        <p14:creationId xmlns:p14="http://schemas.microsoft.com/office/powerpoint/2010/main" val="4162480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dney_10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41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dney_10k_final_la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02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Race Condition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1978"/>
          </a:xfrm>
        </p:spPr>
        <p:txBody>
          <a:bodyPr>
            <a:normAutofit/>
          </a:bodyPr>
          <a:lstStyle/>
          <a:p>
            <a:r>
              <a:rPr lang="en-US" dirty="0" smtClean="0"/>
              <a:t>Two or more simultaneous threads of execution (concurrency)</a:t>
            </a:r>
          </a:p>
          <a:p>
            <a:r>
              <a:rPr lang="en-US" dirty="0" smtClean="0"/>
              <a:t>Outcome depends on the </a:t>
            </a:r>
            <a:r>
              <a:rPr lang="en-US" dirty="0" smtClean="0">
                <a:solidFill>
                  <a:srgbClr val="0000FF"/>
                </a:solidFill>
              </a:rPr>
              <a:t>exact order</a:t>
            </a:r>
            <a:r>
              <a:rPr lang="en-US" dirty="0" smtClean="0"/>
              <a:t> in which they are executed</a:t>
            </a:r>
          </a:p>
          <a:p>
            <a:r>
              <a:rPr lang="en-US" dirty="0" smtClean="0"/>
              <a:t>… which cannot be predicted in advance</a:t>
            </a:r>
          </a:p>
          <a:p>
            <a:pPr lvl="1"/>
            <a:r>
              <a:rPr lang="en-US" dirty="0" smtClean="0"/>
              <a:t>Betting on races does not guarantee winnings</a:t>
            </a:r>
          </a:p>
          <a:p>
            <a:pPr lvl="1"/>
            <a:r>
              <a:rPr lang="en-US" dirty="0" smtClean="0"/>
              <a:t>Two chefs can cook great dishes one after the other, but not if they’re trying to simultaneously use the same stove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573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Race conditions yield unexpected results</a:t>
            </a:r>
            <a:endParaRPr lang="en-US" sz="3800" dirty="0"/>
          </a:p>
        </p:txBody>
      </p:sp>
      <p:sp>
        <p:nvSpPr>
          <p:cNvPr id="8" name="Content Placeholder 7"/>
          <p:cNvSpPr txBox="1">
            <a:spLocks/>
          </p:cNvSpPr>
          <p:nvPr/>
        </p:nvSpPr>
        <p:spPr bwMode="auto">
          <a:xfrm>
            <a:off x="517412" y="3300366"/>
            <a:ext cx="55256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... after finishing, x = 1</a:t>
            </a:r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, not 2!  </a:t>
            </a:r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Why?</a:t>
            </a:r>
          </a:p>
        </p:txBody>
      </p:sp>
      <p:sp>
        <p:nvSpPr>
          <p:cNvPr id="9" name="Content Placeholder 7"/>
          <p:cNvSpPr txBox="1">
            <a:spLocks/>
          </p:cNvSpPr>
          <p:nvPr/>
        </p:nvSpPr>
        <p:spPr bwMode="auto">
          <a:xfrm>
            <a:off x="558385" y="1502092"/>
            <a:ext cx="313668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Suppose x is initially </a:t>
            </a:r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0</a:t>
            </a:r>
            <a:endParaRPr lang="en-US" dirty="0">
              <a:solidFill>
                <a:schemeClr val="tx1"/>
              </a:solidFill>
              <a:latin typeface="Gill Sans"/>
              <a:cs typeface="Gill San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9600" y="2107380"/>
            <a:ext cx="3886200" cy="1050925"/>
            <a:chOff x="609600" y="2209800"/>
            <a:chExt cx="3886200" cy="1050925"/>
          </a:xfrm>
        </p:grpSpPr>
        <p:sp>
          <p:nvSpPr>
            <p:cNvPr id="4" name="Content Placeholder 7"/>
            <p:cNvSpPr txBox="1">
              <a:spLocks/>
            </p:cNvSpPr>
            <p:nvPr/>
          </p:nvSpPr>
          <p:spPr>
            <a:xfrm>
              <a:off x="609600" y="2727325"/>
              <a:ext cx="3886200" cy="53340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txBody>
            <a:bodyPr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charset="0"/>
                <a:buNone/>
                <a:defRPr/>
              </a:pPr>
              <a:r>
                <a:rPr lang="en-US" sz="2400" smtClean="0">
                  <a:latin typeface="Gill Sans"/>
                  <a:cs typeface="Gill Sans"/>
                </a:rPr>
                <a:t>x= x + 1;</a:t>
              </a:r>
              <a:endParaRPr lang="en-US" sz="2400" dirty="0">
                <a:latin typeface="Gill Sans"/>
                <a:cs typeface="Gill Sans"/>
              </a:endParaRPr>
            </a:p>
          </p:txBody>
        </p:sp>
        <p:sp>
          <p:nvSpPr>
            <p:cNvPr id="6" name="Text Placeholder 6"/>
            <p:cNvSpPr txBox="1">
              <a:spLocks/>
            </p:cNvSpPr>
            <p:nvPr/>
          </p:nvSpPr>
          <p:spPr>
            <a:xfrm>
              <a:off x="609600" y="2209800"/>
              <a:ext cx="3886200" cy="5175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 smtClean="0">
                  <a:latin typeface="Gill Sans"/>
                  <a:cs typeface="Gill Sans"/>
                </a:rPr>
                <a:t>Thread t1</a:t>
              </a:r>
              <a:endParaRPr lang="en-US" sz="2400" dirty="0">
                <a:latin typeface="Gill Sans"/>
                <a:cs typeface="Gill San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00600" y="2107380"/>
            <a:ext cx="3886200" cy="1050925"/>
            <a:chOff x="4800600" y="2209800"/>
            <a:chExt cx="3886200" cy="1050925"/>
          </a:xfrm>
        </p:grpSpPr>
        <p:sp>
          <p:nvSpPr>
            <p:cNvPr id="5" name="Content Placeholder 9"/>
            <p:cNvSpPr txBox="1">
              <a:spLocks/>
            </p:cNvSpPr>
            <p:nvPr/>
          </p:nvSpPr>
          <p:spPr>
            <a:xfrm>
              <a:off x="4800600" y="2727325"/>
              <a:ext cx="3886200" cy="533400"/>
            </a:xfrm>
            <a:prstGeom prst="rect">
              <a:avLst/>
            </a:prstGeom>
            <a:ln>
              <a:solidFill>
                <a:srgbClr val="C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charset="0"/>
                <a:buNone/>
              </a:pPr>
              <a:r>
                <a:rPr lang="en-US" sz="2400" smtClean="0">
                  <a:latin typeface="Gill Sans"/>
                  <a:cs typeface="Gill Sans"/>
                </a:rPr>
                <a:t>x= x + 1;</a:t>
              </a:r>
              <a:endParaRPr lang="en-US" sz="2400">
                <a:latin typeface="Gill Sans"/>
                <a:cs typeface="Gill Sans"/>
              </a:endParaRPr>
            </a:p>
          </p:txBody>
        </p:sp>
        <p:sp>
          <p:nvSpPr>
            <p:cNvPr id="7" name="Text Placeholder 8"/>
            <p:cNvSpPr txBox="1">
              <a:spLocks/>
            </p:cNvSpPr>
            <p:nvPr/>
          </p:nvSpPr>
          <p:spPr>
            <a:xfrm>
              <a:off x="4800600" y="2209800"/>
              <a:ext cx="3886200" cy="51752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2400" dirty="0" smtClean="0">
                  <a:latin typeface="Gill Sans"/>
                  <a:cs typeface="Gill Sans"/>
                </a:rPr>
                <a:t>Thread t2</a:t>
              </a:r>
              <a:endParaRPr lang="en-US" sz="2400" dirty="0">
                <a:latin typeface="Gill Sans"/>
                <a:cs typeface="Gill Sans"/>
              </a:endParaRPr>
            </a:p>
          </p:txBody>
        </p:sp>
      </p:grpSp>
      <p:sp>
        <p:nvSpPr>
          <p:cNvPr id="12" name="Text Placeholder 6"/>
          <p:cNvSpPr txBox="1">
            <a:spLocks/>
          </p:cNvSpPr>
          <p:nvPr/>
        </p:nvSpPr>
        <p:spPr>
          <a:xfrm>
            <a:off x="457200" y="4973792"/>
            <a:ext cx="1591302" cy="5175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latin typeface="Gill Sans"/>
                <a:cs typeface="Gill Sans"/>
              </a:rPr>
              <a:t>Thread t1</a:t>
            </a:r>
            <a:endParaRPr lang="en-US" sz="2400" dirty="0">
              <a:latin typeface="Gill Sans"/>
              <a:cs typeface="Gill Sans"/>
            </a:endParaRPr>
          </a:p>
        </p:txBody>
      </p:sp>
      <p:sp>
        <p:nvSpPr>
          <p:cNvPr id="13" name="Text Placeholder 8"/>
          <p:cNvSpPr txBox="1">
            <a:spLocks/>
          </p:cNvSpPr>
          <p:nvPr/>
        </p:nvSpPr>
        <p:spPr>
          <a:xfrm>
            <a:off x="457200" y="5772633"/>
            <a:ext cx="1591302" cy="5175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 smtClean="0">
                <a:latin typeface="Gill Sans"/>
                <a:cs typeface="Gill Sans"/>
              </a:rPr>
              <a:t>Thread t2</a:t>
            </a:r>
            <a:endParaRPr lang="en-US" sz="2400" dirty="0">
              <a:latin typeface="Gill Sans"/>
              <a:cs typeface="Gill Sans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048502" y="4526762"/>
            <a:ext cx="663829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95919" y="4035157"/>
            <a:ext cx="739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time</a:t>
            </a:r>
            <a:endParaRPr lang="en-US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2376261" y="4885217"/>
            <a:ext cx="952553" cy="686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x (= 0)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3339050" y="5713559"/>
            <a:ext cx="900675" cy="6861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x (= 0)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4239725" y="4885217"/>
            <a:ext cx="1240017" cy="686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Increment (= 1)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5479742" y="5713559"/>
            <a:ext cx="1240017" cy="6861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Increment (= 1)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6719759" y="4884620"/>
            <a:ext cx="1054305" cy="686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x (= 1)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7774064" y="5713559"/>
            <a:ext cx="1054305" cy="6861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x (= 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600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  <p:bldP spid="13" grpId="0" animBg="1"/>
      <p:bldP spid="16" grpId="0"/>
      <p:bldP spid="17" grpId="0" animBg="1"/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Bef>
                <a:spcPts val="800"/>
              </a:spcBef>
            </a:pPr>
            <a:r>
              <a:rPr lang="en-US" dirty="0" smtClean="0"/>
              <a:t>Writing correct concurrent programs is very hard</a:t>
            </a:r>
          </a:p>
          <a:p>
            <a:pPr lvl="1">
              <a:spcBef>
                <a:spcPts val="800"/>
              </a:spcBef>
            </a:pPr>
            <a:r>
              <a:rPr lang="en-US" dirty="0" smtClean="0"/>
              <a:t>Ideally, two threads would never access the same data</a:t>
            </a:r>
          </a:p>
          <a:p>
            <a:pPr lvl="1">
              <a:spcBef>
                <a:spcPts val="800"/>
              </a:spcBef>
            </a:pPr>
            <a:r>
              <a:rPr lang="en-US" dirty="0" smtClean="0"/>
              <a:t>This is frequently unrealistic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We need some form of </a:t>
            </a:r>
            <a:r>
              <a:rPr lang="en-US" b="1" dirty="0" smtClean="0">
                <a:solidFill>
                  <a:srgbClr val="008000"/>
                </a:solidFill>
              </a:rPr>
              <a:t>synchronization</a:t>
            </a:r>
          </a:p>
          <a:p>
            <a:pPr lvl="1">
              <a:spcBef>
                <a:spcPts val="800"/>
              </a:spcBef>
            </a:pPr>
            <a:r>
              <a:rPr lang="en-US" dirty="0" smtClean="0"/>
              <a:t>E.g. ensure a thread completes its read-modify-write sequence on a piece of data before another thread is allowed to touch it</a:t>
            </a:r>
          </a:p>
          <a:p>
            <a:pPr lvl="1">
              <a:spcBef>
                <a:spcPts val="800"/>
              </a:spcBef>
            </a:pPr>
            <a:r>
              <a:rPr lang="en-US" dirty="0" smtClean="0"/>
              <a:t>E.g. ensure a thread accesses a resource only after another thread has finished accessing it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There are many methods. We will only look at Java’s </a:t>
            </a:r>
            <a:r>
              <a:rPr lang="en-US" dirty="0" smtClean="0">
                <a:solidFill>
                  <a:srgbClr val="0000FF"/>
                </a:solidFill>
              </a:rPr>
              <a:t>synchronized</a:t>
            </a:r>
            <a:r>
              <a:rPr lang="en-US" dirty="0" smtClean="0"/>
              <a:t> keyword.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200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Fixing the x= x + 1 bug</a:t>
            </a:r>
            <a:endParaRPr lang="en-US" dirty="0"/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5226877" y="1494033"/>
            <a:ext cx="3459924" cy="2786925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class </a:t>
            </a:r>
            <a:r>
              <a:rPr lang="en-US" b="1" dirty="0" smtClean="0">
                <a:latin typeface="Courier New" charset="0"/>
                <a:cs typeface="Courier New" charset="0"/>
                <a:sym typeface="Courier New" charset="0"/>
              </a:rPr>
              <a:t>CounterThread</a:t>
            </a:r>
          </a:p>
          <a:p>
            <a:pPr marL="39688"/>
            <a:r>
              <a:rPr lang="en-US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     extends </a:t>
            </a:r>
            <a:r>
              <a:rPr lang="en-US" b="1" dirty="0" smtClean="0">
                <a:latin typeface="Courier New" charset="0"/>
                <a:cs typeface="Courier New" charset="0"/>
                <a:sym typeface="Courier New" charset="0"/>
              </a:rPr>
              <a:t>Thread {</a:t>
            </a:r>
          </a:p>
          <a:p>
            <a:pPr marL="39688"/>
            <a:r>
              <a:rPr lang="en-US" b="1" dirty="0" smtClean="0">
                <a:latin typeface="Courier New" charset="0"/>
                <a:cs typeface="Courier New" charset="0"/>
                <a:sym typeface="Courier New" charset="0"/>
              </a:rPr>
              <a:t/>
            </a:r>
            <a:br>
              <a:rPr lang="en-US" b="1" dirty="0" smtClean="0">
                <a:latin typeface="Courier New" charset="0"/>
                <a:cs typeface="Courier New" charset="0"/>
                <a:sym typeface="Courier New" charset="0"/>
              </a:rPr>
            </a:br>
            <a:r>
              <a:rPr lang="en-US" b="1" dirty="0" smtClean="0">
                <a:latin typeface="Courier New" charset="0"/>
                <a:cs typeface="Courier New" charset="0"/>
                <a:sym typeface="Courier New" charset="0"/>
              </a:rPr>
              <a:t>  </a:t>
            </a:r>
            <a:r>
              <a:rPr lang="en-US" b="1" dirty="0" smtClean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static </a:t>
            </a:r>
            <a:r>
              <a:rPr lang="en-US" b="1" dirty="0" smtClean="0">
                <a:latin typeface="Courier New" charset="0"/>
                <a:cs typeface="Courier New" charset="0"/>
                <a:sym typeface="Courier New" charset="0"/>
              </a:rPr>
              <a:t>Counter</a:t>
            </a:r>
            <a:r>
              <a:rPr lang="en-US" b="1" dirty="0" smtClean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 </a:t>
            </a:r>
            <a:r>
              <a:rPr lang="en-US" b="1" dirty="0">
                <a:latin typeface="Courier New" charset="0"/>
                <a:cs typeface="Courier New" charset="0"/>
                <a:sym typeface="Courier New" charset="0"/>
              </a:rPr>
              <a:t>x</a:t>
            </a:r>
            <a:r>
              <a:rPr lang="en-US" b="1" dirty="0" smtClean="0">
                <a:latin typeface="Courier New" charset="0"/>
                <a:cs typeface="Courier New" charset="0"/>
                <a:sym typeface="Courier New" charset="0"/>
              </a:rPr>
              <a:t>=</a:t>
            </a:r>
          </a:p>
          <a:p>
            <a:pPr marL="39688"/>
            <a:r>
              <a:rPr lang="en-US" b="1" dirty="0">
                <a:latin typeface="Courier New" charset="0"/>
                <a:cs typeface="Courier New" charset="0"/>
                <a:sym typeface="Courier New" charset="0"/>
              </a:rPr>
              <a:t> </a:t>
            </a:r>
            <a:r>
              <a:rPr lang="en-US" b="1" dirty="0" smtClean="0">
                <a:latin typeface="Courier New" charset="0"/>
                <a:cs typeface="Courier New" charset="0"/>
                <a:sym typeface="Courier New" charset="0"/>
              </a:rPr>
              <a:t>        </a:t>
            </a:r>
            <a:r>
              <a:rPr lang="en-US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new</a:t>
            </a:r>
            <a:r>
              <a:rPr lang="en-US" b="1" dirty="0" smtClean="0">
                <a:latin typeface="Courier New" charset="0"/>
                <a:cs typeface="Courier New" charset="0"/>
                <a:sym typeface="Courier New" charset="0"/>
              </a:rPr>
              <a:t> Counter();</a:t>
            </a:r>
            <a:r>
              <a:rPr lang="en-US" b="1" dirty="0" smtClean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 </a:t>
            </a:r>
            <a:br>
              <a:rPr lang="en-US" b="1" dirty="0" smtClean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</a:br>
            <a:r>
              <a:rPr lang="en-US" b="1" dirty="0" smtClean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/>
            </a:r>
            <a:br>
              <a:rPr lang="en-US" b="1" dirty="0" smtClean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</a:br>
            <a:r>
              <a:rPr lang="en-US" b="1" dirty="0" smtClean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  public </a:t>
            </a:r>
            <a:r>
              <a:rPr lang="en-US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void </a:t>
            </a:r>
            <a:r>
              <a:rPr lang="en-US" b="1" dirty="0">
                <a:latin typeface="Courier New" charset="0"/>
                <a:cs typeface="Courier New" charset="0"/>
                <a:sym typeface="Courier New" charset="0"/>
              </a:rPr>
              <a:t>run() </a:t>
            </a:r>
            <a:r>
              <a:rPr lang="en-US" b="1" dirty="0" smtClean="0">
                <a:latin typeface="Courier New" charset="0"/>
                <a:cs typeface="Courier New" charset="0"/>
                <a:sym typeface="Courier New" charset="0"/>
              </a:rPr>
              <a:t>{</a:t>
            </a:r>
            <a:br>
              <a:rPr lang="en-US" b="1" dirty="0" smtClean="0">
                <a:latin typeface="Courier New" charset="0"/>
                <a:cs typeface="Courier New" charset="0"/>
                <a:sym typeface="Courier New" charset="0"/>
              </a:rPr>
            </a:br>
            <a:r>
              <a:rPr lang="en-US" b="1" dirty="0" smtClean="0">
                <a:latin typeface="Courier New" charset="0"/>
                <a:cs typeface="Courier New" charset="0"/>
                <a:sym typeface="Courier New" charset="0"/>
              </a:rPr>
              <a:t>    x.inc();</a:t>
            </a:r>
            <a:br>
              <a:rPr lang="en-US" b="1" dirty="0" smtClean="0">
                <a:latin typeface="Courier New" charset="0"/>
                <a:cs typeface="Courier New" charset="0"/>
                <a:sym typeface="Courier New" charset="0"/>
              </a:rPr>
            </a:br>
            <a:r>
              <a:rPr lang="en-US" b="1" dirty="0" smtClean="0">
                <a:latin typeface="Courier New" charset="0"/>
                <a:cs typeface="Courier New" charset="0"/>
                <a:sym typeface="Courier New" charset="0"/>
              </a:rPr>
              <a:t>  }</a:t>
            </a:r>
            <a:endParaRPr lang="en-US" b="1" dirty="0">
              <a:latin typeface="Courier New" charset="0"/>
              <a:cs typeface="Courier New" charset="0"/>
              <a:sym typeface="Courier New" charset="0"/>
            </a:endParaRPr>
          </a:p>
          <a:p>
            <a:pPr marL="39688"/>
            <a:r>
              <a:rPr lang="en-US" b="1" dirty="0">
                <a:latin typeface="Courier New" charset="0"/>
                <a:cs typeface="Courier New" charset="0"/>
                <a:sym typeface="Courier New" charset="0"/>
              </a:rPr>
              <a:t>}</a:t>
            </a: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>
            <a:off x="298989" y="1494032"/>
            <a:ext cx="4832507" cy="1936877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class </a:t>
            </a:r>
            <a:r>
              <a:rPr lang="en-US" b="1" dirty="0" smtClean="0">
                <a:latin typeface="Courier New" charset="0"/>
                <a:cs typeface="Courier New" charset="0"/>
                <a:sym typeface="Courier New" charset="0"/>
              </a:rPr>
              <a:t>Counter {</a:t>
            </a:r>
          </a:p>
          <a:p>
            <a:pPr marL="39688"/>
            <a:r>
              <a:rPr lang="en-US" b="1" dirty="0" smtClean="0">
                <a:latin typeface="Courier New" charset="0"/>
                <a:cs typeface="Courier New" charset="0"/>
                <a:sym typeface="Courier New" charset="0"/>
              </a:rPr>
              <a:t>  </a:t>
            </a:r>
            <a:r>
              <a:rPr lang="en-US" b="1" dirty="0" smtClean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int</a:t>
            </a:r>
            <a:r>
              <a:rPr lang="en-US" b="1" dirty="0" smtClean="0">
                <a:latin typeface="Courier New" charset="0"/>
                <a:cs typeface="Courier New" charset="0"/>
                <a:sym typeface="Courier New" charset="0"/>
              </a:rPr>
              <a:t> value = 0;</a:t>
            </a:r>
            <a:endParaRPr lang="en-US" dirty="0" smtClean="0">
              <a:solidFill>
                <a:schemeClr val="tx1"/>
              </a:solidFill>
              <a:cs typeface="Arial" charset="0"/>
            </a:endParaRPr>
          </a:p>
          <a:p>
            <a:pPr marL="39688">
              <a:spcBef>
                <a:spcPts val="1200"/>
              </a:spcBef>
            </a:pPr>
            <a:r>
              <a:rPr lang="en-US" b="1" dirty="0" smtClean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  public synchronized void </a:t>
            </a:r>
            <a:r>
              <a:rPr lang="en-US" b="1" dirty="0" smtClean="0">
                <a:latin typeface="Courier New" charset="0"/>
                <a:cs typeface="Courier New" charset="0"/>
                <a:sym typeface="Courier New" charset="0"/>
              </a:rPr>
              <a:t>inc(</a:t>
            </a:r>
            <a:r>
              <a:rPr lang="en-US" b="1" dirty="0">
                <a:latin typeface="Courier New" charset="0"/>
                <a:cs typeface="Courier New" charset="0"/>
                <a:sym typeface="Courier New" charset="0"/>
              </a:rPr>
              <a:t>) </a:t>
            </a:r>
            <a:r>
              <a:rPr lang="en-US" b="1" dirty="0" smtClean="0">
                <a:latin typeface="Courier New" charset="0"/>
                <a:cs typeface="Courier New" charset="0"/>
                <a:sym typeface="Courier New" charset="0"/>
              </a:rPr>
              <a:t>{</a:t>
            </a:r>
            <a:br>
              <a:rPr lang="en-US" b="1" dirty="0" smtClean="0">
                <a:latin typeface="Courier New" charset="0"/>
                <a:cs typeface="Courier New" charset="0"/>
                <a:sym typeface="Courier New" charset="0"/>
              </a:rPr>
            </a:br>
            <a:r>
              <a:rPr lang="en-US" b="1" dirty="0" smtClean="0">
                <a:latin typeface="Courier New" charset="0"/>
                <a:cs typeface="Courier New" charset="0"/>
                <a:sym typeface="Courier New" charset="0"/>
              </a:rPr>
              <a:t>    value= value + 1;</a:t>
            </a:r>
            <a:br>
              <a:rPr lang="en-US" b="1" dirty="0" smtClean="0">
                <a:latin typeface="Courier New" charset="0"/>
                <a:cs typeface="Courier New" charset="0"/>
                <a:sym typeface="Courier New" charset="0"/>
              </a:rPr>
            </a:br>
            <a:r>
              <a:rPr lang="en-US" b="1" dirty="0" smtClean="0">
                <a:latin typeface="Courier New" charset="0"/>
                <a:cs typeface="Courier New" charset="0"/>
                <a:sym typeface="Courier New" charset="0"/>
              </a:rPr>
              <a:t>   }</a:t>
            </a:r>
            <a:endParaRPr lang="en-US" b="1" dirty="0">
              <a:latin typeface="Courier New" charset="0"/>
              <a:cs typeface="Courier New" charset="0"/>
              <a:sym typeface="Courier New" charset="0"/>
            </a:endParaRPr>
          </a:p>
          <a:p>
            <a:pPr marL="39688"/>
            <a:r>
              <a:rPr lang="en-US" b="1" dirty="0">
                <a:latin typeface="Courier New" charset="0"/>
                <a:cs typeface="Courier New" charset="0"/>
                <a:sym typeface="Courier New" charset="0"/>
              </a:rPr>
              <a:t>}</a:t>
            </a:r>
            <a:endParaRPr lang="en-US" dirty="0">
              <a:solidFill>
                <a:schemeClr val="tx1"/>
              </a:solidFill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36377" y="2498927"/>
            <a:ext cx="1710499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246878" y="2498928"/>
            <a:ext cx="419940" cy="11060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98989" y="3605015"/>
            <a:ext cx="4832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Only one thread can execute this method on a given counter at a time</a:t>
            </a:r>
            <a:endParaRPr lang="en-US" sz="2000" dirty="0"/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457200" y="5322020"/>
            <a:ext cx="1591302" cy="5175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latin typeface="Gill Sans"/>
                <a:cs typeface="Gill Sans"/>
              </a:rPr>
              <a:t>Thread t1</a:t>
            </a:r>
            <a:endParaRPr lang="en-US" sz="2400" dirty="0">
              <a:latin typeface="Gill Sans"/>
              <a:cs typeface="Gill Sans"/>
            </a:endParaRPr>
          </a:p>
        </p:txBody>
      </p:sp>
      <p:sp>
        <p:nvSpPr>
          <p:cNvPr id="29" name="Text Placeholder 8"/>
          <p:cNvSpPr txBox="1">
            <a:spLocks/>
          </p:cNvSpPr>
          <p:nvPr/>
        </p:nvSpPr>
        <p:spPr>
          <a:xfrm>
            <a:off x="457200" y="5987715"/>
            <a:ext cx="1591302" cy="5175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400" dirty="0" smtClean="0">
                <a:latin typeface="Gill Sans"/>
                <a:cs typeface="Gill Sans"/>
              </a:rPr>
              <a:t>Thread t2</a:t>
            </a:r>
            <a:endParaRPr lang="en-US" sz="2400" dirty="0">
              <a:latin typeface="Gill Sans"/>
              <a:cs typeface="Gill Sans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048502" y="5018378"/>
            <a:ext cx="663829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895919" y="4588225"/>
            <a:ext cx="739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time</a:t>
            </a:r>
            <a:endParaRPr lang="en-US" sz="2400" dirty="0"/>
          </a:p>
        </p:txBody>
      </p:sp>
      <p:sp>
        <p:nvSpPr>
          <p:cNvPr id="32" name="Rounded Rectangle 31"/>
          <p:cNvSpPr/>
          <p:nvPr/>
        </p:nvSpPr>
        <p:spPr>
          <a:xfrm>
            <a:off x="2376261" y="5233445"/>
            <a:ext cx="952553" cy="686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x (= 0)</a:t>
            </a:r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5635274" y="5928641"/>
            <a:ext cx="900675" cy="6861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x (= 1)</a:t>
            </a:r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3338341" y="5233445"/>
            <a:ext cx="1240017" cy="686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Increment (= 1)</a:t>
            </a:r>
            <a:endParaRPr lang="en-US" dirty="0"/>
          </a:p>
        </p:txBody>
      </p:sp>
      <p:sp>
        <p:nvSpPr>
          <p:cNvPr id="35" name="Rounded Rectangle 34"/>
          <p:cNvSpPr/>
          <p:nvPr/>
        </p:nvSpPr>
        <p:spPr>
          <a:xfrm>
            <a:off x="6534047" y="5919032"/>
            <a:ext cx="1240017" cy="6861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Increment (= 2)</a:t>
            </a:r>
            <a:endParaRPr lang="en-US" dirty="0"/>
          </a:p>
        </p:txBody>
      </p:sp>
      <p:sp>
        <p:nvSpPr>
          <p:cNvPr id="36" name="Rounded Rectangle 35"/>
          <p:cNvSpPr/>
          <p:nvPr/>
        </p:nvSpPr>
        <p:spPr>
          <a:xfrm>
            <a:off x="4578358" y="5232848"/>
            <a:ext cx="1054305" cy="6861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x (= 1)</a:t>
            </a:r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7774064" y="5928641"/>
            <a:ext cx="1054305" cy="6861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Write x (= 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80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 animBg="1"/>
      <p:bldP spid="29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800000"/>
                </a:solidFill>
              </a:rPr>
              <a:t>synchronized</a:t>
            </a:r>
            <a:r>
              <a:rPr lang="en-US" dirty="0" smtClean="0"/>
              <a:t> block</a:t>
            </a: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0" y="1524000"/>
            <a:ext cx="800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Stack&lt;String&gt; </a:t>
            </a:r>
            <a:r>
              <a:rPr lang="en-US" b="1" dirty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s</a:t>
            </a:r>
            <a:r>
              <a:rPr lang="en-US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= </a:t>
            </a:r>
            <a:r>
              <a:rPr lang="en-US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new</a:t>
            </a:r>
            <a:r>
              <a:rPr lang="en-US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Stack&lt;String&gt;();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48200" y="2243802"/>
            <a:ext cx="3886200" cy="1570038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synchronized(s) </a:t>
            </a:r>
            <a:r>
              <a:rPr lang="en-US" dirty="0">
                <a:latin typeface="Gill Sans"/>
                <a:cs typeface="Gill Sans"/>
              </a:rPr>
              <a:t>{</a:t>
            </a:r>
          </a:p>
          <a:p>
            <a:pPr eaLnBrk="1" hangingPunct="1"/>
            <a:r>
              <a:rPr lang="en-US" dirty="0">
                <a:latin typeface="Gill Sans"/>
                <a:cs typeface="Gill Sans"/>
              </a:rPr>
              <a:t>     This is a synchronized</a:t>
            </a:r>
            <a:br>
              <a:rPr lang="en-US" dirty="0">
                <a:latin typeface="Gill Sans"/>
                <a:cs typeface="Gill Sans"/>
              </a:rPr>
            </a:br>
            <a:r>
              <a:rPr lang="en-US" dirty="0">
                <a:latin typeface="Gill Sans"/>
                <a:cs typeface="Gill Sans"/>
              </a:rPr>
              <a:t>     block of code</a:t>
            </a:r>
          </a:p>
          <a:p>
            <a:pPr eaLnBrk="1" hangingPunct="1"/>
            <a:r>
              <a:rPr lang="en-US" dirty="0">
                <a:latin typeface="Gill Sans"/>
                <a:cs typeface="Gill Sans"/>
              </a:rPr>
              <a:t>}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0" y="4052118"/>
            <a:ext cx="75438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Gill Sans"/>
                <a:cs typeface="Gill Sans"/>
              </a:rPr>
              <a:t>Only one thread can be executing a block B synchronized on </a:t>
            </a:r>
            <a:r>
              <a:rPr lang="en-US" dirty="0" smtClean="0">
                <a:solidFill>
                  <a:srgbClr val="0000FF"/>
                </a:solidFill>
                <a:latin typeface="Gill Sans"/>
                <a:cs typeface="Gill Sans"/>
              </a:rPr>
              <a:t>s</a:t>
            </a:r>
            <a:r>
              <a:rPr lang="en-US" dirty="0" smtClean="0">
                <a:latin typeface="Gill Sans"/>
                <a:cs typeface="Gill Sans"/>
              </a:rPr>
              <a:t> at any given time.  All other threads trying to execute a block synchronized on </a:t>
            </a:r>
            <a:r>
              <a:rPr lang="en-US" dirty="0" smtClean="0">
                <a:solidFill>
                  <a:srgbClr val="0000FF"/>
                </a:solidFill>
                <a:latin typeface="Gill Sans"/>
                <a:cs typeface="Gill Sans"/>
              </a:rPr>
              <a:t>s</a:t>
            </a:r>
            <a:r>
              <a:rPr lang="en-US" dirty="0" smtClean="0">
                <a:latin typeface="Gill Sans"/>
                <a:cs typeface="Gill Sans"/>
              </a:rPr>
              <a:t> (need not be the same as B) must wait until the first thread finishes executing B.</a:t>
            </a:r>
            <a:endParaRPr lang="en-US" dirty="0">
              <a:latin typeface="Gill Sans"/>
              <a:cs typeface="Gill Sans"/>
            </a:endParaRPr>
          </a:p>
          <a:p>
            <a:pPr eaLnBrk="1" hangingPunct="1">
              <a:spcBef>
                <a:spcPts val="1200"/>
              </a:spcBef>
            </a:pPr>
            <a:r>
              <a:rPr lang="en-US" dirty="0">
                <a:solidFill>
                  <a:srgbClr val="3366FF"/>
                </a:solidFill>
                <a:latin typeface="Gill Sans"/>
                <a:cs typeface="Gill Sans"/>
              </a:rPr>
              <a:t>The synchronized block is a primary tool for eliminating shared data </a:t>
            </a:r>
            <a:r>
              <a:rPr lang="en-US" dirty="0" smtClean="0">
                <a:solidFill>
                  <a:srgbClr val="3366FF"/>
                </a:solidFill>
                <a:latin typeface="Gill Sans"/>
                <a:cs typeface="Gill Sans"/>
              </a:rPr>
              <a:t>problems. </a:t>
            </a:r>
            <a:r>
              <a:rPr lang="en-US" dirty="0">
                <a:latin typeface="Gill Sans"/>
                <a:cs typeface="Gill Sans"/>
              </a:rPr>
              <a:t>(There are </a:t>
            </a:r>
            <a:r>
              <a:rPr lang="en-US" dirty="0" smtClean="0">
                <a:latin typeface="Gill Sans"/>
                <a:cs typeface="Gill Sans"/>
              </a:rPr>
              <a:t>others)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62000" y="2243802"/>
            <a:ext cx="3733800" cy="156966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sz="2400" dirty="0" smtClean="0">
                <a:latin typeface="Gill Sans"/>
                <a:cs typeface="Gill Sans"/>
              </a:rPr>
              <a:t>{</a:t>
            </a:r>
            <a:endParaRPr lang="en-US" sz="2400" dirty="0">
              <a:latin typeface="Gill Sans"/>
              <a:cs typeface="Gill Sans"/>
            </a:endParaRPr>
          </a:p>
          <a:p>
            <a:r>
              <a:rPr lang="en-US" sz="2400" dirty="0">
                <a:latin typeface="Gill Sans"/>
                <a:cs typeface="Gill Sans"/>
              </a:rPr>
              <a:t>    </a:t>
            </a:r>
            <a:r>
              <a:rPr lang="en-US" sz="2400" dirty="0">
                <a:solidFill>
                  <a:srgbClr val="800000"/>
                </a:solidFill>
                <a:latin typeface="Gill Sans"/>
                <a:cs typeface="Gill Sans"/>
              </a:rPr>
              <a:t>This is a block of code</a:t>
            </a:r>
          </a:p>
          <a:p>
            <a:r>
              <a:rPr lang="en-US" sz="2400" dirty="0">
                <a:latin typeface="Gill Sans"/>
                <a:cs typeface="Gill Sans"/>
              </a:rPr>
              <a:t>}   </a:t>
            </a:r>
            <a:endParaRPr lang="en-US" sz="2400" dirty="0" smtClean="0">
              <a:latin typeface="Gill Sans"/>
              <a:cs typeface="Gill Sans"/>
            </a:endParaRPr>
          </a:p>
          <a:p>
            <a:endParaRPr lang="en-US" sz="24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06616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358" y="488785"/>
            <a:ext cx="7169284" cy="53816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684" y="6080443"/>
            <a:ext cx="778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 single computer can </a:t>
            </a:r>
            <a:r>
              <a:rPr lang="en-US" sz="2400" dirty="0" smtClean="0"/>
              <a:t>simultaneously </a:t>
            </a:r>
            <a:r>
              <a:rPr lang="en-US" sz="2400" dirty="0" smtClean="0"/>
              <a:t>run several programs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08951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Accessing a stack in a threadsafe 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74975"/>
            <a:ext cx="8229600" cy="1599397"/>
          </a:xfrm>
        </p:spPr>
        <p:txBody>
          <a:bodyPr>
            <a:normAutofit fontScale="77500" lnSpcReduction="20000"/>
          </a:bodyPr>
          <a:lstStyle/>
          <a:p>
            <a:pPr marL="211138" indent="-171450">
              <a:buClr>
                <a:srgbClr val="3333CC"/>
              </a:buClr>
              <a:buSzPct val="100000"/>
              <a:buFont typeface="Arial" charset="0"/>
              <a:buChar char="•"/>
            </a:pPr>
            <a:r>
              <a:rPr lang="en-US" dirty="0" smtClean="0">
                <a:solidFill>
                  <a:srgbClr val="3333CC"/>
                </a:solidFill>
                <a:cs typeface="Arial" charset="0"/>
              </a:rPr>
              <a:t>Put critical operations in a </a:t>
            </a:r>
            <a:r>
              <a:rPr lang="en-US" b="1" dirty="0" smtClean="0">
                <a:solidFill>
                  <a:srgbClr val="3333CC"/>
                </a:solidFill>
                <a:latin typeface="Courier New" charset="0"/>
                <a:cs typeface="Courier New" charset="0"/>
                <a:sym typeface="Courier New" charset="0"/>
              </a:rPr>
              <a:t>synchronized</a:t>
            </a:r>
            <a:r>
              <a:rPr lang="en-US" dirty="0" smtClean="0">
                <a:solidFill>
                  <a:srgbClr val="3333CC"/>
                </a:solidFill>
                <a:cs typeface="Arial" charset="0"/>
              </a:rPr>
              <a:t> block</a:t>
            </a:r>
          </a:p>
          <a:p>
            <a:pPr marL="211138" indent="-171450">
              <a:buClr>
                <a:srgbClr val="3333CC"/>
              </a:buClr>
              <a:buSzPct val="100000"/>
              <a:buFont typeface="Arial" charset="0"/>
              <a:buChar char="•"/>
            </a:pPr>
            <a:r>
              <a:rPr lang="en-US" dirty="0" smtClean="0">
                <a:solidFill>
                  <a:srgbClr val="3333CC"/>
                </a:solidFill>
                <a:cs typeface="Arial" charset="0"/>
              </a:rPr>
              <a:t>The </a:t>
            </a:r>
            <a:r>
              <a:rPr lang="en-US" b="1" dirty="0">
                <a:solidFill>
                  <a:srgbClr val="3333CC"/>
                </a:solidFill>
                <a:latin typeface="Courier New" charset="0"/>
                <a:cs typeface="Courier New" charset="0"/>
                <a:sym typeface="Courier New" charset="0"/>
              </a:rPr>
              <a:t>S</a:t>
            </a:r>
            <a:r>
              <a:rPr lang="en-US" b="1" dirty="0" smtClean="0">
                <a:solidFill>
                  <a:srgbClr val="3333CC"/>
                </a:solidFill>
                <a:latin typeface="Courier New" charset="0"/>
                <a:cs typeface="Courier New" charset="0"/>
                <a:sym typeface="Courier New" charset="0"/>
              </a:rPr>
              <a:t>tack</a:t>
            </a:r>
            <a:r>
              <a:rPr lang="en-US" dirty="0" smtClean="0">
                <a:solidFill>
                  <a:srgbClr val="3333CC"/>
                </a:solidFill>
                <a:cs typeface="Arial" charset="0"/>
              </a:rPr>
              <a:t> object acts as a </a:t>
            </a:r>
            <a:r>
              <a:rPr lang="en-US" u="sng" dirty="0" smtClean="0">
                <a:solidFill>
                  <a:srgbClr val="3333CC"/>
                </a:solidFill>
                <a:cs typeface="Arial" charset="0"/>
              </a:rPr>
              <a:t>lock</a:t>
            </a:r>
          </a:p>
          <a:p>
            <a:pPr marL="211138" indent="-171450">
              <a:buClr>
                <a:srgbClr val="3333CC"/>
              </a:buClr>
              <a:buSzPct val="100000"/>
              <a:buFont typeface="Arial" charset="0"/>
              <a:buChar char="•"/>
            </a:pPr>
            <a:r>
              <a:rPr lang="en-US" dirty="0" smtClean="0">
                <a:solidFill>
                  <a:srgbClr val="3333CC"/>
                </a:solidFill>
                <a:cs typeface="Arial" charset="0"/>
              </a:rPr>
              <a:t>Only one thread can own the lock at a time</a:t>
            </a:r>
          </a:p>
          <a:p>
            <a:pPr marL="211138" indent="-171450">
              <a:buClr>
                <a:srgbClr val="3333CC"/>
              </a:buClr>
              <a:buSzPct val="100000"/>
              <a:buFont typeface="Arial" charset="0"/>
              <a:buChar char="•"/>
            </a:pPr>
            <a:r>
              <a:rPr lang="en-US" dirty="0" smtClean="0">
                <a:solidFill>
                  <a:srgbClr val="3333CC"/>
                </a:solidFill>
                <a:cs typeface="Arial" charset="0"/>
              </a:rPr>
              <a:t>Make synchronized blocks as small as possible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09600" y="1538748"/>
            <a:ext cx="7924800" cy="3093154"/>
            <a:chOff x="381000" y="1456812"/>
            <a:chExt cx="7924800" cy="3093154"/>
          </a:xfrm>
        </p:grpSpPr>
        <p:sp>
          <p:nvSpPr>
            <p:cNvPr id="4" name="Rectangle 2"/>
            <p:cNvSpPr>
              <a:spLocks/>
            </p:cNvSpPr>
            <p:nvPr/>
          </p:nvSpPr>
          <p:spPr bwMode="auto">
            <a:xfrm>
              <a:off x="381000" y="1456812"/>
              <a:ext cx="7924800" cy="3093154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40639" bIns="0">
              <a:spAutoFit/>
            </a:bodyPr>
            <a:lstStyle/>
            <a:p>
              <a:pPr marL="39688"/>
              <a:r>
                <a:rPr lang="en-US" sz="2000" b="1" dirty="0">
                  <a:solidFill>
                    <a:srgbClr val="7F0055"/>
                  </a:solidFill>
                  <a:latin typeface="Courier New" charset="0"/>
                  <a:cs typeface="Courier New" charset="0"/>
                  <a:sym typeface="Courier New" charset="0"/>
                </a:rPr>
                <a:t>private</a:t>
              </a:r>
              <a:r>
                <a:rPr lang="en-US" sz="2000" b="1" dirty="0">
                  <a:solidFill>
                    <a:schemeClr val="tx1"/>
                  </a:solidFill>
                  <a:latin typeface="Courier New" charset="0"/>
                  <a:cs typeface="Courier New" charset="0"/>
                  <a:sym typeface="Courier New" charset="0"/>
                </a:rPr>
                <a:t> Stack&lt;String&gt; </a:t>
              </a:r>
              <a:r>
                <a:rPr lang="en-US" sz="2000" b="1" dirty="0">
                  <a:solidFill>
                    <a:srgbClr val="0000C0"/>
                  </a:solidFill>
                  <a:latin typeface="Courier New" charset="0"/>
                  <a:cs typeface="Courier New" charset="0"/>
                  <a:sym typeface="Courier New" charset="0"/>
                </a:rPr>
                <a:t>s</a:t>
              </a:r>
              <a:r>
                <a:rPr lang="en-US" sz="2000" b="1" dirty="0">
                  <a:solidFill>
                    <a:schemeClr val="tx1"/>
                  </a:solidFill>
                  <a:latin typeface="Courier New" charset="0"/>
                  <a:cs typeface="Courier New" charset="0"/>
                  <a:sym typeface="Courier New" charset="0"/>
                </a:rPr>
                <a:t>= </a:t>
              </a:r>
              <a:r>
                <a:rPr lang="en-US" sz="2000" b="1" dirty="0">
                  <a:solidFill>
                    <a:srgbClr val="7F0055"/>
                  </a:solidFill>
                  <a:latin typeface="Courier New" charset="0"/>
                  <a:cs typeface="Courier New" charset="0"/>
                  <a:sym typeface="Courier New" charset="0"/>
                </a:rPr>
                <a:t>new</a:t>
              </a:r>
              <a:r>
                <a:rPr lang="en-US" sz="2000" b="1" dirty="0">
                  <a:solidFill>
                    <a:schemeClr val="tx1"/>
                  </a:solidFill>
                  <a:latin typeface="Courier New" charset="0"/>
                  <a:cs typeface="Courier New" charset="0"/>
                  <a:sym typeface="Courier New" charset="0"/>
                </a:rPr>
                <a:t> Stack&lt;String&gt;();</a:t>
              </a:r>
            </a:p>
            <a:p>
              <a:pPr marL="39688"/>
              <a:endParaRPr lang="en-US" sz="11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endParaRPr>
            </a:p>
            <a:p>
              <a:pPr marL="39688"/>
              <a:r>
                <a:rPr lang="en-US" sz="2000" b="1" dirty="0">
                  <a:solidFill>
                    <a:srgbClr val="7F0055"/>
                  </a:solidFill>
                  <a:latin typeface="Courier New" charset="0"/>
                  <a:cs typeface="Courier New" charset="0"/>
                  <a:sym typeface="Courier New" charset="0"/>
                </a:rPr>
                <a:t>public</a:t>
              </a:r>
              <a:r>
                <a:rPr lang="en-US" sz="2000" b="1" dirty="0">
                  <a:solidFill>
                    <a:schemeClr val="tx1"/>
                  </a:solidFill>
                  <a:latin typeface="Courier New" charset="0"/>
                  <a:cs typeface="Courier New" charset="0"/>
                  <a:sym typeface="Courier New" charset="0"/>
                </a:rPr>
                <a:t> </a:t>
              </a:r>
              <a:r>
                <a:rPr lang="en-US" sz="2000" b="1" dirty="0">
                  <a:solidFill>
                    <a:srgbClr val="7F0055"/>
                  </a:solidFill>
                  <a:latin typeface="Courier New" charset="0"/>
                  <a:cs typeface="Courier New" charset="0"/>
                  <a:sym typeface="Courier New" charset="0"/>
                </a:rPr>
                <a:t>void</a:t>
              </a:r>
              <a:r>
                <a:rPr lang="en-US" sz="2000" b="1" dirty="0">
                  <a:solidFill>
                    <a:schemeClr val="tx1"/>
                  </a:solidFill>
                  <a:latin typeface="Courier New" charset="0"/>
                  <a:cs typeface="Courier New" charset="0"/>
                  <a:sym typeface="Courier New" charset="0"/>
                </a:rPr>
                <a:t> doSomething() {</a:t>
              </a:r>
            </a:p>
            <a:p>
              <a:pPr marL="39688"/>
              <a:r>
                <a:rPr lang="en-US" sz="2000" b="1" dirty="0">
                  <a:solidFill>
                    <a:schemeClr val="tx1"/>
                  </a:solidFill>
                  <a:latin typeface="Courier New" charset="0"/>
                  <a:cs typeface="Courier New" charset="0"/>
                  <a:sym typeface="Courier New" charset="0"/>
                </a:rPr>
                <a:t>   String </a:t>
              </a:r>
              <a:r>
                <a:rPr lang="en-US" sz="2000" b="1" dirty="0" smtClean="0">
                  <a:solidFill>
                    <a:schemeClr val="tx1"/>
                  </a:solidFill>
                  <a:latin typeface="Courier New" charset="0"/>
                  <a:cs typeface="Courier New" charset="0"/>
                  <a:sym typeface="Courier New" charset="0"/>
                </a:rPr>
                <a:t>str;</a:t>
              </a:r>
              <a:endParaRPr lang="en-US" sz="20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endParaRPr>
            </a:p>
            <a:p>
              <a:pPr marL="39688"/>
              <a:r>
                <a:rPr lang="en-US" sz="2000" b="1" dirty="0">
                  <a:solidFill>
                    <a:schemeClr val="tx1"/>
                  </a:solidFill>
                  <a:latin typeface="Courier New" charset="0"/>
                  <a:cs typeface="Courier New" charset="0"/>
                  <a:sym typeface="Courier New" charset="0"/>
                </a:rPr>
                <a:t>   </a:t>
              </a:r>
              <a:r>
                <a:rPr lang="en-US" sz="2000" b="1" dirty="0">
                  <a:solidFill>
                    <a:srgbClr val="7F0055"/>
                  </a:solidFill>
                  <a:latin typeface="Courier New" charset="0"/>
                  <a:cs typeface="Courier New" charset="0"/>
                  <a:sym typeface="Courier New" charset="0"/>
                </a:rPr>
                <a:t>synchronized</a:t>
              </a:r>
              <a:r>
                <a:rPr lang="en-US" sz="2000" b="1" dirty="0">
                  <a:solidFill>
                    <a:schemeClr val="tx1"/>
                  </a:solidFill>
                  <a:latin typeface="Courier New" charset="0"/>
                  <a:cs typeface="Courier New" charset="0"/>
                  <a:sym typeface="Courier New" charset="0"/>
                </a:rPr>
                <a:t> (</a:t>
              </a:r>
              <a:r>
                <a:rPr lang="en-US" sz="2000" b="1" dirty="0">
                  <a:solidFill>
                    <a:srgbClr val="0000C0"/>
                  </a:solidFill>
                  <a:latin typeface="Courier New" charset="0"/>
                  <a:cs typeface="Courier New" charset="0"/>
                  <a:sym typeface="Courier New" charset="0"/>
                </a:rPr>
                <a:t>s</a:t>
              </a:r>
              <a:r>
                <a:rPr lang="en-US" sz="2000" b="1" dirty="0">
                  <a:solidFill>
                    <a:schemeClr val="tx1"/>
                  </a:solidFill>
                  <a:latin typeface="Courier New" charset="0"/>
                  <a:cs typeface="Courier New" charset="0"/>
                  <a:sym typeface="Courier New" charset="0"/>
                </a:rPr>
                <a:t>) {</a:t>
              </a:r>
            </a:p>
            <a:p>
              <a:pPr marL="39688"/>
              <a:r>
                <a:rPr lang="en-US" sz="2000" b="1" dirty="0">
                  <a:solidFill>
                    <a:schemeClr val="tx1"/>
                  </a:solidFill>
                  <a:latin typeface="Courier New" charset="0"/>
                  <a:cs typeface="Courier New" charset="0"/>
                  <a:sym typeface="Courier New" charset="0"/>
                </a:rPr>
                <a:t>      </a:t>
              </a:r>
              <a:r>
                <a:rPr lang="en-US" sz="2000" b="1" dirty="0">
                  <a:solidFill>
                    <a:srgbClr val="7F0055"/>
                  </a:solidFill>
                  <a:latin typeface="Courier New" charset="0"/>
                  <a:cs typeface="Courier New" charset="0"/>
                  <a:sym typeface="Courier New" charset="0"/>
                </a:rPr>
                <a:t>if</a:t>
              </a:r>
              <a:r>
                <a:rPr lang="en-US" sz="2000" b="1" dirty="0">
                  <a:solidFill>
                    <a:schemeClr val="tx1"/>
                  </a:solidFill>
                  <a:latin typeface="Courier New" charset="0"/>
                  <a:cs typeface="Courier New" charset="0"/>
                  <a:sym typeface="Courier New" charset="0"/>
                </a:rPr>
                <a:t> (</a:t>
              </a:r>
              <a:r>
                <a:rPr lang="en-US" sz="2000" b="1" dirty="0">
                  <a:solidFill>
                    <a:srgbClr val="0000C0"/>
                  </a:solidFill>
                  <a:latin typeface="Courier New" charset="0"/>
                  <a:cs typeface="Courier New" charset="0"/>
                  <a:sym typeface="Courier New" charset="0"/>
                </a:rPr>
                <a:t>s</a:t>
              </a:r>
              <a:r>
                <a:rPr lang="en-US" sz="2000" b="1" dirty="0">
                  <a:solidFill>
                    <a:schemeClr val="tx1"/>
                  </a:solidFill>
                  <a:latin typeface="Courier New" charset="0"/>
                  <a:cs typeface="Courier New" charset="0"/>
                  <a:sym typeface="Courier New" charset="0"/>
                </a:rPr>
                <a:t>.isEmpty()) </a:t>
              </a:r>
              <a:r>
                <a:rPr lang="en-US" sz="2000" b="1" dirty="0">
                  <a:solidFill>
                    <a:srgbClr val="7F0055"/>
                  </a:solidFill>
                  <a:latin typeface="Courier New" charset="0"/>
                  <a:cs typeface="Courier New" charset="0"/>
                  <a:sym typeface="Courier New" charset="0"/>
                </a:rPr>
                <a:t>return</a:t>
              </a:r>
              <a:r>
                <a:rPr lang="en-US" sz="2000" b="1" dirty="0">
                  <a:solidFill>
                    <a:schemeClr val="tx1"/>
                  </a:solidFill>
                  <a:latin typeface="Courier New" charset="0"/>
                  <a:cs typeface="Courier New" charset="0"/>
                  <a:sym typeface="Courier New" charset="0"/>
                </a:rPr>
                <a:t>;</a:t>
              </a:r>
            </a:p>
            <a:p>
              <a:pPr marL="39688"/>
              <a:r>
                <a:rPr lang="en-US" sz="2000" b="1" dirty="0">
                  <a:solidFill>
                    <a:schemeClr val="tx1"/>
                  </a:solidFill>
                  <a:latin typeface="Courier New" charset="0"/>
                  <a:cs typeface="Courier New" charset="0"/>
                  <a:sym typeface="Courier New" charset="0"/>
                </a:rPr>
                <a:t>      </a:t>
              </a:r>
              <a:r>
                <a:rPr lang="en-US" sz="2000" b="1" dirty="0" smtClean="0">
                  <a:solidFill>
                    <a:schemeClr val="tx1"/>
                  </a:solidFill>
                  <a:latin typeface="Courier New" charset="0"/>
                  <a:cs typeface="Courier New" charset="0"/>
                  <a:sym typeface="Courier New" charset="0"/>
                </a:rPr>
                <a:t>str= </a:t>
              </a:r>
              <a:r>
                <a:rPr lang="en-US" sz="2000" b="1" dirty="0">
                  <a:solidFill>
                    <a:srgbClr val="0000C0"/>
                  </a:solidFill>
                  <a:latin typeface="Courier New" charset="0"/>
                  <a:cs typeface="Courier New" charset="0"/>
                  <a:sym typeface="Courier New" charset="0"/>
                </a:rPr>
                <a:t>s</a:t>
              </a:r>
              <a:r>
                <a:rPr lang="en-US" sz="2000" b="1" dirty="0">
                  <a:solidFill>
                    <a:schemeClr val="tx1"/>
                  </a:solidFill>
                  <a:latin typeface="Courier New" charset="0"/>
                  <a:cs typeface="Courier New" charset="0"/>
                  <a:sym typeface="Courier New" charset="0"/>
                </a:rPr>
                <a:t>.pop();</a:t>
              </a:r>
            </a:p>
            <a:p>
              <a:pPr marL="39688"/>
              <a:r>
                <a:rPr lang="en-US" sz="2000" b="1" dirty="0">
                  <a:solidFill>
                    <a:schemeClr val="tx1"/>
                  </a:solidFill>
                  <a:latin typeface="Courier New" charset="0"/>
                  <a:cs typeface="Courier New" charset="0"/>
                  <a:sym typeface="Courier New" charset="0"/>
                </a:rPr>
                <a:t>   }</a:t>
              </a:r>
            </a:p>
            <a:p>
              <a:pPr marL="39688">
                <a:spcBef>
                  <a:spcPts val="1200"/>
                </a:spcBef>
              </a:pPr>
              <a:r>
                <a:rPr lang="en-US" sz="2000" dirty="0">
                  <a:solidFill>
                    <a:srgbClr val="800000"/>
                  </a:solidFill>
                  <a:latin typeface="Courier New" charset="0"/>
                  <a:cs typeface="Courier New" charset="0"/>
                  <a:sym typeface="Courier New" charset="0"/>
                </a:rPr>
                <a:t>   </a:t>
              </a:r>
              <a:r>
                <a:rPr lang="en-US" sz="2000" b="1" dirty="0" smtClean="0">
                  <a:solidFill>
                    <a:srgbClr val="008000"/>
                  </a:solidFill>
                  <a:latin typeface="Courier New" charset="0"/>
                  <a:cs typeface="Courier New" charset="0"/>
                  <a:sym typeface="Courier New" charset="0"/>
                </a:rPr>
                <a:t>// code </a:t>
              </a:r>
              <a:r>
                <a:rPr lang="en-US" sz="2000" b="1" dirty="0">
                  <a:solidFill>
                    <a:srgbClr val="008000"/>
                  </a:solidFill>
                  <a:latin typeface="Courier New" charset="0"/>
                  <a:cs typeface="Courier New" charset="0"/>
                  <a:sym typeface="Courier New" charset="0"/>
                </a:rPr>
                <a:t>to do something with </a:t>
              </a:r>
              <a:r>
                <a:rPr lang="en-US" sz="2000" b="1" dirty="0" smtClean="0">
                  <a:solidFill>
                    <a:srgbClr val="008000"/>
                  </a:solidFill>
                  <a:latin typeface="Courier New" charset="0"/>
                  <a:cs typeface="Courier New" charset="0"/>
                  <a:sym typeface="Courier New" charset="0"/>
                </a:rPr>
                <a:t>str</a:t>
              </a:r>
              <a:endParaRPr lang="en-US" sz="2000" b="1" dirty="0">
                <a:solidFill>
                  <a:srgbClr val="008000"/>
                </a:solidFill>
                <a:latin typeface="Courier New" charset="0"/>
                <a:cs typeface="Courier New" charset="0"/>
                <a:sym typeface="Courier New" charset="0"/>
              </a:endParaRPr>
            </a:p>
            <a:p>
              <a:pPr marL="39688"/>
              <a:r>
                <a:rPr lang="en-US" sz="2000" b="1" dirty="0">
                  <a:solidFill>
                    <a:schemeClr val="tx1"/>
                  </a:solidFill>
                  <a:latin typeface="Courier New" charset="0"/>
                  <a:cs typeface="Courier New" charset="0"/>
                  <a:sym typeface="Courier New" charset="0"/>
                </a:rPr>
                <a:t>}</a:t>
              </a:r>
            </a:p>
          </p:txBody>
        </p:sp>
        <p:sp>
          <p:nvSpPr>
            <p:cNvPr id="7" name="Rectangle 5"/>
            <p:cNvSpPr>
              <a:spLocks/>
            </p:cNvSpPr>
            <p:nvPr/>
          </p:nvSpPr>
          <p:spPr bwMode="auto">
            <a:xfrm>
              <a:off x="838200" y="2567856"/>
              <a:ext cx="4876800" cy="1219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BE"/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5909928" y="2567856"/>
              <a:ext cx="266305" cy="1219200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19623" y="2857371"/>
              <a:ext cx="14269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Synchronized</a:t>
              </a:r>
            </a:p>
            <a:p>
              <a:r>
                <a:rPr lang="en-US" dirty="0" smtClean="0"/>
                <a:t>block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0281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Locking on </a:t>
            </a:r>
            <a:r>
              <a:rPr lang="en-US" sz="3600" dirty="0" smtClean="0">
                <a:solidFill>
                  <a:srgbClr val="800000"/>
                </a:solidFill>
              </a:rPr>
              <a:t>this</a:t>
            </a:r>
            <a:r>
              <a:rPr lang="en-US" sz="3600" dirty="0" smtClean="0"/>
              <a:t>, and synchronized methods</a:t>
            </a:r>
            <a:endParaRPr lang="en-US" sz="3600" dirty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770234" y="1987498"/>
            <a:ext cx="4279342" cy="1384995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40639" bIns="0">
            <a:spAutoFit/>
          </a:bodyPr>
          <a:lstStyle/>
          <a:p>
            <a:pPr marL="39688"/>
            <a:r>
              <a:rPr lang="en-US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public</a:t>
            </a:r>
            <a:r>
              <a:rPr lang="en-US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void</a:t>
            </a:r>
            <a:r>
              <a:rPr lang="en-US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doSomething(){</a:t>
            </a:r>
          </a:p>
          <a:p>
            <a:pPr marL="39688"/>
            <a:r>
              <a:rPr lang="en-US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</a:t>
            </a:r>
            <a:r>
              <a:rPr lang="en-US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synchronized</a:t>
            </a:r>
            <a:r>
              <a:rPr lang="en-US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(</a:t>
            </a:r>
            <a:r>
              <a:rPr lang="en-US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this</a:t>
            </a:r>
            <a:r>
              <a:rPr lang="en-US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) {</a:t>
            </a:r>
          </a:p>
          <a:p>
            <a:pPr marL="39688"/>
            <a:r>
              <a:rPr lang="en-US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   </a:t>
            </a:r>
            <a:r>
              <a:rPr lang="en-US" b="1" dirty="0" smtClean="0">
                <a:solidFill>
                  <a:srgbClr val="008000"/>
                </a:solidFill>
                <a:latin typeface="Courier New" charset="0"/>
                <a:cs typeface="Courier New" charset="0"/>
                <a:sym typeface="Courier New" charset="0"/>
              </a:rPr>
              <a:t>// body</a:t>
            </a:r>
            <a:endParaRPr lang="en-US" b="1" dirty="0">
              <a:solidFill>
                <a:srgbClr val="008000"/>
              </a:solidFill>
              <a:latin typeface="Courier New" charset="0"/>
              <a:cs typeface="Courier New" charset="0"/>
              <a:sym typeface="Courier New" charset="0"/>
            </a:endParaRPr>
          </a:p>
          <a:p>
            <a:pPr marL="39688"/>
            <a:r>
              <a:rPr lang="en-US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}</a:t>
            </a:r>
          </a:p>
          <a:p>
            <a:pPr marL="39688"/>
            <a:r>
              <a:rPr lang="en-US" b="1" dirty="0" smtClean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}</a:t>
            </a:r>
            <a:endParaRPr lang="en-US" b="1" dirty="0">
              <a:solidFill>
                <a:schemeClr val="tx1"/>
              </a:solidFill>
              <a:latin typeface="Courier New" charset="0"/>
              <a:cs typeface="Courier New" charset="0"/>
              <a:sym typeface="Courier New" charset="0"/>
            </a:endParaRPr>
          </a:p>
        </p:txBody>
      </p:sp>
      <p:sp>
        <p:nvSpPr>
          <p:cNvPr id="11" name="Rectangle 4"/>
          <p:cNvSpPr>
            <a:spLocks/>
          </p:cNvSpPr>
          <p:nvPr/>
        </p:nvSpPr>
        <p:spPr bwMode="auto">
          <a:xfrm>
            <a:off x="733761" y="1426086"/>
            <a:ext cx="56064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>
              <a:buClr>
                <a:srgbClr val="3333CC"/>
              </a:buClr>
              <a:buSzPct val="100000"/>
            </a:pPr>
            <a:r>
              <a:rPr lang="en-US" sz="2400" dirty="0">
                <a:solidFill>
                  <a:srgbClr val="3333CC"/>
                </a:solidFill>
                <a:cs typeface="Arial" charset="0"/>
              </a:rPr>
              <a:t>You can lock on any object, including </a:t>
            </a:r>
            <a:r>
              <a:rPr lang="en-US" sz="2400" b="1" dirty="0" smtClean="0">
                <a:solidFill>
                  <a:srgbClr val="3333CC"/>
                </a:solidFill>
                <a:latin typeface="Courier New" charset="0"/>
                <a:cs typeface="Courier New" charset="0"/>
                <a:sym typeface="Courier New" charset="0"/>
              </a:rPr>
              <a:t>this</a:t>
            </a:r>
            <a:r>
              <a:rPr lang="en-US" sz="2400" dirty="0" smtClean="0">
                <a:solidFill>
                  <a:srgbClr val="3333CC"/>
                </a:solidFill>
                <a:latin typeface="Gill Sans"/>
                <a:cs typeface="Gill Sans"/>
                <a:sym typeface="Courier New" charset="0"/>
              </a:rPr>
              <a:t>.</a:t>
            </a:r>
            <a:endParaRPr lang="en-US" sz="2400" dirty="0">
              <a:solidFill>
                <a:srgbClr val="3333CC"/>
              </a:solidFill>
              <a:latin typeface="Gill Sans"/>
              <a:cs typeface="Gill Sans"/>
              <a:sym typeface="Courier New" charset="0"/>
            </a:endParaRP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735242" y="3534282"/>
            <a:ext cx="7711496" cy="1440625"/>
            <a:chOff x="346011" y="4343400"/>
            <a:chExt cx="7710848" cy="1440558"/>
          </a:xfrm>
        </p:grpSpPr>
        <p:sp>
          <p:nvSpPr>
            <p:cNvPr id="13" name="Rectangle 3"/>
            <p:cNvSpPr>
              <a:spLocks/>
            </p:cNvSpPr>
            <p:nvPr/>
          </p:nvSpPr>
          <p:spPr bwMode="auto">
            <a:xfrm>
              <a:off x="381000" y="4953000"/>
              <a:ext cx="7675859" cy="830958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0" tIns="0" rIns="40639" bIns="0">
              <a:spAutoFit/>
            </a:bodyPr>
            <a:lstStyle/>
            <a:p>
              <a:pPr marL="39688"/>
              <a:r>
                <a:rPr lang="en-US" b="1" dirty="0">
                  <a:solidFill>
                    <a:srgbClr val="7F0055"/>
                  </a:solidFill>
                  <a:latin typeface="Courier New" charset="0"/>
                  <a:cs typeface="Courier New" charset="0"/>
                  <a:sym typeface="Courier New" charset="0"/>
                </a:rPr>
                <a:t>public synchronized void</a:t>
              </a:r>
              <a:r>
                <a:rPr lang="en-US" b="1" dirty="0">
                  <a:solidFill>
                    <a:schemeClr val="tx1"/>
                  </a:solidFill>
                  <a:latin typeface="Courier New" charset="0"/>
                  <a:cs typeface="Courier New" charset="0"/>
                  <a:sym typeface="Courier New" charset="0"/>
                </a:rPr>
                <a:t> doSomething(){</a:t>
              </a:r>
            </a:p>
            <a:p>
              <a:pPr marL="39688"/>
              <a:r>
                <a:rPr lang="en-US" b="1" dirty="0">
                  <a:solidFill>
                    <a:schemeClr val="tx1"/>
                  </a:solidFill>
                  <a:latin typeface="Courier New" charset="0"/>
                  <a:cs typeface="Courier New" charset="0"/>
                  <a:sym typeface="Courier New" charset="0"/>
                </a:rPr>
                <a:t>   </a:t>
              </a:r>
              <a:r>
                <a:rPr lang="en-US" b="1" dirty="0" smtClean="0">
                  <a:solidFill>
                    <a:srgbClr val="008000"/>
                  </a:solidFill>
                  <a:latin typeface="Courier New" charset="0"/>
                  <a:cs typeface="Courier New" charset="0"/>
                  <a:sym typeface="Courier New" charset="0"/>
                </a:rPr>
                <a:t>// body</a:t>
              </a:r>
              <a:endParaRPr lang="en-US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endParaRPr>
            </a:p>
            <a:p>
              <a:pPr marL="39688"/>
              <a:r>
                <a:rPr lang="en-US" b="1" dirty="0" smtClean="0">
                  <a:solidFill>
                    <a:schemeClr val="tx1"/>
                  </a:solidFill>
                  <a:latin typeface="Courier New" charset="0"/>
                  <a:cs typeface="Courier New" charset="0"/>
                  <a:sym typeface="Courier New" charset="0"/>
                </a:rPr>
                <a:t>}</a:t>
              </a:r>
              <a:endParaRPr lang="en-US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endParaRPr>
            </a:p>
          </p:txBody>
        </p:sp>
        <p:sp>
          <p:nvSpPr>
            <p:cNvPr id="14" name="Rectangle 5"/>
            <p:cNvSpPr>
              <a:spLocks/>
            </p:cNvSpPr>
            <p:nvPr/>
          </p:nvSpPr>
          <p:spPr bwMode="auto">
            <a:xfrm>
              <a:off x="346011" y="4343400"/>
              <a:ext cx="1930213" cy="369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211138" indent="-171450"/>
              <a:r>
                <a:rPr lang="en-US" sz="2400" dirty="0">
                  <a:solidFill>
                    <a:srgbClr val="3333CC"/>
                  </a:solidFill>
                  <a:cs typeface="Arial" charset="0"/>
                </a:rPr>
                <a:t>is equivalent to</a:t>
              </a:r>
            </a:p>
          </p:txBody>
        </p:sp>
      </p:grp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5322538" y="1990855"/>
            <a:ext cx="3124200" cy="19383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r" eaLnBrk="1" hangingPunct="1"/>
            <a:r>
              <a:rPr lang="en-US" u="sng" dirty="0">
                <a:latin typeface="Gill Sans"/>
                <a:cs typeface="Gill Sans"/>
              </a:rPr>
              <a:t>Note</a:t>
            </a:r>
            <a:r>
              <a:rPr lang="en-US" dirty="0">
                <a:latin typeface="Gill Sans"/>
                <a:cs typeface="Gill Sans"/>
              </a:rPr>
              <a:t>: the whole body is synchronized on </a:t>
            </a:r>
            <a:r>
              <a:rPr lang="en-US" b="1" dirty="0">
                <a:solidFill>
                  <a:srgbClr val="800000"/>
                </a:solidFill>
                <a:latin typeface="Gill Sans"/>
                <a:cs typeface="Gill Sans"/>
              </a:rPr>
              <a:t>this</a:t>
            </a:r>
            <a:r>
              <a:rPr lang="en-US" dirty="0">
                <a:latin typeface="Gill Sans"/>
                <a:cs typeface="Gill Sans"/>
              </a:rPr>
              <a:t>. There’s a shorthand for this in Java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8047" y="5264150"/>
            <a:ext cx="7676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 threadsafe </a:t>
            </a:r>
            <a:r>
              <a:rPr lang="en-US" sz="2200" b="1" dirty="0" smtClean="0">
                <a:latin typeface="Courier New"/>
                <a:cs typeface="Courier New"/>
              </a:rPr>
              <a:t>Stack&lt;T&gt;</a:t>
            </a:r>
            <a:r>
              <a:rPr lang="en-US" sz="2200" dirty="0" smtClean="0"/>
              <a:t> class will have</a:t>
            </a:r>
          </a:p>
          <a:p>
            <a:r>
              <a:rPr lang="en-US" sz="2200" dirty="0"/>
              <a:t>	</a:t>
            </a:r>
            <a:r>
              <a:rPr lang="en-US" sz="2200" dirty="0" smtClean="0">
                <a:solidFill>
                  <a:srgbClr val="800000"/>
                </a:solidFill>
              </a:rPr>
              <a:t>public synchronized </a:t>
            </a:r>
            <a:r>
              <a:rPr lang="en-US" sz="2200" dirty="0" smtClean="0"/>
              <a:t>T pop() { … }</a:t>
            </a:r>
            <a:br>
              <a:rPr lang="en-US" sz="2200" dirty="0" smtClean="0"/>
            </a:br>
            <a:r>
              <a:rPr lang="en-US" sz="2200" dirty="0" smtClean="0">
                <a:solidFill>
                  <a:srgbClr val="800000"/>
                </a:solidFill>
              </a:rPr>
              <a:t>	public synchronized void</a:t>
            </a:r>
            <a:r>
              <a:rPr lang="en-US" sz="2200" dirty="0" smtClean="0"/>
              <a:t> push(…) { … }</a:t>
            </a:r>
            <a:r>
              <a:rPr lang="en-US" sz="2200" dirty="0"/>
              <a:t> </a:t>
            </a:r>
            <a:r>
              <a:rPr lang="en-US" sz="2200" dirty="0" smtClean="0"/>
              <a:t>etc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203196" y="5796719"/>
            <a:ext cx="13622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565448" y="5264150"/>
            <a:ext cx="2326202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/>
              <a:t>Note</a:t>
            </a:r>
            <a:r>
              <a:rPr lang="en-US" dirty="0" smtClean="0"/>
              <a:t>:  the lock is </a:t>
            </a:r>
            <a:r>
              <a:rPr lang="en-US" b="1" dirty="0" smtClean="0">
                <a:solidFill>
                  <a:srgbClr val="800000"/>
                </a:solidFill>
              </a:rPr>
              <a:t>this</a:t>
            </a:r>
            <a:r>
              <a:rPr lang="en-US" dirty="0" smtClean="0"/>
              <a:t> stack. Two threads can access two </a:t>
            </a:r>
            <a:r>
              <a:rPr lang="en-US" i="1" dirty="0" smtClean="0"/>
              <a:t>different</a:t>
            </a:r>
            <a:r>
              <a:rPr lang="en-US" dirty="0" smtClean="0"/>
              <a:t> stacks simultaneously.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223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Synchronized collections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Study class Collections and the following methods before working on A8:</a:t>
            </a:r>
            <a:br>
              <a:rPr lang="en-US" dirty="0" smtClean="0"/>
            </a:br>
            <a:endParaRPr lang="en-US" sz="1800" dirty="0" smtClean="0"/>
          </a:p>
          <a:p>
            <a:pPr marL="400050" lvl="1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synchronizedCollection</a:t>
            </a:r>
          </a:p>
          <a:p>
            <a:pPr marL="400050" lvl="1" indent="0">
              <a:spcBef>
                <a:spcPts val="600"/>
              </a:spcBef>
              <a:buNone/>
            </a:pPr>
            <a:r>
              <a:rPr lang="en-US" dirty="0" smtClean="0">
                <a:solidFill>
                  <a:srgbClr val="FF0000"/>
                </a:solidFill>
              </a:rPr>
              <a:t>synchronizedSet</a:t>
            </a:r>
          </a:p>
          <a:p>
            <a:pPr marL="400050" lvl="1" indent="0">
              <a:spcBef>
                <a:spcPts val="600"/>
              </a:spcBef>
              <a:buNone/>
            </a:pPr>
            <a:r>
              <a:rPr lang="en-US" dirty="0" smtClean="0">
                <a:solidFill>
                  <a:srgbClr val="FF0000"/>
                </a:solidFill>
              </a:rPr>
              <a:t>synchronizedSortedSet</a:t>
            </a:r>
          </a:p>
          <a:p>
            <a:pPr marL="400050" lvl="1" indent="0">
              <a:spcBef>
                <a:spcPts val="600"/>
              </a:spcBef>
              <a:buNone/>
            </a:pPr>
            <a:r>
              <a:rPr lang="en-US" dirty="0" smtClean="0">
                <a:solidFill>
                  <a:srgbClr val="FF0000"/>
                </a:solidFill>
              </a:rPr>
              <a:t>synchronizedList</a:t>
            </a:r>
          </a:p>
          <a:p>
            <a:pPr marL="400050" lvl="1" indent="0">
              <a:spcBef>
                <a:spcPts val="600"/>
              </a:spcBef>
              <a:buNone/>
            </a:pPr>
            <a:r>
              <a:rPr lang="en-US" dirty="0" smtClean="0">
                <a:solidFill>
                  <a:srgbClr val="FF0000"/>
                </a:solidFill>
              </a:rPr>
              <a:t>synchronizedMap</a:t>
            </a:r>
          </a:p>
          <a:p>
            <a:pPr marL="400050" lvl="1" indent="0">
              <a:spcBef>
                <a:spcPts val="600"/>
              </a:spcBef>
              <a:buNone/>
            </a:pPr>
            <a:r>
              <a:rPr lang="en-US" dirty="0" smtClean="0">
                <a:solidFill>
                  <a:srgbClr val="FF0000"/>
                </a:solidFill>
              </a:rPr>
              <a:t>synchronizedSortedMap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499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500" y="2357116"/>
            <a:ext cx="1431519" cy="1851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905" y="2450225"/>
            <a:ext cx="1030705" cy="961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837" y="990558"/>
            <a:ext cx="1030705" cy="961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620" y="2451951"/>
            <a:ext cx="1030705" cy="961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258" y="4246421"/>
            <a:ext cx="1030705" cy="961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718" y="4246421"/>
            <a:ext cx="1030705" cy="9617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6221" y="6080443"/>
            <a:ext cx="8191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Several computers can simultaneously access a shared server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560097" y="4048531"/>
            <a:ext cx="638727" cy="50180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720129" y="4048531"/>
            <a:ext cx="500014" cy="50180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7" idx="1"/>
          </p:cNvCxnSpPr>
          <p:nvPr/>
        </p:nvCxnSpPr>
        <p:spPr>
          <a:xfrm flipV="1">
            <a:off x="5139718" y="2932832"/>
            <a:ext cx="585902" cy="18739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100085" y="2760201"/>
            <a:ext cx="667878" cy="2700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6" idx="2"/>
          </p:cNvCxnSpPr>
          <p:nvPr/>
        </p:nvCxnSpPr>
        <p:spPr>
          <a:xfrm flipV="1">
            <a:off x="4478832" y="1952320"/>
            <a:ext cx="14358" cy="49790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50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791" y="2465756"/>
            <a:ext cx="851315" cy="1101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96" y="1876235"/>
            <a:ext cx="1030705" cy="961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79" y="492653"/>
            <a:ext cx="1030705" cy="961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658" y="1798439"/>
            <a:ext cx="1030705" cy="961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224" y="4550332"/>
            <a:ext cx="1030705" cy="961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761" y="4550332"/>
            <a:ext cx="1030705" cy="9617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6221" y="5900425"/>
            <a:ext cx="8191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server can itself be a distributed system with</a:t>
            </a:r>
            <a:br>
              <a:rPr lang="en-US" sz="2400" dirty="0" smtClean="0"/>
            </a:br>
            <a:r>
              <a:rPr lang="en-US" sz="2400" dirty="0" smtClean="0"/>
              <a:t>different data and </a:t>
            </a:r>
            <a:r>
              <a:rPr lang="en-US" sz="2400" dirty="0" smtClean="0"/>
              <a:t>programs</a:t>
            </a:r>
            <a:r>
              <a:rPr lang="en-US" sz="2400" dirty="0" smtClean="0"/>
              <a:t> on different nodes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528" y="2204731"/>
            <a:ext cx="956656" cy="953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675" y="4000292"/>
            <a:ext cx="881509" cy="11400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240" y="2466715"/>
            <a:ext cx="827823" cy="10706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450" y="3712473"/>
            <a:ext cx="956656" cy="9538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240" y="3712473"/>
            <a:ext cx="956656" cy="95389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2360064" y="4299431"/>
            <a:ext cx="638727" cy="50180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115063" y="4458561"/>
            <a:ext cx="594698" cy="50180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7" idx="1"/>
          </p:cNvCxnSpPr>
          <p:nvPr/>
        </p:nvCxnSpPr>
        <p:spPr>
          <a:xfrm flipV="1">
            <a:off x="6115063" y="2279320"/>
            <a:ext cx="1000595" cy="48088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6" idx="1"/>
          </p:cNvCxnSpPr>
          <p:nvPr/>
        </p:nvCxnSpPr>
        <p:spPr>
          <a:xfrm flipH="1" flipV="1">
            <a:off x="2183990" y="2567977"/>
            <a:ext cx="834801" cy="44829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" idx="0"/>
            <a:endCxn id="6" idx="2"/>
          </p:cNvCxnSpPr>
          <p:nvPr/>
        </p:nvCxnSpPr>
        <p:spPr>
          <a:xfrm flipV="1">
            <a:off x="4515856" y="1454415"/>
            <a:ext cx="2976" cy="7503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330091" y="3390247"/>
            <a:ext cx="1" cy="47003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640100" y="2380174"/>
            <a:ext cx="452575" cy="18780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900134" y="2357963"/>
            <a:ext cx="490013" cy="29348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750103" y="4170304"/>
            <a:ext cx="440012" cy="28825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5" idx="3"/>
          </p:cNvCxnSpPr>
          <p:nvPr/>
        </p:nvCxnSpPr>
        <p:spPr>
          <a:xfrm flipV="1">
            <a:off x="4974184" y="4170304"/>
            <a:ext cx="415963" cy="40003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730157" y="3390247"/>
            <a:ext cx="10000" cy="47003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443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8684" y="6080443"/>
            <a:ext cx="778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Each program can have several threads of execution</a:t>
            </a:r>
            <a:endParaRPr lang="en-US" sz="24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4645212" y="834831"/>
            <a:ext cx="3800104" cy="4300314"/>
            <a:chOff x="4470122" y="1250091"/>
            <a:chExt cx="3800104" cy="4300314"/>
          </a:xfrm>
        </p:grpSpPr>
        <p:sp>
          <p:nvSpPr>
            <p:cNvPr id="2" name="Rectangle 1"/>
            <p:cNvSpPr/>
            <p:nvPr/>
          </p:nvSpPr>
          <p:spPr>
            <a:xfrm>
              <a:off x="4470122" y="1250091"/>
              <a:ext cx="3800104" cy="4300314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470122" y="1250091"/>
              <a:ext cx="3800104" cy="108007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470122" y="2330170"/>
              <a:ext cx="3800104" cy="10600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760156" y="2330170"/>
              <a:ext cx="0" cy="322023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02581" y="2330170"/>
              <a:ext cx="0" cy="322023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ounded Rectangle 9"/>
            <p:cNvSpPr/>
            <p:nvPr/>
          </p:nvSpPr>
          <p:spPr>
            <a:xfrm>
              <a:off x="5052524" y="1490109"/>
              <a:ext cx="2620067" cy="580043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Heap memory, files, and other shared resources</a:t>
              </a:r>
              <a:endParaRPr lang="en-US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580124" y="2422565"/>
              <a:ext cx="1098676" cy="377639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Registers</a:t>
              </a:r>
              <a:endParaRPr lang="en-US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742524" y="2894997"/>
              <a:ext cx="777624" cy="377639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Stack</a:t>
              </a:r>
              <a:endParaRPr lang="en-US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831199" y="2417341"/>
              <a:ext cx="1098676" cy="377639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Registers</a:t>
              </a:r>
              <a:endParaRPr lang="en-US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993599" y="2889773"/>
              <a:ext cx="777624" cy="377639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Stack</a:t>
              </a:r>
              <a:endParaRPr lang="en-US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7091548" y="2422565"/>
              <a:ext cx="1098676" cy="377639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Registers</a:t>
              </a:r>
              <a:endParaRPr lang="en-US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253948" y="2894997"/>
              <a:ext cx="777624" cy="377639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Stack</a:t>
              </a:r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050140" y="3540252"/>
              <a:ext cx="180093" cy="1870136"/>
            </a:xfrm>
            <a:custGeom>
              <a:avLst/>
              <a:gdLst>
                <a:gd name="connsiteX0" fmla="*/ 380106 w 420196"/>
                <a:gd name="connsiteY0" fmla="*/ 0 h 2060150"/>
                <a:gd name="connsiteX1" fmla="*/ 95 w 420196"/>
                <a:gd name="connsiteY1" fmla="*/ 340025 h 2060150"/>
                <a:gd name="connsiteX2" fmla="*/ 410106 w 420196"/>
                <a:gd name="connsiteY2" fmla="*/ 660048 h 2060150"/>
                <a:gd name="connsiteX3" fmla="*/ 95 w 420196"/>
                <a:gd name="connsiteY3" fmla="*/ 1030075 h 2060150"/>
                <a:gd name="connsiteX4" fmla="*/ 420107 w 420196"/>
                <a:gd name="connsiteY4" fmla="*/ 1310096 h 2060150"/>
                <a:gd name="connsiteX5" fmla="*/ 40096 w 420196"/>
                <a:gd name="connsiteY5" fmla="*/ 1640120 h 2060150"/>
                <a:gd name="connsiteX6" fmla="*/ 310104 w 420196"/>
                <a:gd name="connsiteY6" fmla="*/ 1860136 h 2060150"/>
                <a:gd name="connsiteX7" fmla="*/ 330104 w 420196"/>
                <a:gd name="connsiteY7" fmla="*/ 2060150 h 2060150"/>
                <a:gd name="connsiteX0" fmla="*/ 380058 w 420148"/>
                <a:gd name="connsiteY0" fmla="*/ 0 h 2060150"/>
                <a:gd name="connsiteX1" fmla="*/ 47 w 420148"/>
                <a:gd name="connsiteY1" fmla="*/ 340025 h 2060150"/>
                <a:gd name="connsiteX2" fmla="*/ 410058 w 420148"/>
                <a:gd name="connsiteY2" fmla="*/ 660048 h 2060150"/>
                <a:gd name="connsiteX3" fmla="*/ 47 w 420148"/>
                <a:gd name="connsiteY3" fmla="*/ 1030075 h 2060150"/>
                <a:gd name="connsiteX4" fmla="*/ 420059 w 420148"/>
                <a:gd name="connsiteY4" fmla="*/ 1310096 h 2060150"/>
                <a:gd name="connsiteX5" fmla="*/ 40048 w 420148"/>
                <a:gd name="connsiteY5" fmla="*/ 1640120 h 2060150"/>
                <a:gd name="connsiteX6" fmla="*/ 310056 w 420148"/>
                <a:gd name="connsiteY6" fmla="*/ 1860136 h 2060150"/>
                <a:gd name="connsiteX7" fmla="*/ 330056 w 420148"/>
                <a:gd name="connsiteY7" fmla="*/ 2060150 h 2060150"/>
                <a:gd name="connsiteX0" fmla="*/ 360143 w 420234"/>
                <a:gd name="connsiteY0" fmla="*/ 0 h 2090152"/>
                <a:gd name="connsiteX1" fmla="*/ 133 w 420234"/>
                <a:gd name="connsiteY1" fmla="*/ 370027 h 2090152"/>
                <a:gd name="connsiteX2" fmla="*/ 410144 w 420234"/>
                <a:gd name="connsiteY2" fmla="*/ 690050 h 2090152"/>
                <a:gd name="connsiteX3" fmla="*/ 133 w 420234"/>
                <a:gd name="connsiteY3" fmla="*/ 1060077 h 2090152"/>
                <a:gd name="connsiteX4" fmla="*/ 420145 w 420234"/>
                <a:gd name="connsiteY4" fmla="*/ 1340098 h 2090152"/>
                <a:gd name="connsiteX5" fmla="*/ 40134 w 420234"/>
                <a:gd name="connsiteY5" fmla="*/ 1670122 h 2090152"/>
                <a:gd name="connsiteX6" fmla="*/ 310142 w 420234"/>
                <a:gd name="connsiteY6" fmla="*/ 1890138 h 2090152"/>
                <a:gd name="connsiteX7" fmla="*/ 330142 w 420234"/>
                <a:gd name="connsiteY7" fmla="*/ 2090152 h 2090152"/>
                <a:gd name="connsiteX0" fmla="*/ 310595 w 420687"/>
                <a:gd name="connsiteY0" fmla="*/ 0 h 2090152"/>
                <a:gd name="connsiteX1" fmla="*/ 586 w 420687"/>
                <a:gd name="connsiteY1" fmla="*/ 370027 h 2090152"/>
                <a:gd name="connsiteX2" fmla="*/ 410597 w 420687"/>
                <a:gd name="connsiteY2" fmla="*/ 690050 h 2090152"/>
                <a:gd name="connsiteX3" fmla="*/ 586 w 420687"/>
                <a:gd name="connsiteY3" fmla="*/ 1060077 h 2090152"/>
                <a:gd name="connsiteX4" fmla="*/ 420598 w 420687"/>
                <a:gd name="connsiteY4" fmla="*/ 1340098 h 2090152"/>
                <a:gd name="connsiteX5" fmla="*/ 40587 w 420687"/>
                <a:gd name="connsiteY5" fmla="*/ 1670122 h 2090152"/>
                <a:gd name="connsiteX6" fmla="*/ 310595 w 420687"/>
                <a:gd name="connsiteY6" fmla="*/ 1890138 h 2090152"/>
                <a:gd name="connsiteX7" fmla="*/ 330595 w 420687"/>
                <a:gd name="connsiteY7" fmla="*/ 2090152 h 2090152"/>
                <a:gd name="connsiteX0" fmla="*/ 310595 w 420687"/>
                <a:gd name="connsiteY0" fmla="*/ 0 h 2090152"/>
                <a:gd name="connsiteX1" fmla="*/ 586 w 420687"/>
                <a:gd name="connsiteY1" fmla="*/ 370027 h 2090152"/>
                <a:gd name="connsiteX2" fmla="*/ 410597 w 420687"/>
                <a:gd name="connsiteY2" fmla="*/ 690050 h 2090152"/>
                <a:gd name="connsiteX3" fmla="*/ 586 w 420687"/>
                <a:gd name="connsiteY3" fmla="*/ 1060077 h 2090152"/>
                <a:gd name="connsiteX4" fmla="*/ 420598 w 420687"/>
                <a:gd name="connsiteY4" fmla="*/ 1340098 h 2090152"/>
                <a:gd name="connsiteX5" fmla="*/ 40587 w 420687"/>
                <a:gd name="connsiteY5" fmla="*/ 1670122 h 2090152"/>
                <a:gd name="connsiteX6" fmla="*/ 310595 w 420687"/>
                <a:gd name="connsiteY6" fmla="*/ 1890138 h 2090152"/>
                <a:gd name="connsiteX7" fmla="*/ 330595 w 420687"/>
                <a:gd name="connsiteY7" fmla="*/ 2090152 h 209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0687" h="2090152">
                  <a:moveTo>
                    <a:pt x="310595" y="0"/>
                  </a:moveTo>
                  <a:cubicBezTo>
                    <a:pt x="328095" y="255018"/>
                    <a:pt x="-16081" y="255019"/>
                    <a:pt x="586" y="370027"/>
                  </a:cubicBezTo>
                  <a:cubicBezTo>
                    <a:pt x="17253" y="485035"/>
                    <a:pt x="410597" y="575042"/>
                    <a:pt x="410597" y="690050"/>
                  </a:cubicBezTo>
                  <a:cubicBezTo>
                    <a:pt x="410597" y="805058"/>
                    <a:pt x="-1081" y="951736"/>
                    <a:pt x="586" y="1060077"/>
                  </a:cubicBezTo>
                  <a:cubicBezTo>
                    <a:pt x="2253" y="1168418"/>
                    <a:pt x="413931" y="1238424"/>
                    <a:pt x="420598" y="1340098"/>
                  </a:cubicBezTo>
                  <a:cubicBezTo>
                    <a:pt x="427265" y="1441772"/>
                    <a:pt x="58921" y="1578449"/>
                    <a:pt x="40587" y="1670122"/>
                  </a:cubicBezTo>
                  <a:cubicBezTo>
                    <a:pt x="22253" y="1761795"/>
                    <a:pt x="262260" y="1820133"/>
                    <a:pt x="310595" y="1890138"/>
                  </a:cubicBezTo>
                  <a:cubicBezTo>
                    <a:pt x="358930" y="1960143"/>
                    <a:pt x="330595" y="2090152"/>
                    <a:pt x="330595" y="2090152"/>
                  </a:cubicBezTo>
                </a:path>
              </a:pathLst>
            </a:custGeom>
            <a:ln>
              <a:headEnd type="none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6272566" y="3540252"/>
              <a:ext cx="180093" cy="1870136"/>
            </a:xfrm>
            <a:custGeom>
              <a:avLst/>
              <a:gdLst>
                <a:gd name="connsiteX0" fmla="*/ 380106 w 420196"/>
                <a:gd name="connsiteY0" fmla="*/ 0 h 2060150"/>
                <a:gd name="connsiteX1" fmla="*/ 95 w 420196"/>
                <a:gd name="connsiteY1" fmla="*/ 340025 h 2060150"/>
                <a:gd name="connsiteX2" fmla="*/ 410106 w 420196"/>
                <a:gd name="connsiteY2" fmla="*/ 660048 h 2060150"/>
                <a:gd name="connsiteX3" fmla="*/ 95 w 420196"/>
                <a:gd name="connsiteY3" fmla="*/ 1030075 h 2060150"/>
                <a:gd name="connsiteX4" fmla="*/ 420107 w 420196"/>
                <a:gd name="connsiteY4" fmla="*/ 1310096 h 2060150"/>
                <a:gd name="connsiteX5" fmla="*/ 40096 w 420196"/>
                <a:gd name="connsiteY5" fmla="*/ 1640120 h 2060150"/>
                <a:gd name="connsiteX6" fmla="*/ 310104 w 420196"/>
                <a:gd name="connsiteY6" fmla="*/ 1860136 h 2060150"/>
                <a:gd name="connsiteX7" fmla="*/ 330104 w 420196"/>
                <a:gd name="connsiteY7" fmla="*/ 2060150 h 2060150"/>
                <a:gd name="connsiteX0" fmla="*/ 380058 w 420148"/>
                <a:gd name="connsiteY0" fmla="*/ 0 h 2060150"/>
                <a:gd name="connsiteX1" fmla="*/ 47 w 420148"/>
                <a:gd name="connsiteY1" fmla="*/ 340025 h 2060150"/>
                <a:gd name="connsiteX2" fmla="*/ 410058 w 420148"/>
                <a:gd name="connsiteY2" fmla="*/ 660048 h 2060150"/>
                <a:gd name="connsiteX3" fmla="*/ 47 w 420148"/>
                <a:gd name="connsiteY3" fmla="*/ 1030075 h 2060150"/>
                <a:gd name="connsiteX4" fmla="*/ 420059 w 420148"/>
                <a:gd name="connsiteY4" fmla="*/ 1310096 h 2060150"/>
                <a:gd name="connsiteX5" fmla="*/ 40048 w 420148"/>
                <a:gd name="connsiteY5" fmla="*/ 1640120 h 2060150"/>
                <a:gd name="connsiteX6" fmla="*/ 310056 w 420148"/>
                <a:gd name="connsiteY6" fmla="*/ 1860136 h 2060150"/>
                <a:gd name="connsiteX7" fmla="*/ 330056 w 420148"/>
                <a:gd name="connsiteY7" fmla="*/ 2060150 h 2060150"/>
                <a:gd name="connsiteX0" fmla="*/ 360143 w 420234"/>
                <a:gd name="connsiteY0" fmla="*/ 0 h 2090152"/>
                <a:gd name="connsiteX1" fmla="*/ 133 w 420234"/>
                <a:gd name="connsiteY1" fmla="*/ 370027 h 2090152"/>
                <a:gd name="connsiteX2" fmla="*/ 410144 w 420234"/>
                <a:gd name="connsiteY2" fmla="*/ 690050 h 2090152"/>
                <a:gd name="connsiteX3" fmla="*/ 133 w 420234"/>
                <a:gd name="connsiteY3" fmla="*/ 1060077 h 2090152"/>
                <a:gd name="connsiteX4" fmla="*/ 420145 w 420234"/>
                <a:gd name="connsiteY4" fmla="*/ 1340098 h 2090152"/>
                <a:gd name="connsiteX5" fmla="*/ 40134 w 420234"/>
                <a:gd name="connsiteY5" fmla="*/ 1670122 h 2090152"/>
                <a:gd name="connsiteX6" fmla="*/ 310142 w 420234"/>
                <a:gd name="connsiteY6" fmla="*/ 1890138 h 2090152"/>
                <a:gd name="connsiteX7" fmla="*/ 330142 w 420234"/>
                <a:gd name="connsiteY7" fmla="*/ 2090152 h 2090152"/>
                <a:gd name="connsiteX0" fmla="*/ 310595 w 420687"/>
                <a:gd name="connsiteY0" fmla="*/ 0 h 2090152"/>
                <a:gd name="connsiteX1" fmla="*/ 586 w 420687"/>
                <a:gd name="connsiteY1" fmla="*/ 370027 h 2090152"/>
                <a:gd name="connsiteX2" fmla="*/ 410597 w 420687"/>
                <a:gd name="connsiteY2" fmla="*/ 690050 h 2090152"/>
                <a:gd name="connsiteX3" fmla="*/ 586 w 420687"/>
                <a:gd name="connsiteY3" fmla="*/ 1060077 h 2090152"/>
                <a:gd name="connsiteX4" fmla="*/ 420598 w 420687"/>
                <a:gd name="connsiteY4" fmla="*/ 1340098 h 2090152"/>
                <a:gd name="connsiteX5" fmla="*/ 40587 w 420687"/>
                <a:gd name="connsiteY5" fmla="*/ 1670122 h 2090152"/>
                <a:gd name="connsiteX6" fmla="*/ 310595 w 420687"/>
                <a:gd name="connsiteY6" fmla="*/ 1890138 h 2090152"/>
                <a:gd name="connsiteX7" fmla="*/ 330595 w 420687"/>
                <a:gd name="connsiteY7" fmla="*/ 2090152 h 2090152"/>
                <a:gd name="connsiteX0" fmla="*/ 310595 w 420687"/>
                <a:gd name="connsiteY0" fmla="*/ 0 h 2090152"/>
                <a:gd name="connsiteX1" fmla="*/ 586 w 420687"/>
                <a:gd name="connsiteY1" fmla="*/ 370027 h 2090152"/>
                <a:gd name="connsiteX2" fmla="*/ 410597 w 420687"/>
                <a:gd name="connsiteY2" fmla="*/ 690050 h 2090152"/>
                <a:gd name="connsiteX3" fmla="*/ 586 w 420687"/>
                <a:gd name="connsiteY3" fmla="*/ 1060077 h 2090152"/>
                <a:gd name="connsiteX4" fmla="*/ 420598 w 420687"/>
                <a:gd name="connsiteY4" fmla="*/ 1340098 h 2090152"/>
                <a:gd name="connsiteX5" fmla="*/ 40587 w 420687"/>
                <a:gd name="connsiteY5" fmla="*/ 1670122 h 2090152"/>
                <a:gd name="connsiteX6" fmla="*/ 310595 w 420687"/>
                <a:gd name="connsiteY6" fmla="*/ 1890138 h 2090152"/>
                <a:gd name="connsiteX7" fmla="*/ 330595 w 420687"/>
                <a:gd name="connsiteY7" fmla="*/ 2090152 h 209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0687" h="2090152">
                  <a:moveTo>
                    <a:pt x="310595" y="0"/>
                  </a:moveTo>
                  <a:cubicBezTo>
                    <a:pt x="328095" y="255018"/>
                    <a:pt x="-16081" y="255019"/>
                    <a:pt x="586" y="370027"/>
                  </a:cubicBezTo>
                  <a:cubicBezTo>
                    <a:pt x="17253" y="485035"/>
                    <a:pt x="410597" y="575042"/>
                    <a:pt x="410597" y="690050"/>
                  </a:cubicBezTo>
                  <a:cubicBezTo>
                    <a:pt x="410597" y="805058"/>
                    <a:pt x="-1081" y="951736"/>
                    <a:pt x="586" y="1060077"/>
                  </a:cubicBezTo>
                  <a:cubicBezTo>
                    <a:pt x="2253" y="1168418"/>
                    <a:pt x="413931" y="1238424"/>
                    <a:pt x="420598" y="1340098"/>
                  </a:cubicBezTo>
                  <a:cubicBezTo>
                    <a:pt x="427265" y="1441772"/>
                    <a:pt x="58921" y="1578449"/>
                    <a:pt x="40587" y="1670122"/>
                  </a:cubicBezTo>
                  <a:cubicBezTo>
                    <a:pt x="22253" y="1761795"/>
                    <a:pt x="262260" y="1820133"/>
                    <a:pt x="310595" y="1890138"/>
                  </a:cubicBezTo>
                  <a:cubicBezTo>
                    <a:pt x="358930" y="1960143"/>
                    <a:pt x="330595" y="2090152"/>
                    <a:pt x="330595" y="2090152"/>
                  </a:cubicBezTo>
                </a:path>
              </a:pathLst>
            </a:custGeom>
            <a:ln>
              <a:headEnd type="none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7554996" y="3540252"/>
              <a:ext cx="180093" cy="1870136"/>
            </a:xfrm>
            <a:custGeom>
              <a:avLst/>
              <a:gdLst>
                <a:gd name="connsiteX0" fmla="*/ 380106 w 420196"/>
                <a:gd name="connsiteY0" fmla="*/ 0 h 2060150"/>
                <a:gd name="connsiteX1" fmla="*/ 95 w 420196"/>
                <a:gd name="connsiteY1" fmla="*/ 340025 h 2060150"/>
                <a:gd name="connsiteX2" fmla="*/ 410106 w 420196"/>
                <a:gd name="connsiteY2" fmla="*/ 660048 h 2060150"/>
                <a:gd name="connsiteX3" fmla="*/ 95 w 420196"/>
                <a:gd name="connsiteY3" fmla="*/ 1030075 h 2060150"/>
                <a:gd name="connsiteX4" fmla="*/ 420107 w 420196"/>
                <a:gd name="connsiteY4" fmla="*/ 1310096 h 2060150"/>
                <a:gd name="connsiteX5" fmla="*/ 40096 w 420196"/>
                <a:gd name="connsiteY5" fmla="*/ 1640120 h 2060150"/>
                <a:gd name="connsiteX6" fmla="*/ 310104 w 420196"/>
                <a:gd name="connsiteY6" fmla="*/ 1860136 h 2060150"/>
                <a:gd name="connsiteX7" fmla="*/ 330104 w 420196"/>
                <a:gd name="connsiteY7" fmla="*/ 2060150 h 2060150"/>
                <a:gd name="connsiteX0" fmla="*/ 380058 w 420148"/>
                <a:gd name="connsiteY0" fmla="*/ 0 h 2060150"/>
                <a:gd name="connsiteX1" fmla="*/ 47 w 420148"/>
                <a:gd name="connsiteY1" fmla="*/ 340025 h 2060150"/>
                <a:gd name="connsiteX2" fmla="*/ 410058 w 420148"/>
                <a:gd name="connsiteY2" fmla="*/ 660048 h 2060150"/>
                <a:gd name="connsiteX3" fmla="*/ 47 w 420148"/>
                <a:gd name="connsiteY3" fmla="*/ 1030075 h 2060150"/>
                <a:gd name="connsiteX4" fmla="*/ 420059 w 420148"/>
                <a:gd name="connsiteY4" fmla="*/ 1310096 h 2060150"/>
                <a:gd name="connsiteX5" fmla="*/ 40048 w 420148"/>
                <a:gd name="connsiteY5" fmla="*/ 1640120 h 2060150"/>
                <a:gd name="connsiteX6" fmla="*/ 310056 w 420148"/>
                <a:gd name="connsiteY6" fmla="*/ 1860136 h 2060150"/>
                <a:gd name="connsiteX7" fmla="*/ 330056 w 420148"/>
                <a:gd name="connsiteY7" fmla="*/ 2060150 h 2060150"/>
                <a:gd name="connsiteX0" fmla="*/ 360143 w 420234"/>
                <a:gd name="connsiteY0" fmla="*/ 0 h 2090152"/>
                <a:gd name="connsiteX1" fmla="*/ 133 w 420234"/>
                <a:gd name="connsiteY1" fmla="*/ 370027 h 2090152"/>
                <a:gd name="connsiteX2" fmla="*/ 410144 w 420234"/>
                <a:gd name="connsiteY2" fmla="*/ 690050 h 2090152"/>
                <a:gd name="connsiteX3" fmla="*/ 133 w 420234"/>
                <a:gd name="connsiteY3" fmla="*/ 1060077 h 2090152"/>
                <a:gd name="connsiteX4" fmla="*/ 420145 w 420234"/>
                <a:gd name="connsiteY4" fmla="*/ 1340098 h 2090152"/>
                <a:gd name="connsiteX5" fmla="*/ 40134 w 420234"/>
                <a:gd name="connsiteY5" fmla="*/ 1670122 h 2090152"/>
                <a:gd name="connsiteX6" fmla="*/ 310142 w 420234"/>
                <a:gd name="connsiteY6" fmla="*/ 1890138 h 2090152"/>
                <a:gd name="connsiteX7" fmla="*/ 330142 w 420234"/>
                <a:gd name="connsiteY7" fmla="*/ 2090152 h 2090152"/>
                <a:gd name="connsiteX0" fmla="*/ 310595 w 420687"/>
                <a:gd name="connsiteY0" fmla="*/ 0 h 2090152"/>
                <a:gd name="connsiteX1" fmla="*/ 586 w 420687"/>
                <a:gd name="connsiteY1" fmla="*/ 370027 h 2090152"/>
                <a:gd name="connsiteX2" fmla="*/ 410597 w 420687"/>
                <a:gd name="connsiteY2" fmla="*/ 690050 h 2090152"/>
                <a:gd name="connsiteX3" fmla="*/ 586 w 420687"/>
                <a:gd name="connsiteY3" fmla="*/ 1060077 h 2090152"/>
                <a:gd name="connsiteX4" fmla="*/ 420598 w 420687"/>
                <a:gd name="connsiteY4" fmla="*/ 1340098 h 2090152"/>
                <a:gd name="connsiteX5" fmla="*/ 40587 w 420687"/>
                <a:gd name="connsiteY5" fmla="*/ 1670122 h 2090152"/>
                <a:gd name="connsiteX6" fmla="*/ 310595 w 420687"/>
                <a:gd name="connsiteY6" fmla="*/ 1890138 h 2090152"/>
                <a:gd name="connsiteX7" fmla="*/ 330595 w 420687"/>
                <a:gd name="connsiteY7" fmla="*/ 2090152 h 2090152"/>
                <a:gd name="connsiteX0" fmla="*/ 310595 w 420687"/>
                <a:gd name="connsiteY0" fmla="*/ 0 h 2090152"/>
                <a:gd name="connsiteX1" fmla="*/ 586 w 420687"/>
                <a:gd name="connsiteY1" fmla="*/ 370027 h 2090152"/>
                <a:gd name="connsiteX2" fmla="*/ 410597 w 420687"/>
                <a:gd name="connsiteY2" fmla="*/ 690050 h 2090152"/>
                <a:gd name="connsiteX3" fmla="*/ 586 w 420687"/>
                <a:gd name="connsiteY3" fmla="*/ 1060077 h 2090152"/>
                <a:gd name="connsiteX4" fmla="*/ 420598 w 420687"/>
                <a:gd name="connsiteY4" fmla="*/ 1340098 h 2090152"/>
                <a:gd name="connsiteX5" fmla="*/ 40587 w 420687"/>
                <a:gd name="connsiteY5" fmla="*/ 1670122 h 2090152"/>
                <a:gd name="connsiteX6" fmla="*/ 310595 w 420687"/>
                <a:gd name="connsiteY6" fmla="*/ 1890138 h 2090152"/>
                <a:gd name="connsiteX7" fmla="*/ 330595 w 420687"/>
                <a:gd name="connsiteY7" fmla="*/ 2090152 h 209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0687" h="2090152">
                  <a:moveTo>
                    <a:pt x="310595" y="0"/>
                  </a:moveTo>
                  <a:cubicBezTo>
                    <a:pt x="328095" y="255018"/>
                    <a:pt x="-16081" y="255019"/>
                    <a:pt x="586" y="370027"/>
                  </a:cubicBezTo>
                  <a:cubicBezTo>
                    <a:pt x="17253" y="485035"/>
                    <a:pt x="410597" y="575042"/>
                    <a:pt x="410597" y="690050"/>
                  </a:cubicBezTo>
                  <a:cubicBezTo>
                    <a:pt x="410597" y="805058"/>
                    <a:pt x="-1081" y="951736"/>
                    <a:pt x="586" y="1060077"/>
                  </a:cubicBezTo>
                  <a:cubicBezTo>
                    <a:pt x="2253" y="1168418"/>
                    <a:pt x="413931" y="1238424"/>
                    <a:pt x="420598" y="1340098"/>
                  </a:cubicBezTo>
                  <a:cubicBezTo>
                    <a:pt x="427265" y="1441772"/>
                    <a:pt x="58921" y="1578449"/>
                    <a:pt x="40587" y="1670122"/>
                  </a:cubicBezTo>
                  <a:cubicBezTo>
                    <a:pt x="22253" y="1761795"/>
                    <a:pt x="262260" y="1820133"/>
                    <a:pt x="310595" y="1890138"/>
                  </a:cubicBezTo>
                  <a:cubicBezTo>
                    <a:pt x="358930" y="1960143"/>
                    <a:pt x="330595" y="2090152"/>
                    <a:pt x="330595" y="2090152"/>
                  </a:cubicBezTo>
                </a:path>
              </a:pathLst>
            </a:custGeom>
            <a:ln>
              <a:headEnd type="none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37490" y="837220"/>
            <a:ext cx="2697679" cy="4300314"/>
            <a:chOff x="4470122" y="1250091"/>
            <a:chExt cx="3800104" cy="4300314"/>
          </a:xfrm>
        </p:grpSpPr>
        <p:sp>
          <p:nvSpPr>
            <p:cNvPr id="22" name="Rectangle 21"/>
            <p:cNvSpPr/>
            <p:nvPr/>
          </p:nvSpPr>
          <p:spPr>
            <a:xfrm>
              <a:off x="4470122" y="1250091"/>
              <a:ext cx="3800104" cy="4300314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470122" y="1250091"/>
              <a:ext cx="3800104" cy="108007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470122" y="2330170"/>
              <a:ext cx="3800104" cy="10600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4580125" y="1490109"/>
              <a:ext cx="3610100" cy="580043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Heap memory, files, and other shared resources</a:t>
              </a:r>
              <a:endParaRPr lang="en-US" dirty="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411230" y="2422565"/>
              <a:ext cx="1872535" cy="377639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Registers</a:t>
              </a:r>
              <a:endParaRPr lang="en-US" dirty="0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5658151" y="2894997"/>
              <a:ext cx="1386485" cy="377639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Stack</a:t>
              </a:r>
              <a:endParaRPr lang="en-US" dirty="0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6272566" y="3540252"/>
              <a:ext cx="180093" cy="1870136"/>
            </a:xfrm>
            <a:custGeom>
              <a:avLst/>
              <a:gdLst>
                <a:gd name="connsiteX0" fmla="*/ 380106 w 420196"/>
                <a:gd name="connsiteY0" fmla="*/ 0 h 2060150"/>
                <a:gd name="connsiteX1" fmla="*/ 95 w 420196"/>
                <a:gd name="connsiteY1" fmla="*/ 340025 h 2060150"/>
                <a:gd name="connsiteX2" fmla="*/ 410106 w 420196"/>
                <a:gd name="connsiteY2" fmla="*/ 660048 h 2060150"/>
                <a:gd name="connsiteX3" fmla="*/ 95 w 420196"/>
                <a:gd name="connsiteY3" fmla="*/ 1030075 h 2060150"/>
                <a:gd name="connsiteX4" fmla="*/ 420107 w 420196"/>
                <a:gd name="connsiteY4" fmla="*/ 1310096 h 2060150"/>
                <a:gd name="connsiteX5" fmla="*/ 40096 w 420196"/>
                <a:gd name="connsiteY5" fmla="*/ 1640120 h 2060150"/>
                <a:gd name="connsiteX6" fmla="*/ 310104 w 420196"/>
                <a:gd name="connsiteY6" fmla="*/ 1860136 h 2060150"/>
                <a:gd name="connsiteX7" fmla="*/ 330104 w 420196"/>
                <a:gd name="connsiteY7" fmla="*/ 2060150 h 2060150"/>
                <a:gd name="connsiteX0" fmla="*/ 380058 w 420148"/>
                <a:gd name="connsiteY0" fmla="*/ 0 h 2060150"/>
                <a:gd name="connsiteX1" fmla="*/ 47 w 420148"/>
                <a:gd name="connsiteY1" fmla="*/ 340025 h 2060150"/>
                <a:gd name="connsiteX2" fmla="*/ 410058 w 420148"/>
                <a:gd name="connsiteY2" fmla="*/ 660048 h 2060150"/>
                <a:gd name="connsiteX3" fmla="*/ 47 w 420148"/>
                <a:gd name="connsiteY3" fmla="*/ 1030075 h 2060150"/>
                <a:gd name="connsiteX4" fmla="*/ 420059 w 420148"/>
                <a:gd name="connsiteY4" fmla="*/ 1310096 h 2060150"/>
                <a:gd name="connsiteX5" fmla="*/ 40048 w 420148"/>
                <a:gd name="connsiteY5" fmla="*/ 1640120 h 2060150"/>
                <a:gd name="connsiteX6" fmla="*/ 310056 w 420148"/>
                <a:gd name="connsiteY6" fmla="*/ 1860136 h 2060150"/>
                <a:gd name="connsiteX7" fmla="*/ 330056 w 420148"/>
                <a:gd name="connsiteY7" fmla="*/ 2060150 h 2060150"/>
                <a:gd name="connsiteX0" fmla="*/ 360143 w 420234"/>
                <a:gd name="connsiteY0" fmla="*/ 0 h 2090152"/>
                <a:gd name="connsiteX1" fmla="*/ 133 w 420234"/>
                <a:gd name="connsiteY1" fmla="*/ 370027 h 2090152"/>
                <a:gd name="connsiteX2" fmla="*/ 410144 w 420234"/>
                <a:gd name="connsiteY2" fmla="*/ 690050 h 2090152"/>
                <a:gd name="connsiteX3" fmla="*/ 133 w 420234"/>
                <a:gd name="connsiteY3" fmla="*/ 1060077 h 2090152"/>
                <a:gd name="connsiteX4" fmla="*/ 420145 w 420234"/>
                <a:gd name="connsiteY4" fmla="*/ 1340098 h 2090152"/>
                <a:gd name="connsiteX5" fmla="*/ 40134 w 420234"/>
                <a:gd name="connsiteY5" fmla="*/ 1670122 h 2090152"/>
                <a:gd name="connsiteX6" fmla="*/ 310142 w 420234"/>
                <a:gd name="connsiteY6" fmla="*/ 1890138 h 2090152"/>
                <a:gd name="connsiteX7" fmla="*/ 330142 w 420234"/>
                <a:gd name="connsiteY7" fmla="*/ 2090152 h 2090152"/>
                <a:gd name="connsiteX0" fmla="*/ 310595 w 420687"/>
                <a:gd name="connsiteY0" fmla="*/ 0 h 2090152"/>
                <a:gd name="connsiteX1" fmla="*/ 586 w 420687"/>
                <a:gd name="connsiteY1" fmla="*/ 370027 h 2090152"/>
                <a:gd name="connsiteX2" fmla="*/ 410597 w 420687"/>
                <a:gd name="connsiteY2" fmla="*/ 690050 h 2090152"/>
                <a:gd name="connsiteX3" fmla="*/ 586 w 420687"/>
                <a:gd name="connsiteY3" fmla="*/ 1060077 h 2090152"/>
                <a:gd name="connsiteX4" fmla="*/ 420598 w 420687"/>
                <a:gd name="connsiteY4" fmla="*/ 1340098 h 2090152"/>
                <a:gd name="connsiteX5" fmla="*/ 40587 w 420687"/>
                <a:gd name="connsiteY5" fmla="*/ 1670122 h 2090152"/>
                <a:gd name="connsiteX6" fmla="*/ 310595 w 420687"/>
                <a:gd name="connsiteY6" fmla="*/ 1890138 h 2090152"/>
                <a:gd name="connsiteX7" fmla="*/ 330595 w 420687"/>
                <a:gd name="connsiteY7" fmla="*/ 2090152 h 2090152"/>
                <a:gd name="connsiteX0" fmla="*/ 310595 w 420687"/>
                <a:gd name="connsiteY0" fmla="*/ 0 h 2090152"/>
                <a:gd name="connsiteX1" fmla="*/ 586 w 420687"/>
                <a:gd name="connsiteY1" fmla="*/ 370027 h 2090152"/>
                <a:gd name="connsiteX2" fmla="*/ 410597 w 420687"/>
                <a:gd name="connsiteY2" fmla="*/ 690050 h 2090152"/>
                <a:gd name="connsiteX3" fmla="*/ 586 w 420687"/>
                <a:gd name="connsiteY3" fmla="*/ 1060077 h 2090152"/>
                <a:gd name="connsiteX4" fmla="*/ 420598 w 420687"/>
                <a:gd name="connsiteY4" fmla="*/ 1340098 h 2090152"/>
                <a:gd name="connsiteX5" fmla="*/ 40587 w 420687"/>
                <a:gd name="connsiteY5" fmla="*/ 1670122 h 2090152"/>
                <a:gd name="connsiteX6" fmla="*/ 310595 w 420687"/>
                <a:gd name="connsiteY6" fmla="*/ 1890138 h 2090152"/>
                <a:gd name="connsiteX7" fmla="*/ 330595 w 420687"/>
                <a:gd name="connsiteY7" fmla="*/ 2090152 h 209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0687" h="2090152">
                  <a:moveTo>
                    <a:pt x="310595" y="0"/>
                  </a:moveTo>
                  <a:cubicBezTo>
                    <a:pt x="328095" y="255018"/>
                    <a:pt x="-16081" y="255019"/>
                    <a:pt x="586" y="370027"/>
                  </a:cubicBezTo>
                  <a:cubicBezTo>
                    <a:pt x="17253" y="485035"/>
                    <a:pt x="410597" y="575042"/>
                    <a:pt x="410597" y="690050"/>
                  </a:cubicBezTo>
                  <a:cubicBezTo>
                    <a:pt x="410597" y="805058"/>
                    <a:pt x="-1081" y="951736"/>
                    <a:pt x="586" y="1060077"/>
                  </a:cubicBezTo>
                  <a:cubicBezTo>
                    <a:pt x="2253" y="1168418"/>
                    <a:pt x="413931" y="1238424"/>
                    <a:pt x="420598" y="1340098"/>
                  </a:cubicBezTo>
                  <a:cubicBezTo>
                    <a:pt x="427265" y="1441772"/>
                    <a:pt x="58921" y="1578449"/>
                    <a:pt x="40587" y="1670122"/>
                  </a:cubicBezTo>
                  <a:cubicBezTo>
                    <a:pt x="22253" y="1761795"/>
                    <a:pt x="262260" y="1820133"/>
                    <a:pt x="310595" y="1890138"/>
                  </a:cubicBezTo>
                  <a:cubicBezTo>
                    <a:pt x="358930" y="1960143"/>
                    <a:pt x="330595" y="2090152"/>
                    <a:pt x="330595" y="2090152"/>
                  </a:cubicBezTo>
                </a:path>
              </a:pathLst>
            </a:custGeom>
            <a:ln>
              <a:headEnd type="none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698684" y="5320388"/>
            <a:ext cx="275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Single-threaded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179413" y="5320388"/>
            <a:ext cx="275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Multi-threaded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473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8684" y="4900806"/>
            <a:ext cx="778663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Several threads can be run on a single processor pipeline. Each thread is run for a short time and then suspended, giving the effect that they are running simultaneously</a:t>
            </a:r>
            <a:endParaRPr lang="en-US" sz="24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906" y="1099790"/>
            <a:ext cx="6900189" cy="303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47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8684" y="4706208"/>
            <a:ext cx="7786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If the processor has multiple cores (modern CPUs often have 2, 4, 8 or more cores), the threads may be assigned to different cores (or more generally, to different “hardware threads”) and actually run simultaneously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906" y="1099792"/>
            <a:ext cx="6900188" cy="303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0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Threads in Java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215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 smtClean="0"/>
              <a:t>Threads are instances of class </a:t>
            </a:r>
            <a:r>
              <a:rPr lang="en-US" dirty="0" smtClean="0">
                <a:solidFill>
                  <a:srgbClr val="800000"/>
                </a:solidFill>
              </a:rPr>
              <a:t>Thread</a:t>
            </a:r>
          </a:p>
          <a:p>
            <a:pPr lvl="1">
              <a:spcBef>
                <a:spcPts val="0"/>
              </a:spcBef>
              <a:spcAft>
                <a:spcPts val="2000"/>
              </a:spcAft>
            </a:pPr>
            <a:r>
              <a:rPr lang="en-US" dirty="0" smtClean="0"/>
              <a:t>Can create many, but they consume space &amp; time</a:t>
            </a:r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 smtClean="0"/>
              <a:t>The Java Virtual Machine created the initial </a:t>
            </a:r>
            <a:r>
              <a:rPr lang="en-US" dirty="0" smtClean="0">
                <a:solidFill>
                  <a:srgbClr val="800000"/>
                </a:solidFill>
              </a:rPr>
              <a:t>Thread</a:t>
            </a:r>
            <a:r>
              <a:rPr lang="en-US" dirty="0" smtClean="0"/>
              <a:t> that executes your method </a:t>
            </a:r>
            <a:r>
              <a:rPr lang="en-US" dirty="0" smtClean="0">
                <a:solidFill>
                  <a:srgbClr val="800000"/>
                </a:solidFill>
              </a:rPr>
              <a:t>main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 smtClean="0">
                <a:solidFill>
                  <a:srgbClr val="800000"/>
                </a:solidFill>
              </a:rPr>
              <a:t>Threads</a:t>
            </a:r>
            <a:r>
              <a:rPr lang="en-US" dirty="0" smtClean="0"/>
              <a:t> have a priority</a:t>
            </a:r>
          </a:p>
          <a:p>
            <a:pPr lvl="1">
              <a:spcBef>
                <a:spcPts val="0"/>
              </a:spcBef>
              <a:spcAft>
                <a:spcPts val="2000"/>
              </a:spcAft>
            </a:pPr>
            <a:r>
              <a:rPr lang="en-US" dirty="0" smtClean="0"/>
              <a:t>Higher priority </a:t>
            </a:r>
            <a:r>
              <a:rPr lang="en-US" dirty="0" smtClean="0">
                <a:solidFill>
                  <a:srgbClr val="800000"/>
                </a:solidFill>
              </a:rPr>
              <a:t>Threads</a:t>
            </a:r>
            <a:r>
              <a:rPr lang="en-US" dirty="0" smtClean="0"/>
              <a:t> are executed preferentially</a:t>
            </a:r>
          </a:p>
          <a:p>
            <a:pPr lvl="1">
              <a:spcBef>
                <a:spcPts val="0"/>
              </a:spcBef>
              <a:spcAft>
                <a:spcPts val="2000"/>
              </a:spcAft>
            </a:pPr>
            <a:r>
              <a:rPr lang="en-US" dirty="0" smtClean="0"/>
              <a:t>A newly created </a:t>
            </a:r>
            <a:r>
              <a:rPr lang="en-US" dirty="0" smtClean="0">
                <a:solidFill>
                  <a:srgbClr val="800000"/>
                </a:solidFill>
              </a:rPr>
              <a:t>Thread</a:t>
            </a:r>
            <a:r>
              <a:rPr lang="en-US" dirty="0" smtClean="0"/>
              <a:t> has initial priority equal to the </a:t>
            </a:r>
            <a:r>
              <a:rPr lang="en-US" dirty="0" smtClean="0">
                <a:solidFill>
                  <a:srgbClr val="800000"/>
                </a:solidFill>
              </a:rPr>
              <a:t>Thread</a:t>
            </a:r>
            <a:r>
              <a:rPr lang="en-US" dirty="0" smtClean="0"/>
              <a:t> that created it (but can change)</a:t>
            </a:r>
          </a:p>
        </p:txBody>
      </p:sp>
    </p:spTree>
    <p:extLst>
      <p:ext uri="{BB962C8B-B14F-4D97-AF65-F5344CB8AC3E}">
        <p14:creationId xmlns:p14="http://schemas.microsoft.com/office/powerpoint/2010/main" val="194209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/>
          </p:cNvSpPr>
          <p:nvPr/>
        </p:nvSpPr>
        <p:spPr bwMode="auto">
          <a:xfrm>
            <a:off x="381000" y="1489075"/>
            <a:ext cx="4191000" cy="3616325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class 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PrimeRun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     </a:t>
            </a:r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implements 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Runnable {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</a:t>
            </a:r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long 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a, b;</a:t>
            </a:r>
            <a:endParaRPr lang="en-US" dirty="0">
              <a:solidFill>
                <a:schemeClr val="tx1"/>
              </a:solidFill>
              <a:cs typeface="Arial" charset="0"/>
            </a:endParaRPr>
          </a:p>
          <a:p>
            <a:pPr marL="39688">
              <a:spcBef>
                <a:spcPts val="1200"/>
              </a:spcBef>
            </a:pP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PrimeRun(</a:t>
            </a:r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long 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a, </a:t>
            </a:r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long 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b) {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   </a:t>
            </a:r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this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.a= a; </a:t>
            </a:r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this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.b= b;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}</a:t>
            </a:r>
            <a:endParaRPr lang="en-US" dirty="0">
              <a:solidFill>
                <a:schemeClr val="tx1"/>
              </a:solidFill>
              <a:cs typeface="Arial" charset="0"/>
            </a:endParaRPr>
          </a:p>
          <a:p>
            <a:pPr marL="39688">
              <a:spcBef>
                <a:spcPts val="1200"/>
              </a:spcBef>
            </a:pP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</a:t>
            </a:r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public void 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run() {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   </a:t>
            </a:r>
            <a:r>
              <a:rPr lang="en-US" sz="1800" b="1" dirty="0">
                <a:solidFill>
                  <a:srgbClr val="008000"/>
                </a:solidFill>
                <a:latin typeface="Courier New" charset="0"/>
                <a:cs typeface="Courier New" charset="0"/>
                <a:sym typeface="Courier New" charset="0"/>
              </a:rPr>
              <a:t>// compute primes</a:t>
            </a:r>
            <a:br>
              <a:rPr lang="en-US" sz="1800" b="1" dirty="0">
                <a:solidFill>
                  <a:srgbClr val="008000"/>
                </a:solidFill>
                <a:latin typeface="Courier New" charset="0"/>
                <a:cs typeface="Courier New" charset="0"/>
                <a:sym typeface="Courier New" charset="0"/>
              </a:rPr>
            </a:br>
            <a:r>
              <a:rPr lang="en-US" sz="1800" b="1" dirty="0">
                <a:solidFill>
                  <a:srgbClr val="008000"/>
                </a:solidFill>
                <a:latin typeface="Courier New" charset="0"/>
                <a:cs typeface="Courier New" charset="0"/>
                <a:sym typeface="Courier New" charset="0"/>
              </a:rPr>
              <a:t>      // in a..b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    ...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}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} </a:t>
            </a:r>
          </a:p>
        </p:txBody>
      </p:sp>
      <p:sp>
        <p:nvSpPr>
          <p:cNvPr id="3" name="Rectangle 3"/>
          <p:cNvSpPr>
            <a:spLocks/>
          </p:cNvSpPr>
          <p:nvPr/>
        </p:nvSpPr>
        <p:spPr bwMode="auto">
          <a:xfrm>
            <a:off x="381000" y="5410200"/>
            <a:ext cx="4191000" cy="9906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PrimeRun p=</a:t>
            </a:r>
          </a:p>
          <a:p>
            <a:pPr marL="39688"/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       </a:t>
            </a:r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new 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PrimeRun(143, 195);</a:t>
            </a:r>
          </a:p>
          <a:p>
            <a:pPr marL="39688"/>
            <a:r>
              <a:rPr lang="en-US" sz="1800" b="1" dirty="0">
                <a:solidFill>
                  <a:srgbClr val="7F0055"/>
                </a:solidFill>
                <a:latin typeface="Courier New" charset="0"/>
                <a:cs typeface="Courier New" charset="0"/>
                <a:sym typeface="Courier New" charset="0"/>
              </a:rPr>
              <a:t>new </a:t>
            </a:r>
            <a:r>
              <a:rPr lang="en-US" sz="18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Thread(p).start();  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105400" y="1600200"/>
            <a:ext cx="3505200" cy="3276600"/>
            <a:chOff x="228600" y="1600200"/>
            <a:chExt cx="3505200" cy="3276600"/>
          </a:xfrm>
        </p:grpSpPr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1295400" y="2514600"/>
              <a:ext cx="2438400" cy="2362200"/>
              <a:chOff x="533400" y="2743200"/>
              <a:chExt cx="2438400" cy="2362200"/>
            </a:xfrm>
          </p:grpSpPr>
          <p:sp>
            <p:nvSpPr>
              <p:cNvPr id="11" name="Rectangle 2"/>
              <p:cNvSpPr>
                <a:spLocks noChangeArrowheads="1"/>
              </p:cNvSpPr>
              <p:nvPr/>
            </p:nvSpPr>
            <p:spPr bwMode="auto">
              <a:xfrm>
                <a:off x="533400" y="3352800"/>
                <a:ext cx="2438400" cy="17526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FFCC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/>
                  <a:t>  </a:t>
                </a:r>
              </a:p>
            </p:txBody>
          </p:sp>
          <p:sp>
            <p:nvSpPr>
              <p:cNvPr id="12" name="Rectangle 3"/>
              <p:cNvSpPr>
                <a:spLocks noChangeArrowheads="1"/>
              </p:cNvSpPr>
              <p:nvPr/>
            </p:nvSpPr>
            <p:spPr bwMode="auto">
              <a:xfrm>
                <a:off x="533400" y="2743200"/>
                <a:ext cx="2057400" cy="6096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FFCC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>
                    <a:solidFill>
                      <a:srgbClr val="8B008C"/>
                    </a:solidFill>
                    <a:latin typeface="Gill Sans MT (Body)"/>
                    <a:cs typeface="Gill Sans MT (Body)"/>
                  </a:rPr>
                  <a:t>PrimeRun@...  </a:t>
                </a:r>
                <a:endParaRPr lang="en-US">
                  <a:latin typeface="Gill Sans MT (Body)"/>
                  <a:cs typeface="Gill Sans MT (Body)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533400" y="3352800"/>
                <a:ext cx="1600200" cy="6858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FFCC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sz="2200">
                    <a:latin typeface="Gill Sans MT (Body)"/>
                    <a:cs typeface="Gill Sans MT (Body)"/>
                  </a:rPr>
                  <a:t>toString() </a:t>
                </a:r>
                <a:br>
                  <a:rPr lang="en-US" sz="2200">
                    <a:latin typeface="Gill Sans MT (Body)"/>
                    <a:cs typeface="Gill Sans MT (Body)"/>
                  </a:rPr>
                </a:br>
                <a:r>
                  <a:rPr lang="en-US" sz="2200">
                    <a:latin typeface="Gill Sans MT (Body)"/>
                    <a:cs typeface="Gill Sans MT (Body)"/>
                  </a:rPr>
                  <a:t>…</a:t>
                </a:r>
              </a:p>
            </p:txBody>
          </p:sp>
          <p:sp>
            <p:nvSpPr>
              <p:cNvPr id="14" name="Rectangle 4"/>
              <p:cNvSpPr>
                <a:spLocks noChangeArrowheads="1"/>
              </p:cNvSpPr>
              <p:nvPr/>
            </p:nvSpPr>
            <p:spPr bwMode="auto">
              <a:xfrm>
                <a:off x="1981200" y="3352800"/>
                <a:ext cx="990600" cy="5334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>
                    <a:latin typeface="Gill Sans MT (Body)"/>
                    <a:cs typeface="Gill Sans MT (Body)"/>
                  </a:rPr>
                  <a:t>Object</a:t>
                </a:r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533400" y="4114800"/>
                <a:ext cx="2438400" cy="0"/>
              </a:xfrm>
              <a:prstGeom prst="line">
                <a:avLst/>
              </a:prstGeom>
              <a:ln w="508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7"/>
              <p:cNvSpPr>
                <a:spLocks noChangeArrowheads="1"/>
              </p:cNvSpPr>
              <p:nvPr/>
            </p:nvSpPr>
            <p:spPr bwMode="auto">
              <a:xfrm>
                <a:off x="685800" y="4495800"/>
                <a:ext cx="1219200" cy="6096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FFCC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sz="2200">
                    <a:latin typeface="Gill Sans MT (Body)"/>
                    <a:cs typeface="Gill Sans MT (Body)"/>
                  </a:rPr>
                  <a:t>run() …</a:t>
                </a:r>
              </a:p>
            </p:txBody>
          </p:sp>
          <p:sp>
            <p:nvSpPr>
              <p:cNvPr id="17" name="Rectangle 4"/>
              <p:cNvSpPr>
                <a:spLocks noChangeArrowheads="1"/>
              </p:cNvSpPr>
              <p:nvPr/>
            </p:nvSpPr>
            <p:spPr bwMode="auto">
              <a:xfrm>
                <a:off x="1295400" y="4114800"/>
                <a:ext cx="1676400" cy="457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>
                    <a:latin typeface="Gill Sans MT (Body)"/>
                    <a:cs typeface="Gill Sans MT (Body)"/>
                  </a:rPr>
                  <a:t>PrimeRun</a:t>
                </a:r>
              </a:p>
            </p:txBody>
          </p:sp>
        </p:grp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228600" y="1600200"/>
              <a:ext cx="2286000" cy="838200"/>
              <a:chOff x="3733800" y="4648200"/>
              <a:chExt cx="2286000" cy="838200"/>
            </a:xfrm>
          </p:grpSpPr>
          <p:sp>
            <p:nvSpPr>
              <p:cNvPr id="8" name="Rectangle 2"/>
              <p:cNvSpPr>
                <a:spLocks noChangeArrowheads="1"/>
              </p:cNvSpPr>
              <p:nvPr/>
            </p:nvSpPr>
            <p:spPr bwMode="auto">
              <a:xfrm>
                <a:off x="3733800" y="4648200"/>
                <a:ext cx="2286000" cy="838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FFCC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11"/>
              <p:cNvSpPr>
                <a:spLocks noChangeArrowheads="1"/>
              </p:cNvSpPr>
              <p:nvPr/>
            </p:nvSpPr>
            <p:spPr bwMode="auto">
              <a:xfrm>
                <a:off x="3733800" y="4724400"/>
                <a:ext cx="1066800" cy="6096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FFCC9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sz="2200" dirty="0">
                    <a:latin typeface="Gill Sans MT (Body)"/>
                    <a:cs typeface="Gill Sans MT (Body)"/>
                  </a:rPr>
                  <a:t>run()</a:t>
                </a:r>
              </a:p>
            </p:txBody>
          </p:sp>
          <p:sp>
            <p:nvSpPr>
              <p:cNvPr id="10" name="Rectangle 4"/>
              <p:cNvSpPr>
                <a:spLocks noChangeArrowheads="1"/>
              </p:cNvSpPr>
              <p:nvPr/>
            </p:nvSpPr>
            <p:spPr bwMode="auto">
              <a:xfrm>
                <a:off x="4495800" y="4648200"/>
                <a:ext cx="1524000" cy="5334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dirty="0">
                    <a:latin typeface="Gill Sans MT (Body)"/>
                    <a:cs typeface="Gill Sans MT (Body)"/>
                  </a:rPr>
                  <a:t>Runnable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457200" y="2362200"/>
              <a:ext cx="838200" cy="1905000"/>
            </a:xfrm>
            <a:prstGeom prst="line">
              <a:avLst/>
            </a:prstGeom>
            <a:ln w="41275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105400" y="5181600"/>
            <a:ext cx="3525838" cy="120015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dirty="0">
                <a:latin typeface="Gill Sans"/>
                <a:cs typeface="Gill Sans"/>
              </a:rPr>
              <a:t>Method start() will call p’s method run() in the new thread of execution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Java </a:t>
            </a:r>
            <a:r>
              <a:rPr lang="en-US" dirty="0" smtClean="0">
                <a:solidFill>
                  <a:srgbClr val="800000"/>
                </a:solidFill>
              </a:rPr>
              <a:t>Thread</a:t>
            </a:r>
            <a:r>
              <a:rPr lang="en-US" dirty="0" smtClean="0"/>
              <a:t> runs a </a:t>
            </a:r>
            <a:r>
              <a:rPr lang="en-US" dirty="0" smtClean="0">
                <a:solidFill>
                  <a:srgbClr val="800000"/>
                </a:solidFill>
              </a:rPr>
              <a:t>Runnable</a:t>
            </a:r>
            <a:r>
              <a:rPr lang="en-US" dirty="0" smtClean="0"/>
              <a:t>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5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1202</Words>
  <Application>Microsoft Macintosh PowerPoint</Application>
  <PresentationFormat>On-screen Show (4:3)</PresentationFormat>
  <Paragraphs>219</Paragraphs>
  <Slides>22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Threads in Java</vt:lpstr>
      <vt:lpstr>A Java Thread runs a Runnable object</vt:lpstr>
      <vt:lpstr>A Java Thread runs a Runnable object</vt:lpstr>
      <vt:lpstr>Another way of creating a Thread</vt:lpstr>
      <vt:lpstr>Class Thread has methods to handle threads</vt:lpstr>
      <vt:lpstr>PowerPoint Presentation</vt:lpstr>
      <vt:lpstr>PowerPoint Presentation</vt:lpstr>
      <vt:lpstr>Race Condition</vt:lpstr>
      <vt:lpstr>Race conditions yield unexpected results</vt:lpstr>
      <vt:lpstr>Synchronization</vt:lpstr>
      <vt:lpstr>Fixing the x= x + 1 bug</vt:lpstr>
      <vt:lpstr>The synchronized block</vt:lpstr>
      <vt:lpstr>Accessing a stack in a threadsafe way</vt:lpstr>
      <vt:lpstr>Locking on this, and synchronized methods</vt:lpstr>
      <vt:lpstr>Synchronized collections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Siddhartha Chaudhuri</dc:creator>
  <cp:lastModifiedBy>Siddhartha Chaudhuri</cp:lastModifiedBy>
  <cp:revision>183</cp:revision>
  <dcterms:created xsi:type="dcterms:W3CDTF">2015-04-14T03:14:32Z</dcterms:created>
  <dcterms:modified xsi:type="dcterms:W3CDTF">2015-04-14T08:45:25Z</dcterms:modified>
</cp:coreProperties>
</file>