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09" r:id="rId33"/>
    <p:sldId id="289" r:id="rId34"/>
    <p:sldId id="310" r:id="rId35"/>
    <p:sldId id="290" r:id="rId36"/>
    <p:sldId id="311" r:id="rId37"/>
    <p:sldId id="291" r:id="rId38"/>
    <p:sldId id="292" r:id="rId39"/>
    <p:sldId id="312" r:id="rId40"/>
    <p:sldId id="293" r:id="rId41"/>
    <p:sldId id="313" r:id="rId42"/>
    <p:sldId id="294" r:id="rId43"/>
    <p:sldId id="295" r:id="rId44"/>
    <p:sldId id="296" r:id="rId45"/>
    <p:sldId id="307" r:id="rId46"/>
    <p:sldId id="297" r:id="rId47"/>
    <p:sldId id="308" r:id="rId48"/>
    <p:sldId id="298" r:id="rId49"/>
    <p:sldId id="305" r:id="rId50"/>
    <p:sldId id="299" r:id="rId51"/>
    <p:sldId id="302" r:id="rId52"/>
    <p:sldId id="306" r:id="rId53"/>
    <p:sldId id="303" r:id="rId54"/>
    <p:sldId id="304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BFF9F"/>
    <a:srgbClr val="FF00FE"/>
    <a:srgbClr val="3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BC50D-FE26-8142-AA72-88B7F3EE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96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3907-B013-324A-BF32-004C5BD46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012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7A166-14B0-CA4B-A12B-2A649B73BAE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1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55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3907-B013-324A-BF32-004C5BD46E36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1929-872D-EC4B-8D0C-EEEFDA6F36C7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BF43-ACE3-7745-9C84-8AA315616482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8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19D4-2643-D946-9D61-BC5E58CA016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8F71-F13D-B24E-BF8A-4041600FD1A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2425-E31C-3648-82B0-9D46A5CFA0CA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C043-7C69-7B46-92C0-E9C168B10DA8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CEA25-4229-644C-BBD7-B3D8C3D8437B}" type="datetime1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5C75-38C1-D145-80C5-36B70E123A69}" type="datetime1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D38-D049-0247-A0EB-E06A708046C8}" type="datetime1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2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490B-17C7-8746-AE29-AE58F981E890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3113-CA6A-B04B-8C57-A0F85B98D6BF}" type="datetime1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7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8372-7E7C-2F47-8CA3-F7DD0CCAC902}" type="datetime1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DFB8-0F35-894B-B797-9AE5D3EFF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85" r="13518"/>
          <a:stretch/>
        </p:blipFill>
        <p:spPr>
          <a:xfrm>
            <a:off x="1" y="-26019"/>
            <a:ext cx="9144000" cy="6884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26018"/>
            <a:ext cx="9144001" cy="1310009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99" y="-256041"/>
            <a:ext cx="4444329" cy="1470025"/>
          </a:xfrm>
        </p:spPr>
        <p:txBody>
          <a:bodyPr>
            <a:normAutofit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Graphs - II</a:t>
            </a:r>
            <a:endParaRPr lang="en-US" sz="8000" dirty="0">
              <a:solidFill>
                <a:schemeClr val="bg1"/>
              </a:solidFill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638" y="441311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CS 2110, Spring 2015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57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7200" y="1600200"/>
            <a:ext cx="5555153" cy="273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50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Node u is visited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means: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smtClean="0">
                <a:latin typeface="Calibri"/>
                <a:cs typeface="Calibri"/>
                <a:sym typeface="Arial" charset="0"/>
              </a:rPr>
              <a:t>is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smtClean="0">
                <a:latin typeface="Calibri"/>
                <a:cs typeface="Calibri"/>
                <a:sym typeface="Arial" charset="0"/>
              </a:rPr>
              <a:t>means to: set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smtClean="0">
                <a:latin typeface="Calibri"/>
                <a:cs typeface="Calibri"/>
                <a:sym typeface="Arial" charset="0"/>
              </a:rPr>
              <a:t> to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smtClean="0"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smtClean="0">
                <a:latin typeface="Calibri"/>
                <a:cs typeface="Calibri"/>
                <a:sym typeface="Arial" charset="0"/>
              </a:rPr>
              <a:t>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mtClean="0">
                <a:latin typeface="Calibri"/>
                <a:cs typeface="Calibri"/>
                <a:sym typeface="Arial" charset="0"/>
              </a:rPr>
              <a:t> is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smtClean="0">
                <a:latin typeface="Calibri"/>
                <a:cs typeface="Calibri"/>
                <a:sym typeface="Arial" charset="0"/>
              </a:rPr>
              <a:t> from node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smtClean="0"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smtClean="0"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Suppose all nodes are unvisited.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2, 3,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{4, 5, 6}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9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0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227446" y="2313765"/>
            <a:ext cx="2663050" cy="341632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: visited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>
                <a:solidFill>
                  <a:schemeClr val="tx1"/>
                </a:solidFill>
              </a:rPr>
              <a:t>: unvisited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Nodes REACHABLE from node </a:t>
            </a:r>
            <a:r>
              <a:rPr lang="en-US" sz="2400" b="1" dirty="0" smtClean="0"/>
              <a:t>1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{1, 0, 5}</a:t>
            </a:r>
          </a:p>
          <a:p>
            <a:endParaRPr lang="en-US" sz="2400" dirty="0" smtClean="0"/>
          </a:p>
          <a:p>
            <a:r>
              <a:rPr lang="en-US" sz="2400" dirty="0" smtClean="0"/>
              <a:t>Nodes REACHABLE from </a:t>
            </a:r>
            <a:r>
              <a:rPr lang="en-US" sz="2400" b="1" dirty="0" smtClean="0"/>
              <a:t>4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none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45402" y="5838512"/>
            <a:ext cx="36450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Not even </a:t>
            </a:r>
            <a:r>
              <a:rPr lang="en-US" sz="2400" b="1" dirty="0" smtClean="0"/>
              <a:t>4</a:t>
            </a:r>
            <a:r>
              <a:rPr lang="en-US" sz="2400" dirty="0" smtClean="0"/>
              <a:t> itself, because it’s already been visited!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5153" cy="27326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Clr>
                <a:srgbClr val="000000"/>
              </a:buClr>
              <a:buSzPct val="100000"/>
              <a:buNone/>
            </a:pPr>
            <a:r>
              <a:rPr lang="en-US" sz="45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boolean[ ] visited;</a:t>
            </a:r>
            <a:endParaRPr lang="en-US" sz="14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ode u is visited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means: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is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true</a:t>
            </a: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To visit u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means to: set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visited[u]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to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true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lnSpc>
                <a:spcPct val="120000"/>
              </a:lnSpc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is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REACHABLE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from node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 if there is a path </a:t>
            </a:r>
            <a:r>
              <a:rPr lang="en-US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(u, …, v)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in which all nodes of the path are unvisited.</a:t>
            </a:r>
            <a:endParaRPr lang="en-US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6843" y="4664533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68131" y="4665287"/>
            <a:ext cx="3718669" cy="1871433"/>
            <a:chOff x="1003766" y="4332870"/>
            <a:chExt cx="4226062" cy="2126780"/>
          </a:xfrm>
        </p:grpSpPr>
        <p:sp>
          <p:nvSpPr>
            <p:cNvPr id="25" name="Oval 24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4" name="Straight Arrow Connector 33"/>
            <p:cNvCxnSpPr>
              <a:stCxn id="25" idx="4"/>
              <a:endCxn id="27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5" idx="5"/>
              <a:endCxn id="29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6"/>
              <a:endCxn id="28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8" idx="4"/>
              <a:endCxn id="29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6"/>
              <a:endCxn id="30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3"/>
              <a:endCxn id="29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2"/>
              <a:endCxn id="29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2" idx="3"/>
              <a:endCxn id="3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728770" y="4055641"/>
            <a:ext cx="8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31792" y="4055641"/>
            <a:ext cx="66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</a:t>
            </a:r>
            <a:endParaRPr lang="en-US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REACHABLE from 1 are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endParaRPr lang="en-US" sz="2600" dirty="0"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35007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551E-7 -3.12818E-6 C -0.00625 0.00763 -0.00746 0.01897 -0.01475 0.02522 C -0.01631 0.03124 -0.0184 0.03494 -0.02239 0.03864 C -0.02638 0.04651 -0.03471 0.05345 -0.04148 0.05669 C -0.04495 0.05807 -0.05154 0.06108 -0.05154 0.06108 C -0.06543 0.05923 -0.07445 0.06085 -0.08521 0.05229 C -0.09059 0.04165 -0.08764 0.04512 -0.09302 0.04026 C -0.09788 0.03077 -0.09233 0.0398 -0.09858 0.03424 C -0.10274 0.03054 -0.10344 0.02568 -0.1076 0.02244 C -0.10795 0.02082 -0.10795 0.01897 -0.10864 0.01782 C -0.10951 0.0162 -0.11263 0.01296 -0.11211 0.01481 C -0.10899 0.02661 -0.09979 0.03216 -0.09181 0.03864 C -0.08851 0.04627 -0.09094 0.04234 -0.08296 0.04928 C -0.08192 0.05021 -0.07949 0.05229 -0.07949 0.05229 C -0.07688 0.05784 -0.07723 0.06178 -0.07289 0.06571 C -0.07116 0.07219 -0.06768 0.07728 -0.06508 0.08353 C -0.06352 0.08746 -0.06283 0.09255 -0.06161 0.09695 C -0.06265 0.11198 -0.06369 0.12448 -0.06734 0.13882 C -0.06664 0.15826 -0.0663 0.17885 -0.05935 0.1969 C -0.05745 0.20176 -0.05502 0.20523 -0.0505 0.20731 C -0.04825 0.20824 -0.04373 0.21032 -0.04373 0.21032 C -0.03523 0.20986 -0.02655 0.21078 -0.01805 0.20893 C -0.01406 0.20777 -0.0092 0.20037 -0.00451 0.19852 C -0.00017 0.18926 0.01388 0.18973 0.02239 0.18811 C 0.02707 0.18556 0.03193 0.18394 0.03697 0.18209 C 0.04443 0.17515 0.05328 0.16983 0.06126 0.16404 C 0.06699 0.15965 0.07064 0.15409 0.07723 0.15224 C 0.08521 0.14507 0.08122 0.14692 0.08834 0.14484 C 0.09285 0.14068 0.09823 0.13836 0.10292 0.1342 C 0.10743 0.1298 0.1083 0.12702 0.1142 0.1254 C 0.11767 0.12286 0.12166 0.11962 0.1253 0.11777 C 0.12773 0.11638 0.13311 0.11476 0.13311 0.11476 C 0.1437 0.1062 0.1562 0.1025 0.16782 0.09695 C 0.18587 0.0988 0.18084 0.09903 0.19368 0.10435 C 0.20062 0.11037 0.20687 0.11754 0.21381 0.12378 C 0.21694 0.13026 0.22041 0.13605 0.22614 0.13882 C 0.23134 0.149 0.22839 0.14553 0.23395 0.15062 C 0.23655 0.15618 0.23881 0.15595 0.24297 0.15965 C 0.24367 0.16104 0.24384 0.16404 0.24523 0.16404 C 0.24627 0.16404 0.24488 0.16057 0.24401 0.15965 C 0.24262 0.15826 0.24089 0.15872 0.2395 0.15826 C 0.23481 0.15409 0.22961 0.15039 0.22614 0.14484 C 0.22232 0.13882 0.21815 0.13049 0.2126 0.12841 C 0.21104 0.12679 0.20982 0.12494 0.20826 0.12378 C 0.20705 0.12286 0.20566 0.12332 0.20479 0.1224 C 0.19715 0.11453 0.20757 0.11985 0.19924 0.11638 C 0.19143 0.10944 0.1949 0.11129 0.18917 0.10898 C 0.18327 0.10366 0.17962 0.10227 0.17355 0.09857 C 0.16522 0.09903 0.15706 0.09903 0.14891 0.09995 C 0.14301 0.10042 0.13745 0.10782 0.13207 0.11037 C 0.12426 0.11708 0.12773 0.11522 0.12201 0.11777 C 0.11541 0.12355 0.10968 0.12818 0.10517 0.1372 C 0.10552 0.14507 0.10361 0.15456 0.10743 0.16104 C 0.1083 0.16266 0.11402 0.16636 0.11524 0.16705 C 0.11732 0.16821 0.12201 0.17006 0.12201 0.17006 C 0.12634 0.17399 0.13172 0.17561 0.13658 0.17908 C 0.14179 0.18255 0.14387 0.18973 0.14891 0.19389 C 0.15082 0.20291 0.14804 0.19459 0.15446 0.20153 C 0.15533 0.20245 0.15567 0.20453 0.15672 0.20592 C 0.15758 0.20708 0.1588 0.20777 0.16001 0.20893 C 0.16539 0.21981 0.17043 0.22721 0.17234 0.24017 C 0.17129 0.25289 0.17303 0.25683 0.16453 0.26122 C 0.16782 0.25636 0.17077 0.25683 0.17234 0.25081 C 0.17182 0.23693 0.1772 0.21009 0.16348 0.20453 C 0.15845 0.20014 0.15307 0.19459 0.14769 0.1925 C 0.14283 0.18602 0.13728 0.17862 0.13086 0.17608 C 0.12704 0.16798 0.12027 0.16358 0.1142 0.15965 C 0.11038 0.15224 0.10361 0.1497 0.09736 0.14762 C 0.09129 0.14808 0.08521 0.14739 0.07931 0.14924 C 0.07567 0.15016 0.07306 0.15502 0.06942 0.15664 C 0.06369 0.1615 0.05918 0.16798 0.05363 0.17307 C 0.05068 0.17561 0.04686 0.17561 0.04356 0.17746 C 0.03263 0.18255 0.04825 0.17469 0.03697 0.18209 C 0.0335 0.18417 0.02916 0.18487 0.02569 0.18649 C 0.0243 0.18741 0.02239 0.18764 0.02239 0.1895 C 0.02239 0.19088 0.0243 0.19088 0.02569 0.19111 C 0.03072 0.19181 0.03592 0.19204 0.0413 0.1925 C 0.04859 0.19875 0.05311 0.20962 0.0604 0.21633 C 0.0623 0.2249 0.05987 0.21749 0.06595 0.22536 C 0.07064 0.23161 0.06595 0.22744 0.06942 0.23438 C 0.06994 0.236 0.07168 0.23693 0.07272 0.23878 C 0.07497 0.24317 0.07428 0.24526 0.07723 0.24919 C 0.07914 0.25173 0.08157 0.25405 0.084 0.25659 C 0.08608 0.25868 0.09059 0.26261 0.09059 0.26261 C 0.09198 0.26562 0.09372 0.26839 0.09511 0.27163 C 0.09649 0.27557 0.09962 0.28343 0.09962 0.28343 C 0.10222 0.30333 0.10361 0.31444 0.08834 0.3193 C 0.08001 0.3267 0.09042 0.31791 0.08053 0.32392 C 0.07688 0.32601 0.07411 0.32925 0.07046 0.33133 C 0.06959 0.33272 0.06751 0.3341 0.06821 0.33572 C 0.06873 0.33711 0.07046 0.33503 0.07168 0.33434 C 0.07654 0.33063 0.07966 0.32601 0.08504 0.32392 C 0.09788 0.31235 0.08868 0.32323 0.09285 0.31351 C 0.09406 0.31027 0.09736 0.30449 0.09736 0.30449 C 0.09771 0.30287 0.0984 0.30125 0.0984 0.29986 C 0.0984 0.28829 0.09875 0.27672 0.09736 0.26562 C 0.09632 0.25775 0.08851 0.25335 0.08608 0.2478 C 0.08296 0.24155 0.08504 0.2441 0.08053 0.24017 C 0.07463 0.22975 0.06925 0.22073 0.06265 0.21194 C 0.06005 0.20847 0.05883 0.20893 0.05588 0.20731 C 0.04304 0.20014 0.03506 0.1969 0.02117 0.19551 C 0.01336 0.19597 0.00538 0.19597 -0.00226 0.1969 C -0.00573 0.19713 -0.00625 0.19944 -0.00902 0.20153 C -0.01475 0.205 -0.02117 0.20777 -0.02707 0.21032 C -0.05293 0.20847 -0.04252 0.2124 -0.05502 0.20153 C -0.05797 0.19505 -0.0597 0.18811 -0.06283 0.18209 C -0.06404 0.17677 -0.06508 0.17307 -0.06734 0.16867 C -0.0689 0.16242 -0.06994 0.15895 -0.07393 0.15525 C -0.08157 0.13975 -0.10118 0.14368 -0.11316 0.14021 C -0.11749 0.13142 -0.12131 0.12055 -0.12773 0.11476 C -0.12895 0.10967 -0.13016 0.10574 -0.13225 0.10134 C -0.13433 0.09278 -0.13676 0.07566 -0.1411 0.07011 C -0.14387 0.06664 -0.14787 0.06571 -0.15116 0.06409 C -0.16053 0.06455 -0.18709 0.05854 -0.17928 0.06571 C -0.17077 0.07358 -0.15828 0.06525 -0.14787 0.0671 C -0.14474 0.06756 -0.1437 0.07335 -0.1411 0.07612 C -0.13901 0.08561 -0.13346 0.09186 -0.13103 0.10134 C -0.12999 0.10597 -0.12548 0.11476 -0.12548 0.11476 C -0.12444 0.12448 -0.12305 0.13489 -0.11871 0.14322 C -0.11767 0.14808 -0.11663 0.15317 -0.11541 0.15826 C -0.11663 0.16937 -0.11697 0.17978 -0.12444 0.18649 C -0.12496 0.18857 -0.12773 0.19991 -0.12877 0.20153 C -0.13068 0.20384 -0.13346 0.20523 -0.13554 0.20731 C -0.13676 0.20824 -0.13884 0.21032 -0.13884 0.21032 C -0.14196 0.21633 -0.14439 0.22304 -0.14682 0.22975 C -0.14596 0.24896 -0.14613 0.27094 -0.1378 0.28806 C -0.13485 0.29986 -0.13398 0.31328 -0.12877 0.32392 C -0.12669 0.33272 -0.12062 0.34382 -0.11645 0.35215 C -0.11472 0.36025 -0.11298 0.36835 -0.10986 0.37598 C -0.11125 0.36881 -0.11246 0.36256 -0.11541 0.35678 C -0.11715 0.34961 -0.12149 0.34521 -0.12322 0.33873 C -0.12513 0.33202 -0.12739 0.32577 -0.13103 0.32092 C -0.13294 0.31397 -0.13381 0.30726 -0.13676 0.30148 C -0.13936 0.29061 -0.13763 0.295 -0.1411 0.28806 C -0.14231 0.28251 -0.14231 0.28089 -0.14457 0.27603 C -0.1463 0.27233 -0.15012 0.26562 -0.15012 0.26562 C -0.1529 0.25451 -0.147 0.24179 -0.1411 0.23438 C -0.14023 0.22975 -0.13901 0.22536 -0.1378 0.22096 C -0.14006 0.20176 -0.13693 0.20916 -0.16349 0.21333 C -0.16609 0.21356 -0.17129 0.21911 -0.17355 0.22096 C -0.17615 0.22281 -0.1791 0.22328 -0.18153 0.22536 C -0.18761 0.22975 -0.19316 0.236 -0.19941 0.24017 C -0.2067 0.24456 -0.21538 0.24572 -0.22284 0.2478 C -0.23343 0.25058 -0.2428 0.25729 -0.25321 0.2596 C -0.26883 0.25868 -0.27612 0.26492 -0.28341 0.25081 C -0.28514 0.24341 -0.28636 0.23716 -0.29122 0.23276 C -0.29209 0.23114 -0.29261 0.22952 -0.29347 0.22837 C -0.29452 0.22698 -0.29608 0.22652 -0.29677 0.22536 C -0.29764 0.22397 -0.29729 0.22189 -0.29799 0.22096 C -0.30076 0.21726 -0.30545 0.21842 -0.30909 0.21795 C -0.32905 0.21865 -0.34346 0.21934 -0.36168 0.22235 C -0.37869 0.22119 -0.38442 0.21934 -0.39865 0.21495 C -0.40125 0.21263 -0.40437 0.21171 -0.40646 0.20893 C -0.40732 0.20777 -0.40715 0.20569 -0.40767 0.20453 C -0.40906 0.2013 -0.4108 0.19829 -0.41218 0.19551 C -0.41375 0.1925 -0.4167 0.18649 -0.4167 0.18649 C -0.41843 0.17978 -0.42103 0.17584 -0.42103 0.16867 " pathEditMode="relative" ptsTypes="fffffffffffffffffffffffffffffffffffffffffffffffffffffffffffffffffffffffffffffff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304698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Let u be </a:t>
            </a:r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(visited)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nodes to be visited are </a:t>
            </a:r>
            <a:r>
              <a:rPr lang="en-US" sz="2400" dirty="0" smtClean="0">
                <a:solidFill>
                  <a:srgbClr val="FF0000"/>
                </a:solidFill>
              </a:rPr>
              <a:t>0, 2, 3, 5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Have to do DFS on all unvisited neighbors of u!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716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61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 …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70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7446" y="1596857"/>
            <a:ext cx="2663050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Suppose the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loop visits neighbors in numerical order. Then </a:t>
            </a:r>
            <a:r>
              <a:rPr lang="en-US" sz="2400" b="1" dirty="0" smtClean="0">
                <a:solidFill>
                  <a:schemeClr val="tx1"/>
                </a:solidFill>
              </a:rPr>
              <a:t>dfs(1)</a:t>
            </a:r>
            <a:r>
              <a:rPr lang="en-US" sz="2400" dirty="0" smtClean="0">
                <a:solidFill>
                  <a:schemeClr val="tx1"/>
                </a:solidFill>
              </a:rPr>
              <a:t> visits the nodes in this order: </a:t>
            </a:r>
            <a:r>
              <a:rPr lang="en-US" sz="2400" dirty="0" smtClean="0">
                <a:solidFill>
                  <a:srgbClr val="FF0000"/>
                </a:solidFill>
              </a:rPr>
              <a:t>1, 0, 2, 3, 5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0366" y="4679864"/>
            <a:ext cx="3718669" cy="1871433"/>
            <a:chOff x="1003766" y="4332870"/>
            <a:chExt cx="4226062" cy="2126780"/>
          </a:xfrm>
        </p:grpSpPr>
        <p:sp>
          <p:nvSpPr>
            <p:cNvPr id="23" name="Oval 22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33" name="Straight Arrow Connector 32"/>
            <p:cNvCxnSpPr>
              <a:stCxn id="23" idx="4"/>
              <a:endCxn id="2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5"/>
              <a:endCxn id="28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3" idx="6"/>
              <a:endCxn id="27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7" idx="4"/>
              <a:endCxn id="28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7" idx="6"/>
              <a:endCxn id="29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3"/>
              <a:endCxn id="28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0" idx="2"/>
              <a:endCxn id="28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3"/>
              <a:endCxn id="32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772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8" y="4874155"/>
            <a:ext cx="5824272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Suppose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3366FF"/>
                </a:solidFill>
              </a:rPr>
              <a:t> nodes are REACHABLE along </a:t>
            </a:r>
            <a:r>
              <a:rPr lang="en-US" sz="24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solidFill>
                  <a:srgbClr val="3366FF"/>
                </a:solidFill>
              </a:rPr>
              <a:t> edges (in total). What is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execution?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3366FF"/>
                </a:solidFill>
              </a:rPr>
              <a:t>Worst-case space?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5555153" cy="3830797"/>
          </a:xfrm>
        </p:spPr>
        <p:txBody>
          <a:bodyPr>
            <a:normAutofit/>
          </a:bodyPr>
          <a:lstStyle/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008000"/>
                </a:solidFill>
                <a:latin typeface="Calibri"/>
                <a:cs typeface="Calibri"/>
                <a:sym typeface="Arial" charset="0"/>
              </a:rPr>
              <a:t>/** Node u is unvisited. Visit all nodes that are REACHABLE from u. */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public static void 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dfs(</a:t>
            </a:r>
            <a:r>
              <a:rPr lang="en-US" sz="2600" b="1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int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 u) {</a:t>
            </a:r>
            <a:endParaRPr lang="en-US" sz="2600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visited[u] = true;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for all edges (u, v) leaving u: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		if v is unvisited then dfs(</a:t>
            </a:r>
            <a:r>
              <a:rPr lang="en-US" sz="2600" dirty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v</a:t>
            </a: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);</a:t>
            </a:r>
          </a:p>
          <a:p>
            <a:pPr marL="0" indent="0">
              <a:buClr>
                <a:srgbClr val="000000"/>
              </a:buClr>
              <a:buSzPct val="100000"/>
              <a:buNone/>
            </a:pPr>
            <a:r>
              <a:rPr lang="en-US" sz="2600" dirty="0" smtClean="0">
                <a:solidFill>
                  <a:srgbClr val="800000"/>
                </a:solidFill>
                <a:latin typeface="Calibri"/>
                <a:cs typeface="Calibri"/>
                <a:sym typeface="Arial" charset="0"/>
              </a:rPr>
              <a:t>}</a:t>
            </a:r>
            <a:endParaRPr lang="en-US" sz="2600" dirty="0">
              <a:solidFill>
                <a:srgbClr val="800000"/>
              </a:solidFill>
              <a:latin typeface="Calibri"/>
              <a:cs typeface="Calibri"/>
              <a:sym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517" y="4874155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Use different way (other than array </a:t>
            </a:r>
            <a:r>
              <a:rPr lang="en-US" sz="2100" dirty="0" smtClean="0">
                <a:solidFill>
                  <a:srgbClr val="800000"/>
                </a:solidFill>
              </a:rPr>
              <a:t>visited</a:t>
            </a:r>
            <a:r>
              <a:rPr lang="en-US" sz="2100" dirty="0" smtClean="0"/>
              <a:t>) to know whether a node has been visited</a:t>
            </a:r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317517" y="5753707"/>
            <a:ext cx="5701518" cy="738664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100" dirty="0" smtClean="0">
                <a:solidFill>
                  <a:srgbClr val="3366FF"/>
                </a:solidFill>
              </a:rPr>
              <a:t>Example</a:t>
            </a:r>
            <a:r>
              <a:rPr lang="en-US" sz="2100" dirty="0" smtClean="0"/>
              <a:t>: We really haven’t said what data structures are used to implement the graph</a:t>
            </a: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6227446" y="1596857"/>
            <a:ext cx="2663050" cy="1938992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That’s all there is to basic DFS. You may have to change it to fit a particular situation.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7446" y="4074090"/>
            <a:ext cx="266305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you don’t have this spec and you do something different, it’s probably wrong.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812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in OO fashion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class</a:t>
            </a:r>
            <a:r>
              <a:rPr lang="en-US" sz="2800" dirty="0" smtClean="0">
                <a:solidFill>
                  <a:srgbClr val="800000"/>
                </a:solidFill>
              </a:rPr>
              <a:t> Node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boolean</a:t>
            </a:r>
            <a:r>
              <a:rPr lang="en-US" sz="2800" dirty="0" smtClean="0">
                <a:solidFill>
                  <a:srgbClr val="800000"/>
                </a:solidFill>
              </a:rPr>
              <a:t> visited;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List&lt;Node&gt; neighbors;</a:t>
            </a:r>
          </a:p>
          <a:p>
            <a:pPr marL="0" indent="0">
              <a:buNone/>
            </a:pPr>
            <a:endParaRPr lang="en-US" sz="28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/** This node is unvisited. Visit all nodes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	       REACHABLE from this node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public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</a:rPr>
              <a:t>void</a:t>
            </a:r>
            <a:r>
              <a:rPr lang="en-US" sz="2800" dirty="0" smtClean="0">
                <a:solidFill>
                  <a:srgbClr val="800000"/>
                </a:solidFill>
              </a:rPr>
              <a:t> dfs()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visited= true;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		for</a:t>
            </a:r>
            <a:r>
              <a:rPr lang="en-US" sz="2800" dirty="0" smtClean="0">
                <a:solidFill>
                  <a:srgbClr val="800000"/>
                </a:solidFill>
              </a:rPr>
              <a:t> (Node n: neighbors)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      if (!n.visited) n.dfs(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446" y="1432985"/>
            <a:ext cx="2663050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Each node of the graph is an object of type Node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448" y="3643934"/>
            <a:ext cx="2663050" cy="1200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No need for a parameter. The object is the node.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10756" y="3953241"/>
            <a:ext cx="281669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5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   </a:t>
            </a:r>
            <a:r>
              <a:rPr lang="en-US" sz="2800" dirty="0" smtClean="0">
                <a:solidFill>
                  <a:srgbClr val="008000"/>
                </a:solidFill>
              </a:rPr>
              <a:t> // Remove top stack node, 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41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 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03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2" y="2342602"/>
            <a:ext cx="830506" cy="1129286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35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28615" y="2891686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629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6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2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1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0</a:t>
            </a:r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02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88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9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2</a:t>
            </a:r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200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90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 leave that book?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2"/>
            <a:ext cx="9144000" cy="5154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9571" y="6564844"/>
            <a:ext cx="240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http://www.geahvet.com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5" y="3226091"/>
            <a:ext cx="882204" cy="1116328"/>
          </a:xfrm>
          <a:prstGeom prst="rect">
            <a:avLst/>
          </a:prstGeom>
          <a:ln>
            <a:noFill/>
          </a:ln>
          <a:effectLst>
            <a:glow rad="635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5111012" y="3376070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224" y="268206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24714" y="385860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11012" y="43424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5698" y="39815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39739" y="3641091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65720" y="334897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5880" y="372304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1658" y="422733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58613" y="4727952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91356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52658" y="371769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31478" y="312001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52658" y="255915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68446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08568" y="42568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1804" y="5197817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26085" y="4671875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00732" y="446532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154234" y="5020054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08414" y="3717708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0822" y="4133919"/>
            <a:ext cx="245820" cy="24582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8" idx="5"/>
            <a:endCxn id="3" idx="1"/>
          </p:cNvCxnSpPr>
          <p:nvPr/>
        </p:nvCxnSpPr>
        <p:spPr>
          <a:xfrm>
            <a:off x="4705044" y="2891885"/>
            <a:ext cx="441968" cy="52018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3"/>
            <a:endCxn id="9" idx="7"/>
          </p:cNvCxnSpPr>
          <p:nvPr/>
        </p:nvCxnSpPr>
        <p:spPr>
          <a:xfrm flipH="1">
            <a:off x="4734534" y="3585890"/>
            <a:ext cx="412478" cy="308719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5"/>
            <a:endCxn id="12" idx="1"/>
          </p:cNvCxnSpPr>
          <p:nvPr/>
        </p:nvCxnSpPr>
        <p:spPr>
          <a:xfrm>
            <a:off x="4734534" y="4068429"/>
            <a:ext cx="412478" cy="3099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7"/>
            <a:endCxn id="14" idx="3"/>
          </p:cNvCxnSpPr>
          <p:nvPr/>
        </p:nvCxnSpPr>
        <p:spPr>
          <a:xfrm flipV="1">
            <a:off x="5320832" y="4191339"/>
            <a:ext cx="410866" cy="18708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4" idx="6"/>
            <a:endCxn id="15" idx="3"/>
          </p:cNvCxnSpPr>
          <p:nvPr/>
        </p:nvCxnSpPr>
        <p:spPr>
          <a:xfrm flipV="1">
            <a:off x="5941518" y="3850911"/>
            <a:ext cx="434221" cy="25351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1"/>
            <a:endCxn id="14" idx="5"/>
          </p:cNvCxnSpPr>
          <p:nvPr/>
        </p:nvCxnSpPr>
        <p:spPr>
          <a:xfrm flipH="1" flipV="1">
            <a:off x="5905518" y="4191339"/>
            <a:ext cx="489095" cy="57261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3"/>
            <a:endCxn id="15" idx="6"/>
          </p:cNvCxnSpPr>
          <p:nvPr/>
        </p:nvCxnSpPr>
        <p:spPr>
          <a:xfrm flipH="1">
            <a:off x="6585559" y="3558798"/>
            <a:ext cx="516161" cy="20520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1"/>
            <a:endCxn id="15" idx="5"/>
          </p:cNvCxnSpPr>
          <p:nvPr/>
        </p:nvCxnSpPr>
        <p:spPr>
          <a:xfrm flipH="1" flipV="1">
            <a:off x="6549559" y="3850911"/>
            <a:ext cx="498099" cy="41242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1"/>
            <a:endCxn id="16" idx="5"/>
          </p:cNvCxnSpPr>
          <p:nvPr/>
        </p:nvCxnSpPr>
        <p:spPr>
          <a:xfrm flipH="1" flipV="1">
            <a:off x="7275540" y="3558798"/>
            <a:ext cx="306340" cy="20025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20" idx="5"/>
            <a:endCxn id="9" idx="1"/>
          </p:cNvCxnSpPr>
          <p:nvPr/>
        </p:nvCxnSpPr>
        <p:spPr>
          <a:xfrm>
            <a:off x="4201176" y="3329838"/>
            <a:ext cx="359538" cy="56477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" idx="3"/>
            <a:endCxn id="24" idx="7"/>
          </p:cNvCxnSpPr>
          <p:nvPr/>
        </p:nvCxnSpPr>
        <p:spPr>
          <a:xfrm flipH="1">
            <a:off x="4078266" y="4068429"/>
            <a:ext cx="482448" cy="22440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6" idx="1"/>
            <a:endCxn id="24" idx="5"/>
          </p:cNvCxnSpPr>
          <p:nvPr/>
        </p:nvCxnSpPr>
        <p:spPr>
          <a:xfrm flipH="1" flipV="1">
            <a:off x="4078266" y="4466649"/>
            <a:ext cx="359538" cy="767168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4" idx="2"/>
            <a:endCxn id="27" idx="7"/>
          </p:cNvCxnSpPr>
          <p:nvPr/>
        </p:nvCxnSpPr>
        <p:spPr>
          <a:xfrm flipH="1">
            <a:off x="3235905" y="4379739"/>
            <a:ext cx="632541" cy="32813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1"/>
            <a:endCxn id="25" idx="5"/>
          </p:cNvCxnSpPr>
          <p:nvPr/>
        </p:nvCxnSpPr>
        <p:spPr>
          <a:xfrm flipH="1" flipV="1">
            <a:off x="2918388" y="4466649"/>
            <a:ext cx="143697" cy="241226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5" idx="1"/>
            <a:endCxn id="30" idx="5"/>
          </p:cNvCxnSpPr>
          <p:nvPr/>
        </p:nvCxnSpPr>
        <p:spPr>
          <a:xfrm flipH="1" flipV="1">
            <a:off x="2118234" y="3927528"/>
            <a:ext cx="626334" cy="365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2"/>
            <a:endCxn id="28" idx="7"/>
          </p:cNvCxnSpPr>
          <p:nvPr/>
        </p:nvCxnSpPr>
        <p:spPr>
          <a:xfrm flipH="1">
            <a:off x="2110552" y="4379739"/>
            <a:ext cx="598016" cy="121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9" idx="0"/>
            <a:endCxn id="28" idx="5"/>
          </p:cNvCxnSpPr>
          <p:nvPr/>
        </p:nvCxnSpPr>
        <p:spPr>
          <a:xfrm flipH="1" flipV="1">
            <a:off x="2110552" y="4675149"/>
            <a:ext cx="166592" cy="344905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28" idx="1"/>
            <a:endCxn id="31" idx="5"/>
          </p:cNvCxnSpPr>
          <p:nvPr/>
        </p:nvCxnSpPr>
        <p:spPr>
          <a:xfrm flipH="1" flipV="1">
            <a:off x="1320642" y="4343739"/>
            <a:ext cx="616090" cy="15759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" idx="2"/>
            <a:endCxn id="21" idx="6"/>
          </p:cNvCxnSpPr>
          <p:nvPr/>
        </p:nvCxnSpPr>
        <p:spPr>
          <a:xfrm flipH="1" flipV="1">
            <a:off x="3498478" y="3840608"/>
            <a:ext cx="1026236" cy="14091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1" idx="1"/>
            <a:endCxn id="22" idx="5"/>
          </p:cNvCxnSpPr>
          <p:nvPr/>
        </p:nvCxnSpPr>
        <p:spPr>
          <a:xfrm flipH="1" flipV="1">
            <a:off x="3041298" y="3329838"/>
            <a:ext cx="247360" cy="423860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23" idx="3"/>
            <a:endCxn id="22" idx="7"/>
          </p:cNvCxnSpPr>
          <p:nvPr/>
        </p:nvCxnSpPr>
        <p:spPr>
          <a:xfrm flipH="1">
            <a:off x="3041298" y="2768975"/>
            <a:ext cx="247360" cy="387043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1" idx="7"/>
            <a:endCxn id="30" idx="2"/>
          </p:cNvCxnSpPr>
          <p:nvPr/>
        </p:nvCxnSpPr>
        <p:spPr>
          <a:xfrm flipV="1">
            <a:off x="1320642" y="3840618"/>
            <a:ext cx="587772" cy="329301"/>
          </a:xfrm>
          <a:prstGeom prst="line">
            <a:avLst/>
          </a:prstGeom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gries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81" y="3144151"/>
            <a:ext cx="469874" cy="638914"/>
          </a:xfrm>
          <a:prstGeom prst="rect">
            <a:avLst/>
          </a:prstGeom>
          <a:ln>
            <a:noFill/>
          </a:ln>
          <a:effectLst>
            <a:glow rad="38100">
              <a:srgbClr val="FF00FE">
                <a:alpha val="75000"/>
              </a:srgbClr>
            </a:glow>
            <a:outerShdw blurRad="123825" dist="25400" dir="2700000" sx="111000" sy="111000" algn="tl" rotWithShape="0">
              <a:srgbClr val="333333"/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4906163" y="5222059"/>
            <a:ext cx="4032988" cy="120032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Go as far down a path as possible before backtracking – </a:t>
            </a:r>
            <a:r>
              <a:rPr lang="en-US" sz="2400" b="1" dirty="0" smtClean="0"/>
              <a:t>Depth-First Search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05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927E-7 -4.26984E-6 L -0.06492 -0.10137 " pathEditMode="relative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-0.10137 L 0.00017 0.00023 " pathEditMode="relative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6492 0.07452 " pathEditMode="relative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0.00034 0.14441 " pathEditMode="relative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0.06839 0.09164 " pathEditMode="relative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48 0.04443 " pathEditMode="relative" ptsTypes="AA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1611 0.00046 " pathEditMode="relative" ptsTypes="AA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26801 0.05554 " pathEditMode="relative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01 0.05554 L 0.21611 0.00023 " pathEditMode="relative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1 0.00046 L 0.13765 0.04466 " pathEditMode="relative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20951 0.13052 " pathEditMode="relative" ptsTypes="AA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13052 L 0.13748 0.04466 " pathEditMode="relative" ptsTypes="AA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48 0.04443 L 0.06839 0.09187 " pathEditMode="relative" ptsTypes="AA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0.13765 0.20042 " pathEditMode="relative" ptsTypes="AA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64 0.20041 L 0.06873 0.09164 " pathEditMode="relative" ptsTypes="AA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39 0.09164 L -0.00018 0.14418 " pathEditMode="relative" ptsTypes="AA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14441 L -0.06475 0.07452 " pathEditMode="relative" ptsTypes="AA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2012 -0.03194 " pathEditMode="relative" ptsTypes="AA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2 -0.03194 L -0.06475 0.07475 " pathEditMode="relative" ptsTypes="AA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2 0.07452 L -0.13504 0.13075 " pathEditMode="relative" ptsTypes="AA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07586 0.27285 " pathEditMode="relative" ptsTypes="AA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5 0.27285 L -0.13522 0.13052 " pathEditMode="relative" ptsTypes="AA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5 0.13075 L -0.22757 0.19301 " pathEditMode="relative" ptsTypes="AA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57 0.19301 L -0.26211 0.13075 " pathEditMode="relative" ptsTypes="AA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1 0.13075 L -0.35029 0.16177 " pathEditMode="relative" ptsTypes="AA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29 0.16177 L -0.43656 0.11803 " pathEditMode="relative" ptsTypes="AA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38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Depth-First Search written iteratively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dfs(int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Stack s= 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(s 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s.pop();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s.push(v);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5"/>
              <a:endCxn id="10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dfs(1)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Stack 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8615" y="2892138"/>
            <a:ext cx="1102443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3</a:t>
            </a:r>
            <a:endParaRPr lang="en-US" sz="2400" dirty="0"/>
          </a:p>
          <a:p>
            <a:pPr algn="ctr"/>
            <a:r>
              <a:rPr lang="en-US" sz="2400" dirty="0"/>
              <a:t>5</a:t>
            </a:r>
            <a:endParaRPr lang="en-US" sz="2400" dirty="0" smtClean="0"/>
          </a:p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779331" y="2734470"/>
            <a:ext cx="3047019" cy="1569660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Yes, 5 is put on the stack twice, once for each edge to it. It will be visited only once.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52061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bfs(int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(u);    </a:t>
            </a:r>
            <a:r>
              <a:rPr lang="en-US" sz="2800" dirty="0" smtClean="0">
                <a:solidFill>
                  <a:srgbClr val="008000"/>
                </a:solidFill>
              </a:rPr>
              <a:t>// Not Java!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inv: all nodes that have to be visited are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	</a:t>
            </a:r>
            <a:r>
              <a:rPr lang="en-US" sz="2800" dirty="0" smtClean="0">
                <a:solidFill>
                  <a:srgbClr val="008000"/>
                </a:solidFill>
              </a:rPr>
              <a:t>//         REACHABLE from some node in 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(                            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.popFirst(</a:t>
            </a:r>
            <a:r>
              <a:rPr lang="en-US" sz="2800" dirty="0" smtClean="0">
                <a:solidFill>
                  <a:srgbClr val="800000"/>
                </a:solidFill>
              </a:rPr>
              <a:t>);   </a:t>
            </a:r>
            <a:r>
              <a:rPr lang="en-US" sz="2800" dirty="0" smtClean="0">
                <a:solidFill>
                  <a:srgbClr val="008000"/>
                </a:solidFill>
              </a:rPr>
              <a:t> // Remove </a:t>
            </a:r>
            <a:r>
              <a:rPr lang="en-US" sz="2800" dirty="0" smtClean="0">
                <a:solidFill>
                  <a:srgbClr val="008000"/>
                </a:solidFill>
              </a:rPr>
              <a:t>first node in queue, </a:t>
            </a:r>
            <a:r>
              <a:rPr lang="en-US" sz="2800" dirty="0" smtClean="0">
                <a:solidFill>
                  <a:srgbClr val="008000"/>
                </a:solidFill>
              </a:rPr>
              <a:t>put in u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.append(</a:t>
            </a:r>
            <a:r>
              <a:rPr lang="en-US" sz="2800" dirty="0" smtClean="0">
                <a:solidFill>
                  <a:srgbClr val="800000"/>
                </a:solidFill>
              </a:rPr>
              <a:t>v)</a:t>
            </a:r>
            <a:r>
              <a:rPr lang="en-US" sz="2800" dirty="0" smtClean="0">
                <a:solidFill>
                  <a:srgbClr val="800000"/>
                </a:solidFill>
              </a:rPr>
              <a:t>;    </a:t>
            </a:r>
            <a:r>
              <a:rPr lang="en-US" sz="2800" dirty="0" smtClean="0">
                <a:solidFill>
                  <a:srgbClr val="008000"/>
                </a:solidFill>
              </a:rPr>
              <a:t>/</a:t>
            </a:r>
            <a:r>
              <a:rPr lang="en-US" sz="2800" dirty="0">
                <a:solidFill>
                  <a:srgbClr val="008000"/>
                </a:solidFill>
              </a:rPr>
              <a:t>/ </a:t>
            </a:r>
            <a:r>
              <a:rPr lang="en-US" sz="2800" dirty="0" smtClean="0">
                <a:solidFill>
                  <a:srgbClr val="008000"/>
                </a:solidFill>
              </a:rPr>
              <a:t>Add to end of queue</a:t>
            </a:r>
            <a:endParaRPr lang="en-US" sz="28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9596" y="3132680"/>
            <a:ext cx="1980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q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is not empty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535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endCxn id="23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7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8" idx="2"/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0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0 2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5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Graph Algorithms</a:t>
            </a:r>
          </a:p>
        </p:txBody>
      </p:sp>
      <p:sp>
        <p:nvSpPr>
          <p:cNvPr id="5427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</a:t>
            </a:r>
            <a:r>
              <a:rPr lang="en-US" dirty="0" smtClean="0">
                <a:latin typeface="Calibri" charset="0"/>
                <a:sym typeface="Arial" charset="0"/>
              </a:rPr>
              <a:t>epth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B</a:t>
            </a:r>
            <a:r>
              <a:rPr lang="en-US" dirty="0" smtClean="0">
                <a:latin typeface="Calibri" charset="0"/>
                <a:sym typeface="Arial" charset="0"/>
              </a:rPr>
              <a:t>readth</a:t>
            </a:r>
            <a:r>
              <a:rPr lang="en-US" dirty="0">
                <a:latin typeface="Calibri" charset="0"/>
                <a:sym typeface="Arial" charset="0"/>
              </a:rPr>
              <a:t>-first search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Shortest paths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Dijkstra's algorithm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libri" charset="0"/>
                <a:sym typeface="Arial" charset="0"/>
              </a:rPr>
              <a:t>Minimum spanning trees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Prim's algorithm</a:t>
            </a:r>
          </a:p>
          <a:p>
            <a:pPr lvl="1" eaLnBrk="1" hangingPunct="1"/>
            <a:r>
              <a:rPr lang="en-US" dirty="0">
                <a:latin typeface="Calibri" charset="0"/>
                <a:sym typeface="Arial" charset="0"/>
              </a:rPr>
              <a:t>Kruskal's algorithm</a:t>
            </a:r>
          </a:p>
        </p:txBody>
      </p:sp>
    </p:spTree>
    <p:extLst>
      <p:ext uri="{BB962C8B-B14F-4D97-AF65-F5344CB8AC3E}">
        <p14:creationId xmlns:p14="http://schemas.microsoft.com/office/powerpoint/2010/main" val="3275472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9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6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2 7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60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endCxn id="25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0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82" y="1368945"/>
            <a:ext cx="8109098" cy="41021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/** Node u is unvisited. Visit all nodes REACHABLE from u. */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public static void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bfs</a:t>
            </a:r>
            <a:r>
              <a:rPr lang="en-US" sz="2800" dirty="0" smtClean="0">
                <a:solidFill>
                  <a:srgbClr val="800000"/>
                </a:solidFill>
              </a:rPr>
              <a:t>(int u)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Queue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= </a:t>
            </a:r>
            <a:r>
              <a:rPr lang="en-US" sz="2800" dirty="0" smtClean="0">
                <a:solidFill>
                  <a:srgbClr val="800000"/>
                </a:solidFill>
              </a:rPr>
              <a:t>(u);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while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q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is not empty)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u= </a:t>
            </a:r>
            <a:r>
              <a:rPr lang="en-US" sz="2800" dirty="0" smtClean="0">
                <a:solidFill>
                  <a:srgbClr val="800000"/>
                </a:solidFill>
              </a:rPr>
              <a:t>q.popFirst(</a:t>
            </a:r>
            <a:r>
              <a:rPr lang="en-US" sz="2800" dirty="0" smtClean="0">
                <a:solidFill>
                  <a:srgbClr val="800000"/>
                </a:solidFill>
              </a:rPr>
              <a:t>);</a:t>
            </a:r>
            <a:endParaRPr lang="en-US" sz="2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</a:t>
            </a:r>
            <a:r>
              <a:rPr lang="en-US" sz="2800" b="1" dirty="0" smtClean="0">
                <a:solidFill>
                  <a:srgbClr val="800000"/>
                </a:solidFill>
              </a:rPr>
              <a:t>if</a:t>
            </a:r>
            <a:r>
              <a:rPr lang="en-US" sz="2800" dirty="0" smtClean="0">
                <a:solidFill>
                  <a:srgbClr val="800000"/>
                </a:solidFill>
              </a:rPr>
              <a:t> (u has not been visited)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visit u;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</a:t>
            </a:r>
            <a:r>
              <a:rPr lang="en-US" sz="2800" b="1" dirty="0" smtClean="0">
                <a:solidFill>
                  <a:srgbClr val="800000"/>
                </a:solidFill>
              </a:rPr>
              <a:t>for </a:t>
            </a:r>
            <a:r>
              <a:rPr lang="en-US" sz="2800" dirty="0" smtClean="0">
                <a:solidFill>
                  <a:srgbClr val="800000"/>
                </a:solidFill>
              </a:rPr>
              <a:t>each edge (u, v) leaving u: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		</a:t>
            </a:r>
            <a:r>
              <a:rPr lang="en-US" sz="2800" dirty="0" smtClean="0">
                <a:solidFill>
                  <a:srgbClr val="800000"/>
                </a:solidFill>
              </a:rPr>
              <a:t>q.append</a:t>
            </a:r>
            <a:r>
              <a:rPr lang="en-US" sz="2800" dirty="0" smtClean="0">
                <a:solidFill>
                  <a:srgbClr val="800000"/>
                </a:solidFill>
              </a:rPr>
              <a:t>(</a:t>
            </a:r>
            <a:r>
              <a:rPr lang="en-US" sz="2800" dirty="0" smtClean="0">
                <a:solidFill>
                  <a:srgbClr val="800000"/>
                </a:solidFill>
              </a:rPr>
              <a:t>v);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33763" y="4729381"/>
            <a:ext cx="3718669" cy="1871433"/>
            <a:chOff x="1003766" y="4332870"/>
            <a:chExt cx="4226062" cy="2126780"/>
          </a:xfrm>
        </p:grpSpPr>
        <p:sp>
          <p:nvSpPr>
            <p:cNvPr id="7" name="Oval 6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  <a:solidFill>
              <a:srgbClr val="77933C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895190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4" name="Straight Arrow Connector 13"/>
            <p:cNvCxnSpPr>
              <a:stCxn id="7" idx="4"/>
              <a:endCxn id="8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4"/>
              <a:endCxn id="10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6"/>
              <a:endCxn id="11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  <a:endCxn id="10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  <a:endCxn id="10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3"/>
              <a:endCxn id="13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78034" y="1894649"/>
            <a:ext cx="1461747" cy="461665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Call </a:t>
            </a:r>
            <a:r>
              <a:rPr lang="en-US" sz="2400" dirty="0" smtClean="0">
                <a:solidFill>
                  <a:schemeClr val="tx1"/>
                </a:solidFill>
              </a:rPr>
              <a:t>bfs</a:t>
            </a:r>
            <a:r>
              <a:rPr lang="en-US" sz="2400" dirty="0" smtClean="0">
                <a:solidFill>
                  <a:schemeClr val="tx1"/>
                </a:solidFill>
              </a:rPr>
              <a:t>(1)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3695" y="5917672"/>
            <a:ext cx="186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Queue </a:t>
            </a:r>
            <a:r>
              <a:rPr lang="en-US" sz="2400" dirty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4660" y="5512337"/>
            <a:ext cx="11024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smtClean="0"/>
              <a:t>7 3 5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7345" y="1919093"/>
            <a:ext cx="172602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Iteration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073" y="2804255"/>
            <a:ext cx="3536888" cy="2123658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/>
              <a:t>Breadth first: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Node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1 edge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2 edges from u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sz="2200" dirty="0"/>
              <a:t>All nodes 3 edges from u</a:t>
            </a:r>
          </a:p>
          <a:p>
            <a:pPr>
              <a:defRPr/>
            </a:pPr>
            <a:r>
              <a:rPr lang="en-US" sz="2200" dirty="0"/>
              <a:t>…</a:t>
            </a:r>
            <a:endParaRPr lang="en-US" sz="2200" dirty="0"/>
          </a:p>
        </p:txBody>
      </p:sp>
      <p:sp>
        <p:nvSpPr>
          <p:cNvPr id="26" name="Oval 25"/>
          <p:cNvSpPr/>
          <p:nvPr/>
        </p:nvSpPr>
        <p:spPr>
          <a:xfrm>
            <a:off x="663170" y="5992460"/>
            <a:ext cx="363683" cy="3636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1026853" y="6036027"/>
            <a:ext cx="633949" cy="13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>
                <a:latin typeface="Calibri" charset="0"/>
              </a:rPr>
              <a:t>Representations of Graphs</a:t>
            </a:r>
          </a:p>
        </p:txBody>
      </p:sp>
      <p:grpSp>
        <p:nvGrpSpPr>
          <p:cNvPr id="52227" name="Group 1"/>
          <p:cNvGrpSpPr>
            <a:grpSpLocks/>
          </p:cNvGrpSpPr>
          <p:nvPr/>
        </p:nvGrpSpPr>
        <p:grpSpPr bwMode="auto">
          <a:xfrm>
            <a:off x="1619252" y="4146600"/>
            <a:ext cx="2479673" cy="2051050"/>
            <a:chOff x="1" y="0"/>
            <a:chExt cx="1561" cy="1292"/>
          </a:xfrm>
        </p:grpSpPr>
        <p:sp>
          <p:nvSpPr>
            <p:cNvPr id="52262" name="Rectangle 2"/>
            <p:cNvSpPr>
              <a:spLocks/>
            </p:cNvSpPr>
            <p:nvPr/>
          </p:nvSpPr>
          <p:spPr bwMode="auto">
            <a:xfrm>
              <a:off x="655" y="1127"/>
              <a:ext cx="293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3" name="Oval 3"/>
            <p:cNvSpPr>
              <a:spLocks/>
            </p:cNvSpPr>
            <p:nvPr/>
          </p:nvSpPr>
          <p:spPr bwMode="auto">
            <a:xfrm>
              <a:off x="824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4" name="Rectangle 4"/>
            <p:cNvSpPr>
              <a:spLocks/>
            </p:cNvSpPr>
            <p:nvPr/>
          </p:nvSpPr>
          <p:spPr bwMode="auto">
            <a:xfrm>
              <a:off x="1285" y="1127"/>
              <a:ext cx="27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5" name="Line 5"/>
            <p:cNvSpPr>
              <a:spLocks noChangeShapeType="1"/>
            </p:cNvSpPr>
            <p:nvPr/>
          </p:nvSpPr>
          <p:spPr bwMode="auto">
            <a:xfrm>
              <a:off x="880" y="1210"/>
              <a:ext cx="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6" name="Rectangle 6"/>
            <p:cNvSpPr>
              <a:spLocks/>
            </p:cNvSpPr>
            <p:nvPr/>
          </p:nvSpPr>
          <p:spPr bwMode="auto">
            <a:xfrm>
              <a:off x="633" y="14"/>
              <a:ext cx="304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7" name="Rectangle 7"/>
            <p:cNvSpPr>
              <a:spLocks/>
            </p:cNvSpPr>
            <p:nvPr/>
          </p:nvSpPr>
          <p:spPr bwMode="auto">
            <a:xfrm>
              <a:off x="1268" y="14"/>
              <a:ext cx="267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8" name="Line 8"/>
            <p:cNvSpPr>
              <a:spLocks noChangeShapeType="1"/>
            </p:cNvSpPr>
            <p:nvPr/>
          </p:nvSpPr>
          <p:spPr bwMode="auto">
            <a:xfrm>
              <a:off x="879" y="96"/>
              <a:ext cx="38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69" name="Rectangle 9"/>
            <p:cNvSpPr>
              <a:spLocks/>
            </p:cNvSpPr>
            <p:nvPr/>
          </p:nvSpPr>
          <p:spPr bwMode="auto">
            <a:xfrm>
              <a:off x="623" y="377"/>
              <a:ext cx="309" cy="165"/>
            </a:xfrm>
            <a:prstGeom prst="rect">
              <a:avLst/>
            </a:prstGeom>
            <a:solidFill>
              <a:srgbClr val="9900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0" name="Rectangle 10"/>
            <p:cNvSpPr>
              <a:spLocks/>
            </p:cNvSpPr>
            <p:nvPr/>
          </p:nvSpPr>
          <p:spPr bwMode="auto">
            <a:xfrm>
              <a:off x="695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1" name="Rectangle 11"/>
            <p:cNvSpPr>
              <a:spLocks/>
            </p:cNvSpPr>
            <p:nvPr/>
          </p:nvSpPr>
          <p:spPr bwMode="auto">
            <a:xfrm>
              <a:off x="1329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72" name="Rectangle 12"/>
            <p:cNvSpPr>
              <a:spLocks/>
            </p:cNvSpPr>
            <p:nvPr/>
          </p:nvSpPr>
          <p:spPr bwMode="auto">
            <a:xfrm>
              <a:off x="682" y="0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73" name="Rectangle 13"/>
            <p:cNvSpPr>
              <a:spLocks/>
            </p:cNvSpPr>
            <p:nvPr/>
          </p:nvSpPr>
          <p:spPr bwMode="auto">
            <a:xfrm>
              <a:off x="1301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 dirty="0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74" name="Rectangle 14"/>
            <p:cNvSpPr>
              <a:spLocks/>
            </p:cNvSpPr>
            <p:nvPr/>
          </p:nvSpPr>
          <p:spPr bwMode="auto">
            <a:xfrm>
              <a:off x="699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15" name="Rectangle 15"/>
            <p:cNvSpPr>
              <a:spLocks/>
            </p:cNvSpPr>
            <p:nvPr/>
          </p:nvSpPr>
          <p:spPr bwMode="auto">
            <a:xfrm>
              <a:off x="2" y="10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6" name="Rectangle 16"/>
            <p:cNvSpPr>
              <a:spLocks/>
            </p:cNvSpPr>
            <p:nvPr/>
          </p:nvSpPr>
          <p:spPr bwMode="auto">
            <a:xfrm>
              <a:off x="36" y="1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36918" name="Rectangle 18"/>
            <p:cNvSpPr>
              <a:spLocks/>
            </p:cNvSpPr>
            <p:nvPr/>
          </p:nvSpPr>
          <p:spPr bwMode="auto">
            <a:xfrm>
              <a:off x="1" y="37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78" name="Rectangle 19"/>
            <p:cNvSpPr>
              <a:spLocks/>
            </p:cNvSpPr>
            <p:nvPr/>
          </p:nvSpPr>
          <p:spPr bwMode="auto">
            <a:xfrm>
              <a:off x="35" y="36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36920" name="Rectangle 20"/>
            <p:cNvSpPr>
              <a:spLocks/>
            </p:cNvSpPr>
            <p:nvPr/>
          </p:nvSpPr>
          <p:spPr bwMode="auto">
            <a:xfrm>
              <a:off x="2" y="756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0" name="Rectangle 21"/>
            <p:cNvSpPr>
              <a:spLocks/>
            </p:cNvSpPr>
            <p:nvPr/>
          </p:nvSpPr>
          <p:spPr bwMode="auto">
            <a:xfrm>
              <a:off x="36" y="747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36922" name="Rectangle 22"/>
            <p:cNvSpPr>
              <a:spLocks/>
            </p:cNvSpPr>
            <p:nvPr/>
          </p:nvSpPr>
          <p:spPr bwMode="auto">
            <a:xfrm>
              <a:off x="2" y="1123"/>
              <a:ext cx="389" cy="16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2" name="Rectangle 23"/>
            <p:cNvSpPr>
              <a:spLocks/>
            </p:cNvSpPr>
            <p:nvPr/>
          </p:nvSpPr>
          <p:spPr bwMode="auto">
            <a:xfrm>
              <a:off x="36" y="1114"/>
              <a:ext cx="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800"/>
                </a:spcBef>
              </a:pPr>
              <a:r>
                <a:rPr lang="en-US" sz="1400" b="1">
                  <a:solidFill>
                    <a:schemeClr val="bg1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  <p:sp>
          <p:nvSpPr>
            <p:cNvPr id="52283" name="Oval 26"/>
            <p:cNvSpPr>
              <a:spLocks/>
            </p:cNvSpPr>
            <p:nvPr/>
          </p:nvSpPr>
          <p:spPr bwMode="auto">
            <a:xfrm>
              <a:off x="306" y="118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4" name="Line 27"/>
            <p:cNvSpPr>
              <a:spLocks noChangeShapeType="1"/>
            </p:cNvSpPr>
            <p:nvPr/>
          </p:nvSpPr>
          <p:spPr bwMode="auto">
            <a:xfrm>
              <a:off x="362" y="1210"/>
              <a:ext cx="2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5" name="Line 28"/>
            <p:cNvSpPr>
              <a:spLocks noChangeShapeType="1"/>
            </p:cNvSpPr>
            <p:nvPr/>
          </p:nvSpPr>
          <p:spPr bwMode="auto">
            <a:xfrm>
              <a:off x="345" y="96"/>
              <a:ext cx="2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6" name="Oval 29"/>
            <p:cNvSpPr>
              <a:spLocks/>
            </p:cNvSpPr>
            <p:nvPr/>
          </p:nvSpPr>
          <p:spPr bwMode="auto">
            <a:xfrm>
              <a:off x="823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7" name="Line 30"/>
            <p:cNvSpPr>
              <a:spLocks noChangeShapeType="1"/>
            </p:cNvSpPr>
            <p:nvPr/>
          </p:nvSpPr>
          <p:spPr bwMode="auto">
            <a:xfrm>
              <a:off x="340" y="460"/>
              <a:ext cx="2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8" name="Oval 34"/>
            <p:cNvSpPr>
              <a:spLocks/>
            </p:cNvSpPr>
            <p:nvPr/>
          </p:nvSpPr>
          <p:spPr bwMode="auto">
            <a:xfrm>
              <a:off x="289" y="68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289" name="Oval 35"/>
            <p:cNvSpPr>
              <a:spLocks/>
            </p:cNvSpPr>
            <p:nvPr/>
          </p:nvSpPr>
          <p:spPr bwMode="auto">
            <a:xfrm>
              <a:off x="284" y="432"/>
              <a:ext cx="56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2228" name="Rectangle 36"/>
          <p:cNvSpPr>
            <a:spLocks/>
          </p:cNvSpPr>
          <p:nvPr/>
        </p:nvSpPr>
        <p:spPr bwMode="auto">
          <a:xfrm>
            <a:off x="5635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9" name="Rectangle 37"/>
          <p:cNvSpPr>
            <a:spLocks/>
          </p:cNvSpPr>
          <p:nvPr/>
        </p:nvSpPr>
        <p:spPr bwMode="auto">
          <a:xfrm>
            <a:off x="6016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Rectangle 38"/>
          <p:cNvSpPr>
            <a:spLocks/>
          </p:cNvSpPr>
          <p:nvPr/>
        </p:nvSpPr>
        <p:spPr bwMode="auto">
          <a:xfrm>
            <a:off x="6397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Rectangle 39"/>
          <p:cNvSpPr>
            <a:spLocks/>
          </p:cNvSpPr>
          <p:nvPr/>
        </p:nvSpPr>
        <p:spPr bwMode="auto">
          <a:xfrm>
            <a:off x="6778625" y="4459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2" name="Rectangle 40"/>
          <p:cNvSpPr>
            <a:spLocks/>
          </p:cNvSpPr>
          <p:nvPr/>
        </p:nvSpPr>
        <p:spPr bwMode="auto">
          <a:xfrm>
            <a:off x="5635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3" name="Rectangle 41"/>
          <p:cNvSpPr>
            <a:spLocks/>
          </p:cNvSpPr>
          <p:nvPr/>
        </p:nvSpPr>
        <p:spPr bwMode="auto">
          <a:xfrm>
            <a:off x="6016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Rectangle 42"/>
          <p:cNvSpPr>
            <a:spLocks/>
          </p:cNvSpPr>
          <p:nvPr/>
        </p:nvSpPr>
        <p:spPr bwMode="auto">
          <a:xfrm>
            <a:off x="6397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Rectangle 43"/>
          <p:cNvSpPr>
            <a:spLocks/>
          </p:cNvSpPr>
          <p:nvPr/>
        </p:nvSpPr>
        <p:spPr bwMode="auto">
          <a:xfrm>
            <a:off x="6778625" y="4840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Rectangle 44"/>
          <p:cNvSpPr>
            <a:spLocks/>
          </p:cNvSpPr>
          <p:nvPr/>
        </p:nvSpPr>
        <p:spPr bwMode="auto">
          <a:xfrm>
            <a:off x="5635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45"/>
          <p:cNvSpPr>
            <a:spLocks/>
          </p:cNvSpPr>
          <p:nvPr/>
        </p:nvSpPr>
        <p:spPr bwMode="auto">
          <a:xfrm>
            <a:off x="6016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Rectangle 46"/>
          <p:cNvSpPr>
            <a:spLocks/>
          </p:cNvSpPr>
          <p:nvPr/>
        </p:nvSpPr>
        <p:spPr bwMode="auto">
          <a:xfrm>
            <a:off x="6397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47"/>
          <p:cNvSpPr>
            <a:spLocks/>
          </p:cNvSpPr>
          <p:nvPr/>
        </p:nvSpPr>
        <p:spPr bwMode="auto">
          <a:xfrm>
            <a:off x="6778625" y="5221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Rectangle 48"/>
          <p:cNvSpPr>
            <a:spLocks/>
          </p:cNvSpPr>
          <p:nvPr/>
        </p:nvSpPr>
        <p:spPr bwMode="auto">
          <a:xfrm>
            <a:off x="5635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Rectangle 49"/>
          <p:cNvSpPr>
            <a:spLocks/>
          </p:cNvSpPr>
          <p:nvPr/>
        </p:nvSpPr>
        <p:spPr bwMode="auto">
          <a:xfrm>
            <a:off x="6016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Rectangle 50"/>
          <p:cNvSpPr>
            <a:spLocks/>
          </p:cNvSpPr>
          <p:nvPr/>
        </p:nvSpPr>
        <p:spPr bwMode="auto">
          <a:xfrm>
            <a:off x="6397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Rectangle 51"/>
          <p:cNvSpPr>
            <a:spLocks/>
          </p:cNvSpPr>
          <p:nvPr/>
        </p:nvSpPr>
        <p:spPr bwMode="auto">
          <a:xfrm>
            <a:off x="6778625" y="5602338"/>
            <a:ext cx="3810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Rectangle 52"/>
          <p:cNvSpPr>
            <a:spLocks/>
          </p:cNvSpPr>
          <p:nvPr/>
        </p:nvSpPr>
        <p:spPr bwMode="auto">
          <a:xfrm>
            <a:off x="5708650" y="4503788"/>
            <a:ext cx="1397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0   1   0   1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0   0   1   0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0   0   0   0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0   1   1   0</a:t>
            </a:r>
          </a:p>
        </p:txBody>
      </p:sp>
      <p:sp>
        <p:nvSpPr>
          <p:cNvPr id="52245" name="Rectangle 53"/>
          <p:cNvSpPr>
            <a:spLocks/>
          </p:cNvSpPr>
          <p:nvPr/>
        </p:nvSpPr>
        <p:spPr bwMode="auto">
          <a:xfrm>
            <a:off x="5353050" y="4137075"/>
            <a:ext cx="2800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    1   2   3   4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1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2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3</a:t>
            </a:r>
          </a:p>
          <a:p>
            <a:pPr marL="39688">
              <a:lnSpc>
                <a:spcPct val="160000"/>
              </a:lnSpc>
              <a:spcBef>
                <a:spcPts val="700"/>
              </a:spcBef>
            </a:pPr>
            <a:r>
              <a:rPr lang="en-US" sz="1200" b="1" dirty="0">
                <a:solidFill>
                  <a:srgbClr val="0000FF"/>
                </a:solidFill>
                <a:latin typeface="Courier New" charset="0"/>
                <a:cs typeface="Courier New" charset="0"/>
                <a:sym typeface="Courier New" charset="0"/>
              </a:rPr>
              <a:t>4</a:t>
            </a:r>
          </a:p>
        </p:txBody>
      </p:sp>
      <p:sp>
        <p:nvSpPr>
          <p:cNvPr id="52246" name="Rectangle 55"/>
          <p:cNvSpPr>
            <a:spLocks/>
          </p:cNvSpPr>
          <p:nvPr/>
        </p:nvSpPr>
        <p:spPr bwMode="auto">
          <a:xfrm>
            <a:off x="1904382" y="3534478"/>
            <a:ext cx="180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List</a:t>
            </a:r>
          </a:p>
        </p:txBody>
      </p:sp>
      <p:sp>
        <p:nvSpPr>
          <p:cNvPr id="52247" name="Rectangle 56"/>
          <p:cNvSpPr>
            <a:spLocks/>
          </p:cNvSpPr>
          <p:nvPr/>
        </p:nvSpPr>
        <p:spPr bwMode="auto">
          <a:xfrm>
            <a:off x="5214484" y="3534478"/>
            <a:ext cx="2210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160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Adjacency Matrix</a:t>
            </a:r>
          </a:p>
        </p:txBody>
      </p:sp>
      <p:grpSp>
        <p:nvGrpSpPr>
          <p:cNvPr id="52248" name="Group 71"/>
          <p:cNvGrpSpPr>
            <a:grpSpLocks/>
          </p:cNvGrpSpPr>
          <p:nvPr/>
        </p:nvGrpSpPr>
        <p:grpSpPr bwMode="auto">
          <a:xfrm>
            <a:off x="3684318" y="1470967"/>
            <a:ext cx="2167978" cy="1763012"/>
            <a:chOff x="3694151" y="1815052"/>
            <a:chExt cx="1615489" cy="1272561"/>
          </a:xfrm>
        </p:grpSpPr>
        <p:sp>
          <p:nvSpPr>
            <p:cNvPr id="52249" name="Oval 57"/>
            <p:cNvSpPr>
              <a:spLocks/>
            </p:cNvSpPr>
            <p:nvPr/>
          </p:nvSpPr>
          <p:spPr bwMode="auto">
            <a:xfrm>
              <a:off x="3948113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0" name="Oval 58"/>
            <p:cNvSpPr>
              <a:spLocks/>
            </p:cNvSpPr>
            <p:nvPr/>
          </p:nvSpPr>
          <p:spPr bwMode="auto">
            <a:xfrm>
              <a:off x="4935538" y="20240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1" name="Oval 59"/>
            <p:cNvSpPr>
              <a:spLocks/>
            </p:cNvSpPr>
            <p:nvPr/>
          </p:nvSpPr>
          <p:spPr bwMode="auto">
            <a:xfrm>
              <a:off x="3949700" y="2819400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2" name="Oval 60"/>
            <p:cNvSpPr>
              <a:spLocks/>
            </p:cNvSpPr>
            <p:nvPr/>
          </p:nvSpPr>
          <p:spPr bwMode="auto">
            <a:xfrm>
              <a:off x="4935538" y="282098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3600">
                <a:solidFill>
                  <a:srgbClr val="FFC000"/>
                </a:solidFill>
              </a:endParaRPr>
            </a:p>
          </p:txBody>
        </p:sp>
        <p:sp>
          <p:nvSpPr>
            <p:cNvPr id="52253" name="AutoShape 61"/>
            <p:cNvSpPr>
              <a:spLocks/>
            </p:cNvSpPr>
            <p:nvPr/>
          </p:nvSpPr>
          <p:spPr bwMode="auto">
            <a:xfrm rot="10800000" flipH="1">
              <a:off x="4025900" y="2171700"/>
              <a:ext cx="863600" cy="6604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60000 65536"/>
                <a:gd name="T5" fmla="*/ 0 60000 65536"/>
                <a:gd name="T6" fmla="*/ 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54" name="Line 62"/>
            <p:cNvSpPr>
              <a:spLocks noChangeShapeType="1"/>
            </p:cNvSpPr>
            <p:nvPr/>
          </p:nvSpPr>
          <p:spPr bwMode="auto">
            <a:xfrm>
              <a:off x="4037013" y="2068513"/>
              <a:ext cx="8985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63"/>
            <p:cNvSpPr>
              <a:spLocks noChangeShapeType="1"/>
            </p:cNvSpPr>
            <p:nvPr/>
          </p:nvSpPr>
          <p:spPr bwMode="auto">
            <a:xfrm>
              <a:off x="3992563" y="2112963"/>
              <a:ext cx="1587" cy="7064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4"/>
            <p:cNvSpPr>
              <a:spLocks noChangeShapeType="1"/>
            </p:cNvSpPr>
            <p:nvPr/>
          </p:nvSpPr>
          <p:spPr bwMode="auto">
            <a:xfrm>
              <a:off x="4038600" y="2863850"/>
              <a:ext cx="896938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5"/>
            <p:cNvSpPr>
              <a:spLocks noChangeShapeType="1"/>
            </p:cNvSpPr>
            <p:nvPr/>
          </p:nvSpPr>
          <p:spPr bwMode="auto">
            <a:xfrm>
              <a:off x="4979988" y="2112963"/>
              <a:ext cx="1587" cy="708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Rectangle 66"/>
            <p:cNvSpPr>
              <a:spLocks/>
            </p:cNvSpPr>
            <p:nvPr/>
          </p:nvSpPr>
          <p:spPr bwMode="auto">
            <a:xfrm>
              <a:off x="3727296" y="1815052"/>
              <a:ext cx="95347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1</a:t>
              </a:r>
            </a:p>
          </p:txBody>
        </p:sp>
        <p:sp>
          <p:nvSpPr>
            <p:cNvPr id="52259" name="Rectangle 67"/>
            <p:cNvSpPr>
              <a:spLocks/>
            </p:cNvSpPr>
            <p:nvPr/>
          </p:nvSpPr>
          <p:spPr bwMode="auto">
            <a:xfrm>
              <a:off x="5095558" y="1816249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2</a:t>
              </a:r>
            </a:p>
          </p:txBody>
        </p:sp>
        <p:sp>
          <p:nvSpPr>
            <p:cNvPr id="52260" name="Rectangle 68"/>
            <p:cNvSpPr>
              <a:spLocks/>
            </p:cNvSpPr>
            <p:nvPr/>
          </p:nvSpPr>
          <p:spPr bwMode="auto">
            <a:xfrm>
              <a:off x="5095557" y="2730574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3</a:t>
              </a:r>
            </a:p>
          </p:txBody>
        </p:sp>
        <p:sp>
          <p:nvSpPr>
            <p:cNvPr id="52261" name="Rectangle 69"/>
            <p:cNvSpPr>
              <a:spLocks/>
            </p:cNvSpPr>
            <p:nvPr/>
          </p:nvSpPr>
          <p:spPr bwMode="auto">
            <a:xfrm>
              <a:off x="3694151" y="2732162"/>
              <a:ext cx="214082" cy="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3200" b="1" dirty="0">
                  <a:solidFill>
                    <a:srgbClr val="0000FF"/>
                  </a:solidFill>
                  <a:latin typeface="Courier New" charset="0"/>
                  <a:cs typeface="Courier New" charset="0"/>
                  <a:sym typeface="Courier New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165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Adjacency Matrix or </a:t>
            </a:r>
            <a:r>
              <a:rPr lang="en-US" sz="4000" dirty="0" smtClean="0">
                <a:latin typeface="Calibri" charset="0"/>
              </a:rPr>
              <a:t>Adjacency </a:t>
            </a:r>
            <a:r>
              <a:rPr lang="en-US" sz="4000" dirty="0">
                <a:latin typeface="Calibri" charset="0"/>
              </a:rPr>
              <a:t>List?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347580"/>
            <a:ext cx="8382000" cy="5638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008000"/>
                </a:solidFill>
                <a:latin typeface="Calibri" charset="0"/>
              </a:rPr>
              <a:t>Definitions:</a:t>
            </a:r>
            <a:endParaRPr lang="en-US" sz="2400" dirty="0">
              <a:solidFill>
                <a:srgbClr val="008000"/>
              </a:solidFill>
              <a:latin typeface="Calibri" charset="0"/>
            </a:endParaRP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Calibri" charset="0"/>
              </a:rPr>
              <a:t> = number of vertices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Calibri" charset="0"/>
              </a:rPr>
              <a:t> = number of edges</a:t>
            </a:r>
          </a:p>
          <a:p>
            <a:pPr lvl="1" eaLnBrk="1" hangingPunct="1"/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Calibri" charset="0"/>
              </a:rPr>
              <a:t> = degree of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>
                <a:latin typeface="Calibri" charset="0"/>
              </a:rPr>
              <a:t> = number of edges leaving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</a:rPr>
              <a:t>Adjacency Matrix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Uses space 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lvl="1"/>
            <a:r>
              <a:rPr lang="en-US" sz="2400" dirty="0">
                <a:latin typeface="Calibri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Can answer </a:t>
            </a:r>
            <a:r>
              <a:rPr lang="ja-JP" altLang="en-US" sz="2400" dirty="0">
                <a:latin typeface="Calibri" charset="0"/>
              </a:rPr>
              <a:t>“</a:t>
            </a:r>
            <a:r>
              <a:rPr lang="en-US" altLang="ja-JP" sz="2400" dirty="0">
                <a:latin typeface="Calibri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</a:rPr>
              <a:t>?</a:t>
            </a:r>
            <a:r>
              <a:rPr lang="ja-JP" altLang="en-US" sz="2400" dirty="0">
                <a:latin typeface="Calibri" charset="0"/>
              </a:rPr>
              <a:t>”</a:t>
            </a:r>
            <a:r>
              <a:rPr lang="en-US" altLang="ja-JP" sz="2400" dirty="0">
                <a:latin typeface="Calibri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O(1)</a:t>
            </a:r>
            <a:r>
              <a:rPr lang="en-US" altLang="ja-JP" sz="2400" dirty="0" smtClean="0">
                <a:latin typeface="Calibri" charset="0"/>
              </a:rPr>
              <a:t> </a:t>
            </a:r>
            <a:r>
              <a:rPr lang="en-US" altLang="ja-JP" sz="2400" dirty="0">
                <a:latin typeface="Calibri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Better for dense graphs (lots of edges)</a:t>
            </a:r>
          </a:p>
          <a:p>
            <a:pPr eaLnBrk="1" hangingPunct="1"/>
            <a:r>
              <a:rPr lang="en-US" sz="2400" dirty="0">
                <a:solidFill>
                  <a:srgbClr val="660066"/>
                </a:solidFill>
                <a:latin typeface="Calibri" charset="0"/>
                <a:sym typeface="Arial" charset="0"/>
              </a:rPr>
              <a:t>Adjacency List</a:t>
            </a: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Uses space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iterate over all edges in time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+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endParaRPr lang="en-US" sz="2400" dirty="0">
              <a:latin typeface="Calibri" charset="0"/>
              <a:sym typeface="Arial" charset="0"/>
            </a:endParaRPr>
          </a:p>
          <a:p>
            <a:pPr lvl="1"/>
            <a:r>
              <a:rPr lang="en-US" sz="2400" dirty="0">
                <a:latin typeface="Calibri" charset="0"/>
                <a:sym typeface="Arial" charset="0"/>
              </a:rPr>
              <a:t>Can answer </a:t>
            </a:r>
            <a:r>
              <a:rPr lang="ja-JP" altLang="en-US" sz="2400" dirty="0">
                <a:latin typeface="Calibri" charset="0"/>
                <a:sym typeface="Arial" charset="0"/>
              </a:rPr>
              <a:t>“</a:t>
            </a:r>
            <a:r>
              <a:rPr lang="en-US" altLang="ja-JP" sz="2400" dirty="0">
                <a:latin typeface="Calibri" charset="0"/>
                <a:sym typeface="Arial" charset="0"/>
              </a:rPr>
              <a:t>Is there an edge from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?</a:t>
            </a:r>
            <a:r>
              <a:rPr lang="ja-JP" altLang="en-US" sz="2400" dirty="0">
                <a:latin typeface="Calibri" charset="0"/>
                <a:sym typeface="Arial" charset="0"/>
              </a:rPr>
              <a:t>”</a:t>
            </a:r>
            <a:r>
              <a:rPr lang="en-US" altLang="ja-JP" sz="2400" dirty="0">
                <a:latin typeface="Calibri" charset="0"/>
                <a:sym typeface="Arial" charset="0"/>
              </a:rPr>
              <a:t>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))</a:t>
            </a:r>
            <a:r>
              <a:rPr lang="en-US" altLang="ja-JP" sz="2400" dirty="0" smtClean="0">
                <a:latin typeface="Calibri" charset="0"/>
                <a:sym typeface="Arial" charset="0"/>
              </a:rPr>
              <a:t> </a:t>
            </a:r>
            <a:r>
              <a:rPr lang="en-US" altLang="ja-JP" sz="2400" dirty="0">
                <a:latin typeface="Calibri" charset="0"/>
                <a:sym typeface="Arial" charset="0"/>
              </a:rPr>
              <a:t>time</a:t>
            </a:r>
          </a:p>
          <a:p>
            <a:pPr lvl="1" eaLnBrk="1" hangingPunct="1"/>
            <a:r>
              <a:rPr lang="en-US" sz="2400" dirty="0">
                <a:latin typeface="Calibri" charset="0"/>
                <a:sym typeface="Arial" charset="0"/>
              </a:rPr>
              <a:t>Better for sparse graphs (fewer edges)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4648200" y="1287463"/>
            <a:ext cx="3810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09550" indent="-169863">
              <a:spcBef>
                <a:spcPts val="450"/>
              </a:spcBef>
              <a:buClr>
                <a:srgbClr val="0033CC"/>
              </a:buClr>
              <a:buSzPct val="100000"/>
              <a:buFont typeface="Wingdings" charset="0"/>
              <a:buChar char=""/>
            </a:pPr>
            <a:endParaRPr lang="en-US" sz="1800">
              <a:solidFill>
                <a:srgbClr val="9900CC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30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8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1600" cy="4525963"/>
          </a:xfrm>
        </p:spPr>
        <p:txBody>
          <a:bodyPr/>
          <a:lstStyle/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Given a graph and one of its nodes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(say node 1 below)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38100"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  <a:sym typeface="Arial" charset="0"/>
              </a:rPr>
              <a:t>We want to “visit” each node reachable from </a:t>
            </a: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  <a:sym typeface="Arial" charset="0"/>
              </a:rPr>
              <a:t>u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  <a:p>
            <a:pPr marL="609600" lvl="2" indent="0"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Arial" charset="0"/>
              </a:rPr>
              <a:t>(nodes 1, 0, 2, 3, 5)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  <a:sym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03766" y="4332870"/>
            <a:ext cx="4226062" cy="2126780"/>
            <a:chOff x="1003766" y="4332870"/>
            <a:chExt cx="4226062" cy="2126780"/>
          </a:xfrm>
        </p:grpSpPr>
        <p:sp>
          <p:nvSpPr>
            <p:cNvPr id="4" name="Oval 3"/>
            <p:cNvSpPr/>
            <p:nvPr/>
          </p:nvSpPr>
          <p:spPr>
            <a:xfrm>
              <a:off x="1003766" y="4572001"/>
              <a:ext cx="415664" cy="41566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</a:t>
              </a:r>
              <a:endPara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34494" y="5611147"/>
              <a:ext cx="413306" cy="413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375025" y="4419600"/>
              <a:ext cx="419547" cy="4195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545075" y="5759663"/>
              <a:ext cx="412537" cy="41253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5189" y="4332870"/>
              <a:ext cx="418490" cy="4184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98788" y="5029201"/>
              <a:ext cx="431040" cy="431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016646" y="6019800"/>
              <a:ext cx="439850" cy="4398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</a:t>
              </a:r>
            </a:p>
          </p:txBody>
        </p:sp>
        <p:cxnSp>
          <p:nvCxnSpPr>
            <p:cNvPr id="12" name="Straight Arrow Connector 11"/>
            <p:cNvCxnSpPr>
              <a:stCxn id="4" idx="4"/>
              <a:endCxn id="5" idx="0"/>
            </p:cNvCxnSpPr>
            <p:nvPr/>
          </p:nvCxnSpPr>
          <p:spPr>
            <a:xfrm>
              <a:off x="1211598" y="4987665"/>
              <a:ext cx="29549" cy="623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4" idx="5"/>
              <a:endCxn id="7" idx="1"/>
            </p:cNvCxnSpPr>
            <p:nvPr/>
          </p:nvCxnSpPr>
          <p:spPr>
            <a:xfrm>
              <a:off x="1358557" y="4926792"/>
              <a:ext cx="1246933" cy="8932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6"/>
              <a:endCxn id="6" idx="2"/>
            </p:cNvCxnSpPr>
            <p:nvPr/>
          </p:nvCxnSpPr>
          <p:spPr>
            <a:xfrm flipV="1">
              <a:off x="1419430" y="4629374"/>
              <a:ext cx="955595" cy="150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6" idx="4"/>
              <a:endCxn id="7" idx="0"/>
            </p:cNvCxnSpPr>
            <p:nvPr/>
          </p:nvCxnSpPr>
          <p:spPr>
            <a:xfrm>
              <a:off x="2584799" y="4839147"/>
              <a:ext cx="166545" cy="920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6" idx="6"/>
              <a:endCxn id="8" idx="2"/>
            </p:cNvCxnSpPr>
            <p:nvPr/>
          </p:nvCxnSpPr>
          <p:spPr>
            <a:xfrm flipV="1">
              <a:off x="2794572" y="4542115"/>
              <a:ext cx="1100617" cy="872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3"/>
              <a:endCxn id="7" idx="7"/>
            </p:cNvCxnSpPr>
            <p:nvPr/>
          </p:nvCxnSpPr>
          <p:spPr>
            <a:xfrm flipH="1">
              <a:off x="2897197" y="4690074"/>
              <a:ext cx="1059278" cy="1130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2"/>
              <a:endCxn id="7" idx="6"/>
            </p:cNvCxnSpPr>
            <p:nvPr/>
          </p:nvCxnSpPr>
          <p:spPr>
            <a:xfrm flipH="1">
              <a:off x="2957612" y="5244721"/>
              <a:ext cx="1841176" cy="7212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9" idx="3"/>
              <a:endCxn id="10" idx="7"/>
            </p:cNvCxnSpPr>
            <p:nvPr/>
          </p:nvCxnSpPr>
          <p:spPr>
            <a:xfrm flipH="1">
              <a:off x="4392081" y="5397117"/>
              <a:ext cx="469831" cy="68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861266" y="3842312"/>
            <a:ext cx="2947286" cy="2677656"/>
          </a:xfrm>
          <a:prstGeom prst="rect">
            <a:avLst/>
          </a:prstGeom>
          <a:solidFill>
            <a:srgbClr val="FBFF9F"/>
          </a:solidFill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There are many paths to some nodes.</a:t>
            </a:r>
          </a:p>
          <a:p>
            <a:endParaRPr lang="en-US" sz="2400" dirty="0"/>
          </a:p>
          <a:p>
            <a:r>
              <a:rPr lang="en-US" sz="2400" dirty="0" smtClean="0"/>
              <a:t>How do we visit all nodes efficiently, without doing extra work?</a:t>
            </a:r>
          </a:p>
        </p:txBody>
      </p:sp>
    </p:spTree>
    <p:extLst>
      <p:ext uri="{BB962C8B-B14F-4D97-AF65-F5344CB8AC3E}">
        <p14:creationId xmlns:p14="http://schemas.microsoft.com/office/powerpoint/2010/main" val="399093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3072</Words>
  <Application>Microsoft Macintosh PowerPoint</Application>
  <PresentationFormat>On-screen Show (4:3)</PresentationFormat>
  <Paragraphs>1164</Paragraphs>
  <Slides>55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Graphs - II</vt:lpstr>
      <vt:lpstr>Where did I leave that book?</vt:lpstr>
      <vt:lpstr>Where did I leave that book?</vt:lpstr>
      <vt:lpstr>Where did I leave that book?</vt:lpstr>
      <vt:lpstr>Graph Algorithms</vt:lpstr>
      <vt:lpstr>Representations of Graphs</vt:lpstr>
      <vt:lpstr>Adjacency Matrix or Adjacency List?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 in OO fashion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Depth-First Search written iteratively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  <vt:lpstr>Breadth-First Search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- II</dc:title>
  <dc:creator>Siddhartha Chaudhuri</dc:creator>
  <cp:lastModifiedBy>Siddhartha Chaudhuri</cp:lastModifiedBy>
  <cp:revision>300</cp:revision>
  <dcterms:created xsi:type="dcterms:W3CDTF">2015-03-25T23:06:31Z</dcterms:created>
  <dcterms:modified xsi:type="dcterms:W3CDTF">2015-03-26T18:53:55Z</dcterms:modified>
</cp:coreProperties>
</file>