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0" r:id="rId3"/>
    <p:sldId id="306" r:id="rId4"/>
    <p:sldId id="305" r:id="rId5"/>
    <p:sldId id="294" r:id="rId6"/>
    <p:sldId id="295" r:id="rId7"/>
    <p:sldId id="296" r:id="rId8"/>
    <p:sldId id="298" r:id="rId9"/>
    <p:sldId id="303" r:id="rId10"/>
    <p:sldId id="299" r:id="rId11"/>
    <p:sldId id="297" r:id="rId12"/>
    <p:sldId id="300" r:id="rId13"/>
    <p:sldId id="259" r:id="rId14"/>
    <p:sldId id="260" r:id="rId15"/>
    <p:sldId id="282" r:id="rId16"/>
    <p:sldId id="261" r:id="rId17"/>
    <p:sldId id="262" r:id="rId18"/>
    <p:sldId id="263" r:id="rId19"/>
    <p:sldId id="281" r:id="rId20"/>
    <p:sldId id="264" r:id="rId21"/>
    <p:sldId id="265" r:id="rId22"/>
    <p:sldId id="304" r:id="rId23"/>
    <p:sldId id="266" r:id="rId24"/>
    <p:sldId id="288" r:id="rId25"/>
    <p:sldId id="284" r:id="rId26"/>
    <p:sldId id="292" r:id="rId27"/>
    <p:sldId id="286" r:id="rId28"/>
    <p:sldId id="291" r:id="rId29"/>
    <p:sldId id="290" r:id="rId30"/>
    <p:sldId id="301" r:id="rId31"/>
    <p:sldId id="302" r:id="rId32"/>
    <p:sldId id="289" r:id="rId33"/>
    <p:sldId id="293" r:id="rId34"/>
    <p:sldId id="275" r:id="rId35"/>
    <p:sldId id="276" r:id="rId36"/>
    <p:sldId id="283" r:id="rId37"/>
    <p:sldId id="278" r:id="rId38"/>
    <p:sldId id="279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2" y="-80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16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3/3/15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3/3/15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3/3/15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3/3/15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3/3/15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3/3/15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3/3/15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3/3/15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specs/jls/se7/html/jls-18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4038600"/>
            <a:ext cx="6477000" cy="1828800"/>
          </a:xfrm>
          <a:ln/>
        </p:spPr>
        <p:txBody>
          <a:bodyPr rIns="132080"/>
          <a:lstStyle/>
          <a:p>
            <a:r>
              <a:rPr lang="en-US" dirty="0" smtClean="0"/>
              <a:t>ADTs, Grammars</a:t>
            </a:r>
            <a:r>
              <a:rPr lang="en-US" dirty="0" smtClean="0"/>
              <a:t>, Parsing, Tree traversals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12</a:t>
            </a:r>
            <a:endParaRPr lang="en-US" dirty="0"/>
          </a:p>
          <a:p>
            <a:r>
              <a:rPr lang="en-US" dirty="0"/>
              <a:t>CS2110 – </a:t>
            </a:r>
            <a:r>
              <a:rPr lang="en-US" dirty="0" smtClean="0"/>
              <a:t>Spring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Wegmans Frozen Starwars Phot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97" y="152400"/>
            <a:ext cx="4799651" cy="4191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4 -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491020"/>
            <a:ext cx="3657600" cy="498598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Postfix is easy to compute.</a:t>
            </a:r>
          </a:p>
          <a:p>
            <a:r>
              <a:rPr lang="en-US" dirty="0" smtClean="0"/>
              <a:t>Process elements left to right.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Number? Push it on a stack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Binary operator? Remove two top stack elements, apply operator to it, push result on stack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Unary operator? Remove top stack element, apply operator to it, push result on stack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1054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9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840540"/>
            <a:ext cx="3727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</a:t>
            </a:r>
            <a:r>
              <a:rPr lang="en-US" sz="2200" dirty="0">
                <a:solidFill>
                  <a:srgbClr val="800000"/>
                </a:solidFill>
              </a:rPr>
              <a:t>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810000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help out, put </a:t>
            </a:r>
            <a:r>
              <a:rPr lang="en-US" dirty="0" err="1" smtClean="0"/>
              <a:t>parens</a:t>
            </a:r>
            <a:r>
              <a:rPr lang="en-US" dirty="0" smtClean="0"/>
              <a:t> around expressions with operators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562600"/>
            <a:ext cx="1024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2 + 3)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90646" y="5634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5562600"/>
            <a:ext cx="1409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</a:t>
            </a:r>
            <a:r>
              <a:rPr lang="en-US" dirty="0"/>
              <a:t>+</a:t>
            </a:r>
            <a:r>
              <a:rPr lang="en-US" dirty="0" smtClean="0"/>
              <a:t> (- 4))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381000" y="1676400"/>
            <a:ext cx="8153400" cy="44958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/** Return the value of this exp.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8000"/>
                </a:solidFill>
              </a:rPr>
              <a:t>/** Return the preorder.*/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public String pre() {return “+  “ + </a:t>
            </a:r>
            <a:r>
              <a:rPr lang="en-US" sz="2400" dirty="0" err="1" smtClean="0"/>
              <a:t>left.pre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right.pre</a:t>
            </a:r>
            <a:r>
              <a:rPr lang="en-US" sz="2400" dirty="0" smtClean="0"/>
              <a:t>();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the </a:t>
            </a:r>
            <a:r>
              <a:rPr lang="en-US" sz="2400" dirty="0" err="1" smtClean="0">
                <a:solidFill>
                  <a:srgbClr val="008000"/>
                </a:solidFill>
              </a:rPr>
              <a:t>postorder</a:t>
            </a:r>
            <a:r>
              <a:rPr lang="en-US" sz="2400" dirty="0">
                <a:solidFill>
                  <a:srgbClr val="008000"/>
                </a:solidFill>
              </a:rPr>
              <a:t>.*/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public String </a:t>
            </a:r>
            <a:r>
              <a:rPr lang="en-US" sz="2400" dirty="0" smtClean="0"/>
              <a:t>post(</a:t>
            </a:r>
            <a:r>
              <a:rPr lang="en-US" sz="2400" dirty="0"/>
              <a:t>) </a:t>
            </a:r>
            <a:r>
              <a:rPr lang="en-US" sz="2400" dirty="0" smtClean="0"/>
              <a:t>{return </a:t>
            </a:r>
            <a:r>
              <a:rPr lang="en-US" sz="2400" dirty="0" err="1" smtClean="0"/>
              <a:t>left.post</a:t>
            </a:r>
            <a:r>
              <a:rPr lang="en-US" sz="2400" dirty="0" smtClean="0"/>
              <a:t>(</a:t>
            </a:r>
            <a:r>
              <a:rPr lang="en-US" sz="2400" dirty="0"/>
              <a:t>) + </a:t>
            </a:r>
            <a:r>
              <a:rPr lang="en-US" sz="2400" dirty="0" err="1" smtClean="0"/>
              <a:t>right.post</a:t>
            </a:r>
            <a:r>
              <a:rPr lang="en-US" sz="2400" dirty="0" smtClean="0"/>
              <a:t>() + “</a:t>
            </a:r>
            <a:r>
              <a:rPr lang="en-US" sz="2400" dirty="0"/>
              <a:t>+  </a:t>
            </a:r>
            <a:r>
              <a:rPr lang="en-US" sz="2400" dirty="0" smtClean="0"/>
              <a:t>“; </a:t>
            </a:r>
            <a:r>
              <a:rPr lang="en-US" sz="2400" dirty="0"/>
              <a:t>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762000"/>
            <a:ext cx="4038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pre(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post(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2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Motivation for grammars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187952" cy="4495800"/>
          </a:xfrm>
          <a:ln/>
        </p:spPr>
        <p:txBody>
          <a:bodyPr rIns="132080">
            <a:no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The cat ate the rat.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cat ate the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on the mat slowly.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</a:t>
            </a:r>
            <a:r>
              <a:rPr lang="en-US" sz="2400" dirty="0">
                <a:solidFill>
                  <a:srgbClr val="800000"/>
                </a:solidFill>
              </a:rPr>
              <a:t>small cat that sat in the hat ate the big rat on the mat slowly, then got sick.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953000" y="1676400"/>
            <a:ext cx="38100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39687">
              <a:spcBef>
                <a:spcPts val="350"/>
              </a:spcBef>
              <a:buClr>
                <a:srgbClr val="009900"/>
              </a:buClr>
              <a:buSzPct val="100000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	The 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Java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programs?</a:t>
            </a:r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304800" y="6019800"/>
            <a:ext cx="80295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http://docs.oracle.com/javase/specs/jls/se7/html/index.html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14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724400" y="2286000"/>
            <a:ext cx="40386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very boring grammar because the set of Sentences is finite (exactly 18 sentences)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</a:t>
            </a:r>
            <a:r>
              <a:rPr lang="en-US" dirty="0" smtClean="0"/>
              <a:t>rules: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followed by 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followed</a:t>
            </a:r>
            <a:br>
              <a:rPr lang="en-US" dirty="0" smtClean="0"/>
            </a:br>
            <a:r>
              <a:rPr lang="en-US" dirty="0" smtClean="0"/>
              <a:t>          by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</a:t>
            </a:r>
            <a:r>
              <a:rPr lang="en-US" dirty="0">
                <a:solidFill>
                  <a:srgbClr val="008000"/>
                </a:solidFill>
              </a:rPr>
              <a:t>be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boys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girls 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bunnies</a:t>
            </a:r>
            <a:endParaRPr lang="en-US" dirty="0"/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can be  </a:t>
            </a:r>
            <a:r>
              <a:rPr lang="en-US" dirty="0" smtClean="0">
                <a:solidFill>
                  <a:srgbClr val="FF6600"/>
                </a:solidFill>
              </a:rPr>
              <a:t>like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see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4572000" cy="28956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5300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</a:pPr>
            <a:r>
              <a:rPr lang="en-US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language.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see 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girls</a:t>
            </a:r>
          </a:p>
          <a:p>
            <a:pPr marL="39687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800600"/>
            <a:ext cx="6477000" cy="176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or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called </a:t>
            </a:r>
            <a:r>
              <a:rPr lang="en-US" i="1" dirty="0" err="1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rgbClr val="8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615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</a:t>
            </a:r>
            <a:r>
              <a:rPr lang="en-US" sz="3200" dirty="0" smtClean="0">
                <a:solidFill>
                  <a:srgbClr val="800000"/>
                </a:solidFill>
              </a:rPr>
              <a:t>recursive </a:t>
            </a:r>
            <a:r>
              <a:rPr lang="en-US" sz="3200" dirty="0">
                <a:solidFill>
                  <a:srgbClr val="800000"/>
                </a:solidFill>
              </a:rPr>
              <a:t>g</a:t>
            </a:r>
            <a:r>
              <a:rPr lang="en-US" sz="3200" dirty="0" smtClean="0">
                <a:solidFill>
                  <a:srgbClr val="800000"/>
                </a:solidFill>
              </a:rPr>
              <a:t>rammar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16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 Verb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86200" y="3429000"/>
            <a:ext cx="464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dirty="0"/>
              <a:t>Grammar </a:t>
            </a:r>
            <a:r>
              <a:rPr lang="en-US" dirty="0" smtClean="0"/>
              <a:t>more </a:t>
            </a:r>
            <a:r>
              <a:rPr lang="en-US" dirty="0"/>
              <a:t>interesting than </a:t>
            </a:r>
            <a:r>
              <a:rPr lang="en-US" dirty="0" smtClean="0"/>
              <a:t>previous one </a:t>
            </a:r>
            <a:r>
              <a:rPr lang="en-US" dirty="0"/>
              <a:t>because the set of Sentences is infinite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3962400" y="4876800"/>
            <a:ext cx="434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makes this set infinite? Answer: </a:t>
            </a:r>
          </a:p>
          <a:p>
            <a:pPr marL="39687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17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smtClean="0"/>
              <a:t>Does </a:t>
            </a:r>
            <a:r>
              <a:rPr lang="en-US" sz="2400" dirty="0"/>
              <a:t>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girls like boys . and boys like bunnies 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542630" y="4220369"/>
            <a:ext cx="211138" cy="21336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931987" y="4454525"/>
            <a:ext cx="160338" cy="17668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411296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202247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059247" y="6078379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341687" y="3516313"/>
            <a:ext cx="327025" cy="487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Sentences with </a:t>
            </a:r>
            <a:r>
              <a:rPr lang="en-US" sz="3200" dirty="0" smtClean="0">
                <a:solidFill>
                  <a:srgbClr val="800000"/>
                </a:solidFill>
              </a:rPr>
              <a:t>periods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18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FF0000"/>
                </a:solidFill>
              </a:rPr>
              <a:t>PunctuatedSentence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Verb</a:t>
            </a:r>
            <a:r>
              <a:rPr lang="en-US" sz="2400" dirty="0" err="1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495800" y="2971800"/>
            <a:ext cx="4114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rule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adds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period only at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end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sentence.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 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7 words plus the period (.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rammar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boys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and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or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bunnies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Grammars for programming languages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Grammar describes every possible legal expression</a:t>
            </a:r>
          </a:p>
          <a:p>
            <a:pPr marL="365760" lvl="1" indent="0">
              <a:buNone/>
            </a:pPr>
            <a:r>
              <a:rPr lang="en-US" sz="2400" dirty="0" smtClean="0"/>
              <a:t>You could use the grammar for Java to list every possible Java program.  (It would take forever.)</a:t>
            </a:r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Grammar tells the Java compiler how to “parse” a Java program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docs.oracle.com</a:t>
            </a:r>
            <a:r>
              <a:rPr lang="en-US" dirty="0">
                <a:solidFill>
                  <a:srgbClr val="800000"/>
                </a:solidFill>
              </a:rPr>
              <a:t>/</a:t>
            </a:r>
            <a:r>
              <a:rPr lang="en-US" dirty="0" err="1">
                <a:solidFill>
                  <a:srgbClr val="800000"/>
                </a:solidFill>
              </a:rPr>
              <a:t>javase</a:t>
            </a:r>
            <a:r>
              <a:rPr lang="en-US" dirty="0">
                <a:solidFill>
                  <a:srgbClr val="800000"/>
                </a:solidFill>
              </a:rPr>
              <a:t>/specs/</a:t>
            </a:r>
            <a:r>
              <a:rPr lang="en-US" dirty="0" err="1">
                <a:solidFill>
                  <a:srgbClr val="800000"/>
                </a:solidFill>
              </a:rPr>
              <a:t>jls</a:t>
            </a:r>
            <a:r>
              <a:rPr lang="en-US" dirty="0">
                <a:solidFill>
                  <a:srgbClr val="800000"/>
                </a:solidFill>
              </a:rPr>
              <a:t>/se7/html/jls-2.html#jls-2.3</a:t>
            </a:r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ADT: Abstract Data Type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Just like a type: </a:t>
            </a:r>
            <a:r>
              <a:rPr lang="en-US" sz="2400" dirty="0" smtClean="0">
                <a:solidFill>
                  <a:srgbClr val="FF0000"/>
                </a:solidFill>
              </a:rPr>
              <a:t>Bunch of values together with operations on them.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Used often in discussing data structures</a:t>
            </a:r>
          </a:p>
          <a:p>
            <a:pPr marL="0" indent="0">
              <a:buNone/>
            </a:pPr>
            <a:r>
              <a:rPr lang="en-US" sz="2400" dirty="0" smtClean="0"/>
              <a:t>Important: </a:t>
            </a:r>
            <a:r>
              <a:rPr lang="en-US" sz="2400" dirty="0" smtClean="0">
                <a:solidFill>
                  <a:srgbClr val="FF0000"/>
                </a:solidFill>
              </a:rPr>
              <a:t>The definition says </a:t>
            </a:r>
            <a:r>
              <a:rPr lang="en-US" sz="2400" dirty="0" err="1" smtClean="0">
                <a:solidFill>
                  <a:srgbClr val="FF0000"/>
                </a:solidFill>
              </a:rPr>
              <a:t>nt</a:t>
            </a:r>
            <a:r>
              <a:rPr lang="en-US" sz="2400" dirty="0" err="1" smtClean="0">
                <a:solidFill>
                  <a:srgbClr val="FF0000"/>
                </a:solidFill>
              </a:rPr>
              <a:t>thing</a:t>
            </a:r>
            <a:r>
              <a:rPr lang="en-US" sz="2400" dirty="0" smtClean="0">
                <a:solidFill>
                  <a:srgbClr val="FF0000"/>
                </a:solidFill>
              </a:rPr>
              <a:t> about the implementation, just about </a:t>
            </a:r>
            <a:r>
              <a:rPr lang="en-US" sz="2400" dirty="0" smtClean="0">
                <a:solidFill>
                  <a:srgbClr val="0000FF"/>
                </a:solidFill>
              </a:rPr>
              <a:t>the </a:t>
            </a:r>
            <a:r>
              <a:rPr lang="en-US" sz="2400" dirty="0" err="1" smtClean="0">
                <a:solidFill>
                  <a:srgbClr val="0000FF"/>
                </a:solidFill>
              </a:rPr>
              <a:t>behaviour</a:t>
            </a:r>
            <a:r>
              <a:rPr lang="en-US" sz="2400" dirty="0" smtClean="0">
                <a:solidFill>
                  <a:srgbClr val="0000FF"/>
                </a:solidFill>
              </a:rPr>
              <a:t> of the operations </a:t>
            </a:r>
            <a:r>
              <a:rPr lang="en-US" sz="2400" dirty="0" smtClean="0">
                <a:solidFill>
                  <a:srgbClr val="FF0000"/>
                </a:solidFill>
              </a:rPr>
              <a:t>–what they do. </a:t>
            </a:r>
            <a:r>
              <a:rPr lang="en-US" sz="2400" dirty="0" smtClean="0">
                <a:solidFill>
                  <a:srgbClr val="008000"/>
                </a:solidFill>
              </a:rPr>
              <a:t>(Could describe necessary execution times of operations)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916740"/>
            <a:ext cx="78813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1300"/>
              </a:spcBef>
              <a:buNone/>
            </a:pPr>
            <a:r>
              <a:rPr lang="en-US" dirty="0">
                <a:solidFill>
                  <a:srgbClr val="3366FF"/>
                </a:solidFill>
              </a:rPr>
              <a:t>Example: A stack is a list of values with these operations:</a:t>
            </a:r>
          </a:p>
          <a:p>
            <a:pPr marL="0" indent="0" defTabSz="342900">
              <a:buNone/>
            </a:pPr>
            <a:r>
              <a:rPr lang="en-US" dirty="0">
                <a:solidFill>
                  <a:srgbClr val="3366FF"/>
                </a:solidFill>
              </a:rPr>
              <a:t>	1. </a:t>
            </a:r>
            <a:r>
              <a:rPr lang="en-US" dirty="0" err="1">
                <a:solidFill>
                  <a:srgbClr val="3366FF"/>
                </a:solidFill>
              </a:rPr>
              <a:t>isEmpty</a:t>
            </a:r>
            <a:r>
              <a:rPr lang="en-US" dirty="0">
                <a:solidFill>
                  <a:srgbClr val="3366FF"/>
                </a:solidFill>
              </a:rPr>
              <a:t>: return true </a:t>
            </a:r>
            <a:r>
              <a:rPr lang="en-US" dirty="0" err="1">
                <a:solidFill>
                  <a:srgbClr val="3366FF"/>
                </a:solidFill>
              </a:rPr>
              <a:t>iff</a:t>
            </a:r>
            <a:r>
              <a:rPr lang="en-US" dirty="0">
                <a:solidFill>
                  <a:srgbClr val="3366FF"/>
                </a:solidFill>
              </a:rPr>
              <a:t> the stack is empty</a:t>
            </a:r>
          </a:p>
          <a:p>
            <a:pPr marL="0" indent="0" defTabSz="342900">
              <a:spcBef>
                <a:spcPts val="0"/>
              </a:spcBef>
              <a:buNone/>
            </a:pPr>
            <a:r>
              <a:rPr lang="en-US" dirty="0">
                <a:solidFill>
                  <a:srgbClr val="3366FF"/>
                </a:solidFill>
              </a:rPr>
              <a:t>	2. Push: Put a </a:t>
            </a:r>
            <a:r>
              <a:rPr lang="en-US">
                <a:solidFill>
                  <a:srgbClr val="3366FF"/>
                </a:solidFill>
              </a:rPr>
              <a:t>value </a:t>
            </a:r>
            <a:r>
              <a:rPr lang="en-US" smtClean="0">
                <a:solidFill>
                  <a:srgbClr val="3366FF"/>
                </a:solidFill>
              </a:rPr>
              <a:t>onto </a:t>
            </a:r>
            <a:r>
              <a:rPr lang="en-US" dirty="0">
                <a:solidFill>
                  <a:srgbClr val="3366FF"/>
                </a:solidFill>
              </a:rPr>
              <a:t>the front (top) of the stack</a:t>
            </a:r>
          </a:p>
          <a:p>
            <a:pPr marL="0" indent="0" defTabSz="342900">
              <a:spcBef>
                <a:spcPts val="0"/>
              </a:spcBef>
              <a:buNone/>
            </a:pPr>
            <a:r>
              <a:rPr lang="en-US" dirty="0">
                <a:solidFill>
                  <a:srgbClr val="3366FF"/>
                </a:solidFill>
              </a:rPr>
              <a:t>	3. Pop: Remove and return the </a:t>
            </a:r>
            <a:r>
              <a:rPr lang="en-US" dirty="0" smtClean="0">
                <a:solidFill>
                  <a:srgbClr val="3366FF"/>
                </a:solidFill>
              </a:rPr>
              <a:t>front (top) value </a:t>
            </a:r>
            <a:r>
              <a:rPr lang="en-US" dirty="0">
                <a:solidFill>
                  <a:srgbClr val="3366FF"/>
                </a:solidFill>
              </a:rPr>
              <a:t>of the </a:t>
            </a:r>
            <a:r>
              <a:rPr lang="en-US" dirty="0" smtClean="0">
                <a:solidFill>
                  <a:srgbClr val="3366FF"/>
                </a:solidFill>
              </a:rPr>
              <a:t>stack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646003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34290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Is a stack implemented in an array? </a:t>
            </a:r>
            <a:r>
              <a:rPr lang="en-US" dirty="0" smtClean="0">
                <a:solidFill>
                  <a:schemeClr val="tx1"/>
                </a:solidFill>
              </a:rPr>
              <a:t>singly </a:t>
            </a:r>
            <a:r>
              <a:rPr lang="en-US" dirty="0">
                <a:solidFill>
                  <a:schemeClr val="tx1"/>
                </a:solidFill>
              </a:rPr>
              <a:t>linked list? doubly linked list? </a:t>
            </a:r>
            <a:r>
              <a:rPr lang="en-US" dirty="0" err="1">
                <a:solidFill>
                  <a:schemeClr val="tx1"/>
                </a:solidFill>
              </a:rPr>
              <a:t>ArrayList</a:t>
            </a:r>
            <a:r>
              <a:rPr lang="en-US" dirty="0">
                <a:solidFill>
                  <a:schemeClr val="tx1"/>
                </a:solidFill>
              </a:rPr>
              <a:t>? </a:t>
            </a:r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don’t know.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5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 for </a:t>
            </a:r>
            <a:r>
              <a:rPr lang="en-US" sz="3200" dirty="0" smtClean="0">
                <a:solidFill>
                  <a:srgbClr val="800000"/>
                </a:solidFill>
              </a:rPr>
              <a:t>simple </a:t>
            </a:r>
            <a:r>
              <a:rPr lang="en-US" sz="3200" dirty="0">
                <a:solidFill>
                  <a:srgbClr val="800000"/>
                </a:solidFill>
              </a:rPr>
              <a:t>e</a:t>
            </a:r>
            <a:r>
              <a:rPr lang="en-US" sz="3200" dirty="0" smtClean="0">
                <a:solidFill>
                  <a:srgbClr val="800000"/>
                </a:solidFill>
              </a:rPr>
              <a:t>xpressions (not the best)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20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( E + 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sz="2000" dirty="0">
              <a:solidFill>
                <a:srgbClr val="0099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‘(’ 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this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grammar: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/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Use a grammar in </a:t>
            </a:r>
            <a:r>
              <a:rPr lang="en-US" sz="2400" dirty="0">
                <a:latin typeface="Times New Roman"/>
                <a:cs typeface="Times New Roman"/>
              </a:rPr>
              <a:t>two </a:t>
            </a:r>
            <a:r>
              <a:rPr lang="en-US" sz="2400" dirty="0" smtClean="0">
                <a:latin typeface="Times New Roman"/>
                <a:cs typeface="Times New Roman"/>
              </a:rPr>
              <a:t>ways:</a:t>
            </a:r>
            <a:endParaRPr lang="en-US" sz="2400" dirty="0">
              <a:latin typeface="Times New Roman"/>
              <a:cs typeface="Times New Roman"/>
            </a:endParaRP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(i.e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the set of properly structured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(thus, checking if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string is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lang="en-US" sz="2400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is in the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</a:t>
            </a:r>
            <a:r>
              <a:rPr lang="en-US" sz="2400" i="1" dirty="0" smtClean="0">
                <a:latin typeface="Times New Roman"/>
                <a:cs typeface="Times New Roman"/>
              </a:rPr>
              <a:t>tree</a:t>
            </a:r>
            <a:r>
              <a:rPr lang="en-US" sz="2400" dirty="0" smtClean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76800" y="19812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1892615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Grammar is ambiguous if it allows two parse trees for a sentence. The grammar below, using no parentheses, is ambiguous. The two parse trees to right show this. We don’t know which + to evaluate first in the expression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+ 2 + 3</a:t>
            </a:r>
            <a:endParaRPr lang="en-US"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524000"/>
            <a:ext cx="2045776" cy="2198132"/>
            <a:chOff x="6048083" y="3707368"/>
            <a:chExt cx="2045776" cy="21981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429083" y="37073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521826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6669307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7572083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7145794" y="50027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6048083" y="55361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581483" y="55361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934200" y="19050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818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391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953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400800" y="1905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H="1">
            <a:off x="63246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7086600" y="2514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543800" y="2514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1" name="Rectangle 17"/>
          <p:cNvSpPr>
            <a:spLocks/>
          </p:cNvSpPr>
          <p:nvPr/>
        </p:nvSpPr>
        <p:spPr bwMode="auto">
          <a:xfrm flipH="1">
            <a:off x="7543800" y="33528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 flipH="1">
            <a:off x="70104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79248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5" name="Slide Number Placeholder 3"/>
          <p:cNvSpPr txBox="1">
            <a:spLocks/>
          </p:cNvSpPr>
          <p:nvPr/>
        </p:nvSpPr>
        <p:spPr>
          <a:xfrm>
            <a:off x="0" y="38630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3AA5353F-73C0-49A8-A5DC-C7B49EF3BFEA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638800" y="4202668"/>
            <a:ext cx="2426776" cy="2262664"/>
            <a:chOff x="5590883" y="3795236"/>
            <a:chExt cx="2426776" cy="2262664"/>
          </a:xfrm>
        </p:grpSpPr>
        <p:sp>
          <p:nvSpPr>
            <p:cNvPr id="48" name="Rectangle 4"/>
            <p:cNvSpPr>
              <a:spLocks/>
            </p:cNvSpPr>
            <p:nvPr/>
          </p:nvSpPr>
          <p:spPr bwMode="auto">
            <a:xfrm flipH="1">
              <a:off x="6429083" y="3795236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49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 flipH="1">
              <a:off x="7495883" y="43931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1" name="Rectangle 9"/>
            <p:cNvSpPr>
              <a:spLocks/>
            </p:cNvSpPr>
            <p:nvPr/>
          </p:nvSpPr>
          <p:spPr bwMode="auto">
            <a:xfrm flipH="1">
              <a:off x="60480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52" name="Rectangle 12"/>
            <p:cNvSpPr>
              <a:spLocks/>
            </p:cNvSpPr>
            <p:nvPr/>
          </p:nvSpPr>
          <p:spPr bwMode="auto">
            <a:xfrm flipH="1">
              <a:off x="55908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3" name="Rectangle 14"/>
            <p:cNvSpPr>
              <a:spLocks/>
            </p:cNvSpPr>
            <p:nvPr/>
          </p:nvSpPr>
          <p:spPr bwMode="auto">
            <a:xfrm flipH="1">
              <a:off x="65052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4" name="Rectangle 15"/>
            <p:cNvSpPr>
              <a:spLocks/>
            </p:cNvSpPr>
            <p:nvPr/>
          </p:nvSpPr>
          <p:spPr bwMode="auto">
            <a:xfrm flipH="1">
              <a:off x="70386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55" name="Rectangle 16"/>
            <p:cNvSpPr>
              <a:spLocks/>
            </p:cNvSpPr>
            <p:nvPr/>
          </p:nvSpPr>
          <p:spPr bwMode="auto">
            <a:xfrm flipH="1">
              <a:off x="5590883" y="56885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 flipH="1">
              <a:off x="6352883" y="56885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934200" y="4495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6781800" y="4572000"/>
            <a:ext cx="457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7239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 flipH="1">
            <a:off x="58674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943600" y="5181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4" name="Line 19"/>
          <p:cNvSpPr>
            <a:spLocks noChangeShapeType="1"/>
          </p:cNvSpPr>
          <p:nvPr/>
        </p:nvSpPr>
        <p:spPr bwMode="auto">
          <a:xfrm>
            <a:off x="6477000" y="5181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5" name="Rectangle 17"/>
          <p:cNvSpPr>
            <a:spLocks/>
          </p:cNvSpPr>
          <p:nvPr/>
        </p:nvSpPr>
        <p:spPr bwMode="auto">
          <a:xfrm flipH="1">
            <a:off x="7391400" y="60960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6781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flipV="1">
            <a:off x="7772400" y="51816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4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Recursive </a:t>
            </a:r>
            <a:r>
              <a:rPr lang="en-US" sz="3200" dirty="0" smtClean="0">
                <a:solidFill>
                  <a:srgbClr val="FF0000"/>
                </a:solidFill>
              </a:rPr>
              <a:t>descent </a:t>
            </a:r>
            <a:r>
              <a:rPr lang="en-US" sz="3200" dirty="0">
                <a:solidFill>
                  <a:srgbClr val="800000"/>
                </a:solidFill>
              </a:rPr>
              <a:t>p</a:t>
            </a:r>
            <a:r>
              <a:rPr lang="en-US" sz="3200" dirty="0" smtClean="0">
                <a:solidFill>
                  <a:srgbClr val="800000"/>
                </a:solidFill>
              </a:rPr>
              <a:t>arsing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Write a set of mutually </a:t>
            </a:r>
            <a:r>
              <a:rPr lang="en-US" sz="2400" i="1" dirty="0" smtClean="0"/>
              <a:t>recursive methods </a:t>
            </a:r>
            <a:r>
              <a:rPr lang="en-US" sz="2400" dirty="0" smtClean="0"/>
              <a:t>to </a:t>
            </a:r>
            <a:r>
              <a:rPr lang="en-US" sz="2400" dirty="0"/>
              <a:t>check if a sentence is in the </a:t>
            </a:r>
            <a:r>
              <a:rPr lang="en-US" sz="2400" dirty="0" smtClean="0"/>
              <a:t>language (show how to generate parse tree later).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r>
              <a:rPr lang="en-US" sz="2400" dirty="0" smtClean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 smtClean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Parsing an E 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 errors.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processed tokens have been removed from input.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685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315200" cy="1066800"/>
            <a:chOff x="609600" y="3810000"/>
            <a:chExt cx="7315200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423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(   2   +   </a:t>
              </a:r>
              <a:r>
                <a:rPr lang="en-US" dirty="0" smtClean="0">
                  <a:solidFill>
                    <a:srgbClr val="FF0000"/>
                  </a:solidFill>
                </a:rPr>
                <a:t>(   4    +    8    )    +    9   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dirty="0" smtClean="0">
                  <a:solidFill>
                    <a:schemeClr val="tx1"/>
                  </a:solidFill>
                </a:rPr>
                <a:t>efore call:   </a:t>
              </a:r>
              <a:r>
                <a:rPr lang="en-US" dirty="0" smtClean="0">
                  <a:solidFill>
                    <a:srgbClr val="0000FF"/>
                  </a:solidFill>
                </a:rPr>
                <a:t>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unprocessed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(call returns true)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 smtClean="0"/>
              <a:t>Specification: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b="1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776" y="2514600"/>
            <a:ext cx="7695824" cy="3509665"/>
            <a:chOff x="533776" y="2514600"/>
            <a:chExt cx="7695824" cy="3509665"/>
          </a:xfrm>
        </p:grpSpPr>
        <p:grpSp>
          <p:nvGrpSpPr>
            <p:cNvPr id="3" name="Group 2"/>
            <p:cNvGrpSpPr/>
            <p:nvPr/>
          </p:nvGrpSpPr>
          <p:grpSpPr>
            <a:xfrm>
              <a:off x="533776" y="2514600"/>
              <a:ext cx="7695824" cy="3509665"/>
              <a:chOff x="380999" y="2514600"/>
              <a:chExt cx="7695824" cy="3509665"/>
            </a:xfrm>
          </p:grpSpPr>
          <p:sp>
            <p:nvSpPr>
              <p:cNvPr id="7" name="Line 29"/>
              <p:cNvSpPr>
                <a:spLocks noChangeShapeType="1"/>
              </p:cNvSpPr>
              <p:nvPr/>
            </p:nvSpPr>
            <p:spPr bwMode="auto">
              <a:xfrm flipH="1">
                <a:off x="380999" y="2514600"/>
                <a:ext cx="4356" cy="33528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Line 29"/>
              <p:cNvSpPr>
                <a:spLocks noChangeShapeType="1"/>
              </p:cNvSpPr>
              <p:nvPr/>
            </p:nvSpPr>
            <p:spPr bwMode="auto">
              <a:xfrm>
                <a:off x="380999" y="2514600"/>
                <a:ext cx="304801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Line 29"/>
              <p:cNvSpPr>
                <a:spLocks noChangeShapeType="1"/>
              </p:cNvSpPr>
              <p:nvPr/>
            </p:nvSpPr>
            <p:spPr bwMode="auto">
              <a:xfrm>
                <a:off x="381000" y="3352800"/>
                <a:ext cx="304801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762000" y="5562600"/>
                <a:ext cx="7314823" cy="46166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Same code used 3 times. Cries out for a method to do that</a:t>
                </a:r>
                <a:endParaRPr lang="en-US" dirty="0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533777" y="41148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533777" y="58674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Illustration of parsing to check syntax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</a:t>
            </a:r>
            <a:r>
              <a:rPr lang="en-US" dirty="0" smtClean="0"/>
              <a:t>      1    +     (    </a:t>
            </a:r>
            <a:r>
              <a:rPr lang="en-US" dirty="0"/>
              <a:t>2  </a:t>
            </a:r>
            <a:r>
              <a:rPr lang="en-US" dirty="0" smtClean="0"/>
              <a:t>   +     4     )     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362200"/>
            <a:ext cx="2667000" cy="35052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324600" y="2362200"/>
            <a:ext cx="9144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The scanner constructs tokens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An object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of class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 smtClean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 smtClean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Change parser to generate a tree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15240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Return null if there was an error*/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…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5354" y="2971800"/>
            <a:ext cx="8301445" cy="2319992"/>
            <a:chOff x="385354" y="2514600"/>
            <a:chExt cx="8301445" cy="2319992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895600"/>
              <a:ext cx="411077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b="1" dirty="0" smtClean="0"/>
                <a:t>f</a:t>
              </a:r>
              <a:r>
                <a:rPr lang="en-US" dirty="0" smtClean="0"/>
                <a:t> (first token is an integer)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Tree t= </a:t>
              </a:r>
              <a:r>
                <a:rPr lang="en-US" b="1" dirty="0" smtClean="0"/>
                <a:t>new</a:t>
              </a:r>
              <a:r>
                <a:rPr lang="en-US" dirty="0" smtClean="0"/>
                <a:t> Tree(the integer);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Remove token from input;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</a:t>
              </a:r>
              <a:r>
                <a:rPr lang="en-US" b="1" dirty="0" smtClean="0"/>
                <a:t>return</a:t>
              </a:r>
              <a:r>
                <a:rPr lang="en-US" dirty="0" smtClean="0"/>
                <a:t> t;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85354" y="2514600"/>
              <a:ext cx="8301445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522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Change parser to generate a </a:t>
            </a:r>
            <a:r>
              <a:rPr lang="en-US" sz="3200" dirty="0" smtClean="0">
                <a:solidFill>
                  <a:srgbClr val="800000"/>
                </a:solidFill>
              </a:rPr>
              <a:t>tree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 Return null if there was an error*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… 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t1= parse(E);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(t1 == n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t2=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parse(E);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== n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Tree(t1, ‘+’, t2);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13185" y="1226403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ADT: Abstract Data Type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Just like a type: </a:t>
            </a:r>
            <a:r>
              <a:rPr lang="en-US" sz="2400" dirty="0" smtClean="0">
                <a:solidFill>
                  <a:srgbClr val="FF0000"/>
                </a:solidFill>
              </a:rPr>
              <a:t>Bunch of values together with operations on them.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82296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300"/>
              </a:spcBef>
            </a:pPr>
            <a:r>
              <a:rPr lang="en-US" dirty="0">
                <a:solidFill>
                  <a:srgbClr val="008000"/>
                </a:solidFill>
              </a:rPr>
              <a:t> /** an implementation of stack implements a </a:t>
            </a:r>
            <a:r>
              <a:rPr lang="en-US" dirty="0" smtClean="0">
                <a:solidFill>
                  <a:srgbClr val="008000"/>
                </a:solidFill>
              </a:rPr>
              <a:t>LIFO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list of values of type E.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800000"/>
                </a:solidFill>
              </a:rPr>
              <a:t>p</a:t>
            </a:r>
            <a:r>
              <a:rPr lang="en-US" dirty="0" smtClean="0">
                <a:solidFill>
                  <a:srgbClr val="800000"/>
                </a:solidFill>
              </a:rPr>
              <a:t>ublic interface&lt;E&gt; stack {</a:t>
            </a:r>
          </a:p>
          <a:p>
            <a:pPr marL="0" indent="0" defTabSz="0">
              <a:spcBef>
                <a:spcPts val="600"/>
              </a:spcBef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</a:t>
            </a:r>
            <a:r>
              <a:rPr lang="en-US" dirty="0" smtClean="0">
                <a:solidFill>
                  <a:srgbClr val="008000"/>
                </a:solidFill>
              </a:rPr>
              <a:t>/** =  “the list is empty.” */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isEmpty</a:t>
            </a:r>
            <a:r>
              <a:rPr lang="en-US" dirty="0" smtClean="0">
                <a:solidFill>
                  <a:srgbClr val="800000"/>
                </a:solidFill>
              </a:rPr>
              <a:t>();</a:t>
            </a:r>
          </a:p>
          <a:p>
            <a:pPr marL="0" indent="0" defTabSz="45720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/** Push v onto the top of the list. */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void push(E v); </a:t>
            </a:r>
          </a:p>
          <a:p>
            <a:pPr marL="0" indent="0" defTabSz="457200">
              <a:spcBef>
                <a:spcPts val="600"/>
              </a:spcBef>
              <a:buNone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/** Remove top value on the list and return it.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	Precondition: the list is not empty. */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E pop();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2743200"/>
            <a:ext cx="1447800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Java interface is a great way to define an ADT</a:t>
            </a:r>
            <a:r>
              <a:rPr lang="en-US" dirty="0" smtClean="0"/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2971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14530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0 " pathEditMode="relative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316 -0.0002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5" grpId="1"/>
      <p:bldP spid="16" grpId="0"/>
      <p:bldP spid="16" grpId="1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28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00023 L 0.14826 -0.00023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14826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Use parser </a:t>
            </a:r>
            <a:r>
              <a:rPr lang="en-US" sz="3200" dirty="0">
                <a:solidFill>
                  <a:srgbClr val="800000"/>
                </a:solidFill>
              </a:rPr>
              <a:t>to </a:t>
            </a:r>
            <a:r>
              <a:rPr lang="en-US" sz="3200" dirty="0" smtClean="0">
                <a:solidFill>
                  <a:srgbClr val="800000"/>
                </a:solidFill>
              </a:rPr>
              <a:t>generate 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generate code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as follows: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string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a string containing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E1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E2</a:t>
            </a:r>
            <a:endParaRPr lang="en-US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“ADD\n”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7824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Grammar that gives precedence to * over +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+     3       *      4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means</a:t>
            </a:r>
          </a:p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0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or more occurrences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xxx.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 smtClean="0">
                <a:latin typeface="Times New Roman"/>
                <a:cs typeface="Times New Roman"/>
              </a:rPr>
              <a:t>T: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</a:t>
            </a:r>
            <a:r>
              <a:rPr lang="en-US" dirty="0" smtClean="0">
                <a:solidFill>
                  <a:srgbClr val="008000"/>
                </a:solidFill>
              </a:rPr>
              <a:t>complete </a:t>
            </a:r>
            <a:r>
              <a:rPr lang="en-US" dirty="0">
                <a:solidFill>
                  <a:srgbClr val="008000"/>
                </a:solidFill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Does r</a:t>
            </a:r>
            <a:r>
              <a:rPr lang="en-US" sz="3200" dirty="0" smtClean="0">
                <a:solidFill>
                  <a:srgbClr val="800000"/>
                </a:solidFill>
              </a:rPr>
              <a:t>ecursive </a:t>
            </a:r>
            <a:r>
              <a:rPr lang="en-US" sz="3200" dirty="0">
                <a:solidFill>
                  <a:srgbClr val="800000"/>
                </a:solidFill>
              </a:rPr>
              <a:t>d</a:t>
            </a:r>
            <a:r>
              <a:rPr lang="en-US" sz="3200" dirty="0" smtClean="0">
                <a:solidFill>
                  <a:srgbClr val="800000"/>
                </a:solidFill>
              </a:rPr>
              <a:t>escent </a:t>
            </a:r>
            <a:r>
              <a:rPr lang="en-US" sz="3200" dirty="0">
                <a:solidFill>
                  <a:srgbClr val="800000"/>
                </a:solidFill>
              </a:rPr>
              <a:t>a</a:t>
            </a:r>
            <a:r>
              <a:rPr lang="en-US" sz="3200" dirty="0" smtClean="0">
                <a:solidFill>
                  <a:srgbClr val="800000"/>
                </a:solidFill>
              </a:rPr>
              <a:t>lways </a:t>
            </a:r>
            <a:r>
              <a:rPr lang="en-US" sz="3200" dirty="0">
                <a:solidFill>
                  <a:srgbClr val="800000"/>
                </a:solidFill>
              </a:rPr>
              <a:t>w</a:t>
            </a:r>
            <a:r>
              <a:rPr lang="en-US" sz="3200" dirty="0" smtClean="0">
                <a:solidFill>
                  <a:srgbClr val="800000"/>
                </a:solidFill>
              </a:rPr>
              <a:t>ork</a:t>
            </a:r>
            <a:r>
              <a:rPr lang="en-US" sz="3200" dirty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34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ome </a:t>
            </a:r>
            <a:r>
              <a:rPr lang="en-US" sz="2400" dirty="0">
                <a:latin typeface="Times New Roman"/>
                <a:cs typeface="Times New Roman"/>
              </a:rPr>
              <a:t>grammars </a:t>
            </a:r>
            <a:r>
              <a:rPr lang="en-US" sz="2400" dirty="0" smtClean="0">
                <a:latin typeface="Times New Roman"/>
                <a:cs typeface="Times New Roman"/>
              </a:rPr>
              <a:t>cannot </a:t>
            </a:r>
            <a:r>
              <a:rPr lang="en-US" sz="2400" dirty="0">
                <a:latin typeface="Times New Roman"/>
                <a:cs typeface="Times New Roman"/>
              </a:rPr>
              <a:t>be used </a:t>
            </a:r>
            <a:r>
              <a:rPr lang="en-US" sz="2400" dirty="0" smtClean="0">
                <a:latin typeface="Times New Roman"/>
                <a:cs typeface="Times New Roman"/>
              </a:rPr>
              <a:t>for recursive </a:t>
            </a:r>
            <a:r>
              <a:rPr lang="en-US" sz="2400" dirty="0">
                <a:latin typeface="Times New Roman"/>
                <a:cs typeface="Times New Roman"/>
              </a:rPr>
              <a:t>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rivial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recur-</a:t>
            </a: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descent is hard to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 – take the compiler writing course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Syntactic </a:t>
            </a:r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540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Sometimes a sentence has more than one parse tree</a:t>
            </a: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aaxB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x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</a:t>
            </a:r>
            <a:r>
              <a:rPr lang="en-US" sz="2400" dirty="0" smtClean="0">
                <a:latin typeface="Times New Roman"/>
                <a:cs typeface="Times New Roman"/>
              </a:rPr>
              <a:t>languages. In the following, which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cs typeface="Times New Roman"/>
              </a:rPr>
              <a:t> does the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 smtClean="0">
                <a:latin typeface="Times New Roman"/>
                <a:cs typeface="Times New Roman"/>
              </a:rPr>
              <a:t> go with?</a:t>
            </a:r>
            <a:endParaRPr lang="en-US" sz="2400" dirty="0"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b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</a:b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2209800"/>
            <a:ext cx="1981200" cy="1428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81000" lvl="1" indent="0" algn="r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aaxbb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can be parsed in two ways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Syntactic </a:t>
            </a:r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languages. In the following, which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latin typeface="Times New Roman"/>
                <a:cs typeface="Times New Roman"/>
              </a:rPr>
              <a:t> does the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latin typeface="Times New Roman"/>
                <a:cs typeface="Times New Roman"/>
              </a:rPr>
              <a:t> go with?</a:t>
            </a: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838200" y="3670300"/>
            <a:ext cx="7391400" cy="280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ambiguity actually affects the program’s meaning</a:t>
            </a: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Resolve it by either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Modify the grammar to eliminate the ambiguity (best)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Provide an extra non-grammar rule (e.g.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else goes with closest if</a:t>
            </a: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also think of modifying the language (require end delimiters)</a:t>
            </a: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9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Summary: What you should know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5FD02D-4AF3-418C-95D2-E2B84633766F}" type="slidenum">
              <a:rPr lang="en-US"/>
              <a:pPr/>
              <a:t>37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2400" dirty="0" smtClean="0"/>
              <a:t>preorder, </a:t>
            </a:r>
            <a:r>
              <a:rPr lang="en-US" sz="2400" dirty="0" err="1" smtClean="0"/>
              <a:t>inorder</a:t>
            </a:r>
            <a:r>
              <a:rPr lang="en-US" sz="2400" dirty="0" smtClean="0"/>
              <a:t>, and </a:t>
            </a:r>
            <a:r>
              <a:rPr lang="en-US" sz="2400" dirty="0" err="1" smtClean="0"/>
              <a:t>postorder</a:t>
            </a:r>
            <a:r>
              <a:rPr lang="en-US" sz="2400" dirty="0" smtClean="0"/>
              <a:t> traversal. How </a:t>
            </a:r>
            <a:r>
              <a:rPr lang="en-US" sz="2400" dirty="0" smtClean="0"/>
              <a:t>they </a:t>
            </a:r>
            <a:r>
              <a:rPr lang="en-US" sz="2400" dirty="0" smtClean="0"/>
              <a:t>can be used to get prefix notation, infix notation, and postfix notation for an expression tree.</a:t>
            </a:r>
          </a:p>
          <a:p>
            <a:r>
              <a:rPr lang="en-US" sz="2400" dirty="0" smtClean="0"/>
              <a:t>Grammars: productions or rules, tokens or terminals, </a:t>
            </a:r>
            <a:r>
              <a:rPr lang="en-US" sz="2400" dirty="0" err="1" smtClean="0"/>
              <a:t>nonterminals</a:t>
            </a:r>
            <a:r>
              <a:rPr lang="en-US" sz="2400" dirty="0" smtClean="0"/>
              <a:t>. The parse tree for a sentence of a grammar.</a:t>
            </a:r>
          </a:p>
          <a:p>
            <a:r>
              <a:rPr lang="en-US" sz="2400" dirty="0" smtClean="0"/>
              <a:t>Ambiguous grammar, because a sentence is ambiguous (has two different parse trees).</a:t>
            </a:r>
          </a:p>
          <a:p>
            <a:r>
              <a:rPr lang="en-US" sz="2400" dirty="0" smtClean="0"/>
              <a:t>You should be able to tell whether string is a sentence of a simple grammar or not. You should be able to tell whether a grammar has an infinite number of sentences.</a:t>
            </a:r>
          </a:p>
          <a:p>
            <a:r>
              <a:rPr lang="en-US" sz="2400" dirty="0" smtClean="0"/>
              <a:t>You are </a:t>
            </a:r>
            <a:r>
              <a:rPr lang="en-US" sz="2400" i="1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responsible for recursive descent parsing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3D6CB2-FA74-4589-8924-8B5EBDA2630E}" type="slidenum">
              <a:rPr lang="en-US"/>
              <a:pPr/>
              <a:t>38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/>
              <a:t>Write a grammar and recursive </a:t>
            </a:r>
            <a:r>
              <a:rPr lang="en-US" sz="2400" dirty="0" smtClean="0"/>
              <a:t>descent parser for sentence palindromes that ignores white spaces &amp; punctuation</a:t>
            </a:r>
            <a:endParaRPr lang="en-US" sz="2400" dirty="0"/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Was it Eliot's toilet I saw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?               No trace,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not one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carton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Go deliver a dare, vile dog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!            Madam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I'm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Adam</a:t>
            </a:r>
            <a:endParaRPr lang="en-US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 grammar and recursive program for strings </a:t>
            </a:r>
            <a:r>
              <a:rPr lang="en-US" sz="2400" dirty="0" err="1"/>
              <a:t>A</a:t>
            </a:r>
            <a:r>
              <a:rPr lang="en-US" sz="3200" baseline="30000" dirty="0" err="1"/>
              <a:t>n</a:t>
            </a:r>
            <a:r>
              <a:rPr lang="en-US" sz="2400" dirty="0" err="1"/>
              <a:t>B</a:t>
            </a:r>
            <a:r>
              <a:rPr lang="en-US" sz="3200" baseline="30000" dirty="0" err="1"/>
              <a:t>n</a:t>
            </a:r>
            <a:endParaRPr lang="en-US" sz="3200" baseline="30000" dirty="0"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AB                                        AABB</a:t>
            </a:r>
            <a:endParaRPr lang="en-US"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AAAAAAABBBBBBB</a:t>
            </a:r>
          </a:p>
          <a:p>
            <a:pPr marL="0" indent="0">
              <a:buNone/>
            </a:pPr>
            <a:r>
              <a:rPr lang="en-US" sz="2400" dirty="0"/>
              <a:t>Write a grammar and recursive program for Java identifiers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&lt;letter&gt; [&lt;letter&gt; or &lt;digit&gt;]</a:t>
            </a:r>
            <a:r>
              <a:rPr lang="en-US" sz="2400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0…N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j27, but not 2j7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Pointers to material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Parse trees: </a:t>
            </a:r>
            <a:r>
              <a:rPr lang="en-US" sz="2400" dirty="0"/>
              <a:t>text, section 23.36</a:t>
            </a:r>
          </a:p>
          <a:p>
            <a:pPr lvl="1"/>
            <a:r>
              <a:rPr lang="en-US" sz="2400" dirty="0" smtClean="0"/>
              <a:t>Definition of </a:t>
            </a:r>
            <a:r>
              <a:rPr lang="en-US" sz="2400" dirty="0"/>
              <a:t>Java </a:t>
            </a:r>
            <a:r>
              <a:rPr lang="en-US" sz="2400" dirty="0" smtClean="0"/>
              <a:t>Language, sometimes useful: </a:t>
            </a:r>
            <a:r>
              <a:rPr lang="en-US" sz="2400" dirty="0" err="1" smtClean="0">
                <a:solidFill>
                  <a:srgbClr val="00B050"/>
                </a:solidFill>
              </a:rPr>
              <a:t>docs.oracle.com</a:t>
            </a:r>
            <a:r>
              <a:rPr lang="en-US" sz="2400" dirty="0">
                <a:solidFill>
                  <a:srgbClr val="00B050"/>
                </a:solidFill>
              </a:rPr>
              <a:t>/javase/specs/jls/se7/html/index.html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Grammar for most </a:t>
            </a:r>
            <a:r>
              <a:rPr lang="en-US" sz="2400" dirty="0"/>
              <a:t>of </a:t>
            </a:r>
            <a:r>
              <a:rPr lang="en-US" sz="2400" dirty="0" smtClean="0"/>
              <a:t>Java, for those who are curious: 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docs.oracle.com</a:t>
            </a:r>
            <a:r>
              <a:rPr lang="en-US" sz="2400" dirty="0">
                <a:solidFill>
                  <a:srgbClr val="00B050"/>
                </a:solidFill>
                <a:hlinkClick r:id="rId2"/>
              </a:rPr>
              <a:t>/javase/specs/jls/se7/html/jls-18.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Tree traversals –preorder, </a:t>
            </a:r>
            <a:r>
              <a:rPr lang="en-US" sz="2400" dirty="0" err="1" smtClean="0">
                <a:solidFill>
                  <a:srgbClr val="00B050"/>
                </a:solidFill>
              </a:rPr>
              <a:t>inorder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postorder</a:t>
            </a:r>
            <a:r>
              <a:rPr lang="en-US" sz="2400" dirty="0" smtClean="0">
                <a:solidFill>
                  <a:srgbClr val="00B050"/>
                </a:solidFill>
              </a:rPr>
              <a:t>: text, sections 23.13 .. 23.15.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1227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draw a tree for (2 + 3) * (1 + (5 – 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7432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272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819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6670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6670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32004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3657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3200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1242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31242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52600" y="4648200"/>
            <a:ext cx="549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/* return the value of this </a:t>
            </a:r>
            <a:r>
              <a:rPr lang="en-US" dirty="0" err="1" smtClean="0"/>
              <a:t>Exp</a:t>
            </a:r>
            <a:r>
              <a:rPr lang="en-US" dirty="0" smtClean="0"/>
              <a:t> */</a:t>
            </a:r>
            <a:endParaRPr lang="en-US" dirty="0"/>
          </a:p>
          <a:p>
            <a:r>
              <a:rPr lang="en-US" dirty="0" smtClean="0"/>
              <a:t> 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</a:p>
          <a:p>
            <a:r>
              <a:rPr lang="en-US" dirty="0"/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388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943601" y="3657600"/>
            <a:ext cx="152399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9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38600"/>
            <a:ext cx="3962400" cy="25908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Int</a:t>
            </a:r>
            <a:r>
              <a:rPr lang="en-US" sz="2400" dirty="0" smtClean="0"/>
              <a:t>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return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343400" y="3810000"/>
            <a:ext cx="4572000" cy="28194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1828800"/>
            <a:ext cx="54991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/* return the value of this </a:t>
            </a:r>
            <a:r>
              <a:rPr lang="en-US" dirty="0" err="1" smtClean="0"/>
              <a:t>Exp</a:t>
            </a:r>
            <a:r>
              <a:rPr lang="en-US" dirty="0" smtClean="0"/>
              <a:t> */</a:t>
            </a:r>
            <a:endParaRPr lang="en-US" dirty="0"/>
          </a:p>
          <a:p>
            <a:r>
              <a:rPr lang="en-US" dirty="0" smtClean="0"/>
              <a:t> 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667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840540"/>
            <a:ext cx="38685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Preorder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2.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preorder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preorder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5710535"/>
            <a:ext cx="81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+ 2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5710535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+ 1 - 4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733800"/>
            <a:ext cx="3467100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dirty="0"/>
              <a:t>prefix and postfix </a:t>
            </a:r>
            <a:r>
              <a:rPr lang="en-US" dirty="0" smtClean="0"/>
              <a:t>notation </a:t>
            </a:r>
            <a:r>
              <a:rPr lang="en-US" dirty="0"/>
              <a:t>proposed by Jan </a:t>
            </a:r>
            <a:r>
              <a:rPr lang="en-US" dirty="0" err="1"/>
              <a:t>Lukasiewicz</a:t>
            </a:r>
            <a:r>
              <a:rPr lang="en-US" dirty="0"/>
              <a:t> in </a:t>
            </a:r>
            <a:r>
              <a:rPr lang="en-US" dirty="0" smtClean="0"/>
              <a:t>1951</a:t>
            </a:r>
          </a:p>
          <a:p>
            <a:pPr algn="r"/>
            <a:endParaRPr lang="en-US" dirty="0"/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Postfix</a:t>
            </a:r>
            <a:r>
              <a:rPr lang="en-US" dirty="0" smtClean="0"/>
              <a:t> (we see it later) is often called </a:t>
            </a:r>
            <a:r>
              <a:rPr lang="en-US" dirty="0" smtClean="0">
                <a:solidFill>
                  <a:srgbClr val="FF0000"/>
                </a:solidFill>
              </a:rPr>
              <a:t>RPN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Reverse Polish Notation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8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3886200"/>
            <a:ext cx="39805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 smtClean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3. </a:t>
            </a:r>
            <a:r>
              <a:rPr lang="en-US" sz="2200" dirty="0">
                <a:solidFill>
                  <a:srgbClr val="800000"/>
                </a:solidFill>
              </a:rPr>
              <a:t>Visit the </a:t>
            </a:r>
            <a:r>
              <a:rPr lang="en-US" sz="2200" dirty="0" smtClean="0">
                <a:solidFill>
                  <a:srgbClr val="800000"/>
                </a:solidFill>
              </a:rPr>
              <a:t>root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4 -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34290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about 1974, Gries paid $300 for an HP calculator, which had some memory and </a:t>
            </a:r>
            <a:r>
              <a:rPr lang="en-US" dirty="0" smtClean="0">
                <a:solidFill>
                  <a:srgbClr val="FF0000"/>
                </a:solidFill>
              </a:rPr>
              <a:t>used postfix notation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Still works. Come up to see it.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981200" cy="36376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00600" y="60198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90800" y="34290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           Cornell tuition   Calculator cost      Percent     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1973      $5030                    $300                 .0596</a:t>
            </a:r>
          </a:p>
          <a:p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2014      $</a:t>
            </a:r>
            <a:r>
              <a:rPr lang="en-US" sz="2000" dirty="0" smtClean="0"/>
              <a:t>47,050                    $60                     .00127</a:t>
            </a:r>
            <a:endParaRPr lang="en-US" sz="2200" dirty="0">
              <a:solidFill>
                <a:srgbClr val="8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1981200" cy="3637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81600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Then: (HP 45) RPN. 9 memory locations, 4-level stack, 1-line display</a:t>
            </a:r>
          </a:p>
          <a:p>
            <a:r>
              <a:rPr lang="en-US" sz="2000" dirty="0" smtClean="0"/>
              <a:t>Now:  (HP 35S) RPN and infix. 30K user memory, 2-line display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74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</TotalTime>
  <Pages>0</Pages>
  <Words>2798</Words>
  <Characters>0</Characters>
  <Application>Microsoft Macintosh PowerPoint</Application>
  <PresentationFormat>On-screen Show (4:3)</PresentationFormat>
  <Lines>0</Lines>
  <Paragraphs>563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ADTs, Grammars, Parsing, Tree traversals</vt:lpstr>
      <vt:lpstr>ADT: Abstract Data Type</vt:lpstr>
      <vt:lpstr>ADT: Abstract Data Type</vt:lpstr>
      <vt:lpstr>Pointers to material</vt:lpstr>
      <vt:lpstr>Expression trees</vt:lpstr>
      <vt:lpstr>Expression trees</vt:lpstr>
      <vt:lpstr>tree for (2 + 3) * (1 + – 4)</vt:lpstr>
      <vt:lpstr>tree for (2 + 3) * (1 + – 4)</vt:lpstr>
      <vt:lpstr>tree for (2 + 3) * (1 + – 4)</vt:lpstr>
      <vt:lpstr>tree for (2 + 3) * (1 + – 4)</vt:lpstr>
      <vt:lpstr>tree for (2 + 3) * (1 + – 4)</vt:lpstr>
      <vt:lpstr>Expression trees</vt:lpstr>
      <vt:lpstr>Motivation for grammars</vt:lpstr>
      <vt:lpstr>A Grammar</vt:lpstr>
      <vt:lpstr>A Grammar</vt:lpstr>
      <vt:lpstr>A recursive grammar</vt:lpstr>
      <vt:lpstr>Detour</vt:lpstr>
      <vt:lpstr>Sentences with periods</vt:lpstr>
      <vt:lpstr>Grammars for programming languages</vt:lpstr>
      <vt:lpstr>Grammar for simple expressions (not the best)</vt:lpstr>
      <vt:lpstr>Parsing</vt:lpstr>
      <vt:lpstr>Ambiguity</vt:lpstr>
      <vt:lpstr>Recursive descent parsing</vt:lpstr>
      <vt:lpstr>Parsing an E 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Change parser to generate a tree</vt:lpstr>
      <vt:lpstr>Code for a stack machine</vt:lpstr>
      <vt:lpstr>Code for a stack machine</vt:lpstr>
      <vt:lpstr>Use parser to generate code for a stack machine</vt:lpstr>
      <vt:lpstr>Grammar that gives precedence to * over +</vt:lpstr>
      <vt:lpstr>Does recursive descent always work?</vt:lpstr>
      <vt:lpstr>Syntactic ambiguity</vt:lpstr>
      <vt:lpstr>Syntactic ambiguity</vt:lpstr>
      <vt:lpstr>Summary: What you should know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Gries</cp:lastModifiedBy>
  <cp:revision>108</cp:revision>
  <cp:lastPrinted>2013-09-23T16:53:33Z</cp:lastPrinted>
  <dcterms:modified xsi:type="dcterms:W3CDTF">2015-03-03T23:26:52Z</dcterms:modified>
</cp:coreProperties>
</file>