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5"/>
  </p:notesMasterIdLst>
  <p:handoutMasterIdLst>
    <p:handoutMasterId r:id="rId36"/>
  </p:handoutMasterIdLst>
  <p:sldIdLst>
    <p:sldId id="310" r:id="rId2"/>
    <p:sldId id="302" r:id="rId3"/>
    <p:sldId id="303" r:id="rId4"/>
    <p:sldId id="304" r:id="rId5"/>
    <p:sldId id="305" r:id="rId6"/>
    <p:sldId id="284" r:id="rId7"/>
    <p:sldId id="259" r:id="rId8"/>
    <p:sldId id="263" r:id="rId9"/>
    <p:sldId id="260" r:id="rId10"/>
    <p:sldId id="293" r:id="rId11"/>
    <p:sldId id="300" r:id="rId12"/>
    <p:sldId id="296" r:id="rId13"/>
    <p:sldId id="301" r:id="rId14"/>
    <p:sldId id="297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306" r:id="rId31"/>
    <p:sldId id="307" r:id="rId32"/>
    <p:sldId id="308" r:id="rId33"/>
    <p:sldId id="309" r:id="rId3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Times New Roman" charset="0"/>
        <a:ea typeface="ヒラギノ明朝 ProN W3" charset="0"/>
        <a:cs typeface="ヒラギノ明朝 ProN W3" charset="0"/>
        <a:sym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416" y="-1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7" d="100"/>
        <a:sy n="13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B175E46-2B4C-F847-858F-5C2E8A53EE79}" type="datetimeFigureOut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20E04EC-1DC9-CE45-90CC-0FA89C784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432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F669A2C-13B5-4640-8252-5F242AC8DDB2}" type="datetimeFigureOut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77F254-806B-F647-9052-18B63F864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9629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6794D03-98BC-124A-8613-E1B803933341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D5632A-5904-DF40-9D40-CD065DD2B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5093-504C-9A4B-9FEF-3ADE40BB1A48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3D6D9-B983-BD4D-9192-E1BD9C28D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54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B834D-0BD0-374F-8F00-A52F8DE30F12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BCF11-BA75-D94A-9376-695F9DBE7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421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E5F49-B3AC-854A-BF06-5BD4FE7BB539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A0811F-51B2-C243-BE6C-0F749D909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4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13F63-2ECD-7F4F-90A1-67DF1B7530E1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pPr>
              <a:defRPr/>
            </a:pPr>
            <a:fld id="{B8AB2994-403E-2743-A393-E1F130059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2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70322-A1B0-9948-AEA4-7ACE1839CE89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F0237-EF4A-8840-905F-FB5A2D0E3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75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8BF97-3F4A-3341-AC24-0C1C921847EF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414E1-36E5-BA46-9CAF-E1B1864C1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1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14796-F98B-EB47-801C-2E3E00053968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43E56-EA06-1643-91F5-9A3811930B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68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8743-E368-1E4E-9105-37BD6A05A26B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F825D4D-D888-FA43-93A2-4DFD0FD4E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1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F1271-8D9C-1541-AA8D-76322DB4640A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AD1A-18DE-2443-92D0-F2C9628B5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0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B140F-E67D-084E-9D31-E3FC5F9930B6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F9E18414-7745-F344-BD89-ABC214507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95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9DA3617-8C95-2047-889D-D299690174CB}" type="datetime1">
              <a:rPr lang="en-US"/>
              <a:pPr>
                <a:defRPr/>
              </a:pPr>
              <a:t>2/25/15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2DF4C4-67FD-1D4C-86D2-D2A62B82E8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89" r:id="rId2"/>
    <p:sldLayoutId id="2147483894" r:id="rId3"/>
    <p:sldLayoutId id="2147483895" r:id="rId4"/>
    <p:sldLayoutId id="2147483896" r:id="rId5"/>
    <p:sldLayoutId id="2147483890" r:id="rId6"/>
    <p:sldLayoutId id="2147483897" r:id="rId7"/>
    <p:sldLayoutId id="2147483891" r:id="rId8"/>
    <p:sldLayoutId id="2147483898" r:id="rId9"/>
    <p:sldLayoutId id="2147483892" r:id="rId10"/>
    <p:sldLayoutId id="214748389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  <a:ea typeface="MS PGothic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"/>
        <a:defRPr sz="29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charset="0"/>
        <a:buChar char=""/>
        <a:defRPr sz="26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"/>
        <a:defRPr sz="23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charset="0"/>
        <a:buChar char="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52400" y="76200"/>
            <a:ext cx="6477000" cy="1828800"/>
          </a:xfrm>
        </p:spPr>
        <p:txBody>
          <a:bodyPr rIns="13208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Searching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, Sorting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, and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ea typeface="+mj-ea"/>
                <a:cs typeface="+mj-cs"/>
              </a:rPr>
              <a:t>Asymptotic Complexity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76200"/>
            <a:ext cx="6705600" cy="685800"/>
          </a:xfrm>
        </p:spPr>
        <p:txBody>
          <a:bodyPr rIns="132080"/>
          <a:lstStyle/>
          <a:p>
            <a:pPr algn="r" eaLnBrk="1" hangingPunct="1">
              <a:lnSpc>
                <a:spcPct val="80000"/>
              </a:lnSpc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w Cen MT" charset="0"/>
                <a:ea typeface="MS PGothic" charset="0"/>
              </a:rPr>
              <a:t>CS2110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w Cen MT" charset="0"/>
                <a:ea typeface="MS PGothic" charset="0"/>
              </a:rPr>
              <a:t>– Spring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w Cen MT" charset="0"/>
                <a:ea typeface="MS PGothic" charset="0"/>
              </a:rPr>
              <a:t>2015</a:t>
            </a:r>
          </a:p>
          <a:p>
            <a:pPr algn="r" eaLnBrk="1" hangingPunct="1">
              <a:lnSpc>
                <a:spcPct val="80000"/>
              </a:lnSpc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Tw Cen MT" charset="0"/>
                <a:ea typeface="MS PGothic" charset="0"/>
              </a:rPr>
              <a:t>Lecture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Tw Cen MT" charset="0"/>
                <a:ea typeface="MS PGothic" charset="0"/>
              </a:rPr>
              <a:t>10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Tw Cen MT" charset="0"/>
              <a:ea typeface="MS PGothic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066800" y="2743200"/>
            <a:ext cx="0" cy="37338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 flipH="1">
            <a:off x="762000" y="5791200"/>
            <a:ext cx="6934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11"/>
          <p:cNvSpPr txBox="1">
            <a:spLocks noChangeArrowheads="1"/>
          </p:cNvSpPr>
          <p:nvPr/>
        </p:nvSpPr>
        <p:spPr bwMode="auto">
          <a:xfrm>
            <a:off x="7848600" y="5791200"/>
            <a:ext cx="8937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size n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10668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0  1  2  3  …</a:t>
            </a:r>
          </a:p>
        </p:txBody>
      </p:sp>
      <p:cxnSp>
        <p:nvCxnSpPr>
          <p:cNvPr id="11" name="Straight Connector 10"/>
          <p:cNvCxnSpPr/>
          <p:nvPr/>
        </p:nvCxnSpPr>
        <p:spPr bwMode="auto">
          <a:xfrm flipH="1">
            <a:off x="838200" y="5181600"/>
            <a:ext cx="6400800" cy="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6"/>
          <p:cNvSpPr txBox="1">
            <a:spLocks noChangeArrowheads="1"/>
          </p:cNvSpPr>
          <p:nvPr/>
        </p:nvSpPr>
        <p:spPr bwMode="auto">
          <a:xfrm>
            <a:off x="7265988" y="4876800"/>
            <a:ext cx="1903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Constant time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1066800" y="35814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9"/>
          <p:cNvSpPr txBox="1">
            <a:spLocks noChangeArrowheads="1"/>
          </p:cNvSpPr>
          <p:nvPr/>
        </p:nvSpPr>
        <p:spPr bwMode="auto">
          <a:xfrm>
            <a:off x="7315200" y="3429000"/>
            <a:ext cx="842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n ops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1066800" y="3429000"/>
            <a:ext cx="6172200" cy="2209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21"/>
          <p:cNvSpPr txBox="1">
            <a:spLocks noChangeArrowheads="1"/>
          </p:cNvSpPr>
          <p:nvPr/>
        </p:nvSpPr>
        <p:spPr bwMode="auto">
          <a:xfrm>
            <a:off x="7239000" y="2895600"/>
            <a:ext cx="1323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n + 2 ops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1066800" y="2209800"/>
            <a:ext cx="6553200" cy="3429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24"/>
          <p:cNvSpPr txBox="1">
            <a:spLocks noChangeArrowheads="1"/>
          </p:cNvSpPr>
          <p:nvPr/>
        </p:nvSpPr>
        <p:spPr bwMode="auto">
          <a:xfrm>
            <a:off x="7239000" y="2286000"/>
            <a:ext cx="147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2n + 2 ops</a:t>
            </a:r>
          </a:p>
        </p:txBody>
      </p: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-3124200" y="152400"/>
            <a:ext cx="8237538" cy="5638800"/>
            <a:chOff x="-3124200" y="152400"/>
            <a:chExt cx="8237426" cy="5638800"/>
          </a:xfrm>
        </p:grpSpPr>
        <p:sp>
          <p:nvSpPr>
            <p:cNvPr id="24" name="Arc 23"/>
            <p:cNvSpPr/>
            <p:nvPr/>
          </p:nvSpPr>
          <p:spPr bwMode="auto">
            <a:xfrm>
              <a:off x="-3124200" y="152400"/>
              <a:ext cx="7086504" cy="5638800"/>
            </a:xfrm>
            <a:prstGeom prst="arc">
              <a:avLst>
                <a:gd name="adj1" fmla="val 54222"/>
                <a:gd name="adj2" fmla="val 4606549"/>
              </a:avLst>
            </a:pr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TextBox 26"/>
            <p:cNvSpPr txBox="1">
              <a:spLocks noChangeArrowheads="1"/>
            </p:cNvSpPr>
            <p:nvPr/>
          </p:nvSpPr>
          <p:spPr bwMode="auto">
            <a:xfrm>
              <a:off x="3962400" y="27432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n*n ops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7086600" y="6519446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Pic: Natalie Diebold</a:t>
            </a:r>
            <a:endParaRPr lang="en-US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0781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Sample Problem: Searching</a:t>
            </a:r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D21C953-1AC5-384D-8E41-EB0741D9F593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429000" y="1524000"/>
            <a:ext cx="4953000" cy="5105400"/>
          </a:xfrm>
          <a:solidFill>
            <a:srgbClr val="FFFFCC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 rIns="132080"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/** b is sorted. Return h satisfying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     b[0..h] &lt;= v &lt; b[h+1..] */</a:t>
            </a:r>
          </a:p>
          <a:p>
            <a:pPr eaLnBrk="1" hangingPunct="1">
              <a:buFont typeface="Wingdings" charset="0"/>
              <a:buNone/>
            </a:pP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static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</a:t>
            </a: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int 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bsearch(</a:t>
            </a: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int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[] b, </a:t>
            </a: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int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v) {</a:t>
            </a:r>
            <a:endParaRPr lang="en-US" sz="2400">
              <a:latin typeface="Times New Roman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>
                <a:latin typeface="Times New Roman" charset="0"/>
                <a:ea typeface="ヒラギノ角ゴ ProN W6" charset="0"/>
                <a:cs typeface="ヒラギノ角ゴ ProN W6" charset="0"/>
                <a:sym typeface="Courier New" charset="0"/>
              </a:rPr>
              <a:t>	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</a:t>
            </a: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int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h= -1;</a:t>
            </a:r>
            <a:endParaRPr lang="en-US" sz="2400">
              <a:latin typeface="Times New Roman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>
                <a:latin typeface="Times New Roman" charset="0"/>
                <a:ea typeface="ヒラギノ角ゴ ProN W6" charset="0"/>
                <a:cs typeface="ヒラギノ角ゴ ProN W6" charset="0"/>
                <a:sym typeface="Courier New" charset="0"/>
              </a:rPr>
              <a:t>     </a:t>
            </a: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int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k= b.length;</a:t>
            </a:r>
            <a:endParaRPr lang="en-US" sz="2400">
              <a:latin typeface="Times New Roman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Times New Roman" charset="0"/>
                <a:ea typeface="ヒラギノ角ゴ ProN W6" charset="0"/>
                <a:cs typeface="ヒラギノ角ゴ ProN W6" charset="0"/>
                <a:sym typeface="Courier New" charset="0"/>
              </a:rPr>
              <a:t>	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</a:t>
            </a: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while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(h+1 != k) {</a:t>
            </a:r>
            <a:endParaRPr lang="en-US" sz="2400">
              <a:latin typeface="Times New Roman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          </a:t>
            </a: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int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e= (h+ k)/2;</a:t>
            </a:r>
          </a:p>
          <a:p>
            <a:pPr eaLnBrk="1" hangingPunct="1">
              <a:buFont typeface="Wingdings" charset="0"/>
              <a:buNone/>
            </a:pPr>
            <a:r>
              <a:rPr lang="en-US" sz="2400" b="1">
                <a:latin typeface="Times New Roman" charset="0"/>
                <a:ea typeface="ヒラギノ角ゴ ProN W6" charset="0"/>
                <a:cs typeface="ヒラギノ角ゴ ProN W6" charset="0"/>
                <a:sym typeface="Courier New" charset="0"/>
              </a:rPr>
              <a:t>           if</a:t>
            </a:r>
            <a:r>
              <a:rPr lang="en-US" sz="2400">
                <a:latin typeface="Times New Roman" charset="0"/>
                <a:ea typeface="ヒラギノ角ゴ ProN W6" charset="0"/>
                <a:cs typeface="ヒラギノ角ゴ ProN W6" charset="0"/>
                <a:sym typeface="Courier New" charset="0"/>
              </a:rPr>
              <a:t> (b[e] &lt;= v)  h= e;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          </a:t>
            </a: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else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k= e;</a:t>
            </a:r>
            <a:endParaRPr lang="en-US" sz="2400">
              <a:latin typeface="Times New Roman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    }</a:t>
            </a:r>
            <a:endParaRPr lang="en-US" sz="2400">
              <a:latin typeface="Times New Roman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    </a:t>
            </a:r>
            <a:r>
              <a:rPr lang="en-US" sz="2400" b="1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return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 h;</a:t>
            </a:r>
            <a:endParaRPr lang="en-US" sz="2400">
              <a:latin typeface="Times New Roman" charset="0"/>
              <a:ea typeface="ヒラギノ角ゴ ProN W6" charset="0"/>
              <a:cs typeface="ヒラギノ角ゴ ProN W6" charset="0"/>
              <a:sym typeface="Courier New" charset="0"/>
            </a:endParaRPr>
          </a:p>
          <a:p>
            <a:pPr eaLnBrk="1" hangingPunct="1">
              <a:spcBef>
                <a:spcPct val="0"/>
              </a:spcBef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  <a:sym typeface="Courier New" charset="0"/>
              </a:rPr>
              <a:t>} </a:t>
            </a:r>
            <a:r>
              <a:rPr lang="en-US" sz="2400">
                <a:latin typeface="Times New Roman" charset="0"/>
                <a:ea typeface="ヒラギノ角ゴ ProN W6" charset="0"/>
                <a:cs typeface="ヒラギノ角ゴ ProN W6" charset="0"/>
                <a:sym typeface="Courier New" charset="0"/>
              </a:rPr>
              <a:t>	</a:t>
            </a:r>
          </a:p>
        </p:txBody>
      </p:sp>
      <p:sp>
        <p:nvSpPr>
          <p:cNvPr id="24580" name="Rectangle 3"/>
          <p:cNvSpPr>
            <a:spLocks/>
          </p:cNvSpPr>
          <p:nvPr/>
        </p:nvSpPr>
        <p:spPr bwMode="auto">
          <a:xfrm>
            <a:off x="533400" y="1600200"/>
            <a:ext cx="2819400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50"/>
              </a:spcBef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Second solution: </a:t>
            </a:r>
            <a:r>
              <a:rPr lang="en-US" i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Binary Search</a:t>
            </a:r>
          </a:p>
        </p:txBody>
      </p:sp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381000" y="2590800"/>
            <a:ext cx="2971800" cy="89217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 sz="2600"/>
              <a:t>inv:</a:t>
            </a:r>
          </a:p>
          <a:p>
            <a:pPr eaLnBrk="1" hangingPunct="1"/>
            <a:r>
              <a:rPr lang="en-US" sz="2600">
                <a:solidFill>
                  <a:srgbClr val="800000"/>
                </a:solidFill>
              </a:rPr>
              <a:t>b[0..h] &lt;= v &lt; b[k..]</a:t>
            </a:r>
          </a:p>
        </p:txBody>
      </p:sp>
      <p:sp>
        <p:nvSpPr>
          <p:cNvPr id="24582" name="TextBox 1"/>
          <p:cNvSpPr txBox="1">
            <a:spLocks noChangeArrowheads="1"/>
          </p:cNvSpPr>
          <p:nvPr/>
        </p:nvSpPr>
        <p:spPr bwMode="auto">
          <a:xfrm>
            <a:off x="457200" y="4244975"/>
            <a:ext cx="2819400" cy="2308225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Number of iterations</a:t>
            </a:r>
          </a:p>
          <a:p>
            <a:pPr eaLnBrk="1" hangingPunct="1"/>
            <a:r>
              <a:rPr lang="en-US"/>
              <a:t>(always the same):</a:t>
            </a:r>
          </a:p>
          <a:p>
            <a:pPr eaLnBrk="1" hangingPunct="1"/>
            <a:r>
              <a:rPr lang="en-US"/>
              <a:t>~log b.length</a:t>
            </a:r>
          </a:p>
          <a:p>
            <a:pPr eaLnBrk="1" hangingPunct="1"/>
            <a:r>
              <a:rPr lang="en-US"/>
              <a:t>Therefore,</a:t>
            </a:r>
            <a:br>
              <a:rPr lang="en-US"/>
            </a:br>
            <a:r>
              <a:rPr lang="en-US"/>
              <a:t>log b.length</a:t>
            </a:r>
            <a:br>
              <a:rPr lang="en-US"/>
            </a:br>
            <a:r>
              <a:rPr lang="en-US"/>
              <a:t>arrray comparisons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762000"/>
          </a:xfrm>
        </p:spPr>
        <p:txBody>
          <a:bodyPr/>
          <a:lstStyle/>
          <a:p>
            <a:pPr algn="ctr"/>
            <a:r>
              <a:rPr lang="en-US" sz="2800">
                <a:solidFill>
                  <a:srgbClr val="800000"/>
                </a:solidFill>
                <a:latin typeface="Tw Cen MT" charset="0"/>
                <a:ea typeface="MS PGothic" charset="0"/>
              </a:rPr>
              <a:t>What do we want from a </a:t>
            </a:r>
            <a:br>
              <a:rPr lang="en-US" sz="2800">
                <a:solidFill>
                  <a:srgbClr val="800000"/>
                </a:solidFill>
                <a:latin typeface="Tw Cen MT" charset="0"/>
                <a:ea typeface="MS PGothic" charset="0"/>
              </a:rPr>
            </a:br>
            <a:r>
              <a:rPr lang="en-US" sz="2800">
                <a:solidFill>
                  <a:srgbClr val="800000"/>
                </a:solidFill>
                <a:latin typeface="Tw Cen MT" charset="0"/>
                <a:ea typeface="MS PGothic" charset="0"/>
              </a:rPr>
              <a:t>definition of “runtime complexity”?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46A869C0-7E09-A041-8E39-13FEEB01696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85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228600" y="57912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5" name="TextBox 11"/>
          <p:cNvSpPr txBox="1">
            <a:spLocks noChangeArrowheads="1"/>
          </p:cNvSpPr>
          <p:nvPr/>
        </p:nvSpPr>
        <p:spPr bwMode="auto">
          <a:xfrm>
            <a:off x="2286000" y="5791200"/>
            <a:ext cx="233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size n of problem</a:t>
            </a:r>
          </a:p>
        </p:txBody>
      </p:sp>
      <p:sp>
        <p:nvSpPr>
          <p:cNvPr id="25606" name="TextBox 12"/>
          <p:cNvSpPr txBox="1">
            <a:spLocks noChangeArrowheads="1"/>
          </p:cNvSpPr>
          <p:nvPr/>
        </p:nvSpPr>
        <p:spPr bwMode="auto">
          <a:xfrm>
            <a:off x="5334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0  1  2  3  …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685800" y="51816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08" name="TextBox 15"/>
          <p:cNvSpPr txBox="1">
            <a:spLocks noChangeArrowheads="1"/>
          </p:cNvSpPr>
          <p:nvPr/>
        </p:nvSpPr>
        <p:spPr bwMode="auto">
          <a:xfrm>
            <a:off x="762000" y="222885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Number of operations executed</a:t>
            </a:r>
          </a:p>
        </p:txBody>
      </p:sp>
      <p:sp>
        <p:nvSpPr>
          <p:cNvPr id="25609" name="TextBox 16"/>
          <p:cNvSpPr txBox="1">
            <a:spLocks noChangeArrowheads="1"/>
          </p:cNvSpPr>
          <p:nvPr/>
        </p:nvSpPr>
        <p:spPr bwMode="auto">
          <a:xfrm>
            <a:off x="3881438" y="5100638"/>
            <a:ext cx="842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5 ops</a:t>
            </a:r>
          </a:p>
        </p:txBody>
      </p:sp>
      <p:sp>
        <p:nvSpPr>
          <p:cNvPr id="25610" name="TextBox 19"/>
          <p:cNvSpPr txBox="1">
            <a:spLocks noChangeArrowheads="1"/>
          </p:cNvSpPr>
          <p:nvPr/>
        </p:nvSpPr>
        <p:spPr bwMode="auto">
          <a:xfrm>
            <a:off x="3886200" y="4338638"/>
            <a:ext cx="1169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2+n ops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685800" y="4191000"/>
            <a:ext cx="396240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5612" name="Group 27"/>
          <p:cNvGrpSpPr>
            <a:grpSpLocks/>
          </p:cNvGrpSpPr>
          <p:nvPr/>
        </p:nvGrpSpPr>
        <p:grpSpPr bwMode="auto">
          <a:xfrm>
            <a:off x="-2895600" y="152400"/>
            <a:ext cx="7086600" cy="5638800"/>
            <a:chOff x="-2514609" y="152400"/>
            <a:chExt cx="7086504" cy="5638800"/>
          </a:xfrm>
        </p:grpSpPr>
        <p:sp>
          <p:nvSpPr>
            <p:cNvPr id="26" name="Arc 25"/>
            <p:cNvSpPr/>
            <p:nvPr/>
          </p:nvSpPr>
          <p:spPr bwMode="auto">
            <a:xfrm>
              <a:off x="-2514609" y="152400"/>
              <a:ext cx="7086504" cy="5638800"/>
            </a:xfrm>
            <a:prstGeom prst="arc">
              <a:avLst>
                <a:gd name="adj1" fmla="val 157703"/>
                <a:gd name="adj2" fmla="val 5344091"/>
              </a:avLst>
            </a:pr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17" name="TextBox 26"/>
            <p:cNvSpPr txBox="1">
              <a:spLocks noChangeArrowheads="1"/>
            </p:cNvSpPr>
            <p:nvPr/>
          </p:nvSpPr>
          <p:spPr bwMode="auto">
            <a:xfrm>
              <a:off x="3276513" y="32004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n*n ops</a:t>
              </a:r>
            </a:p>
          </p:txBody>
        </p:sp>
      </p:grp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105400" y="1455738"/>
            <a:ext cx="3810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1. Distinguish among cases for large n, not small 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05400" y="2362200"/>
            <a:ext cx="38100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2. Distinguish among important cases, like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n*n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log n basic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5 basic operations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05400" y="4830763"/>
            <a:ext cx="38100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3. Don’t distinguish among trivially different cases.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5 or 50 operations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n, n+2, or 4n operations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Definition of O(…)</a:t>
            </a:r>
          </a:p>
        </p:txBody>
      </p:sp>
      <p:sp>
        <p:nvSpPr>
          <p:cNvPr id="26626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DA96375-B032-B244-95C6-7FFC33966DC9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12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6627" name="Rectangle 4"/>
          <p:cNvSpPr>
            <a:spLocks/>
          </p:cNvSpPr>
          <p:nvPr/>
        </p:nvSpPr>
        <p:spPr bwMode="auto">
          <a:xfrm>
            <a:off x="685800" y="1600200"/>
            <a:ext cx="78486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50"/>
              </a:spcBef>
            </a:pPr>
            <a:r>
              <a:rPr lang="en-US">
                <a:solidFill>
                  <a:srgbClr val="FF0000"/>
                </a:solidFill>
                <a:cs typeface="Times New Roman" charset="0"/>
                <a:sym typeface="Arial" charset="0"/>
              </a:rPr>
              <a:t>Formal definition: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</a:t>
            </a:r>
            <a:r>
              <a:rPr lang="en-US">
                <a:solidFill>
                  <a:srgbClr val="800000"/>
                </a:solidFill>
                <a:cs typeface="Times New Roman" charset="0"/>
                <a:sym typeface="Arial" charset="0"/>
              </a:rPr>
              <a:t>f(n) is O(g(n)) </a:t>
            </a:r>
            <a:r>
              <a:rPr lang="en-US">
                <a:solidFill>
                  <a:schemeClr val="tx1"/>
                </a:solidFill>
                <a:cs typeface="Times New Roman" charset="0"/>
                <a:sym typeface="Arial" charset="0"/>
              </a:rPr>
              <a:t>if there exist constants c and N such that for all n ≥ N,   f(n) ≤ c·g(n)</a:t>
            </a:r>
          </a:p>
        </p:txBody>
      </p:sp>
      <p:grpSp>
        <p:nvGrpSpPr>
          <p:cNvPr id="26628" name="Group 3"/>
          <p:cNvGrpSpPr>
            <a:grpSpLocks/>
          </p:cNvGrpSpPr>
          <p:nvPr/>
        </p:nvGrpSpPr>
        <p:grpSpPr bwMode="auto">
          <a:xfrm>
            <a:off x="685800" y="2590800"/>
            <a:ext cx="6096000" cy="3556000"/>
            <a:chOff x="0" y="0"/>
            <a:chExt cx="3840" cy="2240"/>
          </a:xfrm>
        </p:grpSpPr>
        <p:sp>
          <p:nvSpPr>
            <p:cNvPr id="26631" name="Line 4"/>
            <p:cNvSpPr>
              <a:spLocks noChangeShapeType="1"/>
            </p:cNvSpPr>
            <p:nvPr/>
          </p:nvSpPr>
          <p:spPr bwMode="auto">
            <a:xfrm rot="10800000" flipH="1">
              <a:off x="0" y="176"/>
              <a:ext cx="0" cy="18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5"/>
            <p:cNvSpPr>
              <a:spLocks noChangeShapeType="1"/>
            </p:cNvSpPr>
            <p:nvPr/>
          </p:nvSpPr>
          <p:spPr bwMode="auto">
            <a:xfrm>
              <a:off x="0" y="2016"/>
              <a:ext cx="3360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AutoShape 6"/>
            <p:cNvSpPr>
              <a:spLocks/>
            </p:cNvSpPr>
            <p:nvPr/>
          </p:nvSpPr>
          <p:spPr bwMode="auto">
            <a:xfrm>
              <a:off x="0" y="0"/>
              <a:ext cx="3456" cy="1600"/>
            </a:xfrm>
            <a:custGeom>
              <a:avLst/>
              <a:gdLst>
                <a:gd name="T0" fmla="*/ 0 w 21600"/>
                <a:gd name="T1" fmla="*/ 0 h 21075"/>
                <a:gd name="T2" fmla="*/ 0 w 21600"/>
                <a:gd name="T3" fmla="*/ 0 h 21075"/>
                <a:gd name="T4" fmla="*/ 0 w 21600"/>
                <a:gd name="T5" fmla="*/ 0 h 21075"/>
                <a:gd name="T6" fmla="*/ 0 w 21600"/>
                <a:gd name="T7" fmla="*/ 0 h 21075"/>
                <a:gd name="T8" fmla="*/ 0 w 21600"/>
                <a:gd name="T9" fmla="*/ 0 h 21075"/>
                <a:gd name="T10" fmla="*/ 0 w 21600"/>
                <a:gd name="T11" fmla="*/ 0 h 21075"/>
                <a:gd name="T12" fmla="*/ 0 w 21600"/>
                <a:gd name="T13" fmla="*/ 0 h 21075"/>
                <a:gd name="T14" fmla="*/ 0 w 21600"/>
                <a:gd name="T15" fmla="*/ 0 h 2107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075"/>
                <a:gd name="T26" fmla="*/ 21600 w 21600"/>
                <a:gd name="T27" fmla="*/ 21075 h 2107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075">
                  <a:moveTo>
                    <a:pt x="0" y="18966"/>
                  </a:moveTo>
                  <a:cubicBezTo>
                    <a:pt x="1125" y="20283"/>
                    <a:pt x="2250" y="21600"/>
                    <a:pt x="3300" y="20862"/>
                  </a:cubicBezTo>
                  <a:cubicBezTo>
                    <a:pt x="4350" y="20125"/>
                    <a:pt x="5150" y="15383"/>
                    <a:pt x="6300" y="14540"/>
                  </a:cubicBezTo>
                  <a:cubicBezTo>
                    <a:pt x="7450" y="13698"/>
                    <a:pt x="8750" y="17069"/>
                    <a:pt x="10200" y="15805"/>
                  </a:cubicBezTo>
                  <a:cubicBezTo>
                    <a:pt x="11650" y="14540"/>
                    <a:pt x="13850" y="8745"/>
                    <a:pt x="15000" y="6954"/>
                  </a:cubicBezTo>
                  <a:cubicBezTo>
                    <a:pt x="16150" y="5163"/>
                    <a:pt x="16300" y="6006"/>
                    <a:pt x="17100" y="5058"/>
                  </a:cubicBezTo>
                  <a:cubicBezTo>
                    <a:pt x="17900" y="4109"/>
                    <a:pt x="19050" y="2107"/>
                    <a:pt x="19800" y="1264"/>
                  </a:cubicBezTo>
                  <a:cubicBezTo>
                    <a:pt x="20550" y="421"/>
                    <a:pt x="21075" y="211"/>
                    <a:pt x="21600" y="0"/>
                  </a:cubicBezTo>
                </a:path>
              </a:pathLst>
            </a:custGeom>
            <a:noFill/>
            <a:ln w="12700">
              <a:solidFill>
                <a:srgbClr val="0099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4" name="AutoShape 7"/>
            <p:cNvSpPr>
              <a:spLocks/>
            </p:cNvSpPr>
            <p:nvPr/>
          </p:nvSpPr>
          <p:spPr bwMode="auto">
            <a:xfrm>
              <a:off x="0" y="192"/>
              <a:ext cx="3840" cy="148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w 21600"/>
                <a:gd name="T9" fmla="*/ 0 h 21600"/>
                <a:gd name="T10" fmla="*/ 0 w 21600"/>
                <a:gd name="T11" fmla="*/ 0 h 21600"/>
                <a:gd name="T12" fmla="*/ 0 w 21600"/>
                <a:gd name="T13" fmla="*/ 0 h 21600"/>
                <a:gd name="T14" fmla="*/ 0 w 21600"/>
                <a:gd name="T15" fmla="*/ 0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600"/>
                <a:gd name="T25" fmla="*/ 0 h 21600"/>
                <a:gd name="T26" fmla="*/ 21600 w 21600"/>
                <a:gd name="T27" fmla="*/ 2160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21600"/>
                  </a:moveTo>
                  <a:cubicBezTo>
                    <a:pt x="630" y="20265"/>
                    <a:pt x="1260" y="18929"/>
                    <a:pt x="2160" y="18116"/>
                  </a:cubicBezTo>
                  <a:cubicBezTo>
                    <a:pt x="3060" y="17303"/>
                    <a:pt x="4680" y="17652"/>
                    <a:pt x="5400" y="16723"/>
                  </a:cubicBezTo>
                  <a:cubicBezTo>
                    <a:pt x="6120" y="15794"/>
                    <a:pt x="5580" y="13239"/>
                    <a:pt x="6480" y="12542"/>
                  </a:cubicBezTo>
                  <a:cubicBezTo>
                    <a:pt x="7380" y="11845"/>
                    <a:pt x="9315" y="13239"/>
                    <a:pt x="10800" y="12542"/>
                  </a:cubicBezTo>
                  <a:cubicBezTo>
                    <a:pt x="12285" y="11845"/>
                    <a:pt x="13905" y="10103"/>
                    <a:pt x="15390" y="8361"/>
                  </a:cubicBezTo>
                  <a:cubicBezTo>
                    <a:pt x="16875" y="6619"/>
                    <a:pt x="18675" y="3484"/>
                    <a:pt x="19710" y="2090"/>
                  </a:cubicBezTo>
                  <a:cubicBezTo>
                    <a:pt x="20745" y="697"/>
                    <a:pt x="21173" y="348"/>
                    <a:pt x="21600" y="0"/>
                  </a:cubicBezTo>
                </a:path>
              </a:pathLst>
            </a:cu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26635" name="Line 8"/>
            <p:cNvSpPr>
              <a:spLocks noChangeShapeType="1"/>
            </p:cNvSpPr>
            <p:nvPr/>
          </p:nvSpPr>
          <p:spPr bwMode="auto">
            <a:xfrm>
              <a:off x="1824" y="1056"/>
              <a:ext cx="1" cy="9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Rectangle 9"/>
            <p:cNvSpPr>
              <a:spLocks/>
            </p:cNvSpPr>
            <p:nvPr/>
          </p:nvSpPr>
          <p:spPr bwMode="auto">
            <a:xfrm>
              <a:off x="1838" y="384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 algn="ctr">
                <a:spcBef>
                  <a:spcPts val="1050"/>
                </a:spcBef>
              </a:pPr>
              <a:r>
                <a:rPr lang="en-US">
                  <a:solidFill>
                    <a:srgbClr val="009900"/>
                  </a:solidFill>
                  <a:latin typeface="Arial" charset="0"/>
                  <a:cs typeface="Arial" charset="0"/>
                  <a:sym typeface="Arial" charset="0"/>
                </a:rPr>
                <a:t>c·g(n)</a:t>
              </a:r>
            </a:p>
          </p:txBody>
        </p:sp>
        <p:sp>
          <p:nvSpPr>
            <p:cNvPr id="26637" name="Rectangle 10"/>
            <p:cNvSpPr>
              <a:spLocks/>
            </p:cNvSpPr>
            <p:nvPr/>
          </p:nvSpPr>
          <p:spPr bwMode="auto">
            <a:xfrm>
              <a:off x="2640" y="720"/>
              <a:ext cx="576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 algn="ctr">
                <a:spcBef>
                  <a:spcPts val="1050"/>
                </a:spcBef>
              </a:pPr>
              <a:r>
                <a:rPr lang="en-US">
                  <a:solidFill>
                    <a:srgbClr val="FF0000"/>
                  </a:solidFill>
                  <a:latin typeface="Arial" charset="0"/>
                  <a:cs typeface="Arial" charset="0"/>
                  <a:sym typeface="Arial" charset="0"/>
                </a:rPr>
                <a:t>f(n)</a:t>
              </a:r>
            </a:p>
          </p:txBody>
        </p:sp>
        <p:sp>
          <p:nvSpPr>
            <p:cNvPr id="26638" name="Rectangle 11"/>
            <p:cNvSpPr>
              <a:spLocks/>
            </p:cNvSpPr>
            <p:nvPr/>
          </p:nvSpPr>
          <p:spPr bwMode="auto">
            <a:xfrm>
              <a:off x="1584" y="2016"/>
              <a:ext cx="48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40639" bIns="0"/>
            <a:lstStyle/>
            <a:p>
              <a:pPr marL="39688" algn="ctr">
                <a:spcBef>
                  <a:spcPts val="1050"/>
                </a:spcBef>
              </a:pPr>
              <a:r>
                <a:rPr lang="en-US">
                  <a:solidFill>
                    <a:schemeClr val="tx1"/>
                  </a:solidFill>
                  <a:latin typeface="Arial" charset="0"/>
                  <a:cs typeface="Arial" charset="0"/>
                  <a:sym typeface="Arial" charset="0"/>
                </a:rPr>
                <a:t>N</a:t>
              </a:r>
            </a:p>
          </p:txBody>
        </p:sp>
      </p:grpSp>
      <p:sp>
        <p:nvSpPr>
          <p:cNvPr id="26629" name="TextBox 3"/>
          <p:cNvSpPr txBox="1">
            <a:spLocks noChangeArrowheads="1"/>
          </p:cNvSpPr>
          <p:nvPr/>
        </p:nvSpPr>
        <p:spPr bwMode="auto">
          <a:xfrm>
            <a:off x="7004050" y="2362200"/>
            <a:ext cx="1530350" cy="8302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algn="r" eaLnBrk="1" hangingPunct="1"/>
            <a:r>
              <a:rPr lang="en-US"/>
              <a:t>Graphical view</a:t>
            </a:r>
          </a:p>
        </p:txBody>
      </p:sp>
      <p:sp>
        <p:nvSpPr>
          <p:cNvPr id="26630" name="TextBox 20"/>
          <p:cNvSpPr txBox="1">
            <a:spLocks noChangeArrowheads="1"/>
          </p:cNvSpPr>
          <p:nvPr/>
        </p:nvSpPr>
        <p:spPr bwMode="auto">
          <a:xfrm>
            <a:off x="6019800" y="4114800"/>
            <a:ext cx="2520950" cy="1570038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algn="r" eaLnBrk="1" hangingPunct="1"/>
            <a:r>
              <a:rPr lang="en-US"/>
              <a:t>Get out far enough –for n &gt;=N–</a:t>
            </a:r>
          </a:p>
          <a:p>
            <a:pPr algn="r" eaLnBrk="1" hangingPunct="1"/>
            <a:r>
              <a:rPr lang="en-US"/>
              <a:t>c</a:t>
            </a:r>
            <a:r>
              <a:rPr lang="en-US">
                <a:solidFill>
                  <a:schemeClr val="tx1"/>
                </a:solidFill>
                <a:cs typeface="Times New Roman" charset="0"/>
                <a:sym typeface="Arial" charset="0"/>
              </a:rPr>
              <a:t>·</a:t>
            </a:r>
            <a:r>
              <a:rPr lang="en-US"/>
              <a:t>g(n) is bigger than f(n)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153400" cy="762000"/>
          </a:xfrm>
        </p:spPr>
        <p:txBody>
          <a:bodyPr/>
          <a:lstStyle/>
          <a:p>
            <a:pPr algn="ctr"/>
            <a:r>
              <a:rPr lang="en-US" sz="2800">
                <a:solidFill>
                  <a:srgbClr val="800000"/>
                </a:solidFill>
                <a:latin typeface="Tw Cen MT" charset="0"/>
                <a:ea typeface="MS PGothic" charset="0"/>
              </a:rPr>
              <a:t>What do we want from a </a:t>
            </a:r>
            <a:br>
              <a:rPr lang="en-US" sz="2800">
                <a:solidFill>
                  <a:srgbClr val="800000"/>
                </a:solidFill>
                <a:latin typeface="Tw Cen MT" charset="0"/>
                <a:ea typeface="MS PGothic" charset="0"/>
              </a:rPr>
            </a:br>
            <a:r>
              <a:rPr lang="en-US" sz="2800">
                <a:solidFill>
                  <a:srgbClr val="800000"/>
                </a:solidFill>
                <a:latin typeface="Tw Cen MT" charset="0"/>
                <a:ea typeface="MS PGothic" charset="0"/>
              </a:rPr>
              <a:t>definition of “runtime complexity”?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94A00C7-2084-DB41-A3B1-C8B72AE45A2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685800" y="2438400"/>
            <a:ext cx="0" cy="403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/>
          <p:nvPr/>
        </p:nvCxnSpPr>
        <p:spPr bwMode="auto">
          <a:xfrm flipH="1">
            <a:off x="228600" y="5791200"/>
            <a:ext cx="411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3" name="TextBox 11"/>
          <p:cNvSpPr txBox="1">
            <a:spLocks noChangeArrowheads="1"/>
          </p:cNvSpPr>
          <p:nvPr/>
        </p:nvSpPr>
        <p:spPr bwMode="auto">
          <a:xfrm>
            <a:off x="2286000" y="5791200"/>
            <a:ext cx="23304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size n of problem</a:t>
            </a:r>
          </a:p>
        </p:txBody>
      </p:sp>
      <p:sp>
        <p:nvSpPr>
          <p:cNvPr id="27654" name="TextBox 12"/>
          <p:cNvSpPr txBox="1">
            <a:spLocks noChangeArrowheads="1"/>
          </p:cNvSpPr>
          <p:nvPr/>
        </p:nvSpPr>
        <p:spPr bwMode="auto">
          <a:xfrm>
            <a:off x="533400" y="5791200"/>
            <a:ext cx="1724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0  1  2  3  …</a:t>
            </a:r>
          </a:p>
        </p:txBody>
      </p:sp>
      <p:cxnSp>
        <p:nvCxnSpPr>
          <p:cNvPr id="14" name="Straight Connector 13"/>
          <p:cNvCxnSpPr/>
          <p:nvPr/>
        </p:nvCxnSpPr>
        <p:spPr bwMode="auto">
          <a:xfrm flipH="1">
            <a:off x="685800" y="51816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56" name="TextBox 15"/>
          <p:cNvSpPr txBox="1">
            <a:spLocks noChangeArrowheads="1"/>
          </p:cNvSpPr>
          <p:nvPr/>
        </p:nvSpPr>
        <p:spPr bwMode="auto">
          <a:xfrm>
            <a:off x="762000" y="2228850"/>
            <a:ext cx="2057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Number of operations executed</a:t>
            </a:r>
          </a:p>
        </p:txBody>
      </p:sp>
      <p:sp>
        <p:nvSpPr>
          <p:cNvPr id="27657" name="TextBox 16"/>
          <p:cNvSpPr txBox="1">
            <a:spLocks noChangeArrowheads="1"/>
          </p:cNvSpPr>
          <p:nvPr/>
        </p:nvSpPr>
        <p:spPr bwMode="auto">
          <a:xfrm>
            <a:off x="3881438" y="5100638"/>
            <a:ext cx="842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5 ops</a:t>
            </a:r>
          </a:p>
        </p:txBody>
      </p:sp>
      <p:sp>
        <p:nvSpPr>
          <p:cNvPr id="27658" name="TextBox 19"/>
          <p:cNvSpPr txBox="1">
            <a:spLocks noChangeArrowheads="1"/>
          </p:cNvSpPr>
          <p:nvPr/>
        </p:nvSpPr>
        <p:spPr bwMode="auto">
          <a:xfrm>
            <a:off x="3886200" y="4338638"/>
            <a:ext cx="11699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2+n ops</a:t>
            </a: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685800" y="4191000"/>
            <a:ext cx="3962400" cy="13716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>
            <a:outerShdw blurRad="38100" dist="30000" dir="5400000" sx="0" sy="0" rotWithShape="0">
              <a:srgbClr val="000000">
                <a:alpha val="7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7660" name="Group 27"/>
          <p:cNvGrpSpPr>
            <a:grpSpLocks/>
          </p:cNvGrpSpPr>
          <p:nvPr/>
        </p:nvGrpSpPr>
        <p:grpSpPr bwMode="auto">
          <a:xfrm>
            <a:off x="-2895600" y="152400"/>
            <a:ext cx="7086600" cy="5638800"/>
            <a:chOff x="-2514609" y="152400"/>
            <a:chExt cx="7086504" cy="5638800"/>
          </a:xfrm>
        </p:grpSpPr>
        <p:sp>
          <p:nvSpPr>
            <p:cNvPr id="26" name="Arc 25"/>
            <p:cNvSpPr/>
            <p:nvPr/>
          </p:nvSpPr>
          <p:spPr bwMode="auto">
            <a:xfrm>
              <a:off x="-2514609" y="152400"/>
              <a:ext cx="7086504" cy="5638800"/>
            </a:xfrm>
            <a:prstGeom prst="arc">
              <a:avLst>
                <a:gd name="adj1" fmla="val 157703"/>
                <a:gd name="adj2" fmla="val 5344091"/>
              </a:avLst>
            </a:prstGeom>
            <a:noFill/>
            <a:ln w="60325">
              <a:solidFill>
                <a:srgbClr val="3366FF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664" name="TextBox 26"/>
            <p:cNvSpPr txBox="1">
              <a:spLocks noChangeArrowheads="1"/>
            </p:cNvSpPr>
            <p:nvPr/>
          </p:nvSpPr>
          <p:spPr bwMode="auto">
            <a:xfrm>
              <a:off x="3276513" y="3200400"/>
              <a:ext cx="11508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1pPr>
              <a:lvl2pPr marL="742950" indent="-28575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2pPr>
              <a:lvl3pPr marL="11430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3pPr>
              <a:lvl4pPr marL="16002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4pPr>
              <a:lvl5pPr marL="2057400" indent="-228600" eaLnBrk="0" hangingPunct="0"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00000"/>
                  </a:solidFill>
                  <a:latin typeface="Times New Roman" charset="0"/>
                  <a:ea typeface="ヒラギノ明朝 ProN W3" charset="0"/>
                  <a:cs typeface="ヒラギノ明朝 ProN W3" charset="0"/>
                  <a:sym typeface="Times New Roman" charset="0"/>
                </a:defRPr>
              </a:lvl9pPr>
            </a:lstStyle>
            <a:p>
              <a:pPr eaLnBrk="1" hangingPunct="1"/>
              <a:r>
                <a:rPr lang="en-US"/>
                <a:t>n*n ops</a:t>
              </a:r>
            </a:p>
          </p:txBody>
        </p:sp>
      </p:grpSp>
      <p:sp>
        <p:nvSpPr>
          <p:cNvPr id="27661" name="Rectangle 4"/>
          <p:cNvSpPr>
            <a:spLocks/>
          </p:cNvSpPr>
          <p:nvPr/>
        </p:nvSpPr>
        <p:spPr bwMode="auto">
          <a:xfrm>
            <a:off x="4953000" y="1752600"/>
            <a:ext cx="3657600" cy="21336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5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  <a:sym typeface="Arial" charset="0"/>
              </a:rPr>
              <a:t>Formal definition:</a:t>
            </a: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</a:t>
            </a: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f(n) is O(g(n)) if there exist constants c and N such that for all n ≥ N,   </a:t>
            </a:r>
          </a:p>
          <a:p>
            <a:pPr marL="39688">
              <a:spcBef>
                <a:spcPts val="450"/>
              </a:spcBef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f(n) ≤ c·g(n)</a:t>
            </a:r>
          </a:p>
        </p:txBody>
      </p:sp>
      <p:sp>
        <p:nvSpPr>
          <p:cNvPr id="27662" name="Rectangle 1"/>
          <p:cNvSpPr>
            <a:spLocks noChangeArrowheads="1"/>
          </p:cNvSpPr>
          <p:nvPr/>
        </p:nvSpPr>
        <p:spPr bwMode="auto">
          <a:xfrm>
            <a:off x="5257800" y="4373563"/>
            <a:ext cx="3276600" cy="1570037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marL="211138" indent="-171450"/>
            <a:r>
              <a:rPr lang="en-US">
                <a:solidFill>
                  <a:srgbClr val="800000"/>
                </a:solidFill>
                <a:latin typeface="Tw Cen MT" charset="0"/>
                <a:ea typeface="MS PGothic" charset="0"/>
                <a:cs typeface="MS PGothic" charset="0"/>
              </a:rPr>
              <a:t>Roughly, f(n) is O(g(n)) means that f(n) grows like g(n) or slower, to within a constant factor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Prove that </a:t>
            </a:r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(n</a:t>
            </a:r>
            <a:r>
              <a:rPr lang="en-US" sz="3200" baseline="300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2</a:t>
            </a:r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 + n) is O(n</a:t>
            </a:r>
            <a:r>
              <a:rPr lang="en-US" sz="3200" baseline="300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2</a:t>
            </a:r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)</a:t>
            </a:r>
            <a:endParaRPr lang="en-US" sz="3200">
              <a:solidFill>
                <a:srgbClr val="800000"/>
              </a:solidFill>
              <a:latin typeface="Tw Cen MT" charset="0"/>
              <a:ea typeface="MS PGothic" charset="0"/>
            </a:endParaRPr>
          </a:p>
        </p:txBody>
      </p:sp>
      <p:sp>
        <p:nvSpPr>
          <p:cNvPr id="28674" name="Content Placeholder 6"/>
          <p:cNvSpPr>
            <a:spLocks noGrp="1"/>
          </p:cNvSpPr>
          <p:nvPr>
            <p:ph sz="quarter" idx="2"/>
          </p:nvPr>
        </p:nvSpPr>
        <p:spPr>
          <a:xfrm>
            <a:off x="685800" y="2209800"/>
            <a:ext cx="4800600" cy="4267200"/>
          </a:xfrm>
        </p:spPr>
        <p:txBody>
          <a:bodyPr/>
          <a:lstStyle/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Example: 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Prove that (n</a:t>
            </a:r>
            <a:r>
              <a:rPr lang="en-US" sz="2400" baseline="300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2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 + n) is O(n</a:t>
            </a:r>
            <a:r>
              <a:rPr lang="en-US" sz="2400" baseline="300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2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  <a:sym typeface="Arial" charset="0"/>
              </a:rPr>
              <a:t>)</a:t>
            </a:r>
          </a:p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        f(n)</a:t>
            </a:r>
          </a:p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=         </a:t>
            </a:r>
            <a:r>
              <a:rPr lang="en-US" sz="2400">
                <a:solidFill>
                  <a:srgbClr val="008000"/>
                </a:solidFill>
                <a:latin typeface="Tw Cen MT" charset="0"/>
                <a:ea typeface="MS PGothic" charset="0"/>
                <a:sym typeface="Arial" charset="0"/>
              </a:rPr>
              <a:t>&lt;definition of f(n)&gt;</a:t>
            </a:r>
          </a:p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         n</a:t>
            </a:r>
            <a:r>
              <a:rPr lang="en-US" sz="2400" baseline="30000">
                <a:latin typeface="Tw Cen MT" charset="0"/>
                <a:ea typeface="MS PGothic" charset="0"/>
                <a:sym typeface="Arial" charset="0"/>
              </a:rPr>
              <a:t>2</a:t>
            </a: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 + n</a:t>
            </a:r>
          </a:p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&lt;=       </a:t>
            </a:r>
            <a:r>
              <a:rPr lang="en-US" sz="2400">
                <a:solidFill>
                  <a:srgbClr val="008000"/>
                </a:solidFill>
                <a:latin typeface="Tw Cen MT" charset="0"/>
                <a:ea typeface="MS PGothic" charset="0"/>
                <a:sym typeface="Arial" charset="0"/>
              </a:rPr>
              <a:t>&lt;for n &gt;= 1&gt;</a:t>
            </a:r>
          </a:p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         n</a:t>
            </a:r>
            <a:r>
              <a:rPr lang="en-US" sz="2400" baseline="30000">
                <a:latin typeface="Tw Cen MT" charset="0"/>
                <a:ea typeface="MS PGothic" charset="0"/>
                <a:sym typeface="Arial" charset="0"/>
              </a:rPr>
              <a:t>2</a:t>
            </a: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 + n</a:t>
            </a:r>
            <a:r>
              <a:rPr lang="en-US" sz="2400" baseline="30000">
                <a:latin typeface="Tw Cen MT" charset="0"/>
                <a:ea typeface="MS PGothic" charset="0"/>
                <a:sym typeface="Arial" charset="0"/>
              </a:rPr>
              <a:t>2</a:t>
            </a:r>
            <a:endParaRPr lang="en-US" sz="2400">
              <a:latin typeface="Tw Cen MT" charset="0"/>
              <a:ea typeface="MS PGothic" charset="0"/>
              <a:sym typeface="Arial" charset="0"/>
            </a:endParaRPr>
          </a:p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=          </a:t>
            </a:r>
            <a:r>
              <a:rPr lang="en-US" sz="2400">
                <a:solidFill>
                  <a:srgbClr val="008000"/>
                </a:solidFill>
                <a:latin typeface="Tw Cen MT" charset="0"/>
                <a:ea typeface="MS PGothic" charset="0"/>
                <a:sym typeface="Arial" charset="0"/>
              </a:rPr>
              <a:t>&lt;arith&gt;</a:t>
            </a:r>
          </a:p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          2*n</a:t>
            </a:r>
            <a:r>
              <a:rPr lang="en-US" sz="2400" baseline="30000">
                <a:latin typeface="Tw Cen MT" charset="0"/>
                <a:ea typeface="MS PGothic" charset="0"/>
                <a:sym typeface="Arial" charset="0"/>
              </a:rPr>
              <a:t>2</a:t>
            </a:r>
          </a:p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=           &lt;choose g(n) = n</a:t>
            </a:r>
            <a:r>
              <a:rPr lang="en-US" sz="2400" baseline="30000">
                <a:latin typeface="Tw Cen MT" charset="0"/>
                <a:ea typeface="MS PGothic" charset="0"/>
                <a:sym typeface="Arial" charset="0"/>
              </a:rPr>
              <a:t>2</a:t>
            </a: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&gt;</a:t>
            </a:r>
          </a:p>
          <a:p>
            <a:pPr marL="39688" indent="0" eaLnBrk="1" hangingPunct="1">
              <a:spcBef>
                <a:spcPts val="413"/>
              </a:spcBef>
              <a:buFont typeface="Wingdings" charset="0"/>
              <a:buNone/>
            </a:pPr>
            <a:r>
              <a:rPr lang="en-US" sz="2400" baseline="30000">
                <a:latin typeface="Tw Cen MT" charset="0"/>
                <a:ea typeface="MS PGothic" charset="0"/>
                <a:sym typeface="Arial" charset="0"/>
              </a:rPr>
              <a:t>                </a:t>
            </a: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2*g(n)</a:t>
            </a:r>
          </a:p>
          <a:p>
            <a:pPr marL="39688" indent="0" eaLnBrk="1" hangingPunct="1">
              <a:spcBef>
                <a:spcPts val="413"/>
              </a:spcBef>
              <a:buClr>
                <a:srgbClr val="C00000"/>
              </a:buClr>
              <a:buSzPct val="80000"/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  <a:sym typeface="Arial" charset="0"/>
              </a:rPr>
              <a:t> 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4022396-2548-CE47-B746-94B51BAECEC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8676" name="Rectangle 3"/>
          <p:cNvSpPr>
            <a:spLocks/>
          </p:cNvSpPr>
          <p:nvPr/>
        </p:nvSpPr>
        <p:spPr bwMode="auto">
          <a:xfrm>
            <a:off x="4792663" y="1287463"/>
            <a:ext cx="3670300" cy="275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11138" indent="-171450">
              <a:spcBef>
                <a:spcPts val="413"/>
              </a:spcBef>
            </a:pPr>
            <a:endParaRPr lang="en-US" sz="180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28677" name="Rectangle 4"/>
          <p:cNvSpPr>
            <a:spLocks/>
          </p:cNvSpPr>
          <p:nvPr/>
        </p:nvSpPr>
        <p:spPr bwMode="auto">
          <a:xfrm>
            <a:off x="685800" y="1371600"/>
            <a:ext cx="76962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50"/>
              </a:spcBef>
            </a:pPr>
            <a:r>
              <a:rPr lang="en-US">
                <a:solidFill>
                  <a:srgbClr val="FF0000"/>
                </a:solidFill>
                <a:cs typeface="Times New Roman" charset="0"/>
                <a:sym typeface="Arial" charset="0"/>
              </a:rPr>
              <a:t>Formal definition: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</a:t>
            </a:r>
            <a:r>
              <a:rPr lang="en-US">
                <a:solidFill>
                  <a:srgbClr val="800000"/>
                </a:solidFill>
                <a:cs typeface="Times New Roman" charset="0"/>
                <a:sym typeface="Arial" charset="0"/>
              </a:rPr>
              <a:t>f(n) is O(g(n)) </a:t>
            </a:r>
            <a:r>
              <a:rPr lang="en-US">
                <a:solidFill>
                  <a:schemeClr val="tx1"/>
                </a:solidFill>
                <a:cs typeface="Times New Roman" charset="0"/>
                <a:sym typeface="Arial" charset="0"/>
              </a:rPr>
              <a:t>if there exist constants c and N such that for all n ≥ N,   f(n) ≤ c·g(n)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638800" y="4191000"/>
            <a:ext cx="2117725" cy="8302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Choose</a:t>
            </a:r>
          </a:p>
          <a:p>
            <a:pPr eaLnBrk="1" hangingPunct="1"/>
            <a:r>
              <a:rPr lang="en-US"/>
              <a:t>N = 1 and c = 2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7620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Prove that 100 n + log n   is   O(n)</a:t>
            </a:r>
          </a:p>
        </p:txBody>
      </p:sp>
      <p:sp>
        <p:nvSpPr>
          <p:cNvPr id="2969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E0D4343-5D2C-B340-A393-94C46B861F20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15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06625"/>
            <a:ext cx="5410200" cy="4651375"/>
          </a:xfrm>
        </p:spPr>
        <p:txBody>
          <a:bodyPr rIns="132080"/>
          <a:lstStyle/>
          <a:p>
            <a:pPr marL="211138" indent="-171450"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Tw Cen MT" charset="0"/>
                <a:ea typeface="MS PGothic" charset="0"/>
              </a:rPr>
              <a:t>      f(n)</a:t>
            </a:r>
          </a:p>
          <a:p>
            <a:pPr marL="211138" indent="-171450"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Tw Cen MT" charset="0"/>
                <a:ea typeface="MS PGothic" charset="0"/>
              </a:rPr>
              <a:t>=         </a:t>
            </a:r>
            <a:r>
              <a:rPr lang="en-US" sz="2400" dirty="0" smtClean="0">
                <a:solidFill>
                  <a:srgbClr val="008000"/>
                </a:solidFill>
                <a:latin typeface="Tw Cen MT" charset="0"/>
                <a:ea typeface="MS PGothic" charset="0"/>
              </a:rPr>
              <a:t>&lt;put in what f(n) is&gt;</a:t>
            </a:r>
          </a:p>
          <a:p>
            <a:pPr marL="211138" indent="-171450" eaLnBrk="1" hangingPunct="1">
              <a:buFont typeface="Wingdings" charset="0"/>
              <a:buNone/>
              <a:defRPr/>
            </a:pPr>
            <a:r>
              <a:rPr lang="en-US" sz="2400" dirty="0">
                <a:latin typeface="Tw Cen MT" charset="0"/>
                <a:ea typeface="MS PGothic" charset="0"/>
              </a:rPr>
              <a:t> </a:t>
            </a:r>
            <a:r>
              <a:rPr lang="en-US" sz="2400" dirty="0" smtClean="0">
                <a:latin typeface="Tw Cen MT" charset="0"/>
                <a:ea typeface="MS PGothic" charset="0"/>
              </a:rPr>
              <a:t>     100 n  +   log n</a:t>
            </a:r>
          </a:p>
          <a:p>
            <a:pPr marL="211138" indent="-171450"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Tw Cen MT" charset="0"/>
                <a:ea typeface="MS PGothic" charset="0"/>
              </a:rPr>
              <a:t>&lt;=         </a:t>
            </a:r>
            <a:r>
              <a:rPr lang="en-US" sz="2400" dirty="0" smtClean="0">
                <a:solidFill>
                  <a:srgbClr val="008000"/>
                </a:solidFill>
                <a:latin typeface="Tw Cen MT" charset="0"/>
                <a:ea typeface="MS PGothic" charset="0"/>
              </a:rPr>
              <a:t>&lt;We </a:t>
            </a:r>
            <a:r>
              <a:rPr lang="en-US" sz="2400" dirty="0">
                <a:solidFill>
                  <a:srgbClr val="008000"/>
                </a:solidFill>
                <a:latin typeface="Tw Cen MT" charset="0"/>
                <a:ea typeface="MS PGothic" charset="0"/>
              </a:rPr>
              <a:t>know log n </a:t>
            </a:r>
            <a:r>
              <a:rPr lang="en-US" sz="2400" dirty="0">
                <a:solidFill>
                  <a:srgbClr val="008000"/>
                </a:solidFill>
                <a:latin typeface="Tw Cen MT" charset="0"/>
                <a:ea typeface="MS PGothic" charset="0"/>
                <a:sym typeface="Symbol" charset="0"/>
              </a:rPr>
              <a:t>≤</a:t>
            </a:r>
            <a:r>
              <a:rPr lang="en-US" sz="2400" dirty="0">
                <a:solidFill>
                  <a:srgbClr val="008000"/>
                </a:solidFill>
                <a:latin typeface="Tw Cen MT" charset="0"/>
                <a:ea typeface="MS PGothic" charset="0"/>
              </a:rPr>
              <a:t> n for n </a:t>
            </a:r>
            <a:r>
              <a:rPr lang="en-US" sz="2400" dirty="0">
                <a:solidFill>
                  <a:srgbClr val="008000"/>
                </a:solidFill>
                <a:latin typeface="Tw Cen MT" charset="0"/>
                <a:ea typeface="MS PGothic" charset="0"/>
                <a:sym typeface="Symbol" charset="0"/>
              </a:rPr>
              <a:t>≥</a:t>
            </a:r>
            <a:r>
              <a:rPr lang="en-US" sz="2400" dirty="0">
                <a:solidFill>
                  <a:srgbClr val="008000"/>
                </a:solidFill>
                <a:latin typeface="Tw Cen MT" charset="0"/>
                <a:ea typeface="MS PGothic" charset="0"/>
              </a:rPr>
              <a:t> </a:t>
            </a:r>
            <a:r>
              <a:rPr lang="en-US" sz="2400" dirty="0" smtClean="0">
                <a:solidFill>
                  <a:srgbClr val="008000"/>
                </a:solidFill>
                <a:latin typeface="Tw Cen MT" charset="0"/>
                <a:ea typeface="MS PGothic" charset="0"/>
              </a:rPr>
              <a:t>1&gt;</a:t>
            </a:r>
          </a:p>
          <a:p>
            <a:pPr marL="211138" indent="-171450"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Tw Cen MT" charset="0"/>
                <a:ea typeface="MS PGothic" charset="0"/>
              </a:rPr>
              <a:t>      100 n + n</a:t>
            </a:r>
          </a:p>
          <a:p>
            <a:pPr marL="211138" indent="-171450" eaLnBrk="1" hangingPunct="1">
              <a:buFont typeface="Wingdings" charset="0"/>
              <a:buNone/>
              <a:defRPr/>
            </a:pPr>
            <a:r>
              <a:rPr lang="en-US" sz="2400" dirty="0" smtClean="0">
                <a:latin typeface="Tw Cen MT" charset="0"/>
                <a:ea typeface="MS PGothic" charset="0"/>
              </a:rPr>
              <a:t>=         </a:t>
            </a:r>
            <a:r>
              <a:rPr lang="en-US" sz="2400" dirty="0" smtClean="0">
                <a:solidFill>
                  <a:srgbClr val="008000"/>
                </a:solidFill>
                <a:latin typeface="Tw Cen MT" charset="0"/>
                <a:ea typeface="MS PGothic" charset="0"/>
              </a:rPr>
              <a:t>&lt;</a:t>
            </a:r>
            <a:r>
              <a:rPr lang="en-US" sz="2400" dirty="0" err="1" smtClean="0">
                <a:solidFill>
                  <a:srgbClr val="008000"/>
                </a:solidFill>
                <a:latin typeface="Tw Cen MT" charset="0"/>
                <a:ea typeface="MS PGothic" charset="0"/>
              </a:rPr>
              <a:t>arith</a:t>
            </a:r>
            <a:r>
              <a:rPr lang="en-US" sz="2400" dirty="0" smtClean="0">
                <a:solidFill>
                  <a:srgbClr val="008000"/>
                </a:solidFill>
                <a:latin typeface="Tw Cen MT" charset="0"/>
                <a:ea typeface="MS PGothic" charset="0"/>
              </a:rPr>
              <a:t>&gt;</a:t>
            </a:r>
            <a:endParaRPr lang="en-US" sz="2400" dirty="0">
              <a:solidFill>
                <a:srgbClr val="008000"/>
              </a:solidFill>
              <a:latin typeface="Tw Cen MT" charset="0"/>
              <a:ea typeface="MS PGothic" charset="0"/>
            </a:endParaRPr>
          </a:p>
          <a:p>
            <a:pPr marL="339725" lvl="1" indent="-161925" eaLnBrk="1" hangingPunct="1">
              <a:buFont typeface="Wingdings 2" charset="0"/>
              <a:buNone/>
              <a:defRPr/>
            </a:pPr>
            <a:r>
              <a:rPr lang="en-US" sz="2400" dirty="0" smtClean="0">
                <a:latin typeface="Tw Cen MT" charset="0"/>
                <a:ea typeface="MS PGothic" charset="0"/>
              </a:rPr>
              <a:t>     101 n</a:t>
            </a:r>
          </a:p>
          <a:p>
            <a:pPr marL="339725" lvl="1" indent="-276225" eaLnBrk="1" hangingPunct="1">
              <a:buFont typeface="Wingdings 2" charset="0"/>
              <a:buNone/>
              <a:defRPr/>
            </a:pPr>
            <a:r>
              <a:rPr lang="en-US" sz="2400" dirty="0" smtClean="0">
                <a:latin typeface="Tw Cen MT" charset="0"/>
                <a:ea typeface="MS PGothic" charset="0"/>
              </a:rPr>
              <a:t>=         </a:t>
            </a:r>
            <a:r>
              <a:rPr lang="en-US" sz="2400" dirty="0" smtClean="0">
                <a:solidFill>
                  <a:srgbClr val="008000"/>
                </a:solidFill>
                <a:latin typeface="Tw Cen MT" charset="0"/>
                <a:ea typeface="MS PGothic" charset="0"/>
              </a:rPr>
              <a:t>&lt;g(n) = n&gt;</a:t>
            </a:r>
          </a:p>
          <a:p>
            <a:pPr marL="339725" lvl="1" indent="-276225" eaLnBrk="1" hangingPunct="1">
              <a:buFont typeface="Wingdings 2" charset="0"/>
              <a:buNone/>
              <a:defRPr/>
            </a:pPr>
            <a:r>
              <a:rPr lang="en-US" sz="2400" dirty="0">
                <a:latin typeface="Tw Cen MT" charset="0"/>
                <a:ea typeface="MS PGothic" charset="0"/>
              </a:rPr>
              <a:t> </a:t>
            </a:r>
            <a:r>
              <a:rPr lang="en-US" sz="2400" dirty="0" smtClean="0">
                <a:latin typeface="Tw Cen MT" charset="0"/>
                <a:ea typeface="MS PGothic" charset="0"/>
              </a:rPr>
              <a:t>      101 g(n)</a:t>
            </a:r>
          </a:p>
        </p:txBody>
      </p:sp>
      <p:sp>
        <p:nvSpPr>
          <p:cNvPr id="29700" name="Rectangle 4"/>
          <p:cNvSpPr>
            <a:spLocks/>
          </p:cNvSpPr>
          <p:nvPr/>
        </p:nvSpPr>
        <p:spPr bwMode="auto">
          <a:xfrm>
            <a:off x="685800" y="1371600"/>
            <a:ext cx="7696200" cy="7239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50"/>
              </a:spcBef>
            </a:pPr>
            <a:r>
              <a:rPr lang="en-US">
                <a:solidFill>
                  <a:srgbClr val="FF0000"/>
                </a:solidFill>
                <a:cs typeface="Times New Roman" charset="0"/>
                <a:sym typeface="Arial" charset="0"/>
              </a:rPr>
              <a:t>Formal definition: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</a:t>
            </a:r>
            <a:r>
              <a:rPr lang="en-US">
                <a:solidFill>
                  <a:srgbClr val="800000"/>
                </a:solidFill>
                <a:cs typeface="Times New Roman" charset="0"/>
                <a:sym typeface="Arial" charset="0"/>
              </a:rPr>
              <a:t>f(n) is O(g(n)) </a:t>
            </a:r>
            <a:r>
              <a:rPr lang="en-US">
                <a:solidFill>
                  <a:schemeClr val="tx1"/>
                </a:solidFill>
                <a:cs typeface="Times New Roman" charset="0"/>
                <a:sym typeface="Arial" charset="0"/>
              </a:rPr>
              <a:t>if there exist constants c and N such that for all n ≥ N,   f(n) ≤ c·g(n)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800600" y="4495800"/>
            <a:ext cx="2425700" cy="830263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Choose</a:t>
            </a:r>
          </a:p>
          <a:p>
            <a:pPr eaLnBrk="1" hangingPunct="1"/>
            <a:r>
              <a:rPr lang="en-US"/>
              <a:t>N = 1 and c = 101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O(…) Examples</a:t>
            </a:r>
          </a:p>
        </p:txBody>
      </p:sp>
      <p:sp>
        <p:nvSpPr>
          <p:cNvPr id="3072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FFF6775-4E0E-7841-8386-7C674203AA59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16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33400" y="1524000"/>
            <a:ext cx="8153400" cy="4876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</a:rPr>
              <a:t>Let f(n) = 3n</a:t>
            </a:r>
            <a:r>
              <a:rPr lang="en-US" sz="2400" baseline="30000">
                <a:latin typeface="Tw Cen MT" charset="0"/>
                <a:ea typeface="MS PGothic" charset="0"/>
              </a:rPr>
              <a:t>2</a:t>
            </a:r>
            <a:r>
              <a:rPr lang="en-US" sz="2400">
                <a:latin typeface="Tw Cen MT" charset="0"/>
                <a:ea typeface="MS PGothic" charset="0"/>
              </a:rPr>
              <a:t> + 6n – 7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f(n) is O(n</a:t>
            </a:r>
            <a:r>
              <a:rPr lang="en-US" sz="2400" baseline="30000">
                <a:solidFill>
                  <a:srgbClr val="800000"/>
                </a:solidFill>
                <a:latin typeface="Tw Cen MT" charset="0"/>
                <a:ea typeface="MS PGothic" charset="0"/>
              </a:rPr>
              <a:t>2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f(n) is O(n</a:t>
            </a:r>
            <a:r>
              <a:rPr lang="en-US" sz="2400" baseline="30000">
                <a:solidFill>
                  <a:srgbClr val="800000"/>
                </a:solidFill>
                <a:latin typeface="Tw Cen MT" charset="0"/>
                <a:ea typeface="MS PGothic" charset="0"/>
              </a:rPr>
              <a:t>3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f(n) is O(n</a:t>
            </a:r>
            <a:r>
              <a:rPr lang="en-US" sz="2400" baseline="30000">
                <a:solidFill>
                  <a:srgbClr val="800000"/>
                </a:solidFill>
                <a:latin typeface="Tw Cen MT" charset="0"/>
                <a:ea typeface="MS PGothic" charset="0"/>
              </a:rPr>
              <a:t>4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…</a:t>
            </a:r>
          </a:p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</a:rPr>
              <a:t>p(n) = 4 n log n + 34 n – 89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p(n) is O(n log n)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p(n) is O(n</a:t>
            </a:r>
            <a:r>
              <a:rPr lang="en-US" sz="2400" baseline="30000">
                <a:solidFill>
                  <a:srgbClr val="800000"/>
                </a:solidFill>
                <a:latin typeface="Tw Cen MT" charset="0"/>
                <a:ea typeface="MS PGothic" charset="0"/>
              </a:rPr>
              <a:t>2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</a:rPr>
              <a:t>h(n) = 20·2</a:t>
            </a:r>
            <a:r>
              <a:rPr lang="en-US" sz="2400" baseline="30000">
                <a:latin typeface="Tw Cen MT" charset="0"/>
                <a:ea typeface="MS PGothic" charset="0"/>
              </a:rPr>
              <a:t>n</a:t>
            </a:r>
            <a:r>
              <a:rPr lang="en-US" sz="2400">
                <a:latin typeface="Tw Cen MT" charset="0"/>
                <a:ea typeface="MS PGothic" charset="0"/>
              </a:rPr>
              <a:t> + 40n</a:t>
            </a:r>
          </a:p>
          <a:p>
            <a:pPr marL="457200" lvl="1" indent="-234950" eaLnBrk="1" hangingPunct="1">
              <a:lnSpc>
                <a:spcPct val="80000"/>
              </a:lnSpc>
              <a:buFont typeface="Wingdings 2" charset="0"/>
              <a:buNone/>
            </a:pP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h(n) is O(2</a:t>
            </a:r>
            <a:r>
              <a:rPr lang="en-US" sz="2400" baseline="30000">
                <a:solidFill>
                  <a:srgbClr val="800000"/>
                </a:solidFill>
                <a:latin typeface="Tw Cen MT" charset="0"/>
                <a:ea typeface="MS PGothic" charset="0"/>
              </a:rPr>
              <a:t>n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</a:rPr>
              <a:t>a(n) = 34</a:t>
            </a:r>
          </a:p>
          <a:p>
            <a:pPr marL="457200" lvl="1" indent="-234950" eaLnBrk="1" hangingPunct="1">
              <a:lnSpc>
                <a:spcPct val="80000"/>
              </a:lnSpc>
            </a:pP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a(n) is O(1)</a:t>
            </a:r>
          </a:p>
        </p:txBody>
      </p:sp>
      <p:sp>
        <p:nvSpPr>
          <p:cNvPr id="30724" name="Rectangle 3"/>
          <p:cNvSpPr>
            <a:spLocks/>
          </p:cNvSpPr>
          <p:nvPr/>
        </p:nvSpPr>
        <p:spPr bwMode="auto">
          <a:xfrm>
            <a:off x="4800600" y="18288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8100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Only the </a:t>
            </a:r>
            <a:r>
              <a:rPr lang="en-US" i="1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leading</a:t>
            </a: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term (the term that grows most rapidly) matters</a:t>
            </a:r>
          </a:p>
        </p:txBody>
      </p:sp>
      <p:sp>
        <p:nvSpPr>
          <p:cNvPr id="30725" name="Rectangle 3"/>
          <p:cNvSpPr>
            <a:spLocks/>
          </p:cNvSpPr>
          <p:nvPr/>
        </p:nvSpPr>
        <p:spPr bwMode="auto">
          <a:xfrm>
            <a:off x="4800600" y="3581400"/>
            <a:ext cx="3810000" cy="12192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8100" lvl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If it’s </a:t>
            </a:r>
            <a:r>
              <a:rPr lang="en-US">
                <a:solidFill>
                  <a:srgbClr val="800000"/>
                </a:solidFill>
                <a:latin typeface="Tw Cen MT" charset="0"/>
                <a:ea typeface="MS PGothic" charset="0"/>
                <a:cs typeface="MS PGothic" charset="0"/>
              </a:rPr>
              <a:t>O(n</a:t>
            </a:r>
            <a:r>
              <a:rPr lang="en-US" baseline="30000">
                <a:solidFill>
                  <a:srgbClr val="800000"/>
                </a:solidFill>
                <a:latin typeface="Tw Cen MT" charset="0"/>
                <a:ea typeface="MS PGothic" charset="0"/>
                <a:cs typeface="MS PGothic" charset="0"/>
              </a:rPr>
              <a:t>2</a:t>
            </a:r>
            <a:r>
              <a:rPr lang="en-US">
                <a:solidFill>
                  <a:srgbClr val="800000"/>
                </a:solidFill>
                <a:latin typeface="Tw Cen MT" charset="0"/>
                <a:ea typeface="MS PGothic" charset="0"/>
                <a:cs typeface="MS PGothic" charset="0"/>
              </a:rPr>
              <a:t>)</a:t>
            </a: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, it’s also </a:t>
            </a:r>
            <a:r>
              <a:rPr lang="en-US">
                <a:solidFill>
                  <a:srgbClr val="800000"/>
                </a:solidFill>
                <a:latin typeface="Tw Cen MT" charset="0"/>
                <a:ea typeface="MS PGothic" charset="0"/>
                <a:cs typeface="MS PGothic" charset="0"/>
              </a:rPr>
              <a:t>O(n</a:t>
            </a:r>
            <a:r>
              <a:rPr lang="en-US" baseline="30000">
                <a:solidFill>
                  <a:srgbClr val="800000"/>
                </a:solidFill>
                <a:latin typeface="Tw Cen MT" charset="0"/>
                <a:ea typeface="MS PGothic" charset="0"/>
                <a:cs typeface="MS PGothic" charset="0"/>
              </a:rPr>
              <a:t>3</a:t>
            </a:r>
            <a:r>
              <a:rPr lang="en-US">
                <a:solidFill>
                  <a:srgbClr val="800000"/>
                </a:solidFill>
                <a:latin typeface="Tw Cen MT" charset="0"/>
                <a:ea typeface="MS PGothic" charset="0"/>
                <a:cs typeface="MS PGothic" charset="0"/>
              </a:rPr>
              <a:t>)</a:t>
            </a:r>
          </a:p>
          <a:p>
            <a:pPr marL="38100" lvl="1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etc!  However, we always use the smallest one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Problem-size examples</a:t>
            </a:r>
          </a:p>
        </p:txBody>
      </p:sp>
      <p:sp>
        <p:nvSpPr>
          <p:cNvPr id="3174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74DD944-C109-2C4C-953E-C00CBFFE3B00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17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eaLnBrk="1" hangingPunct="1"/>
            <a:r>
              <a:rPr lang="en-US">
                <a:latin typeface="Tw Cen MT" charset="0"/>
                <a:ea typeface="MS PGothic" charset="0"/>
              </a:rPr>
              <a:t>Suppose a computer can execute 1000 operations per second; how large a problem can we solve?</a:t>
            </a:r>
          </a:p>
        </p:txBody>
      </p:sp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990600" y="3048000"/>
          <a:ext cx="7391400" cy="3344880"/>
        </p:xfrm>
        <a:graphic>
          <a:graphicData uri="http://schemas.openxmlformats.org/drawingml/2006/table">
            <a:tbl>
              <a:tblPr/>
              <a:tblGrid>
                <a:gridCol w="1847850"/>
                <a:gridCol w="1847850"/>
                <a:gridCol w="1847850"/>
                <a:gridCol w="1847850"/>
              </a:tblGrid>
              <a:tr h="541044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alg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Arial" charset="0"/>
                        <a:ea typeface="ヒラギノ角ゴ ProN W3" charset="0"/>
                        <a:cs typeface="ヒラギノ角ゴ ProN W3" charset="0"/>
                        <a:sym typeface="Arial" charset="0"/>
                      </a:endParaRP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 second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 minute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 hour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0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O(n)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60,000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3,600,000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0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 log n)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140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4893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200,000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0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1897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0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3n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18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144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1096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0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10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153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30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O(2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773" marB="50773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9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15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21</a:t>
                      </a:r>
                    </a:p>
                  </a:txBody>
                  <a:tcPr marL="50800" marR="50800" marT="50773" marB="5077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>
                <a:latin typeface="Tw Cen MT" charset="0"/>
                <a:ea typeface="MS PGothic" charset="0"/>
              </a:rPr>
              <a:t>Commonly Seen Time Bounds</a:t>
            </a:r>
          </a:p>
        </p:txBody>
      </p:sp>
      <p:sp>
        <p:nvSpPr>
          <p:cNvPr id="3277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D57F3CC-E365-8040-95AE-E6064801CF40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18</a:t>
            </a:fld>
            <a:endParaRPr lang="en-US" sz="1200">
              <a:solidFill>
                <a:srgbClr val="FFFFFF"/>
              </a:solidFill>
            </a:endParaRP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685800" y="1933575"/>
          <a:ext cx="7772400" cy="3352803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O(1)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constant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logarithmic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excellent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linear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 log n)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 log n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pretty good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quadratic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O(n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cubic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maybe OK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O(2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n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)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exponential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968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33CC"/>
                        </a:buClr>
                        <a:buSzPct val="100000"/>
                        <a:buFont typeface="Wingdings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ea typeface="ヒラギノ角ゴ ProN W3" charset="0"/>
                          <a:cs typeface="ヒラギノ角ゴ ProN W3" charset="0"/>
                          <a:sym typeface="Arial" charset="0"/>
                        </a:rPr>
                        <a:t>too slow</a:t>
                      </a:r>
                    </a:p>
                  </a:txBody>
                  <a:tcPr marL="50800" marR="50800" marT="50800" marB="50800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>
                <a:ea typeface="+mj-ea"/>
                <a:cs typeface="+mj-cs"/>
              </a:rPr>
              <a:t>Worst-Case/Expected-Case Bounds</a:t>
            </a:r>
          </a:p>
        </p:txBody>
      </p:sp>
      <p:sp>
        <p:nvSpPr>
          <p:cNvPr id="3379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3ECD8FEE-CBC6-954C-ACE5-813832AAEC2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19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4035425" cy="4495800"/>
          </a:xfrm>
        </p:spPr>
        <p:txBody>
          <a:bodyPr rIns="132080"/>
          <a:lstStyle/>
          <a:p>
            <a:pPr marL="39688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May be difficult to </a:t>
            </a:r>
            <a:r>
              <a:rPr lang="en-US" altLang="ja-JP" sz="2400">
                <a:latin typeface="Times New Roman" charset="0"/>
                <a:ea typeface="MS PGothic" charset="0"/>
                <a:cs typeface="Times New Roman" charset="0"/>
              </a:rPr>
              <a:t>determine time bounds for all imaginable inputs of size n</a:t>
            </a:r>
          </a:p>
          <a:p>
            <a:pPr marL="39688" indent="0" eaLnBrk="1" hangingPunct="1">
              <a:lnSpc>
                <a:spcPct val="90000"/>
              </a:lnSpc>
            </a:pPr>
            <a:endParaRPr lang="en-US" sz="2400">
              <a:latin typeface="Times New Roman" charset="0"/>
              <a:ea typeface="MS PGothic" charset="0"/>
              <a:cs typeface="Times New Roman" charset="0"/>
            </a:endParaRPr>
          </a:p>
          <a:p>
            <a:pPr marL="39688" indent="0" eaLnBrk="1" hangingPunct="1">
              <a:lnSpc>
                <a:spcPct val="90000"/>
              </a:lnSpc>
              <a:buClr>
                <a:srgbClr val="FF9900"/>
              </a:buClr>
              <a:buFont typeface="Wingdings" charset="0"/>
              <a:buNone/>
            </a:pPr>
            <a:r>
              <a:rPr lang="en-US" sz="2400">
                <a:solidFill>
                  <a:srgbClr val="FF9900"/>
                </a:solidFill>
                <a:latin typeface="Times New Roman" charset="0"/>
                <a:ea typeface="MS PGothic" charset="0"/>
                <a:cs typeface="Times New Roman" charset="0"/>
              </a:rPr>
              <a:t>Simplifying assumption #4: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 Determine number of steps for either</a:t>
            </a:r>
          </a:p>
          <a:p>
            <a:pPr marL="498475" lvl="1" indent="-173038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 worst-case or</a:t>
            </a:r>
          </a:p>
          <a:p>
            <a:pPr marL="498475" lvl="1" indent="-173038" eaLnBrk="1" hangingPunct="1">
              <a:lnSpc>
                <a:spcPct val="90000"/>
              </a:lnSpc>
            </a:pPr>
            <a:endParaRPr lang="en-US" sz="2400">
              <a:latin typeface="Times New Roman" charset="0"/>
              <a:ea typeface="Times New Roman" charset="0"/>
              <a:cs typeface="Times New Roman" charset="0"/>
            </a:endParaRPr>
          </a:p>
          <a:p>
            <a:pPr marL="498475" lvl="1" indent="-173038" eaLnBrk="1" hangingPunct="1">
              <a:lnSpc>
                <a:spcPct val="90000"/>
              </a:lnSpc>
            </a:pP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 expected-case or</a:t>
            </a:r>
            <a:br>
              <a:rPr lang="en-US" sz="240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 average case</a:t>
            </a:r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4800600" y="1752600"/>
            <a:ext cx="3810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11138" indent="-171450">
              <a:spcBef>
                <a:spcPts val="450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Worst-case</a:t>
            </a:r>
          </a:p>
          <a:p>
            <a:pPr marL="211138" indent="-171450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Determine how much time is needed for the </a:t>
            </a:r>
            <a:r>
              <a:rPr lang="en-US" i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worst possible</a:t>
            </a: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input of size n</a:t>
            </a:r>
          </a:p>
          <a:p>
            <a:pPr marL="211138" indent="-171450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endParaRPr lang="en-US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  <a:p>
            <a:pPr marL="211138" indent="-171450">
              <a:spcBef>
                <a:spcPts val="450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Expected-case</a:t>
            </a:r>
          </a:p>
          <a:p>
            <a:pPr marL="211138" indent="-171450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Determine how much time is needed </a:t>
            </a:r>
            <a:r>
              <a:rPr lang="en-US" i="1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on average</a:t>
            </a: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 for all inputs of size 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Merge two adjacent sorted segments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02625" cy="24384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/* Sort b[h..k]. Precondition: b[h..t] and b[t+1..k] are sorted.  */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public static merge(int[] b, int h, int t, int k) {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     Copy b[h..t] into another array c;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     Copy values from c and b[t+1..k] in ascending order into b[h..]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5C9920B-4042-9A45-A500-FF46ADDC566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6388" name="Group 5"/>
          <p:cNvGrpSpPr>
            <a:grpSpLocks/>
          </p:cNvGrpSpPr>
          <p:nvPr/>
        </p:nvGrpSpPr>
        <p:grpSpPr bwMode="auto">
          <a:xfrm>
            <a:off x="1649413" y="3962400"/>
            <a:ext cx="1703387" cy="381000"/>
            <a:chOff x="3429000" y="1981200"/>
            <a:chExt cx="1703300" cy="381000"/>
          </a:xfrm>
        </p:grpSpPr>
        <p:sp>
          <p:nvSpPr>
            <p:cNvPr id="16414" name="Rectangle 30"/>
            <p:cNvSpPr>
              <a:spLocks/>
            </p:cNvSpPr>
            <p:nvPr/>
          </p:nvSpPr>
          <p:spPr bwMode="auto">
            <a:xfrm>
              <a:off x="3429000" y="1981200"/>
              <a:ext cx="1703300" cy="369332"/>
            </a:xfrm>
            <a:prstGeom prst="rect">
              <a:avLst/>
            </a:prstGeom>
            <a:noFill/>
            <a:ln w="127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rgbClr val="800000"/>
                  </a:solidFill>
                  <a:latin typeface="Courier New" charset="0"/>
                  <a:cs typeface="Courier New" charset="0"/>
                  <a:sym typeface="Courier New" charset="0"/>
                </a:rPr>
                <a:t>4 7 7 8 9</a:t>
              </a:r>
            </a:p>
          </p:txBody>
        </p:sp>
        <p:cxnSp>
          <p:nvCxnSpPr>
            <p:cNvPr id="8" name="Straight Connector 7"/>
            <p:cNvCxnSpPr>
              <a:cxnSpLocks noChangeShapeType="1"/>
            </p:cNvCxnSpPr>
            <p:nvPr/>
          </p:nvCxnSpPr>
          <p:spPr bwMode="auto">
            <a:xfrm>
              <a:off x="3733784" y="19812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" name="Straight Connector 8"/>
            <p:cNvCxnSpPr>
              <a:cxnSpLocks noChangeShapeType="1"/>
            </p:cNvCxnSpPr>
            <p:nvPr/>
          </p:nvCxnSpPr>
          <p:spPr bwMode="auto">
            <a:xfrm>
              <a:off x="4114765" y="19812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>
              <a:off x="4495746" y="19812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Straight Connector 10"/>
            <p:cNvCxnSpPr>
              <a:cxnSpLocks noChangeShapeType="1"/>
            </p:cNvCxnSpPr>
            <p:nvPr/>
          </p:nvCxnSpPr>
          <p:spPr bwMode="auto">
            <a:xfrm>
              <a:off x="4800530" y="19812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89" name="TextBox 11"/>
          <p:cNvSpPr txBox="1">
            <a:spLocks noChangeArrowheads="1"/>
          </p:cNvSpPr>
          <p:nvPr/>
        </p:nvSpPr>
        <p:spPr bwMode="auto">
          <a:xfrm>
            <a:off x="1279525" y="3886200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grpSp>
        <p:nvGrpSpPr>
          <p:cNvPr id="16390" name="Group 4"/>
          <p:cNvGrpSpPr>
            <a:grpSpLocks/>
          </p:cNvGrpSpPr>
          <p:nvPr/>
        </p:nvGrpSpPr>
        <p:grpSpPr bwMode="auto">
          <a:xfrm>
            <a:off x="1600200" y="4953000"/>
            <a:ext cx="3276600" cy="381000"/>
            <a:chOff x="1143000" y="4800600"/>
            <a:chExt cx="3276600" cy="381000"/>
          </a:xfrm>
        </p:grpSpPr>
        <p:sp>
          <p:nvSpPr>
            <p:cNvPr id="16405" name="Rectangle 1"/>
            <p:cNvSpPr>
              <a:spLocks/>
            </p:cNvSpPr>
            <p:nvPr/>
          </p:nvSpPr>
          <p:spPr bwMode="auto">
            <a:xfrm>
              <a:off x="1143000" y="4800600"/>
              <a:ext cx="3276600" cy="36933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40639" bIns="0">
              <a:spAutoFit/>
            </a:bodyPr>
            <a:lstStyle/>
            <a:p>
              <a:pPr marL="39688"/>
              <a:r>
                <a:rPr lang="en-US">
                  <a:solidFill>
                    <a:srgbClr val="800000"/>
                  </a:solidFill>
                  <a:latin typeface="Courier New" charset="0"/>
                  <a:cs typeface="Courier New" charset="0"/>
                  <a:sym typeface="Courier New" charset="0"/>
                </a:rPr>
                <a:t>4 7 7 8 9</a:t>
              </a:r>
              <a:r>
                <a:rPr lang="en-US">
                  <a:solidFill>
                    <a:srgbClr val="0033CC"/>
                  </a:solidFill>
                  <a:latin typeface="Courier New" charset="0"/>
                  <a:cs typeface="Courier New" charset="0"/>
                  <a:sym typeface="Courier New" charset="0"/>
                </a:rPr>
                <a:t> </a:t>
              </a:r>
              <a:r>
                <a:rPr lang="en-US" b="1">
                  <a:solidFill>
                    <a:srgbClr val="0033CC"/>
                  </a:solidFill>
                  <a:latin typeface="Courier New" charset="0"/>
                  <a:cs typeface="Courier New" charset="0"/>
                  <a:sym typeface="Courier New" charset="0"/>
                </a:rPr>
                <a:t>3 4 7 8</a:t>
              </a:r>
            </a:p>
          </p:txBody>
        </p:sp>
        <p:cxnSp>
          <p:nvCxnSpPr>
            <p:cNvPr id="15" name="Straight Connector 14"/>
            <p:cNvCxnSpPr>
              <a:cxnSpLocks noChangeShapeType="1"/>
            </p:cNvCxnSpPr>
            <p:nvPr/>
          </p:nvCxnSpPr>
          <p:spPr bwMode="auto">
            <a:xfrm>
              <a:off x="14478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Straight Connector 15"/>
            <p:cNvCxnSpPr>
              <a:cxnSpLocks noChangeShapeType="1"/>
            </p:cNvCxnSpPr>
            <p:nvPr/>
          </p:nvCxnSpPr>
          <p:spPr bwMode="auto">
            <a:xfrm>
              <a:off x="18288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Connector 16"/>
            <p:cNvCxnSpPr>
              <a:cxnSpLocks noChangeShapeType="1"/>
            </p:cNvCxnSpPr>
            <p:nvPr/>
          </p:nvCxnSpPr>
          <p:spPr bwMode="auto">
            <a:xfrm>
              <a:off x="22098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Connector 17"/>
            <p:cNvCxnSpPr>
              <a:cxnSpLocks noChangeShapeType="1"/>
            </p:cNvCxnSpPr>
            <p:nvPr/>
          </p:nvCxnSpPr>
          <p:spPr bwMode="auto">
            <a:xfrm>
              <a:off x="25146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8"/>
            <p:cNvCxnSpPr>
              <a:cxnSpLocks noChangeShapeType="1"/>
            </p:cNvCxnSpPr>
            <p:nvPr/>
          </p:nvCxnSpPr>
          <p:spPr bwMode="auto">
            <a:xfrm>
              <a:off x="28956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Connector 19"/>
            <p:cNvCxnSpPr>
              <a:cxnSpLocks noChangeShapeType="1"/>
            </p:cNvCxnSpPr>
            <p:nvPr/>
          </p:nvCxnSpPr>
          <p:spPr bwMode="auto">
            <a:xfrm>
              <a:off x="32766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Connector 20"/>
            <p:cNvCxnSpPr>
              <a:cxnSpLocks noChangeShapeType="1"/>
            </p:cNvCxnSpPr>
            <p:nvPr/>
          </p:nvCxnSpPr>
          <p:spPr bwMode="auto">
            <a:xfrm>
              <a:off x="36576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Connector 21"/>
            <p:cNvCxnSpPr>
              <a:cxnSpLocks noChangeShapeType="1"/>
            </p:cNvCxnSpPr>
            <p:nvPr/>
          </p:nvCxnSpPr>
          <p:spPr bwMode="auto">
            <a:xfrm>
              <a:off x="396240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91" name="TextBox 22"/>
          <p:cNvSpPr txBox="1">
            <a:spLocks noChangeArrowheads="1"/>
          </p:cNvSpPr>
          <p:nvPr/>
        </p:nvSpPr>
        <p:spPr bwMode="auto">
          <a:xfrm>
            <a:off x="1295400" y="4876800"/>
            <a:ext cx="33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grpSp>
        <p:nvGrpSpPr>
          <p:cNvPr id="16392" name="Group 4"/>
          <p:cNvGrpSpPr>
            <a:grpSpLocks/>
          </p:cNvGrpSpPr>
          <p:nvPr/>
        </p:nvGrpSpPr>
        <p:grpSpPr bwMode="auto">
          <a:xfrm>
            <a:off x="1600200" y="5715000"/>
            <a:ext cx="3276600" cy="381000"/>
            <a:chOff x="1143000" y="4800600"/>
            <a:chExt cx="3097876" cy="381000"/>
          </a:xfrm>
        </p:grpSpPr>
        <p:sp>
          <p:nvSpPr>
            <p:cNvPr id="16396" name="Rectangle 1"/>
            <p:cNvSpPr>
              <a:spLocks/>
            </p:cNvSpPr>
            <p:nvPr/>
          </p:nvSpPr>
          <p:spPr bwMode="auto">
            <a:xfrm>
              <a:off x="1143000" y="4800600"/>
              <a:ext cx="3097876" cy="36933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40639" bIns="0">
              <a:spAutoFit/>
            </a:bodyPr>
            <a:lstStyle/>
            <a:p>
              <a:pPr marL="39688"/>
              <a:r>
                <a:rPr lang="en-US" b="1">
                  <a:solidFill>
                    <a:srgbClr val="3366FF"/>
                  </a:solidFill>
                  <a:latin typeface="Courier New" charset="0"/>
                  <a:cs typeface="Courier New" charset="0"/>
                  <a:sym typeface="Courier New" charset="0"/>
                </a:rPr>
                <a:t>3</a:t>
              </a:r>
              <a:r>
                <a:rPr lang="en-US">
                  <a:solidFill>
                    <a:srgbClr val="800000"/>
                  </a:solidFill>
                  <a:latin typeface="Courier New" charset="0"/>
                  <a:cs typeface="Courier New" charset="0"/>
                  <a:sym typeface="Courier New" charset="0"/>
                </a:rPr>
                <a:t> 4 </a:t>
              </a:r>
              <a:r>
                <a:rPr lang="en-US" b="1">
                  <a:solidFill>
                    <a:srgbClr val="0033CC"/>
                  </a:solidFill>
                  <a:latin typeface="Courier New" charset="0"/>
                  <a:cs typeface="Courier New" charset="0"/>
                  <a:sym typeface="Courier New" charset="0"/>
                </a:rPr>
                <a:t>4 </a:t>
              </a:r>
              <a:r>
                <a:rPr lang="en-US">
                  <a:solidFill>
                    <a:srgbClr val="800000"/>
                  </a:solidFill>
                  <a:latin typeface="Courier New" charset="0"/>
                  <a:cs typeface="Courier New" charset="0"/>
                  <a:sym typeface="Courier New" charset="0"/>
                </a:rPr>
                <a:t>7 7 </a:t>
              </a:r>
              <a:r>
                <a:rPr lang="en-US" b="1">
                  <a:solidFill>
                    <a:srgbClr val="0033CC"/>
                  </a:solidFill>
                  <a:latin typeface="Courier New" charset="0"/>
                  <a:cs typeface="Courier New" charset="0"/>
                  <a:sym typeface="Courier New" charset="0"/>
                </a:rPr>
                <a:t>7 </a:t>
              </a:r>
              <a:r>
                <a:rPr lang="en-US">
                  <a:solidFill>
                    <a:srgbClr val="800000"/>
                  </a:solidFill>
                  <a:latin typeface="Courier New" charset="0"/>
                  <a:cs typeface="Courier New" charset="0"/>
                  <a:sym typeface="Courier New" charset="0"/>
                </a:rPr>
                <a:t>8 </a:t>
              </a:r>
              <a:r>
                <a:rPr lang="en-US" b="1">
                  <a:solidFill>
                    <a:srgbClr val="0033CC"/>
                  </a:solidFill>
                  <a:latin typeface="Courier New" charset="0"/>
                  <a:cs typeface="Courier New" charset="0"/>
                  <a:sym typeface="Courier New" charset="0"/>
                </a:rPr>
                <a:t>8 </a:t>
              </a:r>
              <a:r>
                <a:rPr lang="en-US">
                  <a:solidFill>
                    <a:srgbClr val="800000"/>
                  </a:solidFill>
                  <a:latin typeface="Courier New" charset="0"/>
                  <a:cs typeface="Courier New" charset="0"/>
                  <a:sym typeface="Courier New" charset="0"/>
                </a:rPr>
                <a:t>9</a:t>
              </a:r>
              <a:r>
                <a:rPr lang="en-US">
                  <a:solidFill>
                    <a:srgbClr val="0033CC"/>
                  </a:solidFill>
                  <a:latin typeface="Courier New" charset="0"/>
                  <a:cs typeface="Courier New" charset="0"/>
                  <a:sym typeface="Courier New" charset="0"/>
                </a:rPr>
                <a:t> </a:t>
              </a:r>
              <a:endParaRPr lang="en-US" b="1">
                <a:solidFill>
                  <a:srgbClr val="0033CC"/>
                </a:solidFill>
                <a:latin typeface="Courier New" charset="0"/>
                <a:cs typeface="Courier New" charset="0"/>
                <a:sym typeface="Courier New" charset="0"/>
              </a:endParaRPr>
            </a:p>
          </p:txBody>
        </p: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>
              <a:off x="1447685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Connector 27"/>
            <p:cNvCxnSpPr>
              <a:cxnSpLocks noChangeShapeType="1"/>
            </p:cNvCxnSpPr>
            <p:nvPr/>
          </p:nvCxnSpPr>
          <p:spPr bwMode="auto">
            <a:xfrm>
              <a:off x="1828916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Connector 28"/>
            <p:cNvCxnSpPr>
              <a:cxnSpLocks noChangeShapeType="1"/>
            </p:cNvCxnSpPr>
            <p:nvPr/>
          </p:nvCxnSpPr>
          <p:spPr bwMode="auto">
            <a:xfrm>
              <a:off x="2210147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Connector 29"/>
            <p:cNvCxnSpPr>
              <a:cxnSpLocks noChangeShapeType="1"/>
            </p:cNvCxnSpPr>
            <p:nvPr/>
          </p:nvCxnSpPr>
          <p:spPr bwMode="auto">
            <a:xfrm>
              <a:off x="2514831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Connector 30"/>
            <p:cNvCxnSpPr>
              <a:cxnSpLocks noChangeShapeType="1"/>
            </p:cNvCxnSpPr>
            <p:nvPr/>
          </p:nvCxnSpPr>
          <p:spPr bwMode="auto">
            <a:xfrm>
              <a:off x="2896062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2" name="Straight Connector 31"/>
            <p:cNvCxnSpPr>
              <a:cxnSpLocks noChangeShapeType="1"/>
            </p:cNvCxnSpPr>
            <p:nvPr/>
          </p:nvCxnSpPr>
          <p:spPr bwMode="auto">
            <a:xfrm>
              <a:off x="3160222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Straight Connector 32"/>
            <p:cNvCxnSpPr>
              <a:cxnSpLocks noChangeShapeType="1"/>
            </p:cNvCxnSpPr>
            <p:nvPr/>
          </p:nvCxnSpPr>
          <p:spPr bwMode="auto">
            <a:xfrm>
              <a:off x="3520440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Straight Connector 33"/>
            <p:cNvCxnSpPr>
              <a:cxnSpLocks noChangeShapeType="1"/>
            </p:cNvCxnSpPr>
            <p:nvPr/>
          </p:nvCxnSpPr>
          <p:spPr bwMode="auto">
            <a:xfrm>
              <a:off x="3880658" y="4800600"/>
              <a:ext cx="0" cy="3810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blurRad="38100" dist="30000" dir="5400000" sx="0" sy="0" rotWithShape="0">
                <a:srgbClr val="000000">
                  <a:alpha val="74998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6393" name="TextBox 34"/>
          <p:cNvSpPr txBox="1">
            <a:spLocks noChangeArrowheads="1"/>
          </p:cNvSpPr>
          <p:nvPr/>
        </p:nvSpPr>
        <p:spPr bwMode="auto">
          <a:xfrm>
            <a:off x="1295400" y="5634038"/>
            <a:ext cx="3381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16394" name="TextBox 35"/>
          <p:cNvSpPr txBox="1">
            <a:spLocks noChangeArrowheads="1"/>
          </p:cNvSpPr>
          <p:nvPr/>
        </p:nvSpPr>
        <p:spPr bwMode="auto">
          <a:xfrm>
            <a:off x="1676400" y="4495800"/>
            <a:ext cx="3657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h                t                  k</a:t>
            </a:r>
          </a:p>
        </p:txBody>
      </p:sp>
      <p:sp>
        <p:nvSpPr>
          <p:cNvPr id="16395" name="TextBox 36"/>
          <p:cNvSpPr txBox="1">
            <a:spLocks noChangeArrowheads="1"/>
          </p:cNvSpPr>
          <p:nvPr/>
        </p:nvSpPr>
        <p:spPr bwMode="auto">
          <a:xfrm>
            <a:off x="5105400" y="3733800"/>
            <a:ext cx="3657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We leave you to write this method. It is not difficult. Just have to move values from c and b[t+1..k] into b in the right order, from smallest to largest.</a:t>
            </a:r>
          </a:p>
          <a:p>
            <a:pPr eaLnBrk="1" hangingPunct="1"/>
            <a:r>
              <a:rPr lang="en-US"/>
              <a:t>Runs in time O(k+1–h)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200">
                <a:latin typeface="Tw Cen MT" charset="0"/>
                <a:ea typeface="MS PGothic" charset="0"/>
              </a:rPr>
              <a:t>Simplifying Assumptions</a:t>
            </a:r>
          </a:p>
        </p:txBody>
      </p:sp>
      <p:sp>
        <p:nvSpPr>
          <p:cNvPr id="3481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A47CDE83-A5B3-BE4D-A7D5-965E157D5DEF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20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marL="39688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Use the </a:t>
            </a:r>
            <a:r>
              <a:rPr lang="en-US" sz="2400">
                <a:solidFill>
                  <a:srgbClr val="FF0000"/>
                </a:solidFill>
                <a:latin typeface="Times New Roman" charset="0"/>
                <a:ea typeface="MS PGothic" charset="0"/>
                <a:cs typeface="Times New Roman" charset="0"/>
              </a:rPr>
              <a:t>size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 of the input rather than the input itself – </a:t>
            </a:r>
            <a:r>
              <a:rPr lang="en-US" sz="2400">
                <a:solidFill>
                  <a:srgbClr val="FF0000"/>
                </a:solidFill>
                <a:latin typeface="Times New Roman" charset="0"/>
                <a:ea typeface="MS PGothic" charset="0"/>
                <a:cs typeface="Times New Roman" charset="0"/>
              </a:rPr>
              <a:t>n</a:t>
            </a:r>
            <a:endParaRPr lang="en-US" sz="2400">
              <a:latin typeface="Times New Roman" charset="0"/>
              <a:ea typeface="MS PGothic" charset="0"/>
              <a:cs typeface="Times New Roman" charset="0"/>
            </a:endParaRPr>
          </a:p>
          <a:p>
            <a:pPr marL="39688" indent="0" eaLnBrk="1" hangingPunct="1">
              <a:lnSpc>
                <a:spcPct val="80000"/>
              </a:lnSpc>
              <a:spcBef>
                <a:spcPts val="2500"/>
              </a:spcBef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Count the number of </a:t>
            </a:r>
            <a:r>
              <a:rPr lang="ja-JP" altLang="en-US" sz="2400">
                <a:latin typeface="Times New Roman" charset="0"/>
                <a:ea typeface="MS PGothic" charset="0"/>
                <a:cs typeface="Times New Roman" charset="0"/>
              </a:rPr>
              <a:t>“</a:t>
            </a:r>
            <a:r>
              <a:rPr lang="en-US" altLang="ja-JP" sz="2400">
                <a:latin typeface="Times New Roman" charset="0"/>
                <a:ea typeface="MS PGothic" charset="0"/>
                <a:cs typeface="Times New Roman" charset="0"/>
              </a:rPr>
              <a:t>basic steps</a:t>
            </a:r>
            <a:r>
              <a:rPr lang="ja-JP" altLang="en-US" sz="2400">
                <a:latin typeface="Times New Roman" charset="0"/>
                <a:ea typeface="MS PGothic" charset="0"/>
                <a:cs typeface="Times New Roman" charset="0"/>
              </a:rPr>
              <a:t>”</a:t>
            </a:r>
            <a:r>
              <a:rPr lang="en-US" altLang="ja-JP" sz="2400">
                <a:latin typeface="Times New Roman" charset="0"/>
                <a:ea typeface="MS PGothic" charset="0"/>
                <a:cs typeface="Times New Roman" charset="0"/>
              </a:rPr>
              <a:t> rather than computing exact time</a:t>
            </a:r>
          </a:p>
          <a:p>
            <a:pPr marL="39688" indent="0" eaLnBrk="1" hangingPunct="1">
              <a:lnSpc>
                <a:spcPct val="80000"/>
              </a:lnSpc>
              <a:spcBef>
                <a:spcPts val="2500"/>
              </a:spcBef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Ignore multiplicative constants and small inputs </a:t>
            </a:r>
            <a:br>
              <a:rPr lang="en-US" sz="2400">
                <a:latin typeface="Times New Roman" charset="0"/>
                <a:ea typeface="MS PGothic" charset="0"/>
                <a:cs typeface="Times New Roman" charset="0"/>
              </a:rPr>
            </a:b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(order-of, big-O)</a:t>
            </a:r>
          </a:p>
          <a:p>
            <a:pPr marL="39688" indent="0" eaLnBrk="1" hangingPunct="1">
              <a:lnSpc>
                <a:spcPct val="80000"/>
              </a:lnSpc>
              <a:spcBef>
                <a:spcPts val="2500"/>
              </a:spcBef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Determine number of steps for either</a:t>
            </a:r>
          </a:p>
          <a:p>
            <a:pPr marL="552450" lvl="1" indent="-171450"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worst-case</a:t>
            </a:r>
          </a:p>
          <a:p>
            <a:pPr marL="552450" lvl="1" indent="-171450" eaLnBrk="1" hangingPunct="1">
              <a:lnSpc>
                <a:spcPct val="80000"/>
              </a:lnSpc>
            </a:pP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expected-case</a:t>
            </a:r>
          </a:p>
          <a:p>
            <a:pPr marL="39688" indent="0" eaLnBrk="1" hangingPunct="1">
              <a:lnSpc>
                <a:spcPct val="80000"/>
              </a:lnSpc>
              <a:spcBef>
                <a:spcPts val="1900"/>
              </a:spcBef>
              <a:buClr>
                <a:srgbClr val="FF0000"/>
              </a:buClr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charset="0"/>
                <a:ea typeface="MS PGothic" charset="0"/>
                <a:cs typeface="Times New Roman" charset="0"/>
              </a:rPr>
              <a:t>These assumptions allow us to analyze algorithms effectively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>
                <a:latin typeface="Tw Cen MT" charset="0"/>
                <a:ea typeface="MS PGothic" charset="0"/>
              </a:rPr>
              <a:t>Worst-Case Analysis of Searching</a:t>
            </a:r>
          </a:p>
        </p:txBody>
      </p:sp>
      <p:sp>
        <p:nvSpPr>
          <p:cNvPr id="3584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B07BEDD-576D-8541-B75D-8896EC3DCC98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21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600" y="1600200"/>
            <a:ext cx="4191000" cy="33528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rIns="132080"/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dirty="0">
                <a:solidFill>
                  <a:srgbClr val="800000"/>
                </a:solidFill>
                <a:latin typeface="+mn-lt"/>
                <a:ea typeface="+mn-ea"/>
                <a:cs typeface="+mn-cs"/>
              </a:rPr>
              <a:t>Li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</a:t>
            </a:r>
            <a:r>
              <a:rPr lang="en-US" dirty="0">
                <a:solidFill>
                  <a:srgbClr val="800000"/>
                </a:solidFill>
                <a:latin typeface="+mn-lt"/>
                <a:ea typeface="+mn-ea"/>
                <a:cs typeface="+mn-cs"/>
              </a:rPr>
              <a:t>ar Search </a:t>
            </a:r>
          </a:p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dirty="0">
                <a:solidFill>
                  <a:srgbClr val="008000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// return true </a:t>
            </a:r>
            <a:r>
              <a:rPr lang="en-US" dirty="0" err="1">
                <a:solidFill>
                  <a:srgbClr val="008000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iff</a:t>
            </a:r>
            <a:r>
              <a:rPr lang="en-US" dirty="0">
                <a:solidFill>
                  <a:srgbClr val="008000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 v is in b</a:t>
            </a:r>
          </a:p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b="1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static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bool</a:t>
            </a:r>
            <a:r>
              <a:rPr lang="en-US" dirty="0">
                <a:solidFill>
                  <a:srgbClr val="008000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find (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[] b, 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 v) {</a:t>
            </a:r>
            <a:endParaRPr lang="en-US" dirty="0">
              <a:solidFill>
                <a:schemeClr val="tx1"/>
              </a:solidFill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269875" indent="-230188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for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x : b) {</a:t>
            </a:r>
          </a:p>
          <a:p>
            <a:pPr marL="269875" indent="-230188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  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if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(x == v)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true</a:t>
            </a: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;</a:t>
            </a:r>
          </a:p>
          <a:p>
            <a:pPr marL="269875" indent="-230188">
              <a:spcBef>
                <a:spcPts val="0"/>
              </a:spcBef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cs typeface="Times New Roman"/>
                <a:sym typeface="Courier New" charset="0"/>
              </a:rPr>
              <a:t>   }</a:t>
            </a:r>
          </a:p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return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false</a:t>
            </a:r>
            <a:r>
              <a:rPr lang="en-US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;</a:t>
            </a:r>
            <a:endParaRPr lang="en-US" dirty="0">
              <a:solidFill>
                <a:schemeClr val="tx1"/>
              </a:solidFill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320040" indent="-320040" fontAlgn="auto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dirty="0">
                <a:solidFill>
                  <a:schemeClr val="tx1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}</a:t>
            </a:r>
            <a:endParaRPr lang="en-US" dirty="0">
              <a:solidFill>
                <a:schemeClr val="tx1"/>
              </a:solidFill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b="1" dirty="0">
                <a:solidFill>
                  <a:srgbClr val="009900"/>
                </a:solidFill>
                <a:latin typeface="Courier New" charset="0"/>
                <a:ea typeface="ヒラギノ角ゴ ProN W6" charset="0"/>
                <a:cs typeface="ヒラギノ角ゴ ProN W6" charset="0"/>
                <a:sym typeface="Courier New" charset="0"/>
              </a:rPr>
              <a:t>  </a:t>
            </a:r>
            <a:endParaRPr lang="en-US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24" name="Rectangle 3"/>
          <p:cNvSpPr>
            <a:spLocks/>
          </p:cNvSpPr>
          <p:nvPr/>
        </p:nvSpPr>
        <p:spPr bwMode="auto">
          <a:xfrm>
            <a:off x="4572000" y="1143000"/>
            <a:ext cx="4267200" cy="4989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defRPr/>
            </a:pPr>
            <a:r>
              <a:rPr lang="en-US" dirty="0">
                <a:solidFill>
                  <a:srgbClr val="800000"/>
                </a:solidFill>
                <a:latin typeface="Arial" charset="0"/>
                <a:cs typeface="Arial" charset="0"/>
                <a:sym typeface="Arial" charset="0"/>
              </a:rPr>
              <a:t>Binary Search</a:t>
            </a:r>
          </a:p>
          <a:p>
            <a:pPr marL="269875" indent="-230188">
              <a:spcBef>
                <a:spcPts val="450"/>
              </a:spcBef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  <a:cs typeface="Arial" charset="0"/>
                <a:sym typeface="Arial" charset="0"/>
              </a:rPr>
              <a:t>// Return h that satisfies</a:t>
            </a:r>
          </a:p>
          <a:p>
            <a:pPr marL="269875" indent="-230188">
              <a:spcBef>
                <a:spcPts val="450"/>
              </a:spcBef>
              <a:defRPr/>
            </a:pPr>
            <a:r>
              <a:rPr lang="en-US" dirty="0">
                <a:solidFill>
                  <a:srgbClr val="008000"/>
                </a:solidFill>
                <a:latin typeface="Arial" charset="0"/>
                <a:cs typeface="Arial" charset="0"/>
                <a:sym typeface="Arial" charset="0"/>
              </a:rPr>
              <a:t>//      b[0..h] &lt;= v &lt; b[h+1..]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static</a:t>
            </a:r>
            <a:r>
              <a:rPr lang="en-US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bool</a:t>
            </a:r>
            <a:r>
              <a:rPr lang="en-US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</a:t>
            </a:r>
            <a:r>
              <a:rPr lang="en-US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bsearch</a:t>
            </a:r>
            <a:r>
              <a:rPr lang="en-US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(</a:t>
            </a:r>
            <a:r>
              <a:rPr lang="en-US" b="1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[] b, </a:t>
            </a:r>
            <a:r>
              <a:rPr lang="en-US" b="1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v { 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  </a:t>
            </a:r>
            <a:r>
              <a:rPr lang="en-US" b="1" dirty="0" err="1">
                <a:solidFill>
                  <a:schemeClr val="tx1"/>
                </a:solidFill>
                <a:cs typeface="Times New Roman" charset="0"/>
                <a:sym typeface="Courier New" charset="0"/>
              </a:rPr>
              <a:t>int</a:t>
            </a:r>
            <a:r>
              <a:rPr lang="en-US" dirty="0">
                <a:solidFill>
                  <a:schemeClr val="tx1"/>
                </a:solidFill>
                <a:cs typeface="Times New Roman" charset="0"/>
                <a:sym typeface="Courier New" charset="0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h= -1;  </a:t>
            </a:r>
            <a:r>
              <a:rPr lang="en-US" b="1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t= </a:t>
            </a:r>
            <a:r>
              <a:rPr lang="en-US" dirty="0" err="1">
                <a:solidFill>
                  <a:schemeClr val="tx1"/>
                </a:solidFill>
              </a:rPr>
              <a:t>b.length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   while</a:t>
            </a:r>
            <a:r>
              <a:rPr lang="en-US" dirty="0">
                <a:solidFill>
                  <a:schemeClr val="tx1"/>
                </a:solidFill>
              </a:rPr>
              <a:t> ( h != t-1 ) {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     </a:t>
            </a:r>
            <a:r>
              <a:rPr lang="en-US" b="1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 e= (</a:t>
            </a:r>
            <a:r>
              <a:rPr lang="en-US" dirty="0" err="1">
                <a:solidFill>
                  <a:schemeClr val="tx1"/>
                </a:solidFill>
              </a:rPr>
              <a:t>h+t</a:t>
            </a:r>
            <a:r>
              <a:rPr lang="en-US" dirty="0">
                <a:solidFill>
                  <a:schemeClr val="tx1"/>
                </a:solidFill>
              </a:rPr>
              <a:t>)/2;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        if</a:t>
            </a:r>
            <a:r>
              <a:rPr lang="en-US" dirty="0">
                <a:solidFill>
                  <a:schemeClr val="tx1"/>
                </a:solidFill>
              </a:rPr>
              <a:t> (b[e] &lt;= v)  h= e;</a:t>
            </a:r>
          </a:p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        else</a:t>
            </a:r>
            <a:r>
              <a:rPr lang="en-US" dirty="0">
                <a:solidFill>
                  <a:schemeClr val="tx1"/>
                </a:solidFill>
              </a:rPr>
              <a:t> t= e;</a:t>
            </a:r>
            <a:endParaRPr lang="en-US" b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   }</a:t>
            </a:r>
          </a:p>
          <a:p>
            <a:pPr marL="269875" indent="-230188">
              <a:spcBef>
                <a:spcPts val="600"/>
              </a:spcBef>
              <a:buFont typeface="Wingdings" charset="0"/>
              <a:buNone/>
              <a:defRPr/>
            </a:pPr>
            <a:r>
              <a:rPr lang="en-US" dirty="0">
                <a:solidFill>
                  <a:schemeClr val="tx1"/>
                </a:solidFill>
                <a:sym typeface="Courier New" charset="0"/>
              </a:rPr>
              <a:t>} </a:t>
            </a:r>
            <a:r>
              <a:rPr lang="en-US" dirty="0">
                <a:solidFill>
                  <a:schemeClr val="tx1"/>
                </a:solidFill>
                <a:ea typeface="ヒラギノ角ゴ ProN W6" charset="0"/>
                <a:cs typeface="ヒラギノ角ゴ ProN W6" charset="0"/>
                <a:sym typeface="Courier New" charset="0"/>
              </a:rPr>
              <a:t> </a:t>
            </a:r>
          </a:p>
        </p:txBody>
      </p:sp>
      <p:sp>
        <p:nvSpPr>
          <p:cNvPr id="2" name="Rectangle 1"/>
          <p:cNvSpPr/>
          <p:nvPr/>
        </p:nvSpPr>
        <p:spPr>
          <a:xfrm>
            <a:off x="3962400" y="5334000"/>
            <a:ext cx="5003800" cy="13541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>
            <a:spAutoFit/>
          </a:bodyPr>
          <a:lstStyle/>
          <a:p>
            <a:pPr marL="269875" indent="-230188">
              <a:spcBef>
                <a:spcPts val="600"/>
              </a:spcBef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ヒラギノ角ゴ ProN W6" charset="0"/>
                <a:cs typeface="ヒラギノ角ゴ ProN W6" charset="0"/>
                <a:sym typeface="Courier New" charset="0"/>
              </a:rPr>
              <a:t>Always takes ~(log n+1) iterations.</a:t>
            </a:r>
          </a:p>
          <a:p>
            <a:pPr marL="269875" indent="-230188">
              <a:spcBef>
                <a:spcPts val="600"/>
              </a:spcBef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ヒラギノ角ゴ ProN W6" charset="0"/>
                <a:cs typeface="ヒラギノ角ゴ ProN W6" charset="0"/>
                <a:sym typeface="Courier New" charset="0"/>
              </a:rPr>
              <a:t>Worst-case and expected times:</a:t>
            </a:r>
          </a:p>
          <a:p>
            <a:pPr marL="269875" indent="-230188">
              <a:spcBef>
                <a:spcPts val="600"/>
              </a:spcBef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" charset="0"/>
                <a:ea typeface="ヒラギノ角ゴ ProN W6" charset="0"/>
                <a:cs typeface="ヒラギノ角ゴ ProN W6" charset="0"/>
                <a:sym typeface="Courier New" charset="0"/>
              </a:rPr>
              <a:t>O(log n)</a:t>
            </a:r>
            <a:endParaRPr lang="en-US" dirty="0">
              <a:solidFill>
                <a:srgbClr val="FF0000"/>
              </a:solidFill>
              <a:latin typeface="Arial" charset="0"/>
              <a:sym typeface="Arial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4724400"/>
            <a:ext cx="2868613" cy="4619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320040" indent="-320040" fontAlgn="auto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defRPr/>
            </a:pPr>
            <a:r>
              <a:rPr lang="en-US" dirty="0">
                <a:solidFill>
                  <a:srgbClr val="FF0000"/>
                </a:solidFill>
              </a:rPr>
              <a:t>worst-case time: O(n)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>
                <a:latin typeface="Tw Cen MT" charset="0"/>
                <a:ea typeface="MS PGothic" charset="0"/>
              </a:rPr>
              <a:t>Comparison of linear and binary search</a:t>
            </a:r>
          </a:p>
        </p:txBody>
      </p:sp>
      <p:sp>
        <p:nvSpPr>
          <p:cNvPr id="3686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99C0D067-25D3-A745-AB08-B94E5D97A4BB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22</a:t>
            </a:fld>
            <a:endParaRPr lang="en-US" sz="1200">
              <a:solidFill>
                <a:srgbClr val="FFFFFF"/>
              </a:solidFill>
            </a:endParaRPr>
          </a:p>
        </p:txBody>
      </p:sp>
      <p:graphicFrame>
        <p:nvGraphicFramePr>
          <p:cNvPr id="36867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696805"/>
              </p:ext>
            </p:extLst>
          </p:nvPr>
        </p:nvGraphicFramePr>
        <p:xfrm>
          <a:off x="622300" y="1668463"/>
          <a:ext cx="7743825" cy="465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3" name="Chart" r:id="rId3" imgW="0" imgH="0" progId="MSGraph.Chart.8">
                  <p:embed/>
                </p:oleObj>
              </mc:Choice>
              <mc:Fallback>
                <p:oleObj name="Chart" r:id="rId3" imgW="0" imgH="0" progId="MSGraph.Char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668463"/>
                        <a:ext cx="7743825" cy="465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>
                <a:latin typeface="Tw Cen MT" charset="0"/>
                <a:ea typeface="MS PGothic" charset="0"/>
              </a:rPr>
              <a:t>Comparison of linear and binary search</a:t>
            </a:r>
          </a:p>
        </p:txBody>
      </p:sp>
      <p:sp>
        <p:nvSpPr>
          <p:cNvPr id="3789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DF35502B-6653-984A-91D9-16B736790CD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23</a:t>
            </a:fld>
            <a:endParaRPr lang="en-US" sz="1200">
              <a:solidFill>
                <a:srgbClr val="FFFFFF"/>
              </a:solidFill>
            </a:endParaRPr>
          </a:p>
        </p:txBody>
      </p:sp>
      <p:graphicFrame>
        <p:nvGraphicFramePr>
          <p:cNvPr id="37891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184678"/>
              </p:ext>
            </p:extLst>
          </p:nvPr>
        </p:nvGraphicFramePr>
        <p:xfrm>
          <a:off x="622300" y="1592263"/>
          <a:ext cx="7678738" cy="465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7" name="Chart" r:id="rId3" imgW="0" imgH="0" progId="MSGraph.Chart.8">
                  <p:embed/>
                </p:oleObj>
              </mc:Choice>
              <mc:Fallback>
                <p:oleObj name="Chart" r:id="rId3" imgW="0" imgH="0" progId="MSGraph.Char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1592263"/>
                        <a:ext cx="7678738" cy="465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600">
                <a:latin typeface="Tw Cen MT" charset="0"/>
                <a:ea typeface="MS PGothic" charset="0"/>
              </a:rPr>
              <a:t>Analysis of Matrix Multiplication</a:t>
            </a:r>
          </a:p>
        </p:txBody>
      </p:sp>
      <p:sp>
        <p:nvSpPr>
          <p:cNvPr id="3891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5C387E45-430D-CC4D-ABFD-C5FD0C8B646F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24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marL="0" indent="0" eaLnBrk="1" hangingPunct="1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Multiply n-by-n  matrices A and B:</a:t>
            </a:r>
          </a:p>
        </p:txBody>
      </p:sp>
      <p:sp>
        <p:nvSpPr>
          <p:cNvPr id="38916" name="Rectangle 3"/>
          <p:cNvSpPr>
            <a:spLocks/>
          </p:cNvSpPr>
          <p:nvPr/>
        </p:nvSpPr>
        <p:spPr bwMode="auto">
          <a:xfrm>
            <a:off x="685800" y="2438400"/>
            <a:ext cx="72136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50"/>
              </a:spcBef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Convention, matrix problems measured in terms of n, the number of rows, columns</a:t>
            </a:r>
          </a:p>
          <a:p>
            <a:pPr marL="39688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Input size is really 2n</a:t>
            </a:r>
            <a:r>
              <a:rPr lang="en-US" baseline="300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2</a:t>
            </a: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, not n</a:t>
            </a:r>
          </a:p>
          <a:p>
            <a:pPr marL="39688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Worst-case time: O(n</a:t>
            </a:r>
            <a:r>
              <a:rPr lang="en-US" baseline="300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3</a:t>
            </a: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  <a:p>
            <a:pPr marL="39688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Expected-case time:O(n</a:t>
            </a:r>
            <a:r>
              <a:rPr lang="en-US" baseline="3000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3</a:t>
            </a:r>
            <a:r>
              <a:rPr lang="en-US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)</a:t>
            </a:r>
          </a:p>
        </p:txBody>
      </p:sp>
      <p:sp>
        <p:nvSpPr>
          <p:cNvPr id="38917" name="Rectangle 4"/>
          <p:cNvSpPr>
            <a:spLocks/>
          </p:cNvSpPr>
          <p:nvPr/>
        </p:nvSpPr>
        <p:spPr bwMode="auto">
          <a:xfrm>
            <a:off x="4572000" y="3733800"/>
            <a:ext cx="4135438" cy="259080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40639" bIns="0"/>
          <a:lstStyle/>
          <a:p>
            <a:pPr marL="39688">
              <a:spcBef>
                <a:spcPts val="400"/>
              </a:spcBef>
            </a:pPr>
            <a:r>
              <a:rPr lang="en-US">
                <a:solidFill>
                  <a:schemeClr val="tx1"/>
                </a:solidFill>
                <a:cs typeface="Times New Roman" charset="0"/>
                <a:sym typeface="Courier New" charset="0"/>
              </a:rPr>
              <a:t>for (i = 0; i &lt; n; i++)</a:t>
            </a:r>
          </a:p>
          <a:p>
            <a:pPr marL="39688">
              <a:spcBef>
                <a:spcPts val="400"/>
              </a:spcBef>
            </a:pPr>
            <a:r>
              <a:rPr lang="en-US">
                <a:solidFill>
                  <a:schemeClr val="tx1"/>
                </a:solidFill>
                <a:cs typeface="Times New Roman" charset="0"/>
                <a:sym typeface="Courier New" charset="0"/>
              </a:rPr>
              <a:t>   for (j = 0; j &lt; n; j++) {</a:t>
            </a:r>
          </a:p>
          <a:p>
            <a:pPr marL="39688">
              <a:spcBef>
                <a:spcPts val="400"/>
              </a:spcBef>
            </a:pPr>
            <a:r>
              <a:rPr lang="en-US">
                <a:solidFill>
                  <a:schemeClr val="tx1"/>
                </a:solidFill>
                <a:cs typeface="Times New Roman" charset="0"/>
                <a:sym typeface="Courier New" charset="0"/>
              </a:rPr>
              <a:t>       c[i][j] = 0;</a:t>
            </a:r>
          </a:p>
          <a:p>
            <a:pPr marL="39688">
              <a:spcBef>
                <a:spcPts val="400"/>
              </a:spcBef>
            </a:pPr>
            <a:r>
              <a:rPr lang="en-US">
                <a:solidFill>
                  <a:schemeClr val="tx1"/>
                </a:solidFill>
                <a:cs typeface="Times New Roman" charset="0"/>
                <a:sym typeface="Courier New" charset="0"/>
              </a:rPr>
              <a:t>       for (k = 0; k &lt; n; k++)</a:t>
            </a:r>
          </a:p>
          <a:p>
            <a:pPr marL="39688">
              <a:spcBef>
                <a:spcPts val="400"/>
              </a:spcBef>
            </a:pPr>
            <a:r>
              <a:rPr lang="en-US">
                <a:solidFill>
                  <a:schemeClr val="tx1"/>
                </a:solidFill>
                <a:cs typeface="Times New Roman" charset="0"/>
                <a:sym typeface="Courier New" charset="0"/>
              </a:rPr>
              <a:t>	c[i][j] += a[i][k]*b[k][j];</a:t>
            </a:r>
          </a:p>
          <a:p>
            <a:pPr marL="39688">
              <a:spcBef>
                <a:spcPts val="400"/>
              </a:spcBef>
            </a:pPr>
            <a:r>
              <a:rPr lang="en-US">
                <a:solidFill>
                  <a:schemeClr val="tx1"/>
                </a:solidFill>
                <a:cs typeface="Times New Roman" charset="0"/>
                <a:sym typeface="Courier New" charset="0"/>
              </a:rPr>
              <a:t>   }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600">
                <a:latin typeface="Tw Cen MT" charset="0"/>
                <a:ea typeface="MS PGothic" charset="0"/>
              </a:rPr>
              <a:t>Remarks</a:t>
            </a:r>
          </a:p>
        </p:txBody>
      </p:sp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49467F7-9995-5442-91A5-DBBCB4E3E0D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25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marL="39688" indent="0" eaLnBrk="1" hangingPunct="1"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</a:rPr>
              <a:t>Once you get the hang of this, you can quickly zero in on what is relevant for determining asymptotic complexity</a:t>
            </a:r>
            <a:endParaRPr lang="en-US" sz="2400">
              <a:solidFill>
                <a:srgbClr val="800000"/>
              </a:solidFill>
              <a:latin typeface="Tw Cen MT" charset="0"/>
              <a:ea typeface="MS PGothic" charset="0"/>
            </a:endParaRPr>
          </a:p>
          <a:p>
            <a:pPr marL="552450" lvl="1" indent="-171450" eaLnBrk="1" hangingPunct="1"/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 Example: you can </a:t>
            </a:r>
            <a:r>
              <a:rPr lang="en-US" sz="2400">
                <a:solidFill>
                  <a:srgbClr val="FF0000"/>
                </a:solidFill>
                <a:latin typeface="Tw Cen MT" charset="0"/>
                <a:ea typeface="MS PGothic" charset="0"/>
              </a:rPr>
              <a:t>usually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 ignore everything that is not in the innermost loop.  Why?</a:t>
            </a:r>
          </a:p>
          <a:p>
            <a:pPr marL="1639888" lvl="3" eaLnBrk="1" hangingPunct="1"/>
            <a:endParaRPr lang="en-US" sz="2400">
              <a:latin typeface="Tw Cen MT" charset="0"/>
              <a:ea typeface="MS PGothic" charset="0"/>
            </a:endParaRPr>
          </a:p>
          <a:p>
            <a:pPr marL="39688" indent="0" eaLnBrk="1" hangingPunct="1"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</a:rPr>
              <a:t>One difficulty:</a:t>
            </a:r>
            <a:endParaRPr lang="en-US" sz="2400">
              <a:solidFill>
                <a:srgbClr val="800000"/>
              </a:solidFill>
              <a:latin typeface="Tw Cen MT" charset="0"/>
              <a:ea typeface="MS PGothic" charset="0"/>
            </a:endParaRPr>
          </a:p>
          <a:p>
            <a:pPr marL="552450" lvl="1" indent="-171450" eaLnBrk="1" hangingPunct="1"/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 Determining runtime for recursive programs</a:t>
            </a:r>
            <a:b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</a:b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  Depends on the depth of recursion</a:t>
            </a:r>
          </a:p>
          <a:p>
            <a:pPr marL="552450" lvl="1" indent="-171450" eaLnBrk="1" hangingPunct="1"/>
            <a:endParaRPr lang="en-US" sz="2400">
              <a:solidFill>
                <a:srgbClr val="800000"/>
              </a:solidFill>
              <a:latin typeface="Tw Cen MT" charset="0"/>
              <a:ea typeface="MS PGothic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2800">
                <a:solidFill>
                  <a:srgbClr val="800000"/>
                </a:solidFill>
                <a:latin typeface="Tw Cen MT" charset="0"/>
                <a:ea typeface="MS PGothic" charset="0"/>
              </a:rPr>
              <a:t>Why bother with runtime analysis?</a:t>
            </a:r>
          </a:p>
        </p:txBody>
      </p:sp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E8D1EF4E-80FA-2346-965E-4D23F5A744B5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26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04800" y="1600200"/>
            <a:ext cx="4035425" cy="4495800"/>
          </a:xfrm>
        </p:spPr>
        <p:txBody>
          <a:bodyPr rIns="132080"/>
          <a:lstStyle/>
          <a:p>
            <a:pPr marL="39688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500">
                <a:latin typeface="Tw Cen MT" charset="0"/>
                <a:ea typeface="MS PGothic" charset="0"/>
              </a:rPr>
              <a:t>Computers so fast that we can do whatever we want using simple algorithms and data structures, right?</a:t>
            </a:r>
          </a:p>
          <a:p>
            <a:pPr marL="39688" indent="0" eaLnBrk="1" hangingPunct="1">
              <a:lnSpc>
                <a:spcPct val="80000"/>
              </a:lnSpc>
              <a:spcBef>
                <a:spcPts val="1300"/>
              </a:spcBef>
              <a:buFont typeface="Wingdings" charset="0"/>
              <a:buNone/>
            </a:pPr>
            <a:r>
              <a:rPr lang="en-US" sz="2500">
                <a:latin typeface="Tw Cen MT" charset="0"/>
                <a:ea typeface="MS PGothic" charset="0"/>
              </a:rPr>
              <a:t>Not really – data-structure/algorithm improvements can be a </a:t>
            </a:r>
            <a:r>
              <a:rPr lang="en-US" sz="2500" i="1">
                <a:latin typeface="Tw Cen MT" charset="0"/>
                <a:ea typeface="MS PGothic" charset="0"/>
              </a:rPr>
              <a:t>very</a:t>
            </a:r>
            <a:r>
              <a:rPr lang="en-US" sz="2500">
                <a:latin typeface="Tw Cen MT" charset="0"/>
                <a:ea typeface="MS PGothic" charset="0"/>
              </a:rPr>
              <a:t> </a:t>
            </a:r>
            <a:r>
              <a:rPr lang="en-US" sz="2500" i="1">
                <a:latin typeface="Tw Cen MT" charset="0"/>
                <a:ea typeface="MS PGothic" charset="0"/>
              </a:rPr>
              <a:t>big</a:t>
            </a:r>
            <a:r>
              <a:rPr lang="en-US" sz="2500">
                <a:latin typeface="Tw Cen MT" charset="0"/>
                <a:ea typeface="MS PGothic" charset="0"/>
              </a:rPr>
              <a:t> win</a:t>
            </a:r>
          </a:p>
          <a:p>
            <a:pPr marL="39688" indent="0" eaLnBrk="1" hangingPunct="1">
              <a:lnSpc>
                <a:spcPct val="80000"/>
              </a:lnSpc>
              <a:spcBef>
                <a:spcPts val="1300"/>
              </a:spcBef>
              <a:buFont typeface="Wingdings" charset="0"/>
              <a:buNone/>
            </a:pPr>
            <a:r>
              <a:rPr lang="en-US" sz="2500">
                <a:latin typeface="Tw Cen MT" charset="0"/>
                <a:ea typeface="MS PGothic" charset="0"/>
              </a:rPr>
              <a:t>Scenario:</a:t>
            </a:r>
          </a:p>
          <a:p>
            <a:pPr marL="498475" lvl="1" indent="-171450" eaLnBrk="1" hangingPunct="1">
              <a:lnSpc>
                <a:spcPct val="80000"/>
              </a:lnSpc>
            </a:pPr>
            <a:r>
              <a:rPr lang="en-US" sz="2400">
                <a:latin typeface="Tw Cen MT" charset="0"/>
                <a:ea typeface="MS PGothic" charset="0"/>
              </a:rPr>
              <a:t>A runs in n</a:t>
            </a:r>
            <a:r>
              <a:rPr lang="en-US" sz="2400" baseline="30000">
                <a:latin typeface="Tw Cen MT" charset="0"/>
                <a:ea typeface="MS PGothic" charset="0"/>
              </a:rPr>
              <a:t>2</a:t>
            </a:r>
            <a:r>
              <a:rPr lang="en-US" sz="2400">
                <a:latin typeface="Tw Cen MT" charset="0"/>
                <a:ea typeface="MS PGothic" charset="0"/>
              </a:rPr>
              <a:t> msec</a:t>
            </a:r>
          </a:p>
          <a:p>
            <a:pPr marL="498475" lvl="1" indent="-171450" eaLnBrk="1" hangingPunct="1">
              <a:lnSpc>
                <a:spcPct val="80000"/>
              </a:lnSpc>
            </a:pPr>
            <a:r>
              <a:rPr lang="en-US" sz="2400">
                <a:latin typeface="Tw Cen MT" charset="0"/>
                <a:ea typeface="MS PGothic" charset="0"/>
              </a:rPr>
              <a:t>A' runs in n</a:t>
            </a:r>
            <a:r>
              <a:rPr lang="en-US" sz="2400" baseline="30000">
                <a:latin typeface="Tw Cen MT" charset="0"/>
                <a:ea typeface="MS PGothic" charset="0"/>
              </a:rPr>
              <a:t>2</a:t>
            </a:r>
            <a:r>
              <a:rPr lang="en-US" sz="2400">
                <a:latin typeface="Tw Cen MT" charset="0"/>
                <a:ea typeface="MS PGothic" charset="0"/>
              </a:rPr>
              <a:t>/10 msec</a:t>
            </a:r>
          </a:p>
          <a:p>
            <a:pPr marL="498475" lvl="1" indent="-171450" eaLnBrk="1" hangingPunct="1">
              <a:lnSpc>
                <a:spcPct val="80000"/>
              </a:lnSpc>
            </a:pPr>
            <a:r>
              <a:rPr lang="en-US" sz="2400">
                <a:latin typeface="Tw Cen MT" charset="0"/>
                <a:ea typeface="MS PGothic" charset="0"/>
              </a:rPr>
              <a:t>B runs in 10 n log n msec</a:t>
            </a:r>
          </a:p>
        </p:txBody>
      </p:sp>
      <p:sp>
        <p:nvSpPr>
          <p:cNvPr id="40964" name="Rectangle 3"/>
          <p:cNvSpPr>
            <a:spLocks/>
          </p:cNvSpPr>
          <p:nvPr/>
        </p:nvSpPr>
        <p:spPr bwMode="auto">
          <a:xfrm>
            <a:off x="4800600" y="1828800"/>
            <a:ext cx="364490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>
                <a:solidFill>
                  <a:srgbClr val="0033CC"/>
                </a:solidFill>
                <a:cs typeface="Times New Roman" charset="0"/>
                <a:sym typeface="Arial" charset="0"/>
              </a:rPr>
              <a:t>Problem of size n=10</a:t>
            </a:r>
            <a:r>
              <a:rPr lang="en-US" baseline="30000">
                <a:solidFill>
                  <a:srgbClr val="0033CC"/>
                </a:solidFill>
                <a:cs typeface="Times New Roman" charset="0"/>
                <a:sym typeface="Arial" charset="0"/>
              </a:rPr>
              <a:t>3</a:t>
            </a:r>
          </a:p>
          <a:p>
            <a:pPr marL="39688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A: 10</a:t>
            </a:r>
            <a:r>
              <a:rPr lang="en-US" baseline="30000">
                <a:solidFill>
                  <a:srgbClr val="9900CC"/>
                </a:solidFill>
                <a:cs typeface="Times New Roman" charset="0"/>
                <a:sym typeface="Arial" charset="0"/>
              </a:rPr>
              <a:t>3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sec ≈ 17 minutes</a:t>
            </a:r>
          </a:p>
          <a:p>
            <a:pPr marL="39688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A': 10</a:t>
            </a:r>
            <a:r>
              <a:rPr lang="en-US" baseline="30000">
                <a:solidFill>
                  <a:srgbClr val="9900CC"/>
                </a:solidFill>
                <a:cs typeface="Times New Roman" charset="0"/>
                <a:sym typeface="Arial" charset="0"/>
              </a:rPr>
              <a:t>2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sec ≈ 1.7 minutes</a:t>
            </a:r>
          </a:p>
          <a:p>
            <a:pPr marL="39688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B: 10</a:t>
            </a:r>
            <a:r>
              <a:rPr lang="en-US" baseline="30000">
                <a:solidFill>
                  <a:srgbClr val="9900CC"/>
                </a:solidFill>
                <a:cs typeface="Times New Roman" charset="0"/>
                <a:sym typeface="Arial" charset="0"/>
              </a:rPr>
              <a:t>2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sec ≈ 1.7 minutes</a:t>
            </a:r>
            <a:endParaRPr lang="en-US">
              <a:solidFill>
                <a:schemeClr val="tx1"/>
              </a:solidFill>
              <a:cs typeface="Times New Roman" charset="0"/>
            </a:endParaRPr>
          </a:p>
          <a:p>
            <a:pPr marL="39688">
              <a:spcBef>
                <a:spcPts val="1050"/>
              </a:spcBef>
              <a:buClr>
                <a:srgbClr val="0033CC"/>
              </a:buClr>
              <a:buSzPct val="100000"/>
            </a:pPr>
            <a:r>
              <a:rPr lang="en-US">
                <a:solidFill>
                  <a:srgbClr val="0033CC"/>
                </a:solidFill>
                <a:cs typeface="Times New Roman" charset="0"/>
                <a:sym typeface="Arial" charset="0"/>
              </a:rPr>
              <a:t>Problem of size n=10</a:t>
            </a:r>
            <a:r>
              <a:rPr lang="en-US" baseline="30000">
                <a:solidFill>
                  <a:srgbClr val="0033CC"/>
                </a:solidFill>
                <a:cs typeface="Times New Roman" charset="0"/>
                <a:sym typeface="Arial" charset="0"/>
              </a:rPr>
              <a:t>6</a:t>
            </a:r>
          </a:p>
          <a:p>
            <a:pPr marL="39688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A: 10</a:t>
            </a:r>
            <a:r>
              <a:rPr lang="en-US" baseline="30000">
                <a:solidFill>
                  <a:srgbClr val="9900CC"/>
                </a:solidFill>
                <a:cs typeface="Times New Roman" charset="0"/>
                <a:sym typeface="Arial" charset="0"/>
              </a:rPr>
              <a:t>9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sec ≈ 30 years</a:t>
            </a:r>
          </a:p>
          <a:p>
            <a:pPr marL="39688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A': 10</a:t>
            </a:r>
            <a:r>
              <a:rPr lang="en-US" baseline="30000">
                <a:solidFill>
                  <a:srgbClr val="9900CC"/>
                </a:solidFill>
                <a:cs typeface="Times New Roman" charset="0"/>
                <a:sym typeface="Arial" charset="0"/>
              </a:rPr>
              <a:t>8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sec ≈ 3 years</a:t>
            </a:r>
          </a:p>
          <a:p>
            <a:pPr marL="39688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B: 2·10</a:t>
            </a:r>
            <a:r>
              <a:rPr lang="en-US" baseline="30000">
                <a:solidFill>
                  <a:srgbClr val="9900CC"/>
                </a:solidFill>
                <a:cs typeface="Times New Roman" charset="0"/>
                <a:sym typeface="Arial" charset="0"/>
              </a:rPr>
              <a:t>5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sec ≈ 2 days</a:t>
            </a:r>
          </a:p>
          <a:p>
            <a:pPr marL="39688">
              <a:spcBef>
                <a:spcPts val="1650"/>
              </a:spcBef>
            </a:pPr>
            <a:r>
              <a:rPr lang="en-US">
                <a:solidFill>
                  <a:srgbClr val="00B050"/>
                </a:solidFill>
                <a:cs typeface="Times New Roman" charset="0"/>
                <a:sym typeface="Arial" charset="0"/>
              </a:rPr>
              <a:t>1 day = 86,400 sec ≈ 10</a:t>
            </a:r>
            <a:r>
              <a:rPr lang="en-US" baseline="30000">
                <a:solidFill>
                  <a:srgbClr val="00B050"/>
                </a:solidFill>
                <a:cs typeface="Times New Roman" charset="0"/>
                <a:sym typeface="Arial" charset="0"/>
              </a:rPr>
              <a:t>5</a:t>
            </a:r>
            <a:r>
              <a:rPr lang="en-US">
                <a:solidFill>
                  <a:srgbClr val="00B050"/>
                </a:solidFill>
                <a:cs typeface="Times New Roman" charset="0"/>
                <a:sym typeface="Arial" charset="0"/>
              </a:rPr>
              <a:t> sec</a:t>
            </a:r>
          </a:p>
          <a:p>
            <a:pPr marL="39688">
              <a:spcBef>
                <a:spcPts val="450"/>
              </a:spcBef>
            </a:pPr>
            <a:r>
              <a:rPr lang="en-US">
                <a:solidFill>
                  <a:srgbClr val="00B050"/>
                </a:solidFill>
                <a:cs typeface="Times New Roman" charset="0"/>
                <a:sym typeface="Arial" charset="0"/>
              </a:rPr>
              <a:t>1,000 days ≈ 3 years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09800"/>
            <a:ext cx="4979988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eaLnBrk="1" hangingPunct="1"/>
            <a:r>
              <a:rPr lang="en-US" sz="3600">
                <a:latin typeface="Tw Cen MT" charset="0"/>
                <a:ea typeface="MS PGothic" charset="0"/>
              </a:rPr>
              <a:t>Algorithms for the Human Genome</a:t>
            </a: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102CAA83-29FE-7B4D-AB65-C92AC705AAC6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27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198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905000"/>
            <a:ext cx="3657600" cy="4495800"/>
          </a:xfrm>
        </p:spPr>
        <p:txBody>
          <a:bodyPr rIns="132080"/>
          <a:lstStyle/>
          <a:p>
            <a:pPr marL="39688" indent="0" eaLnBrk="1" hangingPunct="1">
              <a:buFont typeface="Wingdings" charset="0"/>
              <a:buNone/>
            </a:pPr>
            <a:r>
              <a:rPr lang="en-US" sz="2800">
                <a:latin typeface="Tw Cen MT" charset="0"/>
                <a:ea typeface="MS PGothic" charset="0"/>
              </a:rPr>
              <a:t>Human genome </a:t>
            </a:r>
            <a:br>
              <a:rPr lang="en-US" sz="2800">
                <a:latin typeface="Tw Cen MT" charset="0"/>
                <a:ea typeface="MS PGothic" charset="0"/>
              </a:rPr>
            </a:br>
            <a:r>
              <a:rPr lang="en-US" sz="2800">
                <a:latin typeface="Tw Cen MT" charset="0"/>
                <a:ea typeface="MS PGothic" charset="0"/>
              </a:rPr>
              <a:t>= 3.5 billion nucleotides </a:t>
            </a:r>
            <a:br>
              <a:rPr lang="en-US" sz="2800">
                <a:latin typeface="Tw Cen MT" charset="0"/>
                <a:ea typeface="MS PGothic" charset="0"/>
              </a:rPr>
            </a:br>
            <a:r>
              <a:rPr lang="en-US" sz="2800">
                <a:latin typeface="Tw Cen MT" charset="0"/>
                <a:ea typeface="MS PGothic" charset="0"/>
              </a:rPr>
              <a:t>~ 1 Gb</a:t>
            </a:r>
          </a:p>
          <a:p>
            <a:pPr marL="39688" indent="0" eaLnBrk="1" hangingPunct="1"/>
            <a:endParaRPr lang="en-US">
              <a:latin typeface="Tw Cen MT" charset="0"/>
              <a:ea typeface="MS PGothic" charset="0"/>
            </a:endParaRPr>
          </a:p>
          <a:p>
            <a:pPr marL="39688" indent="0" eaLnBrk="1" hangingPunct="1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@1 base-pair instruction/</a:t>
            </a:r>
            <a:r>
              <a:rPr lang="en-US">
                <a:latin typeface="Symbol" charset="0"/>
                <a:ea typeface="MS PGothic" charset="0"/>
                <a:sym typeface="Symbol" charset="0"/>
              </a:rPr>
              <a:t>μ</a:t>
            </a:r>
            <a:r>
              <a:rPr lang="en-US">
                <a:latin typeface="Tw Cen MT" charset="0"/>
                <a:ea typeface="MS PGothic" charset="0"/>
              </a:rPr>
              <a:t>sec</a:t>
            </a:r>
          </a:p>
          <a:p>
            <a:pPr marL="222250" lvl="1" indent="-222250" eaLnBrk="1" hangingPunct="1"/>
            <a:r>
              <a:rPr lang="en-US" sz="2400">
                <a:latin typeface="Tw Cen MT" charset="0"/>
                <a:ea typeface="MS PGothic" charset="0"/>
              </a:rPr>
              <a:t> n</a:t>
            </a:r>
            <a:r>
              <a:rPr lang="en-US" sz="3200" baseline="30000">
                <a:latin typeface="Tw Cen MT" charset="0"/>
                <a:ea typeface="MS PGothic" charset="0"/>
              </a:rPr>
              <a:t>2</a:t>
            </a:r>
            <a:r>
              <a:rPr lang="en-US" sz="2400">
                <a:latin typeface="Tw Cen MT" charset="0"/>
                <a:ea typeface="MS PGothic" charset="0"/>
              </a:rPr>
              <a:t> → 388445 years</a:t>
            </a:r>
          </a:p>
          <a:p>
            <a:pPr marL="222250" lvl="1" indent="-222250" eaLnBrk="1" hangingPunct="1"/>
            <a:r>
              <a:rPr lang="en-US" sz="2400">
                <a:latin typeface="Tw Cen MT" charset="0"/>
                <a:ea typeface="MS PGothic" charset="0"/>
              </a:rPr>
              <a:t> n log n → 30.824 hours</a:t>
            </a:r>
          </a:p>
          <a:p>
            <a:pPr marL="222250" lvl="1" indent="-222250" eaLnBrk="1" hangingPunct="1"/>
            <a:r>
              <a:rPr lang="en-US" sz="2400">
                <a:latin typeface="Tw Cen MT" charset="0"/>
                <a:ea typeface="MS PGothic" charset="0"/>
              </a:rPr>
              <a:t> n → 1 hour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600">
                <a:latin typeface="Tw Cen MT" charset="0"/>
                <a:ea typeface="MS PGothic" charset="0"/>
              </a:rPr>
              <a:t>Limitations of Runtime Analysis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3886200" cy="4572000"/>
          </a:xfrm>
        </p:spPr>
        <p:txBody>
          <a:bodyPr rIns="132080">
            <a:normAutofit fontScale="92500"/>
          </a:bodyPr>
          <a:lstStyle/>
          <a:p>
            <a:pPr marL="396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>
                <a:ea typeface="+mn-ea"/>
                <a:cs typeface="+mn-cs"/>
              </a:rPr>
              <a:t>Big-O can hide a very large constant</a:t>
            </a:r>
          </a:p>
          <a:p>
            <a:pPr marL="498475" lvl="1" indent="-173038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>
                <a:ea typeface="+mn-ea"/>
                <a:cs typeface="+mn-cs"/>
              </a:rPr>
              <a:t>Example: selection</a:t>
            </a:r>
          </a:p>
          <a:p>
            <a:pPr marL="498475" lvl="1" indent="-173038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>
                <a:ea typeface="+mn-ea"/>
                <a:cs typeface="+mn-cs"/>
              </a:rPr>
              <a:t>Example: small problems</a:t>
            </a:r>
          </a:p>
          <a:p>
            <a:pPr marL="211138" indent="-17145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ea typeface="+mn-ea"/>
              <a:cs typeface="+mn-cs"/>
            </a:endParaRPr>
          </a:p>
          <a:p>
            <a:pPr marL="396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dirty="0">
                <a:ea typeface="+mn-ea"/>
                <a:cs typeface="+mn-cs"/>
              </a:rPr>
              <a:t>The specific problem you want to solve may not be the worst case</a:t>
            </a:r>
          </a:p>
          <a:p>
            <a:pPr marL="498475" lvl="1" indent="-173038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>
                <a:ea typeface="+mn-ea"/>
                <a:cs typeface="+mn-cs"/>
              </a:rPr>
              <a:t>Example: Simplex method for linear programming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800600" y="1752600"/>
            <a:ext cx="3886200" cy="4572000"/>
          </a:xfrm>
        </p:spPr>
        <p:txBody>
          <a:bodyPr>
            <a:normAutofit fontScale="92500"/>
          </a:bodyPr>
          <a:lstStyle/>
          <a:p>
            <a:pPr marL="39688" indent="0" eaLnBrk="1" fontAlgn="auto" hangingPunct="1">
              <a:spcBef>
                <a:spcPts val="45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" charset="0"/>
              <a:buNone/>
              <a:defRPr/>
            </a:pPr>
            <a:r>
              <a:rPr lang="en-US" dirty="0" smtClean="0">
                <a:ea typeface="+mn-ea"/>
                <a:cs typeface="+mn-cs"/>
                <a:sym typeface="Arial" charset="0"/>
              </a:rPr>
              <a:t> Your program may not be run often enough to make analysis worthwhile</a:t>
            </a:r>
          </a:p>
          <a:p>
            <a:pPr marL="531178" lvl="1" indent="-171450" eaLnBrk="1" fontAlgn="auto" hangingPunct="1">
              <a:spcBef>
                <a:spcPts val="45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" pitchFamily="2" charset="2"/>
              <a:buChar char=""/>
              <a:defRPr/>
            </a:pPr>
            <a:r>
              <a:rPr lang="en-US" dirty="0" smtClean="0">
                <a:ea typeface="+mn-ea"/>
                <a:cs typeface="+mn-cs"/>
                <a:sym typeface="Arial" charset="0"/>
              </a:rPr>
              <a:t> Example: </a:t>
            </a:r>
            <a:br>
              <a:rPr lang="en-US" dirty="0" smtClean="0">
                <a:ea typeface="+mn-ea"/>
                <a:cs typeface="+mn-cs"/>
                <a:sym typeface="Arial" charset="0"/>
              </a:rPr>
            </a:br>
            <a:r>
              <a:rPr lang="en-US" dirty="0" smtClean="0">
                <a:ea typeface="+mn-ea"/>
                <a:cs typeface="+mn-cs"/>
                <a:sym typeface="Arial" charset="0"/>
              </a:rPr>
              <a:t>one-shot vs. every day</a:t>
            </a:r>
          </a:p>
          <a:p>
            <a:pPr marL="531178" lvl="1" indent="-171450" eaLnBrk="1" fontAlgn="auto" hangingPunct="1">
              <a:spcBef>
                <a:spcPts val="450"/>
              </a:spcBef>
              <a:spcAft>
                <a:spcPts val="0"/>
              </a:spcAft>
              <a:buClr>
                <a:srgbClr val="0070C0"/>
              </a:buClr>
              <a:buSzPct val="80000"/>
              <a:buFont typeface="Wingdings" pitchFamily="2" charset="2"/>
              <a:buChar char=""/>
              <a:defRPr/>
            </a:pPr>
            <a:r>
              <a:rPr lang="en-US" dirty="0" smtClean="0">
                <a:ea typeface="+mn-ea"/>
                <a:cs typeface="+mn-cs"/>
                <a:sym typeface="Arial" charset="0"/>
              </a:rPr>
              <a:t> You may be analyzing and improving the wrong part of the program</a:t>
            </a:r>
          </a:p>
          <a:p>
            <a:pPr marL="211138" indent="-171450" eaLnBrk="1" fontAlgn="auto" hangingPunct="1">
              <a:spcBef>
                <a:spcPts val="413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" pitchFamily="2" charset="2"/>
              <a:buChar char="¨"/>
              <a:defRPr/>
            </a:pPr>
            <a:r>
              <a:rPr lang="en-US" dirty="0" smtClean="0">
                <a:ea typeface="+mn-ea"/>
                <a:cs typeface="+mn-cs"/>
                <a:sym typeface="Arial" charset="0"/>
              </a:rPr>
              <a:t>Very common situation</a:t>
            </a:r>
          </a:p>
          <a:p>
            <a:pPr marL="211138" indent="-171450" eaLnBrk="1" fontAlgn="auto" hangingPunct="1">
              <a:spcBef>
                <a:spcPts val="413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" pitchFamily="2" charset="2"/>
              <a:buChar char="¨"/>
              <a:defRPr/>
            </a:pPr>
            <a:r>
              <a:rPr lang="en-US" dirty="0" smtClean="0">
                <a:ea typeface="+mn-ea"/>
                <a:cs typeface="+mn-cs"/>
                <a:sym typeface="Arial" charset="0"/>
              </a:rPr>
              <a:t>Should use profiling tools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65FB499F-1B0A-B14A-8467-492F2D780CD2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28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43013" name="Rectangle 3"/>
          <p:cNvSpPr>
            <a:spLocks/>
          </p:cNvSpPr>
          <p:nvPr/>
        </p:nvSpPr>
        <p:spPr bwMode="auto">
          <a:xfrm>
            <a:off x="4645025" y="1506538"/>
            <a:ext cx="3810000" cy="347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11138" indent="-171450">
              <a:spcBef>
                <a:spcPts val="450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endParaRPr lang="en-US" sz="1800">
              <a:solidFill>
                <a:srgbClr val="9900CC"/>
              </a:solidFill>
              <a:latin typeface="Arial" charset="0"/>
              <a:cs typeface="Arial" charset="0"/>
              <a:sym typeface="Arial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What you need to know / be able to do</a:t>
            </a:r>
          </a:p>
        </p:txBody>
      </p:sp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2992F4E3-388F-1844-AA7F-738B21401AE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>
            <a:normAutofit lnSpcReduction="10000"/>
          </a:bodyPr>
          <a:lstStyle/>
          <a:p>
            <a:pPr marL="382588" indent="-34290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Know the definition of </a:t>
            </a:r>
            <a:r>
              <a:rPr lang="en-US" dirty="0" smtClean="0">
                <a:solidFill>
                  <a:srgbClr val="800000"/>
                </a:solidFill>
                <a:ea typeface="+mn-ea"/>
                <a:cs typeface="+mn-cs"/>
              </a:rPr>
              <a:t>f(n) is O(g(n))</a:t>
            </a:r>
            <a:endParaRPr lang="en-US" dirty="0">
              <a:solidFill>
                <a:srgbClr val="800000"/>
              </a:solidFill>
              <a:ea typeface="+mn-ea"/>
              <a:cs typeface="+mn-cs"/>
            </a:endParaRPr>
          </a:p>
          <a:p>
            <a:pPr marL="382588" indent="-342900" eaLnBrk="1" fontAlgn="auto" hangingPunct="1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Be able to prove that some function f(n) is O(g(n). The simplest way is as done on two slides.</a:t>
            </a:r>
            <a:endParaRPr lang="en-US" dirty="0">
              <a:ea typeface="+mn-ea"/>
              <a:cs typeface="+mn-cs"/>
            </a:endParaRPr>
          </a:p>
          <a:p>
            <a:pPr marL="382588" indent="-342900" eaLnBrk="1" fontAlgn="auto" hangingPunct="1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Know worst-case and average (expected) case O(…) of basic searching/sorting algorithms: linear/binary search, partition </a:t>
            </a:r>
            <a:r>
              <a:rPr lang="en-US" dirty="0" err="1" smtClean="0">
                <a:ea typeface="+mn-ea"/>
                <a:cs typeface="+mn-cs"/>
              </a:rPr>
              <a:t>alg</a:t>
            </a:r>
            <a:r>
              <a:rPr lang="en-US" dirty="0" smtClean="0">
                <a:ea typeface="+mn-ea"/>
                <a:cs typeface="+mn-cs"/>
              </a:rPr>
              <a:t> of Quicksort, insertion sort, selection sort, quicksort, merge sort.</a:t>
            </a:r>
          </a:p>
          <a:p>
            <a:pPr marL="382588" indent="-342900" eaLnBrk="1" fontAlgn="auto" hangingPunct="1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>
                <a:ea typeface="+mn-ea"/>
                <a:cs typeface="+mn-cs"/>
              </a:rPr>
              <a:t>Be able to look at an algorithm and figure out its worst case O(…) based on counting basic steps or things like array-element swaps/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Mergesort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6550025" cy="44958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/** Sort b[h..k] */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public static mergesort(int[] b, int h, int k]) {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if (size b[h..k] &lt; 2) 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      return;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int t= (h+k)/2;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mergesort(b, h, t);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mergesort(b, t+1, k);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merge(b, h, t, k);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}</a:t>
            </a:r>
          </a:p>
          <a:p>
            <a:pPr marL="0" indent="0">
              <a:buFont typeface="Wingdings" charset="0"/>
              <a:buNone/>
            </a:pPr>
            <a:endParaRPr lang="en-US">
              <a:latin typeface="Tw Cen MT" charset="0"/>
              <a:ea typeface="MS PGothic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Tw Cen MT" charset="0"/>
              <a:ea typeface="MS PGothic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Tw Cen MT" charset="0"/>
              <a:ea typeface="MS PGothic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7EB979B-B95F-1C46-8DA2-0FDE70ACE5E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5181600" y="3429000"/>
            <a:ext cx="3124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3366FF"/>
                </a:solidFill>
              </a:rPr>
              <a:t>merge is O(k+1-h)</a:t>
            </a:r>
          </a:p>
          <a:p>
            <a:pPr eaLnBrk="1" hangingPunct="1"/>
            <a:endParaRPr lang="en-US">
              <a:solidFill>
                <a:srgbClr val="3366FF"/>
              </a:solidFill>
            </a:endParaRPr>
          </a:p>
          <a:p>
            <a:pPr eaLnBrk="1" hangingPunct="1"/>
            <a:r>
              <a:rPr lang="en-US">
                <a:solidFill>
                  <a:srgbClr val="3366FF"/>
                </a:solidFill>
              </a:rPr>
              <a:t>This is O(n log n) for an initial array segment of size n</a:t>
            </a:r>
          </a:p>
          <a:p>
            <a:pPr eaLnBrk="1" hangingPunct="1"/>
            <a:endParaRPr lang="en-US">
              <a:solidFill>
                <a:srgbClr val="3366FF"/>
              </a:solidFill>
            </a:endParaRPr>
          </a:p>
          <a:p>
            <a:pPr eaLnBrk="1" hangingPunct="1"/>
            <a:r>
              <a:rPr lang="en-US">
                <a:solidFill>
                  <a:srgbClr val="3366FF"/>
                </a:solidFill>
              </a:rPr>
              <a:t>But space is O(n) also!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CD35608-D90D-3947-93A3-BB8CD4F5D40F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450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Lower Bound for Comparison Sorting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85800" y="1963738"/>
            <a:ext cx="3813175" cy="4894262"/>
          </a:xfrm>
        </p:spPr>
        <p:txBody>
          <a:bodyPr rIns="132080"/>
          <a:lstStyle/>
          <a:p>
            <a:pPr marL="38100" indent="0" eaLnBrk="1" hangingPunct="1">
              <a:buFont typeface="Wingdings" charset="0"/>
              <a:buNone/>
            </a:pP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Goal</a:t>
            </a:r>
            <a:r>
              <a:rPr lang="en-US" sz="2400">
                <a:latin typeface="Tw Cen MT" charset="0"/>
                <a:ea typeface="MS PGothic" charset="0"/>
              </a:rPr>
              <a:t>: Determine minimum time </a:t>
            </a:r>
            <a:r>
              <a:rPr lang="en-US" sz="2400" i="1">
                <a:latin typeface="Tw Cen MT" charset="0"/>
                <a:ea typeface="MS PGothic" charset="0"/>
              </a:rPr>
              <a:t>required</a:t>
            </a:r>
            <a:r>
              <a:rPr lang="en-US" sz="2400">
                <a:latin typeface="Tw Cen MT" charset="0"/>
                <a:ea typeface="MS PGothic" charset="0"/>
              </a:rPr>
              <a:t> to sort </a:t>
            </a:r>
            <a:r>
              <a:rPr lang="en-US" sz="2400" i="1">
                <a:latin typeface="Tw Cen MT" charset="0"/>
                <a:ea typeface="MS PGothic" charset="0"/>
              </a:rPr>
              <a:t>n</a:t>
            </a:r>
            <a:r>
              <a:rPr lang="en-US" sz="2400">
                <a:latin typeface="Tw Cen MT" charset="0"/>
                <a:ea typeface="MS PGothic" charset="0"/>
              </a:rPr>
              <a:t> items</a:t>
            </a:r>
          </a:p>
          <a:p>
            <a:pPr marL="38100" indent="0" eaLnBrk="1" hangingPunct="1">
              <a:buFont typeface="Wingdings" charset="0"/>
              <a:buNone/>
            </a:pPr>
            <a:r>
              <a:rPr lang="en-US" sz="2400">
                <a:latin typeface="Tw Cen MT" charset="0"/>
                <a:ea typeface="MS PGothic" charset="0"/>
              </a:rPr>
              <a:t>No</a:t>
            </a:r>
            <a:r>
              <a:rPr lang="en-US" sz="2400">
                <a:solidFill>
                  <a:srgbClr val="800000"/>
                </a:solidFill>
                <a:latin typeface="Tw Cen MT" charset="0"/>
                <a:ea typeface="MS PGothic" charset="0"/>
              </a:rPr>
              <a:t>te</a:t>
            </a:r>
            <a:r>
              <a:rPr lang="en-US" sz="2400">
                <a:latin typeface="Tw Cen MT" charset="0"/>
                <a:ea typeface="MS PGothic" charset="0"/>
              </a:rPr>
              <a:t>: we want </a:t>
            </a:r>
            <a:r>
              <a:rPr lang="en-US" sz="2400" i="1">
                <a:latin typeface="Tw Cen MT" charset="0"/>
                <a:ea typeface="MS PGothic" charset="0"/>
              </a:rPr>
              <a:t>worst-case,</a:t>
            </a:r>
            <a:r>
              <a:rPr lang="en-US" sz="2400">
                <a:latin typeface="Tw Cen MT" charset="0"/>
                <a:ea typeface="MS PGothic" charset="0"/>
              </a:rPr>
              <a:t> not </a:t>
            </a:r>
            <a:r>
              <a:rPr lang="en-US" sz="2400" i="1">
                <a:latin typeface="Tw Cen MT" charset="0"/>
                <a:ea typeface="MS PGothic" charset="0"/>
              </a:rPr>
              <a:t>best-case</a:t>
            </a:r>
            <a:r>
              <a:rPr lang="en-US" sz="2400">
                <a:latin typeface="Tw Cen MT" charset="0"/>
                <a:ea typeface="MS PGothic" charset="0"/>
              </a:rPr>
              <a:t> time</a:t>
            </a:r>
          </a:p>
          <a:p>
            <a:pPr marL="227013" lvl="1" indent="-227013" eaLnBrk="1" hangingPunct="1"/>
            <a:r>
              <a:rPr lang="en-US" sz="2400">
                <a:latin typeface="Times New Roman" charset="0"/>
                <a:ea typeface="ＭＳ Ｐゴシック" charset="0"/>
                <a:cs typeface="ＭＳ Ｐゴシック" charset="0"/>
              </a:rPr>
              <a:t>Best-case doesn</a:t>
            </a:r>
            <a:r>
              <a:rPr lang="ja-JP" altLang="en-US" sz="2400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400">
                <a:latin typeface="Times New Roman" charset="0"/>
                <a:ea typeface="Times New Roman" charset="0"/>
                <a:cs typeface="Times New Roman" charset="0"/>
              </a:rPr>
              <a:t>t tell us much. E.g. Insertion Sort takes O(n) time on already-sorted input</a:t>
            </a:r>
          </a:p>
          <a:p>
            <a:pPr marL="227013" lvl="1" indent="-227013" eaLnBrk="1" hangingPunct="1"/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Want to know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worst-case time</a:t>
            </a: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 for </a:t>
            </a:r>
            <a:r>
              <a:rPr lang="en-US" sz="2400" i="1">
                <a:latin typeface="Times New Roman" charset="0"/>
                <a:ea typeface="Times New Roman" charset="0"/>
                <a:cs typeface="Times New Roman" charset="0"/>
              </a:rPr>
              <a:t>best possible </a:t>
            </a:r>
            <a:r>
              <a:rPr lang="en-US" sz="2400">
                <a:latin typeface="Times New Roman" charset="0"/>
                <a:ea typeface="Times New Roman" charset="0"/>
                <a:cs typeface="Times New Roman" charset="0"/>
              </a:rPr>
              <a:t>algorithm</a:t>
            </a:r>
          </a:p>
        </p:txBody>
      </p:sp>
      <p:sp>
        <p:nvSpPr>
          <p:cNvPr id="45060" name="Rectangle 3"/>
          <p:cNvSpPr>
            <a:spLocks/>
          </p:cNvSpPr>
          <p:nvPr/>
        </p:nvSpPr>
        <p:spPr bwMode="auto">
          <a:xfrm>
            <a:off x="4495800" y="1981200"/>
            <a:ext cx="411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09550" indent="-169863">
              <a:spcBef>
                <a:spcPts val="450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r>
              <a:rPr lang="en-US">
                <a:solidFill>
                  <a:srgbClr val="0033CC"/>
                </a:solidFill>
                <a:cs typeface="Times New Roman" charset="0"/>
                <a:sym typeface="Arial" charset="0"/>
              </a:rPr>
              <a:t>How can we prove anything about the </a:t>
            </a:r>
            <a:r>
              <a:rPr lang="en-US" i="1">
                <a:solidFill>
                  <a:srgbClr val="0033CC"/>
                </a:solidFill>
                <a:cs typeface="Times New Roman" charset="0"/>
                <a:sym typeface="Arial" charset="0"/>
              </a:rPr>
              <a:t>best possible</a:t>
            </a:r>
            <a:r>
              <a:rPr lang="en-US">
                <a:solidFill>
                  <a:srgbClr val="0033CC"/>
                </a:solidFill>
                <a:cs typeface="Times New Roman" charset="0"/>
                <a:sym typeface="Arial" charset="0"/>
              </a:rPr>
              <a:t> algorithm?</a:t>
            </a:r>
          </a:p>
          <a:p>
            <a:pPr marL="209550" indent="-169863">
              <a:spcBef>
                <a:spcPts val="2400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Want to find characteristics that are common to </a:t>
            </a:r>
            <a:r>
              <a:rPr lang="en-US" i="1">
                <a:solidFill>
                  <a:srgbClr val="9900CC"/>
                </a:solidFill>
                <a:cs typeface="Times New Roman" charset="0"/>
                <a:sym typeface="Arial" charset="0"/>
              </a:rPr>
              <a:t>all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sorting algorithms</a:t>
            </a:r>
          </a:p>
          <a:p>
            <a:pPr marL="209550" indent="-169863">
              <a:spcBef>
                <a:spcPts val="2400"/>
              </a:spcBef>
              <a:buClr>
                <a:srgbClr val="9900CC"/>
              </a:buClr>
              <a:buSzPct val="100000"/>
              <a:buFont typeface="Wingdings" charset="0"/>
              <a:buChar char="§"/>
            </a:pP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Limit attention to </a:t>
            </a:r>
            <a:r>
              <a:rPr lang="en-US" i="1">
                <a:solidFill>
                  <a:srgbClr val="9900CC"/>
                </a:solidFill>
                <a:cs typeface="Times New Roman" charset="0"/>
                <a:sym typeface="Arial" charset="0"/>
              </a:rPr>
              <a:t>comparison-based algorithms</a:t>
            </a:r>
            <a:r>
              <a:rPr lang="en-US">
                <a:solidFill>
                  <a:srgbClr val="9900CC"/>
                </a:solidFill>
                <a:cs typeface="Times New Roman" charset="0"/>
                <a:sym typeface="Arial" charset="0"/>
              </a:rPr>
              <a:t> and try to count number of comparisons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5A11899-5CBD-E649-9AA8-918C42B916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4608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7772400" cy="1076325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Comparison Trees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381000" y="1676400"/>
            <a:ext cx="5257800" cy="4724400"/>
          </a:xfrm>
        </p:spPr>
        <p:txBody>
          <a:bodyPr rIns="132080">
            <a:normAutofit fontScale="850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ea typeface="+mn-ea"/>
                <a:cs typeface="+mn-cs"/>
              </a:rPr>
              <a:t>Comparison-based algorithms make decisions based on comparison of data elements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ea typeface="+mn-ea"/>
                <a:cs typeface="+mn-cs"/>
              </a:rPr>
              <a:t>G</a:t>
            </a:r>
            <a:r>
              <a:rPr lang="en-US" dirty="0" smtClean="0">
                <a:ea typeface="+mn-ea"/>
                <a:cs typeface="+mn-cs"/>
              </a:rPr>
              <a:t>ives </a:t>
            </a:r>
            <a:r>
              <a:rPr lang="en-US" dirty="0">
                <a:ea typeface="+mn-ea"/>
                <a:cs typeface="+mn-cs"/>
              </a:rPr>
              <a:t>a </a:t>
            </a:r>
            <a:r>
              <a:rPr lang="en-US" i="1" dirty="0">
                <a:solidFill>
                  <a:srgbClr val="009900"/>
                </a:solidFill>
                <a:ea typeface="+mn-ea"/>
                <a:cs typeface="+mn-cs"/>
              </a:rPr>
              <a:t>comparison tree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ea typeface="+mn-ea"/>
                <a:cs typeface="+mn-cs"/>
              </a:rPr>
              <a:t>If </a:t>
            </a:r>
            <a:r>
              <a:rPr lang="en-US" dirty="0" smtClean="0">
                <a:ea typeface="+mn-ea"/>
                <a:cs typeface="+mn-cs"/>
              </a:rPr>
              <a:t>algorithm </a:t>
            </a:r>
            <a:r>
              <a:rPr lang="en-US" dirty="0">
                <a:ea typeface="+mn-ea"/>
                <a:cs typeface="+mn-cs"/>
              </a:rPr>
              <a:t>fails to terminate for some input, </a:t>
            </a:r>
            <a:r>
              <a:rPr lang="en-US" dirty="0" smtClean="0">
                <a:ea typeface="+mn-ea"/>
                <a:cs typeface="+mn-cs"/>
              </a:rPr>
              <a:t>comparison </a:t>
            </a:r>
            <a:r>
              <a:rPr lang="en-US" dirty="0">
                <a:ea typeface="+mn-ea"/>
                <a:cs typeface="+mn-cs"/>
              </a:rPr>
              <a:t>tree is infinite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>
                <a:ea typeface="+mn-ea"/>
                <a:cs typeface="+mn-cs"/>
              </a:rPr>
              <a:t>H</a:t>
            </a:r>
            <a:r>
              <a:rPr lang="en-US" dirty="0" smtClean="0">
                <a:ea typeface="+mn-ea"/>
                <a:cs typeface="+mn-cs"/>
              </a:rPr>
              <a:t>eight </a:t>
            </a:r>
            <a:r>
              <a:rPr lang="en-US" dirty="0">
                <a:ea typeface="+mn-ea"/>
                <a:cs typeface="+mn-cs"/>
              </a:rPr>
              <a:t>of </a:t>
            </a:r>
            <a:r>
              <a:rPr lang="en-US" dirty="0" smtClean="0">
                <a:ea typeface="+mn-ea"/>
                <a:cs typeface="+mn-cs"/>
              </a:rPr>
              <a:t>comparison </a:t>
            </a:r>
            <a:r>
              <a:rPr lang="en-US" dirty="0">
                <a:ea typeface="+mn-ea"/>
                <a:cs typeface="+mn-cs"/>
              </a:rPr>
              <a:t>tree represents </a:t>
            </a:r>
            <a:r>
              <a:rPr lang="en-US" i="1" dirty="0" smtClean="0">
                <a:ea typeface="+mn-ea"/>
                <a:cs typeface="+mn-cs"/>
              </a:rPr>
              <a:t>worst</a:t>
            </a:r>
            <a:r>
              <a:rPr lang="en-US" i="1" dirty="0">
                <a:ea typeface="+mn-ea"/>
                <a:cs typeface="+mn-cs"/>
              </a:rPr>
              <a:t>-case number of comparisons</a:t>
            </a:r>
            <a:r>
              <a:rPr lang="en-US" dirty="0">
                <a:ea typeface="+mn-ea"/>
                <a:cs typeface="+mn-cs"/>
              </a:rPr>
              <a:t> for that algorithm</a:t>
            </a:r>
          </a:p>
          <a:p>
            <a:pPr marL="320040" indent="-320040" eaLnBrk="1" fontAlgn="auto" hangingPunct="1">
              <a:spcAft>
                <a:spcPts val="0"/>
              </a:spcAft>
              <a:buClr>
                <a:srgbClr val="FF9900"/>
              </a:buClr>
              <a:buFont typeface="Wingdings"/>
              <a:buChar char=""/>
              <a:defRPr/>
            </a:pPr>
            <a:r>
              <a:rPr lang="en-US" dirty="0">
                <a:solidFill>
                  <a:srgbClr val="C00000"/>
                </a:solidFill>
                <a:ea typeface="+mn-ea"/>
                <a:cs typeface="+mn-cs"/>
              </a:rPr>
              <a:t>Can </a:t>
            </a:r>
            <a:r>
              <a:rPr lang="en-US" dirty="0" smtClean="0">
                <a:solidFill>
                  <a:srgbClr val="C00000"/>
                </a:solidFill>
                <a:ea typeface="+mn-ea"/>
                <a:cs typeface="+mn-cs"/>
              </a:rPr>
              <a:t>show: </a:t>
            </a:r>
            <a:r>
              <a:rPr lang="en-US" i="1" dirty="0">
                <a:solidFill>
                  <a:srgbClr val="C00000"/>
                </a:solidFill>
                <a:ea typeface="+mn-ea"/>
                <a:cs typeface="+mn-cs"/>
              </a:rPr>
              <a:t>A</a:t>
            </a:r>
            <a:r>
              <a:rPr lang="en-US" i="1" dirty="0" smtClean="0">
                <a:solidFill>
                  <a:srgbClr val="C00000"/>
                </a:solidFill>
                <a:ea typeface="+mn-ea"/>
                <a:cs typeface="+mn-cs"/>
              </a:rPr>
              <a:t>ny</a:t>
            </a:r>
            <a:r>
              <a:rPr lang="en-US" dirty="0" smtClean="0">
                <a:solidFill>
                  <a:srgbClr val="C00000"/>
                </a:solidFill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C00000"/>
                </a:solidFill>
                <a:ea typeface="+mn-ea"/>
                <a:cs typeface="+mn-cs"/>
              </a:rPr>
              <a:t>correct comparison-based algorithm must make at least n log n comparisons in the worst case</a:t>
            </a:r>
          </a:p>
        </p:txBody>
      </p:sp>
      <p:grpSp>
        <p:nvGrpSpPr>
          <p:cNvPr id="46084" name="Group 1"/>
          <p:cNvGrpSpPr>
            <a:grpSpLocks/>
          </p:cNvGrpSpPr>
          <p:nvPr/>
        </p:nvGrpSpPr>
        <p:grpSpPr bwMode="auto">
          <a:xfrm>
            <a:off x="5713413" y="3322638"/>
            <a:ext cx="2668587" cy="1401762"/>
            <a:chOff x="5095875" y="2882900"/>
            <a:chExt cx="2668588" cy="1401763"/>
          </a:xfrm>
        </p:grpSpPr>
        <p:sp>
          <p:nvSpPr>
            <p:cNvPr id="46088" name="AutoShape 18"/>
            <p:cNvSpPr>
              <a:spLocks/>
            </p:cNvSpPr>
            <p:nvPr/>
          </p:nvSpPr>
          <p:spPr bwMode="auto">
            <a:xfrm flipH="1">
              <a:off x="5680075" y="2882900"/>
              <a:ext cx="717550" cy="51752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89" name="AutoShape 19"/>
            <p:cNvSpPr>
              <a:spLocks/>
            </p:cNvSpPr>
            <p:nvPr/>
          </p:nvSpPr>
          <p:spPr bwMode="auto">
            <a:xfrm>
              <a:off x="6461125" y="2882900"/>
              <a:ext cx="717550" cy="51752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0" name="AutoShape 20"/>
            <p:cNvSpPr>
              <a:spLocks/>
            </p:cNvSpPr>
            <p:nvPr/>
          </p:nvSpPr>
          <p:spPr bwMode="auto">
            <a:xfrm flipH="1">
              <a:off x="5289550" y="3463925"/>
              <a:ext cx="327025" cy="4127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1" name="AutoShape 21"/>
            <p:cNvSpPr>
              <a:spLocks/>
            </p:cNvSpPr>
            <p:nvPr/>
          </p:nvSpPr>
          <p:spPr bwMode="auto">
            <a:xfrm>
              <a:off x="5680075" y="3463925"/>
              <a:ext cx="327025" cy="4127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2" name="AutoShape 22"/>
            <p:cNvSpPr>
              <a:spLocks/>
            </p:cNvSpPr>
            <p:nvPr/>
          </p:nvSpPr>
          <p:spPr bwMode="auto">
            <a:xfrm flipH="1">
              <a:off x="6851650" y="3463925"/>
              <a:ext cx="327025" cy="4127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3" name="AutoShape 23"/>
            <p:cNvSpPr>
              <a:spLocks/>
            </p:cNvSpPr>
            <p:nvPr/>
          </p:nvSpPr>
          <p:spPr bwMode="auto">
            <a:xfrm>
              <a:off x="7242175" y="3463925"/>
              <a:ext cx="327025" cy="4127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4" name="AutoShape 24"/>
            <p:cNvSpPr>
              <a:spLocks/>
            </p:cNvSpPr>
            <p:nvPr/>
          </p:nvSpPr>
          <p:spPr bwMode="auto">
            <a:xfrm flipH="1">
              <a:off x="5095875" y="3940175"/>
              <a:ext cx="130175" cy="34448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5" name="AutoShape 25"/>
            <p:cNvSpPr>
              <a:spLocks/>
            </p:cNvSpPr>
            <p:nvPr/>
          </p:nvSpPr>
          <p:spPr bwMode="auto">
            <a:xfrm>
              <a:off x="5289550" y="3940175"/>
              <a:ext cx="131763" cy="34448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6" name="AutoShape 26"/>
            <p:cNvSpPr>
              <a:spLocks/>
            </p:cNvSpPr>
            <p:nvPr/>
          </p:nvSpPr>
          <p:spPr bwMode="auto">
            <a:xfrm flipH="1">
              <a:off x="5875338" y="3940175"/>
              <a:ext cx="131762" cy="34448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7" name="AutoShape 27"/>
            <p:cNvSpPr>
              <a:spLocks/>
            </p:cNvSpPr>
            <p:nvPr/>
          </p:nvSpPr>
          <p:spPr bwMode="auto">
            <a:xfrm>
              <a:off x="6070600" y="3940175"/>
              <a:ext cx="131763" cy="34448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8" name="AutoShape 28"/>
            <p:cNvSpPr>
              <a:spLocks/>
            </p:cNvSpPr>
            <p:nvPr/>
          </p:nvSpPr>
          <p:spPr bwMode="auto">
            <a:xfrm flipH="1">
              <a:off x="6656388" y="3940175"/>
              <a:ext cx="131762" cy="34448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099" name="AutoShape 29"/>
            <p:cNvSpPr>
              <a:spLocks/>
            </p:cNvSpPr>
            <p:nvPr/>
          </p:nvSpPr>
          <p:spPr bwMode="auto">
            <a:xfrm>
              <a:off x="7632700" y="3940175"/>
              <a:ext cx="131763" cy="3429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0" name="AutoShape 30"/>
            <p:cNvSpPr>
              <a:spLocks/>
            </p:cNvSpPr>
            <p:nvPr/>
          </p:nvSpPr>
          <p:spPr bwMode="auto">
            <a:xfrm>
              <a:off x="6851650" y="3940175"/>
              <a:ext cx="131763" cy="34448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46101" name="AutoShape 31"/>
            <p:cNvSpPr>
              <a:spLocks/>
            </p:cNvSpPr>
            <p:nvPr/>
          </p:nvSpPr>
          <p:spPr bwMode="auto">
            <a:xfrm flipH="1">
              <a:off x="7437438" y="3940175"/>
              <a:ext cx="131762" cy="344488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60000 65536"/>
                <a:gd name="T5" fmla="*/ 0 60000 65536"/>
                <a:gd name="T6" fmla="*/ 0 w 21600"/>
                <a:gd name="T7" fmla="*/ 0 h 21600"/>
                <a:gd name="T8" fmla="*/ 21600 w 21600"/>
                <a:gd name="T9" fmla="*/ 21600 h 216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46085" name="Rectangle 32"/>
          <p:cNvSpPr>
            <a:spLocks/>
          </p:cNvSpPr>
          <p:nvPr/>
        </p:nvSpPr>
        <p:spPr bwMode="auto">
          <a:xfrm>
            <a:off x="6569075" y="2743200"/>
            <a:ext cx="1222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50"/>
              </a:spcBef>
            </a:pPr>
            <a:r>
              <a:rPr lang="en-US">
                <a:solidFill>
                  <a:srgbClr val="009900"/>
                </a:solidFill>
                <a:cs typeface="Times New Roman" charset="0"/>
                <a:sym typeface="Courier New" charset="0"/>
              </a:rPr>
              <a:t>a[i] &lt; a[j]</a:t>
            </a:r>
          </a:p>
        </p:txBody>
      </p:sp>
      <p:sp>
        <p:nvSpPr>
          <p:cNvPr id="46086" name="Rectangle 33"/>
          <p:cNvSpPr>
            <a:spLocks/>
          </p:cNvSpPr>
          <p:nvPr/>
        </p:nvSpPr>
        <p:spPr bwMode="auto">
          <a:xfrm>
            <a:off x="7461250" y="3135313"/>
            <a:ext cx="463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50"/>
              </a:spcBef>
            </a:pPr>
            <a:r>
              <a:rPr lang="en-US">
                <a:solidFill>
                  <a:srgbClr val="009900"/>
                </a:solidFill>
                <a:cs typeface="Times New Roman" charset="0"/>
                <a:sym typeface="Arial" charset="0"/>
              </a:rPr>
              <a:t>yes</a:t>
            </a:r>
          </a:p>
        </p:txBody>
      </p:sp>
      <p:sp>
        <p:nvSpPr>
          <p:cNvPr id="46087" name="Rectangle 34"/>
          <p:cNvSpPr>
            <a:spLocks/>
          </p:cNvSpPr>
          <p:nvPr/>
        </p:nvSpPr>
        <p:spPr bwMode="auto">
          <a:xfrm>
            <a:off x="6172200" y="3211513"/>
            <a:ext cx="349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40639" bIns="0">
            <a:spAutoFit/>
          </a:bodyPr>
          <a:lstStyle/>
          <a:p>
            <a:pPr marL="39688" algn="ctr">
              <a:spcBef>
                <a:spcPts val="350"/>
              </a:spcBef>
            </a:pPr>
            <a:r>
              <a:rPr lang="en-US">
                <a:solidFill>
                  <a:srgbClr val="009900"/>
                </a:solidFill>
                <a:cs typeface="Times New Roman" charset="0"/>
                <a:sym typeface="Arial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7C59B6D0-9E45-4A4B-BDC7-A50A0348A98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471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46050"/>
            <a:ext cx="7772400" cy="15875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Lower Bound for Comparison Sorting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846138" y="1733550"/>
            <a:ext cx="7443787" cy="4286250"/>
          </a:xfrm>
        </p:spPr>
        <p:txBody>
          <a:bodyPr rIns="132080">
            <a:no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Say we have a correct comparison-based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algorithm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20040" indent="-320040" eaLnBrk="1" fontAlgn="auto" hangingPunct="1">
              <a:spcBef>
                <a:spcPts val="24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Suppose we want to sort the elements in an array </a:t>
            </a:r>
            <a:r>
              <a:rPr lang="en-US" sz="2400" dirty="0" smtClean="0">
                <a:solidFill>
                  <a:srgbClr val="800000"/>
                </a:solidFill>
                <a:latin typeface="Times New Roman"/>
                <a:ea typeface="+mn-ea"/>
                <a:cs typeface="Times New Roman"/>
                <a:sym typeface="Courier New" charset="0"/>
              </a:rPr>
              <a:t>b[]</a:t>
            </a:r>
            <a:endParaRPr lang="en-US" sz="2400" dirty="0">
              <a:solidFill>
                <a:srgbClr val="800000"/>
              </a:solidFill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320040" indent="-320040" eaLnBrk="1" fontAlgn="auto" hangingPunct="1">
              <a:spcBef>
                <a:spcPts val="24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Assume the elements of </a:t>
            </a:r>
            <a:r>
              <a:rPr lang="en-US" sz="2400" dirty="0">
                <a:solidFill>
                  <a:srgbClr val="800000"/>
                </a:solidFill>
                <a:latin typeface="Times New Roman"/>
                <a:ea typeface="ＭＳ Ｐゴシック" charset="0"/>
                <a:cs typeface="Times New Roman"/>
                <a:sym typeface="Courier New" charset="0"/>
              </a:rPr>
              <a:t>b[]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are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distinct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20040" indent="-320040" eaLnBrk="1" fontAlgn="auto" hangingPunct="1">
              <a:spcBef>
                <a:spcPts val="24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Any permutation of the elements is initially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possible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20040" indent="-320040" eaLnBrk="1" fontAlgn="auto" hangingPunct="1">
              <a:spcBef>
                <a:spcPts val="2400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When done, </a:t>
            </a:r>
            <a:r>
              <a:rPr lang="en-US" sz="2400" dirty="0">
                <a:solidFill>
                  <a:srgbClr val="800000"/>
                </a:solidFill>
                <a:latin typeface="Times New Roman"/>
                <a:ea typeface="ＭＳ Ｐゴシック" charset="0"/>
                <a:cs typeface="Times New Roman"/>
                <a:sym typeface="Courier New" charset="0"/>
              </a:rPr>
              <a:t>b[]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is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sorted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20040" indent="-320040" eaLnBrk="1" fontAlgn="auto" hangingPunct="1">
              <a:spcBef>
                <a:spcPts val="2400"/>
              </a:spcBef>
              <a:spcAft>
                <a:spcPts val="0"/>
              </a:spcAft>
              <a:buClr>
                <a:srgbClr val="009900"/>
              </a:buClr>
              <a:buFont typeface="Wingdings"/>
              <a:buChar char=""/>
              <a:defRPr/>
            </a:pPr>
            <a:r>
              <a:rPr lang="en-US" sz="2400" dirty="0">
                <a:solidFill>
                  <a:srgbClr val="009900"/>
                </a:solidFill>
                <a:latin typeface="Times New Roman"/>
                <a:ea typeface="+mn-ea"/>
                <a:cs typeface="Times New Roman"/>
              </a:rPr>
              <a:t>But the algorithm could not have taken the same path in the comparison tree on different input permutations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5BA5DE7-FE8D-0B4C-B1F4-9C5A3432411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1138"/>
            <a:ext cx="7772400" cy="1457325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Lower Bound for Comparison Sorting</a:t>
            </a:r>
          </a:p>
        </p:txBody>
      </p:sp>
      <p:sp>
        <p:nvSpPr>
          <p:cNvPr id="48131" name="Rectangle 1"/>
          <p:cNvSpPr>
            <a:spLocks noGrp="1" noChangeArrowheads="1"/>
          </p:cNvSpPr>
          <p:nvPr>
            <p:ph sz="quarter" idx="1"/>
          </p:nvPr>
        </p:nvSpPr>
        <p:spPr>
          <a:xfrm>
            <a:off x="923925" y="1905000"/>
            <a:ext cx="7458075" cy="4495800"/>
          </a:xfrm>
        </p:spPr>
        <p:txBody>
          <a:bodyPr rIns="132080"/>
          <a:lstStyle/>
          <a:p>
            <a:pPr marL="38100" indent="0" eaLnBrk="1" hangingPunct="1">
              <a:buClr>
                <a:srgbClr val="FF9900"/>
              </a:buClr>
              <a:buFont typeface="Wingdings" charset="0"/>
              <a:buNone/>
            </a:pPr>
            <a:r>
              <a:rPr lang="en-US" sz="2400">
                <a:solidFill>
                  <a:srgbClr val="FF9900"/>
                </a:solidFill>
                <a:latin typeface="Times New Roman" charset="0"/>
                <a:ea typeface="MS PGothic" charset="0"/>
                <a:cs typeface="Times New Roman" charset="0"/>
              </a:rPr>
              <a:t>How many input permutations are possible?  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n! ~ 2</a:t>
            </a:r>
            <a:r>
              <a:rPr lang="en-US" sz="2400" baseline="30000">
                <a:latin typeface="Times New Roman" charset="0"/>
                <a:ea typeface="MS PGothic" charset="0"/>
                <a:cs typeface="Times New Roman" charset="0"/>
              </a:rPr>
              <a:t>n log n</a:t>
            </a:r>
            <a:endParaRPr lang="en-US" sz="2400">
              <a:latin typeface="Times New Roman" charset="0"/>
              <a:ea typeface="MS PGothic" charset="0"/>
              <a:cs typeface="Times New Roman" charset="0"/>
            </a:endParaRPr>
          </a:p>
          <a:p>
            <a:pPr marL="38100" indent="0" eaLnBrk="1" hangingPunct="1">
              <a:spcBef>
                <a:spcPts val="2400"/>
              </a:spcBef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For a comparison-based sorting algorithm to be correct, it must have at least that many leaves in its comparison tree </a:t>
            </a:r>
          </a:p>
          <a:p>
            <a:pPr marL="38100" indent="0" eaLnBrk="1" hangingPunct="1">
              <a:spcBef>
                <a:spcPts val="2400"/>
              </a:spcBef>
              <a:buFont typeface="Wingdings" charset="0"/>
              <a:buNone/>
            </a:pP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To have at least n! ~ 2</a:t>
            </a:r>
            <a:r>
              <a:rPr lang="en-US" sz="2400" baseline="30000">
                <a:latin typeface="Times New Roman" charset="0"/>
                <a:ea typeface="MS PGothic" charset="0"/>
                <a:cs typeface="Times New Roman" charset="0"/>
              </a:rPr>
              <a:t>n log n</a:t>
            </a:r>
            <a:r>
              <a:rPr lang="en-US" sz="2400">
                <a:latin typeface="Times New Roman" charset="0"/>
                <a:ea typeface="MS PGothic" charset="0"/>
                <a:cs typeface="Times New Roman" charset="0"/>
              </a:rPr>
              <a:t> leaves, it must have height at least n log n </a:t>
            </a:r>
            <a:r>
              <a:rPr lang="en-US" sz="2400">
                <a:solidFill>
                  <a:srgbClr val="009900"/>
                </a:solidFill>
                <a:latin typeface="Times New Roman" charset="0"/>
                <a:ea typeface="MS PGothic" charset="0"/>
                <a:cs typeface="Times New Roman" charset="0"/>
              </a:rPr>
              <a:t>(since it is only binary branching, the number of nodes at most doubles at every depth)</a:t>
            </a:r>
          </a:p>
          <a:p>
            <a:pPr marL="38100" indent="0" eaLnBrk="1" hangingPunct="1">
              <a:spcBef>
                <a:spcPts val="2400"/>
              </a:spcBef>
              <a:buClr>
                <a:srgbClr val="FF0000"/>
              </a:buClr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Times New Roman" charset="0"/>
                <a:ea typeface="MS PGothic" charset="0"/>
                <a:cs typeface="Times New Roman" charset="0"/>
              </a:rPr>
              <a:t>Therefore its longest path must be of length at least </a:t>
            </a:r>
            <a:br>
              <a:rPr lang="en-US" sz="2400">
                <a:solidFill>
                  <a:srgbClr val="FF0000"/>
                </a:solidFill>
                <a:latin typeface="Times New Roman" charset="0"/>
                <a:ea typeface="MS PGothic" charset="0"/>
                <a:cs typeface="Times New Roman" charset="0"/>
              </a:rPr>
            </a:br>
            <a:r>
              <a:rPr lang="en-US" sz="2400">
                <a:solidFill>
                  <a:srgbClr val="FF0000"/>
                </a:solidFill>
                <a:latin typeface="Times New Roman" charset="0"/>
                <a:ea typeface="MS PGothic" charset="0"/>
                <a:cs typeface="Times New Roman" charset="0"/>
              </a:rPr>
              <a:t>n log n, and that it its worst-case running time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Mergesort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6550025" cy="4495800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/** Sort b[h..k] */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public static mergesort(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int[] b, int h, int k]) {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if (size b[h..k] &lt; 2)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     return;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int t= (h+k)/2;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mergesort(b, h, t);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mergesort(b, t+1, k);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    merge(b, h, t, k);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Tw Cen MT" charset="0"/>
                <a:ea typeface="MS PGothic" charset="0"/>
              </a:rPr>
              <a:t>}</a:t>
            </a:r>
          </a:p>
          <a:p>
            <a:pPr marL="0" indent="0">
              <a:buFont typeface="Wingdings" charset="0"/>
              <a:buNone/>
            </a:pPr>
            <a:endParaRPr lang="en-US">
              <a:latin typeface="Tw Cen MT" charset="0"/>
              <a:ea typeface="MS PGothic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Tw Cen MT" charset="0"/>
              <a:ea typeface="MS PGothic" charset="0"/>
            </a:endParaRPr>
          </a:p>
          <a:p>
            <a:pPr marL="0" indent="0">
              <a:buFont typeface="Wingdings" charset="0"/>
              <a:buNone/>
            </a:pPr>
            <a:endParaRPr lang="en-US">
              <a:latin typeface="Tw Cen MT" charset="0"/>
              <a:ea typeface="MS PGothic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A4D0E46-A9AD-DB4C-86C2-442B63469A4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Rectangle 3"/>
          <p:cNvSpPr>
            <a:spLocks/>
          </p:cNvSpPr>
          <p:nvPr/>
        </p:nvSpPr>
        <p:spPr bwMode="auto">
          <a:xfrm>
            <a:off x="4343400" y="1752600"/>
            <a:ext cx="44196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  <a:defRPr/>
            </a:pPr>
            <a:r>
              <a:rPr lang="en-US" sz="22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Runtime recurrence</a:t>
            </a:r>
          </a:p>
          <a:p>
            <a:pPr marL="39687">
              <a:spcBef>
                <a:spcPts val="413"/>
              </a:spcBef>
              <a:buClr>
                <a:srgbClr val="9900CC"/>
              </a:buClr>
              <a:buSzPct val="100000"/>
              <a:defRPr/>
            </a:pPr>
            <a:r>
              <a:rPr lang="en-US" sz="2200" dirty="0">
                <a:solidFill>
                  <a:srgbClr val="9900CC"/>
                </a:solidFill>
                <a:latin typeface="Arial" charset="0"/>
                <a:cs typeface="Arial" charset="0"/>
                <a:sym typeface="Arial" charset="0"/>
              </a:rPr>
              <a:t>T(n): time to sort array of size n</a:t>
            </a:r>
            <a:r>
              <a:rPr lang="en-US" sz="22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   </a:t>
            </a:r>
            <a:br>
              <a:rPr lang="en-US" sz="22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200" dirty="0">
                <a:solidFill>
                  <a:srgbClr val="009900"/>
                </a:solidFill>
                <a:latin typeface="Arial" charset="0"/>
                <a:cs typeface="Arial" charset="0"/>
                <a:sym typeface="Arial" charset="0"/>
              </a:rPr>
              <a:t>   </a:t>
            </a:r>
            <a:r>
              <a:rPr lang="en-US" sz="2200" dirty="0">
                <a:solidFill>
                  <a:srgbClr val="008000"/>
                </a:solidFill>
                <a:latin typeface="Arial" charset="0"/>
                <a:cs typeface="Arial" charset="0"/>
                <a:sym typeface="Arial" charset="0"/>
              </a:rPr>
              <a:t>T(1) = 1</a:t>
            </a:r>
          </a:p>
          <a:p>
            <a:pPr marL="209550" indent="-169863">
              <a:spcBef>
                <a:spcPts val="413"/>
              </a:spcBef>
              <a:defRPr/>
            </a:pPr>
            <a:r>
              <a:rPr lang="en-US" sz="2200" dirty="0">
                <a:solidFill>
                  <a:srgbClr val="008000"/>
                </a:solidFill>
                <a:latin typeface="Arial" charset="0"/>
                <a:cs typeface="Arial" charset="0"/>
                <a:sym typeface="Arial" charset="0"/>
              </a:rPr>
              <a:t>   T(n) = 2T(n/2) + O(n)</a:t>
            </a:r>
          </a:p>
          <a:p>
            <a:pPr marL="209550" indent="-169863">
              <a:spcBef>
                <a:spcPts val="413"/>
              </a:spcBef>
              <a:buClr>
                <a:srgbClr val="9900CC"/>
              </a:buClr>
              <a:buSzPct val="100000"/>
              <a:buFont typeface="Wingdings" charset="0"/>
              <a:buChar char="§"/>
              <a:defRPr/>
            </a:pPr>
            <a:endParaRPr lang="en-US" sz="2200" dirty="0">
              <a:solidFill>
                <a:srgbClr val="008000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  <a:defRPr/>
            </a:pPr>
            <a:r>
              <a:rPr lang="en-US" sz="22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Can show by induction that </a:t>
            </a:r>
            <a:br>
              <a:rPr lang="en-US" sz="22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</a:br>
            <a:r>
              <a:rPr lang="en-US" sz="22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   </a:t>
            </a:r>
            <a:r>
              <a:rPr lang="en-US" sz="2200" dirty="0">
                <a:solidFill>
                  <a:srgbClr val="008000"/>
                </a:solidFill>
                <a:latin typeface="Arial" charset="0"/>
                <a:cs typeface="Arial" charset="0"/>
                <a:sym typeface="Arial" charset="0"/>
              </a:rPr>
              <a:t>T(n) is O(n log n)</a:t>
            </a:r>
          </a:p>
          <a:p>
            <a:pPr marL="209550" indent="-169863">
              <a:spcBef>
                <a:spcPts val="450"/>
              </a:spcBef>
              <a:buClr>
                <a:srgbClr val="0033CC"/>
              </a:buClr>
              <a:buSzPct val="100000"/>
              <a:buFont typeface="Wingdings" charset="0"/>
              <a:buChar char=""/>
              <a:defRPr/>
            </a:pPr>
            <a:endParaRPr lang="en-US" sz="2200" dirty="0">
              <a:solidFill>
                <a:srgbClr val="0033CC"/>
              </a:solidFill>
              <a:latin typeface="Arial" charset="0"/>
              <a:cs typeface="Arial" charset="0"/>
              <a:sym typeface="Arial" charset="0"/>
            </a:endParaRPr>
          </a:p>
          <a:p>
            <a:pPr marL="39687">
              <a:spcBef>
                <a:spcPts val="450"/>
              </a:spcBef>
              <a:buClr>
                <a:srgbClr val="0033CC"/>
              </a:buClr>
              <a:buSzPct val="100000"/>
              <a:defRPr/>
            </a:pPr>
            <a:r>
              <a:rPr lang="en-US" sz="2200" dirty="0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Alternatively, can see that T(n) is O(n log n) by looking at tree of recursive calls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>
              <a:latin typeface="Tw Cen MT" charset="0"/>
              <a:ea typeface="MS PGothic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A9E4F55-1EBD-1249-9346-8828A9CA26F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459" name="Rectangle 1"/>
          <p:cNvSpPr txBox="1">
            <a:spLocks noChangeArrowheads="1"/>
          </p:cNvSpPr>
          <p:nvPr/>
        </p:nvSpPr>
        <p:spPr bwMode="auto">
          <a:xfrm>
            <a:off x="685800" y="4572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rIns="132080" anchor="ctr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algn="ctr" eaLnBrk="1" hangingPunct="1"/>
            <a:r>
              <a:rPr lang="en-US" sz="3200" b="1">
                <a:solidFill>
                  <a:srgbClr val="800000"/>
                </a:solidFill>
                <a:latin typeface="Courier New" charset="0"/>
                <a:ea typeface="MS PGothic" charset="0"/>
                <a:cs typeface="MS PGothic" charset="0"/>
                <a:sym typeface="Courier New" charset="0"/>
              </a:rPr>
              <a:t>QuickSort versus MergeSort</a:t>
            </a:r>
            <a:endParaRPr lang="en-US" sz="3200">
              <a:solidFill>
                <a:srgbClr val="800000"/>
              </a:solidFill>
              <a:latin typeface="Tw Cen MT" charset="0"/>
              <a:ea typeface="MS PGothic" charset="0"/>
              <a:cs typeface="MS PGothic" charset="0"/>
            </a:endParaRPr>
          </a:p>
        </p:txBody>
      </p:sp>
      <p:sp>
        <p:nvSpPr>
          <p:cNvPr id="19460" name="Slide Number Placeholder 3"/>
          <p:cNvSpPr txBox="1">
            <a:spLocks/>
          </p:cNvSpPr>
          <p:nvPr/>
        </p:nvSpPr>
        <p:spPr bwMode="auto">
          <a:xfrm>
            <a:off x="0" y="1271588"/>
            <a:ext cx="533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fld id="{8D8C3F8C-3398-4B46-9875-D2CAC4744F96}" type="slidenum">
              <a:rPr lang="en-US" sz="1200" b="1">
                <a:solidFill>
                  <a:srgbClr val="FFFFFF"/>
                </a:solidFill>
              </a:rPr>
              <a:pPr algn="ctr" eaLnBrk="1" hangingPunct="1">
                <a:lnSpc>
                  <a:spcPct val="80000"/>
                </a:lnSpc>
              </a:pPr>
              <a:t>5</a:t>
            </a:fld>
            <a:endParaRPr lang="en-US" sz="1200" b="1">
              <a:solidFill>
                <a:srgbClr val="FFFFFF"/>
              </a:solidFill>
            </a:endParaRPr>
          </a:p>
        </p:txBody>
      </p:sp>
      <p:sp>
        <p:nvSpPr>
          <p:cNvPr id="19461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3733800" cy="3733800"/>
          </a:xfrm>
          <a:prstGeom prst="rect">
            <a:avLst/>
          </a:prstGeom>
          <a:solidFill>
            <a:srgbClr val="FFF6C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rIns="13208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/** Sort b[h..k] */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public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static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void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QS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     (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int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[] b,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int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h,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int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k) {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if 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(k – h &lt; 1)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 return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int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j=  partition(b, h, k);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QS(b, h, j-1); 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QS(b, j+1, k);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}</a:t>
            </a:r>
            <a:endParaRPr lang="en-US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9462" name="Rectangle 2"/>
          <p:cNvSpPr txBox="1">
            <a:spLocks noChangeArrowheads="1"/>
          </p:cNvSpPr>
          <p:nvPr/>
        </p:nvSpPr>
        <p:spPr bwMode="auto">
          <a:xfrm>
            <a:off x="4648200" y="1524000"/>
            <a:ext cx="3733800" cy="3733800"/>
          </a:xfrm>
          <a:prstGeom prst="rect">
            <a:avLst/>
          </a:prstGeom>
          <a:solidFill>
            <a:srgbClr val="E9FFE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/** Sort b[h..k] */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public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static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void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MS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     (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int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[] b,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int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h,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int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k) {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if 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(k  – h &lt; 1)</a:t>
            </a: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 return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MS(b, h, (h+k)/2); 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    MS(b, (h+k)/2 + 1, k);</a:t>
            </a:r>
            <a:endParaRPr lang="en-US" b="1">
              <a:solidFill>
                <a:srgbClr val="800000"/>
              </a:solidFill>
              <a:ea typeface="MS PGothic" charset="0"/>
              <a:cs typeface="MS PGothic" charset="0"/>
            </a:endParaRP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 b="1">
                <a:solidFill>
                  <a:srgbClr val="800000"/>
                </a:solidFill>
                <a:ea typeface="MS PGothic" charset="0"/>
                <a:cs typeface="MS PGothic" charset="0"/>
              </a:rPr>
              <a:t>    </a:t>
            </a: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merge(b, h, (h+k)/2, k);</a:t>
            </a:r>
          </a:p>
          <a:p>
            <a:pPr eaLnBrk="1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 charset="0"/>
              <a:buNone/>
            </a:pPr>
            <a:r>
              <a:rPr lang="en-US">
                <a:solidFill>
                  <a:srgbClr val="800000"/>
                </a:solidFill>
                <a:ea typeface="MS PGothic" charset="0"/>
                <a:cs typeface="MS PGothic" charset="0"/>
              </a:rPr>
              <a:t>}</a:t>
            </a:r>
            <a:endParaRPr lang="en-US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9463" name="TextBox 2"/>
          <p:cNvSpPr txBox="1">
            <a:spLocks noChangeArrowheads="1"/>
          </p:cNvSpPr>
          <p:nvPr/>
        </p:nvSpPr>
        <p:spPr bwMode="auto">
          <a:xfrm>
            <a:off x="2438400" y="5562600"/>
            <a:ext cx="4864100" cy="830263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One processes the array then recurses.</a:t>
            </a:r>
          </a:p>
          <a:p>
            <a:pPr eaLnBrk="1" hangingPunct="1"/>
            <a:r>
              <a:rPr lang="en-US"/>
              <a:t>One recurses then processes the array.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z="3200">
                <a:latin typeface="Tw Cen MT" charset="0"/>
                <a:ea typeface="MS PGothic" charset="0"/>
              </a:rPr>
              <a:t>Readings, Homework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>
                <a:latin typeface="Tw Cen MT" charset="0"/>
                <a:ea typeface="MS PGothic" charset="0"/>
              </a:rPr>
              <a:t>Textbook: Chapter 4</a:t>
            </a:r>
          </a:p>
          <a:p>
            <a:r>
              <a:rPr lang="en-US">
                <a:latin typeface="Tw Cen MT" charset="0"/>
                <a:ea typeface="MS PGothic" charset="0"/>
              </a:rPr>
              <a:t>Homework:</a:t>
            </a:r>
          </a:p>
          <a:p>
            <a:pPr lvl="1"/>
            <a:r>
              <a:rPr lang="en-US">
                <a:latin typeface="Tw Cen MT" charset="0"/>
                <a:ea typeface="MS PGothic" charset="0"/>
              </a:rPr>
              <a:t>Recall our discussion of linked lists and A2.</a:t>
            </a:r>
          </a:p>
          <a:p>
            <a:pPr lvl="1"/>
            <a:r>
              <a:rPr lang="en-US">
                <a:latin typeface="Tw Cen MT" charset="0"/>
                <a:ea typeface="MS PGothic" charset="0"/>
              </a:rPr>
              <a:t>What is the </a:t>
            </a:r>
            <a:r>
              <a:rPr lang="en-US" u="sng">
                <a:latin typeface="Tw Cen MT" charset="0"/>
                <a:ea typeface="MS PGothic" charset="0"/>
              </a:rPr>
              <a:t>worst</a:t>
            </a:r>
            <a:r>
              <a:rPr lang="en-US">
                <a:latin typeface="Tw Cen MT" charset="0"/>
                <a:ea typeface="MS PGothic" charset="0"/>
              </a:rPr>
              <a:t> case complexity for appending an items on a linked list?  For testing to see if the list contains X?  What would be the </a:t>
            </a:r>
            <a:r>
              <a:rPr lang="en-US" u="sng">
                <a:latin typeface="Tw Cen MT" charset="0"/>
                <a:ea typeface="MS PGothic" charset="0"/>
              </a:rPr>
              <a:t>best</a:t>
            </a:r>
            <a:r>
              <a:rPr lang="en-US">
                <a:latin typeface="Tw Cen MT" charset="0"/>
                <a:ea typeface="MS PGothic" charset="0"/>
              </a:rPr>
              <a:t> case complexity for these operations?</a:t>
            </a:r>
          </a:p>
          <a:p>
            <a:pPr lvl="1"/>
            <a:r>
              <a:rPr lang="en-US">
                <a:latin typeface="Tw Cen MT" charset="0"/>
                <a:ea typeface="MS PGothic" charset="0"/>
              </a:rPr>
              <a:t>If we were going to talk about complexity (speed) for operating on a list, which makes more sense: worst-case, average-case, or best-case complexity?  Why?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EAE4433-245C-774F-9E74-E8F90A2E1D28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6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0484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endParaRPr lang="en-US" sz="1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What Makes a Good Algorithm?</a:t>
            </a: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75D98D80-CA92-7D49-AFAB-E710FC646C70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7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 rIns="132080"/>
          <a:lstStyle/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700">
                <a:latin typeface="Tw Cen MT" charset="0"/>
                <a:ea typeface="MS PGothic" charset="0"/>
              </a:rPr>
              <a:t>Suppose you have two possible algorithms or ADT implementations that do the same thing; which is </a:t>
            </a:r>
            <a:r>
              <a:rPr lang="en-US" sz="2700" i="1">
                <a:latin typeface="Tw Cen MT" charset="0"/>
                <a:ea typeface="MS PGothic" charset="0"/>
              </a:rPr>
              <a:t>better</a:t>
            </a:r>
            <a:r>
              <a:rPr lang="en-US" sz="2700">
                <a:latin typeface="Tw Cen MT" charset="0"/>
                <a:ea typeface="MS PGothic" charset="0"/>
              </a:rPr>
              <a:t>?</a:t>
            </a:r>
          </a:p>
          <a:p>
            <a:pPr marL="0" indent="0" eaLnBrk="1" hangingPunct="1">
              <a:lnSpc>
                <a:spcPct val="80000"/>
              </a:lnSpc>
              <a:spcBef>
                <a:spcPts val="1900"/>
              </a:spcBef>
              <a:buFont typeface="Wingdings" charset="0"/>
              <a:buNone/>
            </a:pPr>
            <a:r>
              <a:rPr lang="en-US" sz="2700">
                <a:latin typeface="Tw Cen MT" charset="0"/>
                <a:ea typeface="MS PGothic" charset="0"/>
              </a:rPr>
              <a:t>What do we mean by </a:t>
            </a:r>
            <a:r>
              <a:rPr lang="en-US" sz="2700" i="1">
                <a:latin typeface="Tw Cen MT" charset="0"/>
                <a:ea typeface="MS PGothic" charset="0"/>
              </a:rPr>
              <a:t>better</a:t>
            </a:r>
            <a:r>
              <a:rPr lang="en-US" sz="2700">
                <a:latin typeface="Tw Cen MT" charset="0"/>
                <a:ea typeface="MS PGothic" charset="0"/>
              </a:rPr>
              <a:t>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sz="2400">
                <a:latin typeface="Tw Cen MT" charset="0"/>
                <a:ea typeface="MS PGothic" charset="0"/>
              </a:rPr>
              <a:t>Faster?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sz="2400">
                <a:latin typeface="Tw Cen MT" charset="0"/>
                <a:ea typeface="MS PGothic" charset="0"/>
              </a:rPr>
              <a:t>Less space?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sz="2400">
                <a:latin typeface="Tw Cen MT" charset="0"/>
                <a:ea typeface="MS PGothic" charset="0"/>
              </a:rPr>
              <a:t>Easier to code?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sz="2400">
                <a:latin typeface="Tw Cen MT" charset="0"/>
                <a:ea typeface="MS PGothic" charset="0"/>
              </a:rPr>
              <a:t>Easier to maintain?</a:t>
            </a:r>
          </a:p>
          <a:p>
            <a:pPr marL="728663" lvl="1" eaLnBrk="1" hangingPunct="1">
              <a:lnSpc>
                <a:spcPct val="80000"/>
              </a:lnSpc>
            </a:pPr>
            <a:r>
              <a:rPr lang="en-US" sz="2400">
                <a:latin typeface="Tw Cen MT" charset="0"/>
                <a:ea typeface="MS PGothic" charset="0"/>
              </a:rPr>
              <a:t>Required for homework?</a:t>
            </a:r>
          </a:p>
          <a:p>
            <a:pPr marL="728663" lvl="1" eaLnBrk="1" hangingPunct="1">
              <a:lnSpc>
                <a:spcPct val="80000"/>
              </a:lnSpc>
            </a:pPr>
            <a:endParaRPr lang="en-US" sz="1700">
              <a:latin typeface="Tw Cen MT" charset="0"/>
              <a:ea typeface="MS PGothic" charset="0"/>
            </a:endParaRPr>
          </a:p>
          <a:p>
            <a:pPr marL="0" indent="0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700">
                <a:solidFill>
                  <a:srgbClr val="800000"/>
                </a:solidFill>
                <a:latin typeface="Tw Cen MT" charset="0"/>
                <a:ea typeface="MS PGothic" charset="0"/>
              </a:rPr>
              <a:t>How do we measure time and space of an algorithm?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algn="ctr"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Basic Step: One “constant time” operation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FA01F4AA-5DB1-984C-A7C1-E4C3D21D103A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8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4267200" cy="4419600"/>
          </a:xfrm>
        </p:spPr>
        <p:txBody>
          <a:bodyPr rIns="132080">
            <a:normAutofit lnSpcReduction="10000"/>
          </a:bodyPr>
          <a:lstStyle/>
          <a:p>
            <a:pPr marL="39688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b="1" dirty="0">
                <a:solidFill>
                  <a:srgbClr val="800000"/>
                </a:solidFill>
                <a:latin typeface="Times New Roman"/>
                <a:ea typeface="+mn-ea"/>
                <a:cs typeface="Times New Roman"/>
              </a:rPr>
              <a:t>Basic step: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Input/output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of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scalar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value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Access value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of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scalar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variable, array element,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or object field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assign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to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variable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, array element, or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object field 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</a:rPr>
              <a:t>do one arithmetic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or logical operation</a:t>
            </a:r>
          </a:p>
          <a:p>
            <a:pPr marL="339725" lvl="1" indent="-339725" eaLnBrk="1" fontAlgn="auto" hangingPunct="1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</a:rPr>
              <a:t>method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call (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not counting </a:t>
            </a:r>
            <a:r>
              <a:rPr lang="en-US" sz="2400" dirty="0" err="1" smtClean="0">
                <a:latin typeface="Times New Roman"/>
                <a:ea typeface="+mn-ea"/>
                <a:cs typeface="Times New Roman"/>
              </a:rPr>
              <a:t>arg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evaluation and execution 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of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method body)</a:t>
            </a:r>
          </a:p>
        </p:txBody>
      </p:sp>
      <p:sp>
        <p:nvSpPr>
          <p:cNvPr id="22532" name="Rectangle 3"/>
          <p:cNvSpPr>
            <a:spLocks/>
          </p:cNvSpPr>
          <p:nvPr/>
        </p:nvSpPr>
        <p:spPr bwMode="auto">
          <a:xfrm>
            <a:off x="4724400" y="1905000"/>
            <a:ext cx="3962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9875" indent="-230188">
              <a:spcBef>
                <a:spcPts val="450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r>
              <a:rPr lang="en-US">
                <a:solidFill>
                  <a:srgbClr val="800000"/>
                </a:solidFill>
                <a:cs typeface="Times New Roman" charset="0"/>
                <a:sym typeface="Arial" charset="0"/>
              </a:rPr>
              <a:t>If-statement: </a:t>
            </a:r>
            <a:r>
              <a:rPr lang="en-US">
                <a:solidFill>
                  <a:srgbClr val="0033CC"/>
                </a:solidFill>
                <a:cs typeface="Times New Roman" charset="0"/>
                <a:sym typeface="Arial" charset="0"/>
              </a:rPr>
              <a:t>number of basic steps on branch that is executed</a:t>
            </a:r>
          </a:p>
          <a:p>
            <a:pPr marL="269875" indent="-230188">
              <a:spcBef>
                <a:spcPts val="1650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r>
              <a:rPr lang="en-US">
                <a:solidFill>
                  <a:srgbClr val="800000"/>
                </a:solidFill>
                <a:cs typeface="Times New Roman" charset="0"/>
                <a:sym typeface="Arial" charset="0"/>
              </a:rPr>
              <a:t>Loop: </a:t>
            </a:r>
            <a:r>
              <a:rPr lang="en-US">
                <a:solidFill>
                  <a:srgbClr val="0033CC"/>
                </a:solidFill>
                <a:cs typeface="Times New Roman" charset="0"/>
                <a:sym typeface="Arial" charset="0"/>
              </a:rPr>
              <a:t>(number of basic steps in loop body) * (number of iterations) –also bookkeeping</a:t>
            </a:r>
          </a:p>
          <a:p>
            <a:pPr marL="269875" indent="-230188">
              <a:spcBef>
                <a:spcPts val="1650"/>
              </a:spcBef>
              <a:buClr>
                <a:srgbClr val="0033CC"/>
              </a:buClr>
              <a:buSzPct val="100000"/>
              <a:buFont typeface="Wingdings" charset="0"/>
              <a:buChar char=""/>
            </a:pPr>
            <a:r>
              <a:rPr lang="en-US">
                <a:solidFill>
                  <a:srgbClr val="800000"/>
                </a:solidFill>
                <a:cs typeface="Times New Roman" charset="0"/>
                <a:sym typeface="Arial" charset="0"/>
              </a:rPr>
              <a:t>Method: </a:t>
            </a:r>
            <a:r>
              <a:rPr lang="en-US">
                <a:solidFill>
                  <a:srgbClr val="0033CC"/>
                </a:solidFill>
                <a:cs typeface="Times New Roman" charset="0"/>
                <a:sym typeface="Arial" charset="0"/>
              </a:rPr>
              <a:t>number of basic steps in method body (include steps needed to prepare stack-frame)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 rIns="132080"/>
          <a:lstStyle/>
          <a:p>
            <a:pPr eaLnBrk="1" hangingPunct="1"/>
            <a:r>
              <a:rPr lang="en-US" sz="3200">
                <a:solidFill>
                  <a:srgbClr val="800000"/>
                </a:solidFill>
                <a:latin typeface="Tw Cen MT" charset="0"/>
                <a:ea typeface="MS PGothic" charset="0"/>
              </a:rPr>
              <a:t>Counting basic steps in worst-case execution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BAA03CA7-96C8-6847-9E17-AE9FDEC2831D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9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81200"/>
            <a:ext cx="4572000" cy="30480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 rIns="13208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 smtClean="0">
                <a:latin typeface="Times New Roman"/>
                <a:ea typeface="+mn-ea"/>
                <a:cs typeface="Times New Roman"/>
                <a:sym typeface="Courier New" charset="0"/>
              </a:rPr>
              <a:t>/** return true </a:t>
            </a:r>
            <a:r>
              <a:rPr lang="en-US" sz="2400" dirty="0" err="1" smtClean="0">
                <a:latin typeface="Times New Roman"/>
                <a:ea typeface="+mn-ea"/>
                <a:cs typeface="Times New Roman"/>
                <a:sym typeface="Courier New" charset="0"/>
              </a:rPr>
              <a:t>iff</a:t>
            </a:r>
            <a:r>
              <a:rPr lang="en-US" sz="2400" dirty="0" smtClean="0">
                <a:latin typeface="Times New Roman"/>
                <a:ea typeface="+mn-ea"/>
                <a:cs typeface="Times New Roman"/>
                <a:sym typeface="Courier New" charset="0"/>
              </a:rPr>
              <a:t> v is in b */</a:t>
            </a:r>
          </a:p>
          <a:p>
            <a:pPr marL="0" indent="0" eaLnBrk="1" fontAlgn="auto" hangingPunct="1">
              <a:spcBef>
                <a:spcPts val="100"/>
              </a:spcBef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b="1" dirty="0" smtClean="0">
                <a:latin typeface="Times New Roman"/>
                <a:ea typeface="+mn-ea"/>
                <a:cs typeface="Times New Roman"/>
                <a:sym typeface="Courier New" charset="0"/>
              </a:rPr>
              <a:t>static</a:t>
            </a:r>
            <a:r>
              <a:rPr lang="en-US" sz="2400" dirty="0" smtClean="0">
                <a:latin typeface="Times New Roman"/>
                <a:ea typeface="+mn-ea"/>
                <a:cs typeface="Times New Roman"/>
                <a:sym typeface="Courier New" charset="0"/>
              </a:rPr>
              <a:t> </a:t>
            </a:r>
            <a:r>
              <a:rPr lang="en-US" sz="2400" b="1" dirty="0" err="1">
                <a:latin typeface="Times New Roman"/>
                <a:ea typeface="+mn-ea"/>
                <a:cs typeface="Times New Roman"/>
                <a:sym typeface="Courier New" charset="0"/>
              </a:rPr>
              <a:t>boolean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find(</a:t>
            </a:r>
            <a:r>
              <a:rPr lang="en-US" sz="2400" b="1" dirty="0" err="1">
                <a:latin typeface="Times New Roman"/>
                <a:ea typeface="+mn-ea"/>
                <a:cs typeface="Times New Roman"/>
                <a:sym typeface="Courier New" charset="0"/>
              </a:rPr>
              <a:t>int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[] </a:t>
            </a:r>
            <a:r>
              <a:rPr lang="en-US" sz="2400" dirty="0" smtClean="0">
                <a:latin typeface="Times New Roman"/>
                <a:ea typeface="+mn-ea"/>
                <a:cs typeface="Times New Roman"/>
                <a:sym typeface="Courier New" charset="0"/>
              </a:rPr>
              <a:t>b, </a:t>
            </a:r>
            <a:r>
              <a:rPr lang="en-US" sz="2400" b="1" dirty="0" err="1" smtClean="0">
                <a:latin typeface="Times New Roman"/>
                <a:ea typeface="+mn-ea"/>
                <a:cs typeface="Times New Roman"/>
                <a:sym typeface="Courier New" charset="0"/>
              </a:rPr>
              <a:t>int</a:t>
            </a:r>
            <a:r>
              <a:rPr lang="en-US" sz="2400" dirty="0" smtClean="0">
                <a:latin typeface="Times New Roman"/>
                <a:ea typeface="+mn-ea"/>
                <a:cs typeface="Times New Roman"/>
                <a:sym typeface="Courier New" charset="0"/>
              </a:rPr>
              <a:t> v) 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{</a:t>
            </a:r>
            <a:endParaRPr lang="en-US" sz="2400" dirty="0"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  </a:t>
            </a:r>
            <a:r>
              <a:rPr lang="en-US" sz="2400" b="1" dirty="0">
                <a:latin typeface="Times New Roman"/>
                <a:ea typeface="+mn-ea"/>
                <a:cs typeface="Times New Roman"/>
                <a:sym typeface="Courier New" charset="0"/>
              </a:rPr>
              <a:t>for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(</a:t>
            </a:r>
            <a:r>
              <a:rPr lang="en-US" sz="2400" b="1" dirty="0" err="1">
                <a:latin typeface="Times New Roman"/>
                <a:ea typeface="+mn-ea"/>
                <a:cs typeface="Times New Roman"/>
                <a:sym typeface="Courier New" charset="0"/>
              </a:rPr>
              <a:t>int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</a:t>
            </a:r>
            <a:r>
              <a:rPr lang="en-US" sz="2400" dirty="0" err="1">
                <a:latin typeface="Times New Roman"/>
                <a:ea typeface="+mn-ea"/>
                <a:cs typeface="Times New Roman"/>
                <a:sym typeface="Courier New" charset="0"/>
              </a:rPr>
              <a:t>i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= 0; </a:t>
            </a:r>
            <a:r>
              <a:rPr lang="en-US" sz="2400" dirty="0" err="1">
                <a:latin typeface="Times New Roman"/>
                <a:ea typeface="+mn-ea"/>
                <a:cs typeface="Times New Roman"/>
                <a:sym typeface="Courier New" charset="0"/>
              </a:rPr>
              <a:t>i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&lt; </a:t>
            </a:r>
            <a:r>
              <a:rPr lang="en-US" sz="2400" dirty="0" err="1" smtClean="0">
                <a:latin typeface="Times New Roman"/>
                <a:ea typeface="+mn-ea"/>
                <a:cs typeface="Times New Roman"/>
                <a:sym typeface="Courier New" charset="0"/>
              </a:rPr>
              <a:t>b.length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; </a:t>
            </a:r>
            <a:r>
              <a:rPr lang="en-US" sz="2400" dirty="0" err="1">
                <a:latin typeface="Times New Roman"/>
                <a:ea typeface="+mn-ea"/>
                <a:cs typeface="Times New Roman"/>
                <a:sym typeface="Courier New" charset="0"/>
              </a:rPr>
              <a:t>i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++) {</a:t>
            </a:r>
            <a:endParaRPr lang="en-US" sz="2400" dirty="0"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     </a:t>
            </a:r>
            <a:r>
              <a:rPr lang="en-US" sz="2400" b="1" dirty="0">
                <a:latin typeface="Times New Roman"/>
                <a:ea typeface="+mn-ea"/>
                <a:cs typeface="Times New Roman"/>
                <a:sym typeface="Courier New" charset="0"/>
              </a:rPr>
              <a:t>if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</a:t>
            </a:r>
            <a:r>
              <a:rPr lang="en-US" sz="2400" dirty="0" smtClean="0">
                <a:latin typeface="Times New Roman"/>
                <a:ea typeface="+mn-ea"/>
                <a:cs typeface="Times New Roman"/>
                <a:sym typeface="Courier New" charset="0"/>
              </a:rPr>
              <a:t>(b[</a:t>
            </a:r>
            <a:r>
              <a:rPr lang="en-US" sz="2400" dirty="0" err="1">
                <a:latin typeface="Times New Roman"/>
                <a:ea typeface="+mn-ea"/>
                <a:cs typeface="Times New Roman"/>
                <a:sym typeface="Courier New" charset="0"/>
              </a:rPr>
              <a:t>i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] == </a:t>
            </a:r>
            <a:r>
              <a:rPr lang="en-US" sz="2400" dirty="0" smtClean="0">
                <a:latin typeface="Times New Roman"/>
                <a:ea typeface="+mn-ea"/>
                <a:cs typeface="Times New Roman"/>
                <a:sym typeface="Courier New" charset="0"/>
              </a:rPr>
              <a:t>v) </a:t>
            </a:r>
            <a:r>
              <a:rPr lang="en-US" sz="2400" b="1" dirty="0">
                <a:latin typeface="Times New Roman"/>
                <a:ea typeface="+mn-ea"/>
                <a:cs typeface="Times New Roman"/>
                <a:sym typeface="Courier New" charset="0"/>
              </a:rPr>
              <a:t>return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</a:t>
            </a:r>
            <a:r>
              <a:rPr lang="en-US" sz="2400" b="1" dirty="0">
                <a:latin typeface="Times New Roman"/>
                <a:ea typeface="+mn-ea"/>
                <a:cs typeface="Times New Roman"/>
                <a:sym typeface="Courier New" charset="0"/>
              </a:rPr>
              <a:t>true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;</a:t>
            </a:r>
            <a:endParaRPr lang="en-US" sz="2400" dirty="0"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  }</a:t>
            </a:r>
            <a:endParaRPr lang="en-US" sz="2400" dirty="0"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  </a:t>
            </a:r>
            <a:r>
              <a:rPr lang="en-US" sz="2400" b="1" dirty="0">
                <a:latin typeface="Times New Roman"/>
                <a:ea typeface="+mn-ea"/>
                <a:cs typeface="Times New Roman"/>
                <a:sym typeface="Courier New" charset="0"/>
              </a:rPr>
              <a:t>return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 </a:t>
            </a:r>
            <a:r>
              <a:rPr lang="en-US" sz="2400" b="1" dirty="0">
                <a:latin typeface="Times New Roman"/>
                <a:ea typeface="+mn-ea"/>
                <a:cs typeface="Times New Roman"/>
                <a:sym typeface="Courier New" charset="0"/>
              </a:rPr>
              <a:t>false</a:t>
            </a: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;</a:t>
            </a:r>
            <a:endParaRPr lang="en-US" sz="2400" dirty="0"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en-US" sz="2400" dirty="0">
                <a:latin typeface="Times New Roman"/>
                <a:ea typeface="+mn-ea"/>
                <a:cs typeface="Times New Roman"/>
                <a:sym typeface="Courier New" charset="0"/>
              </a:rPr>
              <a:t>}</a:t>
            </a:r>
            <a:endParaRPr lang="en-US" sz="2400" dirty="0">
              <a:latin typeface="Times New Roman"/>
              <a:ea typeface="ヒラギノ角ゴ ProN W6" charset="0"/>
              <a:cs typeface="Times New Roman"/>
              <a:sym typeface="Courier New" charset="0"/>
            </a:endParaRPr>
          </a:p>
        </p:txBody>
      </p:sp>
      <p:sp>
        <p:nvSpPr>
          <p:cNvPr id="23556" name="Rectangle 3"/>
          <p:cNvSpPr>
            <a:spLocks/>
          </p:cNvSpPr>
          <p:nvPr/>
        </p:nvSpPr>
        <p:spPr bwMode="auto">
          <a:xfrm>
            <a:off x="304800" y="1465263"/>
            <a:ext cx="74803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8100">
              <a:spcBef>
                <a:spcPts val="450"/>
              </a:spcBef>
              <a:buClr>
                <a:srgbClr val="0033CC"/>
              </a:buClr>
              <a:buSzPct val="100000"/>
            </a:pPr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Arial" charset="0"/>
              </a:rPr>
              <a:t>Linear Search</a:t>
            </a:r>
          </a:p>
        </p:txBody>
      </p:sp>
      <p:sp>
        <p:nvSpPr>
          <p:cNvPr id="23557" name="TextBox 2"/>
          <p:cNvSpPr txBox="1">
            <a:spLocks noChangeArrowheads="1"/>
          </p:cNvSpPr>
          <p:nvPr/>
        </p:nvSpPr>
        <p:spPr bwMode="auto">
          <a:xfrm>
            <a:off x="4953000" y="1612900"/>
            <a:ext cx="4073525" cy="3416300"/>
          </a:xfrm>
          <a:prstGeom prst="rect">
            <a:avLst/>
          </a:prstGeom>
          <a:noFill/>
          <a:ln w="25400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>
                <a:solidFill>
                  <a:srgbClr val="FF0000"/>
                </a:solidFill>
              </a:rPr>
              <a:t>worst-case execution</a:t>
            </a:r>
          </a:p>
          <a:p>
            <a:pPr eaLnBrk="1" hangingPunct="1"/>
            <a:r>
              <a:rPr lang="en-US">
                <a:solidFill>
                  <a:srgbClr val="FF0000"/>
                </a:solidFill>
              </a:rPr>
              <a:t>basic step        # times executed</a:t>
            </a:r>
          </a:p>
          <a:p>
            <a:pPr eaLnBrk="1" hangingPunct="1"/>
            <a:r>
              <a:rPr lang="en-US"/>
              <a:t>i= 0;                 1</a:t>
            </a:r>
          </a:p>
          <a:p>
            <a:pPr eaLnBrk="1" hangingPunct="1"/>
            <a:r>
              <a:rPr lang="en-US"/>
              <a:t>i &lt; b.length	n+1</a:t>
            </a:r>
          </a:p>
          <a:p>
            <a:pPr eaLnBrk="1" hangingPunct="1"/>
            <a:r>
              <a:rPr lang="en-US"/>
              <a:t>i++		n</a:t>
            </a:r>
          </a:p>
          <a:p>
            <a:pPr eaLnBrk="1" hangingPunct="1"/>
            <a:r>
              <a:rPr lang="en-US"/>
              <a:t>b[i] == v          n</a:t>
            </a:r>
          </a:p>
          <a:p>
            <a:pPr eaLnBrk="1" hangingPunct="1"/>
            <a:r>
              <a:rPr lang="en-US"/>
              <a:t>return true        0</a:t>
            </a:r>
          </a:p>
          <a:p>
            <a:pPr eaLnBrk="1" hangingPunct="1"/>
            <a:r>
              <a:rPr lang="en-US"/>
              <a:t>return false       1</a:t>
            </a:r>
          </a:p>
          <a:p>
            <a:pPr eaLnBrk="1" hangingPunct="1"/>
            <a:r>
              <a:rPr lang="en-US"/>
              <a:t>Total                 3n + 3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1214438"/>
            <a:ext cx="2159000" cy="4619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Let n = </a:t>
            </a:r>
            <a:r>
              <a:rPr lang="en-US" dirty="0" err="1"/>
              <a:t>b.length</a:t>
            </a:r>
            <a:endParaRPr lang="en-US" dirty="0"/>
          </a:p>
        </p:txBody>
      </p:sp>
      <p:sp>
        <p:nvSpPr>
          <p:cNvPr id="23559" name="TextBox 4"/>
          <p:cNvSpPr txBox="1">
            <a:spLocks noChangeArrowheads="1"/>
          </p:cNvSpPr>
          <p:nvPr/>
        </p:nvSpPr>
        <p:spPr bwMode="auto">
          <a:xfrm>
            <a:off x="228600" y="5181600"/>
            <a:ext cx="876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Times New Roman" charset="0"/>
                <a:ea typeface="ヒラギノ明朝 ProN W3" charset="0"/>
                <a:cs typeface="ヒラギノ明朝 ProN W3" charset="0"/>
                <a:sym typeface="Times New Roman" charset="0"/>
              </a:defRPr>
            </a:lvl9pPr>
          </a:lstStyle>
          <a:p>
            <a:pPr eaLnBrk="1" hangingPunct="1"/>
            <a:r>
              <a:rPr lang="en-US"/>
              <a:t>We sometimes simplify counting by counting only important things.</a:t>
            </a:r>
          </a:p>
          <a:p>
            <a:pPr eaLnBrk="1" hangingPunct="1"/>
            <a:r>
              <a:rPr lang="en-US"/>
              <a:t>Here, it’s the </a:t>
            </a:r>
            <a:r>
              <a:rPr lang="en-US">
                <a:solidFill>
                  <a:srgbClr val="0000FF"/>
                </a:solidFill>
              </a:rPr>
              <a:t>number of array element comparisons b[i] == v</a:t>
            </a:r>
            <a:r>
              <a:rPr lang="en-US"/>
              <a:t>. that’s the </a:t>
            </a:r>
            <a:r>
              <a:rPr lang="en-US">
                <a:solidFill>
                  <a:srgbClr val="0000FF"/>
                </a:solidFill>
              </a:rPr>
              <a:t>number of loop iterations: n</a:t>
            </a:r>
            <a:r>
              <a:rPr lang="en-US"/>
              <a:t>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4220</TotalTime>
  <Pages>0</Pages>
  <Words>3087</Words>
  <Characters>0</Characters>
  <Application>Microsoft Macintosh PowerPoint</Application>
  <PresentationFormat>On-screen Show (4:3)</PresentationFormat>
  <Lines>0</Lines>
  <Paragraphs>445</Paragraphs>
  <Slides>33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Median</vt:lpstr>
      <vt:lpstr>Chart</vt:lpstr>
      <vt:lpstr>Searching, Sorting, and Asymptotic Complexity</vt:lpstr>
      <vt:lpstr>Merge two adjacent sorted segments</vt:lpstr>
      <vt:lpstr>Mergesort</vt:lpstr>
      <vt:lpstr>Mergesort</vt:lpstr>
      <vt:lpstr>PowerPoint Presentation</vt:lpstr>
      <vt:lpstr>Readings, Homework</vt:lpstr>
      <vt:lpstr>What Makes a Good Algorithm?</vt:lpstr>
      <vt:lpstr>Basic Step: One “constant time” operation</vt:lpstr>
      <vt:lpstr>Counting basic steps in worst-case execution</vt:lpstr>
      <vt:lpstr>Sample Problem: Searching</vt:lpstr>
      <vt:lpstr>What do we want from a  definition of “runtime complexity”?</vt:lpstr>
      <vt:lpstr>Definition of O(…)</vt:lpstr>
      <vt:lpstr>What do we want from a  definition of “runtime complexity”?</vt:lpstr>
      <vt:lpstr>Prove that (n2 + n) is O(n2)</vt:lpstr>
      <vt:lpstr>Prove that 100 n + log n   is   O(n)</vt:lpstr>
      <vt:lpstr>O(…) Examples</vt:lpstr>
      <vt:lpstr>Problem-size examples</vt:lpstr>
      <vt:lpstr>Commonly Seen Time Bounds</vt:lpstr>
      <vt:lpstr>Worst-Case/Expected-Case Bounds</vt:lpstr>
      <vt:lpstr>Simplifying Assumptions</vt:lpstr>
      <vt:lpstr>Worst-Case Analysis of Searching</vt:lpstr>
      <vt:lpstr>Comparison of linear and binary search</vt:lpstr>
      <vt:lpstr>Comparison of linear and binary search</vt:lpstr>
      <vt:lpstr>Analysis of Matrix Multiplication</vt:lpstr>
      <vt:lpstr>Remarks</vt:lpstr>
      <vt:lpstr>Why bother with runtime analysis?</vt:lpstr>
      <vt:lpstr>Algorithms for the Human Genome</vt:lpstr>
      <vt:lpstr>Limitations of Runtime Analysis</vt:lpstr>
      <vt:lpstr>What you need to know / be able to do</vt:lpstr>
      <vt:lpstr>Lower Bound for Comparison Sorting</vt:lpstr>
      <vt:lpstr>Comparison Trees</vt:lpstr>
      <vt:lpstr>Lower Bound for Comparison Sorting</vt:lpstr>
      <vt:lpstr>Lower Bound for Comparison Sorting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CS211</dc:title>
  <dc:creator>chew</dc:creator>
  <cp:lastModifiedBy>Siddhartha Chaudhuri</cp:lastModifiedBy>
  <cp:revision>148</cp:revision>
  <cp:lastPrinted>2015-02-26T18:20:07Z</cp:lastPrinted>
  <dcterms:modified xsi:type="dcterms:W3CDTF">2015-02-26T18:26:27Z</dcterms:modified>
</cp:coreProperties>
</file>