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31"/>
  </p:notesMasterIdLst>
  <p:handoutMasterIdLst>
    <p:handoutMasterId r:id="rId32"/>
  </p:handoutMasterIdLst>
  <p:sldIdLst>
    <p:sldId id="278" r:id="rId2"/>
    <p:sldId id="303" r:id="rId3"/>
    <p:sldId id="308" r:id="rId4"/>
    <p:sldId id="304" r:id="rId5"/>
    <p:sldId id="305" r:id="rId6"/>
    <p:sldId id="306" r:id="rId7"/>
    <p:sldId id="309" r:id="rId8"/>
    <p:sldId id="307" r:id="rId9"/>
    <p:sldId id="257" r:id="rId10"/>
    <p:sldId id="292" r:id="rId11"/>
    <p:sldId id="291" r:id="rId12"/>
    <p:sldId id="294" r:id="rId13"/>
    <p:sldId id="293" r:id="rId14"/>
    <p:sldId id="258" r:id="rId15"/>
    <p:sldId id="265" r:id="rId16"/>
    <p:sldId id="310" r:id="rId17"/>
    <p:sldId id="266" r:id="rId18"/>
    <p:sldId id="279" r:id="rId19"/>
    <p:sldId id="280" r:id="rId20"/>
    <p:sldId id="311" r:id="rId21"/>
    <p:sldId id="271" r:id="rId22"/>
    <p:sldId id="295" r:id="rId23"/>
    <p:sldId id="297" r:id="rId24"/>
    <p:sldId id="298" r:id="rId25"/>
    <p:sldId id="296" r:id="rId26"/>
    <p:sldId id="267" r:id="rId27"/>
    <p:sldId id="299" r:id="rId28"/>
    <p:sldId id="301" r:id="rId29"/>
    <p:sldId id="302" r:id="rId3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5pPr>
    <a:lvl6pPr marL="2286000" algn="l" defTabSz="4572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6pPr>
    <a:lvl7pPr marL="2743200" algn="l" defTabSz="4572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7pPr>
    <a:lvl8pPr marL="3200400" algn="l" defTabSz="4572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8pPr>
    <a:lvl9pPr marL="3657600" algn="l" defTabSz="4572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FED"/>
    <a:srgbClr val="FFF6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-848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F0CD9644-A5E5-A14C-B4B8-D5F735DD1ED6}" type="datetimeFigureOut">
              <a:rPr lang="en-US"/>
              <a:pPr>
                <a:defRPr/>
              </a:pPr>
              <a:t>4/21/15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54B2EF3-11F7-6E46-ACDE-45B2FB8C4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542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7EFCED5-2D69-D143-92E4-EE38CC1637AE}" type="datetimeFigureOut">
              <a:rPr lang="en-US"/>
              <a:pPr>
                <a:defRPr/>
              </a:pPr>
              <a:t>4/21/15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388AFBC-235E-3E42-9F00-86B0F10596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67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88AFBC-235E-3E42-9F00-86B0F10596C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010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MS PGothic" charset="0"/>
            </a:endParaRP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fld id="{F070C907-9FB9-9246-B4B1-0E9D4A4DB21C}" type="slidenum">
              <a:rPr lang="en-US" sz="1200"/>
              <a:pPr eaLnBrk="1" hangingPunct="1"/>
              <a:t>17</a:t>
            </a:fld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MS PGothic" charset="0"/>
            </a:endParaRP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fld id="{3DB01840-D66D-6743-B481-959991F2E11A}" type="slidenum">
              <a:rPr lang="en-US" sz="1200"/>
              <a:pPr eaLnBrk="1" hangingPunct="1"/>
              <a:t>18</a:t>
            </a:fld>
            <a:endParaRPr 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MS PGothic" charset="0"/>
            </a:endParaRP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fld id="{C663E835-C3EF-C346-A21C-9A047EA44E25}" type="slidenum">
              <a:rPr lang="en-US" sz="1200"/>
              <a:pPr eaLnBrk="1" hangingPunct="1"/>
              <a:t>19</a:t>
            </a:fld>
            <a:endParaRPr 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MS PGothic" charset="0"/>
            </a:endParaRP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fld id="{3DB01840-D66D-6743-B481-959991F2E11A}" type="slidenum">
              <a:rPr lang="en-US" sz="1200"/>
              <a:pPr eaLnBrk="1" hangingPunct="1"/>
              <a:t>20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88AFBC-235E-3E42-9F00-86B0F10596C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32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88AFBC-235E-3E42-9F00-86B0F10596C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32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MS PGothic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fld id="{D32399A6-58F5-4647-A60F-90B7047FF25E}" type="slidenum">
              <a:rPr lang="en-US" sz="1200"/>
              <a:pPr eaLnBrk="1" hangingPunct="1"/>
              <a:t>9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fld id="{70FEE34F-5A56-6040-9E54-06C4E0C9E056}" type="slidenum">
              <a:rPr lang="en-US" sz="1200"/>
              <a:pPr eaLnBrk="1" hangingPunct="1"/>
              <a:t>10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MS PGothic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fld id="{5F7433E6-E3E7-5D46-92D3-AA396276AA15}" type="slidenum">
              <a:rPr lang="en-US" sz="1200"/>
              <a:pPr eaLnBrk="1" hangingPunct="1"/>
              <a:t>11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MS PGothic" charset="0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fld id="{ABF0BEBE-5B6F-E645-A8FB-4F00853463D8}" type="slidenum">
              <a:rPr lang="en-US" sz="1200"/>
              <a:pPr eaLnBrk="1" hangingPunct="1"/>
              <a:t>12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MS PGothic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fld id="{7E0600D3-B2DE-1B43-9B7E-000304ECEFB7}" type="slidenum">
              <a:rPr lang="en-US" sz="1200"/>
              <a:pPr eaLnBrk="1" hangingPunct="1"/>
              <a:t>13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MS PGothic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fld id="{81F10D28-C5BB-CD4C-AA12-DB91DFAC88A5}" type="slidenum">
              <a:rPr lang="en-US" sz="1200"/>
              <a:pPr eaLnBrk="1" hangingPunct="1"/>
              <a:t>14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0790C09-56CE-314B-9AE8-C8E6ADF5EE55}" type="datetimeFigureOut">
              <a:rPr lang="en-US"/>
              <a:pPr>
                <a:defRPr/>
              </a:pPr>
              <a:t>4/21/15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6A4E3C7-6FEC-BB43-8B1C-00250ADD8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3537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F25ED-E723-1D49-A8F7-377E10EFC6E0}" type="datetimeFigureOut">
              <a:rPr lang="en-US"/>
              <a:pPr>
                <a:defRPr/>
              </a:pPr>
              <a:t>4/21/15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0DB43-C4F7-F34F-96FD-94F54CA6F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0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67A4F-0917-CF40-84E0-5972F6AA63B6}" type="datetimeFigureOut">
              <a:rPr lang="en-US"/>
              <a:pPr>
                <a:defRPr/>
              </a:pPr>
              <a:t>4/21/15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0D4C4-1268-A343-A02D-311E2E52E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5840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55A5B-A5E0-984C-9199-619AEFE1F723}" type="datetimeFigureOut">
              <a:rPr lang="en-US"/>
              <a:pPr>
                <a:defRPr/>
              </a:pPr>
              <a:t>4/21/15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50D7C-CC2E-A243-8ADF-8CF2E8E73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76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47B26-E86A-C648-8681-5536364073CC}" type="datetimeFigureOut">
              <a:rPr lang="en-US"/>
              <a:pPr>
                <a:defRPr/>
              </a:pPr>
              <a:t>4/21/15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250FB57C-DD65-8E45-B4D3-CA71B7500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66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EE906-5249-DB49-A916-B543C890F4F8}" type="datetimeFigureOut">
              <a:rPr lang="en-US"/>
              <a:pPr>
                <a:defRPr/>
              </a:pPr>
              <a:t>4/21/15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A7BA1-DE0D-354E-A0A1-6E9A2C7557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9614F-6163-6C4C-99F7-AE15C3F97276}" type="datetimeFigureOut">
              <a:rPr lang="en-US"/>
              <a:pPr>
                <a:defRPr/>
              </a:pPr>
              <a:t>4/21/15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72FD4-4563-794E-8F34-B259879DE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0ECDE-8785-294E-9D2E-23B64A4DB49A}" type="datetimeFigureOut">
              <a:rPr lang="en-US"/>
              <a:pPr>
                <a:defRPr/>
              </a:pPr>
              <a:t>4/21/15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BDEC0-C51C-0342-8E40-27BE66131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4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21B7F-36BE-1948-9C36-8FF087DB7CD0}" type="datetimeFigureOut">
              <a:rPr lang="en-US"/>
              <a:pPr>
                <a:defRPr/>
              </a:pPr>
              <a:t>4/21/15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7EBB9B5-D936-B541-BB5A-3E1871AD9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77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0B967-262F-C74C-86CD-A5A486C6B3DE}" type="datetimeFigureOut">
              <a:rPr lang="en-US"/>
              <a:pPr>
                <a:defRPr/>
              </a:pPr>
              <a:t>4/21/15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04132-9E52-284E-B77B-5ACC2608B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53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16912-A81F-7640-A7F9-CBA59B9EB25B}" type="datetimeFigureOut">
              <a:rPr lang="en-US"/>
              <a:pPr>
                <a:defRPr/>
              </a:pPr>
              <a:t>4/21/15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BDABED2E-ECB0-4543-BCF9-BAC62C14D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148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1F59EAD-D863-244F-9971-010EC0D9485A}" type="datetimeFigureOut">
              <a:rPr lang="en-US"/>
              <a:pPr>
                <a:defRPr/>
              </a:pPr>
              <a:t>4/21/15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9D4305D-1EDF-5343-9D8F-A64B8E558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7" r:id="rId1"/>
    <p:sldLayoutId id="2147484033" r:id="rId2"/>
    <p:sldLayoutId id="2147484038" r:id="rId3"/>
    <p:sldLayoutId id="2147484039" r:id="rId4"/>
    <p:sldLayoutId id="2147484040" r:id="rId5"/>
    <p:sldLayoutId id="2147484034" r:id="rId6"/>
    <p:sldLayoutId id="2147484041" r:id="rId7"/>
    <p:sldLayoutId id="2147484035" r:id="rId8"/>
    <p:sldLayoutId id="2147484042" r:id="rId9"/>
    <p:sldLayoutId id="2147484036" r:id="rId10"/>
    <p:sldLayoutId id="214748404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"/>
        <a:defRPr sz="29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charset="0"/>
        <a:buChar char=""/>
        <a:defRPr sz="26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"/>
        <a:defRPr sz="23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charset="0"/>
        <a:buChar char="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charset="0"/>
        <a:buChar char="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40386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Rectangle 2"/>
          <p:cNvSpPr>
            <a:spLocks/>
          </p:cNvSpPr>
          <p:nvPr/>
        </p:nvSpPr>
        <p:spPr bwMode="auto">
          <a:xfrm>
            <a:off x="5337175" y="482600"/>
            <a:ext cx="3187700" cy="353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/>
          <a:p>
            <a:pPr marL="39688" algn="ctr"/>
            <a:endParaRPr lang="fr-FR" sz="3200">
              <a:solidFill>
                <a:srgbClr val="FF0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5363" name="Rectangle 3"/>
          <p:cNvSpPr>
            <a:spLocks/>
          </p:cNvSpPr>
          <p:nvPr/>
        </p:nvSpPr>
        <p:spPr bwMode="auto">
          <a:xfrm>
            <a:off x="5146675" y="3122613"/>
            <a:ext cx="3581400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/>
          <a:p>
            <a:pPr marL="39688" algn="ctr">
              <a:spcBef>
                <a:spcPts val="450"/>
              </a:spcBef>
            </a:pPr>
            <a:endParaRPr lang="fr-FR" sz="200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90600" y="4038600"/>
            <a:ext cx="7848600" cy="1828800"/>
          </a:xfrm>
        </p:spPr>
        <p:txBody>
          <a:bodyPr>
            <a:normAutofit fontScale="90000"/>
          </a:bodyPr>
          <a:lstStyle/>
          <a:p>
            <a:pPr marL="39688"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cs typeface="+mj-cs"/>
                <a:sym typeface="Arial" charset="0"/>
              </a:rPr>
              <a:t>Searching and Sorting</a:t>
            </a:r>
            <a:br>
              <a:rPr lang="en-US" dirty="0" smtClean="0">
                <a:cs typeface="+mj-cs"/>
                <a:sym typeface="Arial" charset="0"/>
              </a:rPr>
            </a:br>
            <a:r>
              <a:rPr lang="en-US" dirty="0" smtClean="0">
                <a:cs typeface="+mj-cs"/>
                <a:sym typeface="Arial" charset="0"/>
              </a:rPr>
              <a:t>Hint at Asymptotic Complexity</a:t>
            </a:r>
            <a:endParaRPr lang="en-US" dirty="0">
              <a:cs typeface="+mj-cs"/>
            </a:endParaRPr>
          </a:p>
        </p:txBody>
      </p:sp>
      <p:sp>
        <p:nvSpPr>
          <p:cNvPr id="15365" name="Subtitle 5"/>
          <p:cNvSpPr>
            <a:spLocks noGrp="1"/>
          </p:cNvSpPr>
          <p:nvPr>
            <p:ph type="subTitle" idx="1"/>
          </p:nvPr>
        </p:nvSpPr>
        <p:spPr>
          <a:xfrm>
            <a:off x="2438400" y="6049963"/>
            <a:ext cx="6705600" cy="685800"/>
          </a:xfrm>
        </p:spPr>
        <p:txBody>
          <a:bodyPr/>
          <a:lstStyle/>
          <a:p>
            <a:pPr marL="39688" algn="ctr" eaLnBrk="1" hangingPunct="1">
              <a:lnSpc>
                <a:spcPct val="80000"/>
              </a:lnSpc>
              <a:spcBef>
                <a:spcPts val="450"/>
              </a:spcBef>
            </a:pPr>
            <a:r>
              <a:rPr lang="en-US" sz="2000">
                <a:solidFill>
                  <a:srgbClr val="0033CC"/>
                </a:solidFill>
                <a:latin typeface="Arial" charset="0"/>
                <a:ea typeface="MS PGothic" charset="0"/>
                <a:cs typeface="Arial" charset="0"/>
                <a:sym typeface="Arial" charset="0"/>
              </a:rPr>
              <a:t>Lecture 9</a:t>
            </a:r>
          </a:p>
          <a:p>
            <a:pPr marL="39688" algn="ctr" eaLnBrk="1" hangingPunct="1">
              <a:lnSpc>
                <a:spcPct val="80000"/>
              </a:lnSpc>
              <a:spcBef>
                <a:spcPts val="450"/>
              </a:spcBef>
            </a:pPr>
            <a:r>
              <a:rPr lang="en-US" sz="2000">
                <a:solidFill>
                  <a:srgbClr val="0033CC"/>
                </a:solidFill>
                <a:latin typeface="Arial" charset="0"/>
                <a:ea typeface="MS PGothic" charset="0"/>
                <a:cs typeface="Arial" charset="0"/>
                <a:sym typeface="Arial" charset="0"/>
              </a:rPr>
              <a:t>CS2110 – Spring 2015</a:t>
            </a:r>
          </a:p>
        </p:txBody>
      </p:sp>
      <p:sp>
        <p:nvSpPr>
          <p:cNvPr id="15366" name="TextBox 1"/>
          <p:cNvSpPr txBox="1">
            <a:spLocks noChangeArrowheads="1"/>
          </p:cNvSpPr>
          <p:nvPr/>
        </p:nvSpPr>
        <p:spPr bwMode="auto">
          <a:xfrm>
            <a:off x="5435600" y="1803400"/>
            <a:ext cx="3098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FFFF00"/>
                </a:solidFill>
              </a:rPr>
              <a:t>We </a:t>
            </a:r>
            <a:r>
              <a:rPr lang="en-US" sz="2800" dirty="0" smtClean="0">
                <a:solidFill>
                  <a:srgbClr val="FFFF00"/>
                </a:solidFill>
              </a:rPr>
              <a:t>may </a:t>
            </a:r>
            <a:r>
              <a:rPr lang="en-US" sz="2800" dirty="0">
                <a:solidFill>
                  <a:srgbClr val="FFFF00"/>
                </a:solidFill>
              </a:rPr>
              <a:t>not cover all this material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A3019DEB-989C-274D-A255-C735DE178C4B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10</a:t>
            </a:fld>
            <a:endParaRPr lang="en-US" sz="1200">
              <a:solidFill>
                <a:srgbClr val="FFFFFF"/>
              </a:solidFill>
            </a:endParaRPr>
          </a:p>
        </p:txBody>
      </p:sp>
      <p:grpSp>
        <p:nvGrpSpPr>
          <p:cNvPr id="23555" name="Group 34"/>
          <p:cNvGrpSpPr>
            <a:grpSpLocks/>
          </p:cNvGrpSpPr>
          <p:nvPr/>
        </p:nvGrpSpPr>
        <p:grpSpPr bwMode="auto">
          <a:xfrm>
            <a:off x="457200" y="1524000"/>
            <a:ext cx="7620000" cy="1066800"/>
            <a:chOff x="533400" y="2438400"/>
            <a:chExt cx="7620000" cy="1066800"/>
          </a:xfrm>
        </p:grpSpPr>
        <p:grpSp>
          <p:nvGrpSpPr>
            <p:cNvPr id="23569" name="Group 39"/>
            <p:cNvGrpSpPr>
              <a:grpSpLocks/>
            </p:cNvGrpSpPr>
            <p:nvPr/>
          </p:nvGrpSpPr>
          <p:grpSpPr bwMode="auto">
            <a:xfrm>
              <a:off x="533400" y="2438400"/>
              <a:ext cx="7620000" cy="1066800"/>
              <a:chOff x="533400" y="2514600"/>
              <a:chExt cx="7620000" cy="1066800"/>
            </a:xfrm>
          </p:grpSpPr>
          <p:grpSp>
            <p:nvGrpSpPr>
              <p:cNvPr id="23571" name="Group 41"/>
              <p:cNvGrpSpPr>
                <a:grpSpLocks/>
              </p:cNvGrpSpPr>
              <p:nvPr/>
            </p:nvGrpSpPr>
            <p:grpSpPr bwMode="auto">
              <a:xfrm>
                <a:off x="533400" y="2514600"/>
                <a:ext cx="7620000" cy="1066800"/>
                <a:chOff x="533400" y="1371600"/>
                <a:chExt cx="7620000" cy="1066800"/>
              </a:xfrm>
            </p:grpSpPr>
            <p:sp>
              <p:nvSpPr>
                <p:cNvPr id="23573" name="Rectangle 3"/>
                <p:cNvSpPr>
                  <a:spLocks/>
                </p:cNvSpPr>
                <p:nvPr/>
              </p:nvSpPr>
              <p:spPr bwMode="auto">
                <a:xfrm>
                  <a:off x="533400" y="1828800"/>
                  <a:ext cx="685800" cy="6096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/>
                <a:p>
                  <a:pPr marL="39688">
                    <a:spcBef>
                      <a:spcPts val="450"/>
                    </a:spcBef>
                  </a:pPr>
                  <a:r>
                    <a:rPr lang="en-US">
                      <a:solidFill>
                        <a:srgbClr val="0033CC"/>
                      </a:solidFill>
                      <a:latin typeface="Arial" charset="0"/>
                      <a:cs typeface="Arial" charset="0"/>
                      <a:sym typeface="Arial" charset="0"/>
                    </a:rPr>
                    <a:t>inv:</a:t>
                  </a:r>
                  <a:endParaRPr lang="en-US" i="1">
                    <a:solidFill>
                      <a:srgbClr val="0033CC"/>
                    </a:solidFill>
                    <a:latin typeface="Arial" charset="0"/>
                    <a:cs typeface="Arial" charset="0"/>
                    <a:sym typeface="Arial" charset="0"/>
                  </a:endParaRPr>
                </a:p>
              </p:txBody>
            </p:sp>
            <p:sp>
              <p:nvSpPr>
                <p:cNvPr id="23574" name="TextBox 44"/>
                <p:cNvSpPr txBox="1">
                  <a:spLocks noChangeArrowheads="1"/>
                </p:cNvSpPr>
                <p:nvPr/>
              </p:nvSpPr>
              <p:spPr bwMode="auto">
                <a:xfrm>
                  <a:off x="1447800" y="1748135"/>
                  <a:ext cx="3385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/>
                    <a:t>b</a:t>
                  </a:r>
                </a:p>
              </p:txBody>
            </p:sp>
            <p:sp>
              <p:nvSpPr>
                <p:cNvPr id="23575" name="TextBox 45"/>
                <p:cNvSpPr txBox="1">
                  <a:spLocks noChangeArrowheads="1"/>
                </p:cNvSpPr>
                <p:nvPr/>
              </p:nvSpPr>
              <p:spPr bwMode="auto">
                <a:xfrm>
                  <a:off x="1828800" y="1371600"/>
                  <a:ext cx="63246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/>
                    <a:t>0                         i                                   b.length</a:t>
                  </a:r>
                </a:p>
              </p:txBody>
            </p:sp>
          </p:grpSp>
          <p:sp>
            <p:nvSpPr>
              <p:cNvPr id="23572" name="TextBox 42"/>
              <p:cNvSpPr txBox="1">
                <a:spLocks noChangeArrowheads="1"/>
              </p:cNvSpPr>
              <p:nvPr/>
            </p:nvSpPr>
            <p:spPr bwMode="auto">
              <a:xfrm>
                <a:off x="1828800" y="2967335"/>
                <a:ext cx="48006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/>
                  <a:t>        sorted                     ?                                        </a:t>
                </a:r>
              </a:p>
            </p:txBody>
          </p:sp>
        </p:grpSp>
        <p:cxnSp>
          <p:nvCxnSpPr>
            <p:cNvPr id="24" name="Straight Connector 23"/>
            <p:cNvCxnSpPr/>
            <p:nvPr/>
          </p:nvCxnSpPr>
          <p:spPr>
            <a:xfrm>
              <a:off x="3886200" y="28956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57200" y="2514600"/>
            <a:ext cx="7620000" cy="1066800"/>
            <a:chOff x="457200" y="2971800"/>
            <a:chExt cx="7620000" cy="1066800"/>
          </a:xfrm>
        </p:grpSpPr>
        <p:sp>
          <p:nvSpPr>
            <p:cNvPr id="23564" name="TextBox 44"/>
            <p:cNvSpPr txBox="1">
              <a:spLocks noChangeArrowheads="1"/>
            </p:cNvSpPr>
            <p:nvPr/>
          </p:nvSpPr>
          <p:spPr bwMode="auto">
            <a:xfrm>
              <a:off x="1371600" y="3424535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/>
                <a:t>b</a:t>
              </a:r>
            </a:p>
          </p:txBody>
        </p:sp>
        <p:sp>
          <p:nvSpPr>
            <p:cNvPr id="23565" name="TextBox 45"/>
            <p:cNvSpPr txBox="1">
              <a:spLocks noChangeArrowheads="1"/>
            </p:cNvSpPr>
            <p:nvPr/>
          </p:nvSpPr>
          <p:spPr bwMode="auto">
            <a:xfrm>
              <a:off x="1752600" y="2971800"/>
              <a:ext cx="6324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/>
                <a:t>0                         i                                   b.length</a:t>
              </a:r>
            </a:p>
          </p:txBody>
        </p:sp>
        <p:sp>
          <p:nvSpPr>
            <p:cNvPr id="23566" name="TextBox 42"/>
            <p:cNvSpPr txBox="1">
              <a:spLocks noChangeArrowheads="1"/>
            </p:cNvSpPr>
            <p:nvPr/>
          </p:nvSpPr>
          <p:spPr bwMode="auto">
            <a:xfrm>
              <a:off x="1752600" y="3429000"/>
              <a:ext cx="48006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/>
                <a:t> 2   5   5   5   7    3     ?                                        </a:t>
              </a:r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>
              <a:off x="3810000" y="34290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568" name="Rectangle 3"/>
            <p:cNvSpPr>
              <a:spLocks/>
            </p:cNvSpPr>
            <p:nvPr/>
          </p:nvSpPr>
          <p:spPr bwMode="auto">
            <a:xfrm>
              <a:off x="457200" y="3429000"/>
              <a:ext cx="83820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/>
            <a:p>
              <a:pPr marL="39688">
                <a:spcBef>
                  <a:spcPts val="450"/>
                </a:spcBef>
              </a:pPr>
              <a:r>
                <a:rPr lang="en-US">
                  <a:solidFill>
                    <a:srgbClr val="0033CC"/>
                  </a:solidFill>
                  <a:latin typeface="Arial" charset="0"/>
                  <a:cs typeface="Arial" charset="0"/>
                  <a:sym typeface="Arial" charset="0"/>
                </a:rPr>
                <a:t>e.g.</a:t>
              </a:r>
              <a:endParaRPr lang="en-US" i="1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endParaRPr>
            </a:p>
          </p:txBody>
        </p:sp>
      </p:grp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934200" y="3581400"/>
            <a:ext cx="2057400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 dirty="0"/>
              <a:t>Push b[i] </a:t>
            </a:r>
            <a:r>
              <a:rPr lang="en-US" dirty="0" smtClean="0"/>
              <a:t>to </a:t>
            </a:r>
            <a:r>
              <a:rPr lang="en-US" dirty="0"/>
              <a:t>its </a:t>
            </a:r>
            <a:r>
              <a:rPr lang="en-US" dirty="0" smtClean="0"/>
              <a:t>sorted </a:t>
            </a:r>
            <a:r>
              <a:rPr lang="en-US" dirty="0"/>
              <a:t>position in b[0..i], then increase i</a:t>
            </a:r>
          </a:p>
        </p:txBody>
      </p: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1371600" y="5634037"/>
            <a:ext cx="6705600" cy="919163"/>
            <a:chOff x="1371600" y="2971800"/>
            <a:chExt cx="6705600" cy="918865"/>
          </a:xfrm>
        </p:grpSpPr>
        <p:sp>
          <p:nvSpPr>
            <p:cNvPr id="23560" name="TextBox 44"/>
            <p:cNvSpPr txBox="1">
              <a:spLocks noChangeArrowheads="1"/>
            </p:cNvSpPr>
            <p:nvPr/>
          </p:nvSpPr>
          <p:spPr bwMode="auto">
            <a:xfrm>
              <a:off x="1371600" y="3424535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/>
                <a:t>b</a:t>
              </a:r>
            </a:p>
          </p:txBody>
        </p:sp>
        <p:sp>
          <p:nvSpPr>
            <p:cNvPr id="23561" name="TextBox 45"/>
            <p:cNvSpPr txBox="1">
              <a:spLocks noChangeArrowheads="1"/>
            </p:cNvSpPr>
            <p:nvPr/>
          </p:nvSpPr>
          <p:spPr bwMode="auto">
            <a:xfrm>
              <a:off x="1752600" y="2971800"/>
              <a:ext cx="6324600" cy="4615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 dirty="0"/>
                <a:t>0                        </a:t>
              </a:r>
              <a:r>
                <a:rPr lang="en-US" dirty="0" smtClean="0"/>
                <a:t>      i                              </a:t>
              </a:r>
              <a:r>
                <a:rPr lang="en-US" dirty="0"/>
                <a:t>b.length</a:t>
              </a:r>
            </a:p>
          </p:txBody>
        </p:sp>
        <p:sp>
          <p:nvSpPr>
            <p:cNvPr id="23562" name="TextBox 42"/>
            <p:cNvSpPr txBox="1">
              <a:spLocks noChangeArrowheads="1"/>
            </p:cNvSpPr>
            <p:nvPr/>
          </p:nvSpPr>
          <p:spPr bwMode="auto">
            <a:xfrm>
              <a:off x="1752600" y="3429000"/>
              <a:ext cx="48006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 dirty="0"/>
                <a:t> 2   3   5   5   5  </a:t>
              </a:r>
              <a:r>
                <a:rPr lang="en-US" dirty="0" smtClean="0"/>
                <a:t> 7              ?                                        </a:t>
              </a:r>
              <a:endParaRPr lang="en-US" dirty="0"/>
            </a:p>
          </p:txBody>
        </p:sp>
        <p:cxnSp>
          <p:nvCxnSpPr>
            <p:cNvPr id="39" name="Straight Connector 38"/>
            <p:cNvCxnSpPr/>
            <p:nvPr/>
          </p:nvCxnSpPr>
          <p:spPr bwMode="auto">
            <a:xfrm>
              <a:off x="4191000" y="3428852"/>
              <a:ext cx="0" cy="45705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800000"/>
                </a:solidFill>
                <a:latin typeface="Tw Cen MT" charset="0"/>
                <a:ea typeface="MS PGothic" charset="0"/>
              </a:rPr>
              <a:t>What to do in each iteration?</a:t>
            </a:r>
            <a:endParaRPr lang="en-US" sz="3200" dirty="0">
              <a:solidFill>
                <a:srgbClr val="800000"/>
              </a:solidFill>
              <a:latin typeface="Tw Cen MT" charset="0"/>
              <a:ea typeface="MS PGothic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286000" y="3576935"/>
            <a:ext cx="4267200" cy="461665"/>
            <a:chOff x="1752600" y="3576935"/>
            <a:chExt cx="4267200" cy="461665"/>
          </a:xfrm>
        </p:grpSpPr>
        <p:sp>
          <p:nvSpPr>
            <p:cNvPr id="27" name="TextBox 42"/>
            <p:cNvSpPr txBox="1">
              <a:spLocks noChangeArrowheads="1"/>
            </p:cNvSpPr>
            <p:nvPr/>
          </p:nvSpPr>
          <p:spPr bwMode="auto">
            <a:xfrm>
              <a:off x="1752600" y="3576935"/>
              <a:ext cx="426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 dirty="0"/>
                <a:t> 2   5   5   5   </a:t>
              </a:r>
              <a:r>
                <a:rPr lang="en-US" b="1" dirty="0" smtClean="0">
                  <a:solidFill>
                    <a:srgbClr val="FF0000"/>
                  </a:solidFill>
                </a:rPr>
                <a:t>3</a:t>
              </a:r>
              <a:r>
                <a:rPr lang="en-US" dirty="0" smtClean="0"/>
                <a:t>    </a:t>
              </a:r>
              <a:r>
                <a:rPr lang="en-US" b="1" dirty="0" smtClean="0">
                  <a:solidFill>
                    <a:srgbClr val="008000"/>
                  </a:solidFill>
                </a:rPr>
                <a:t>7</a:t>
              </a:r>
              <a:r>
                <a:rPr lang="en-US" dirty="0" smtClean="0"/>
                <a:t>     </a:t>
              </a:r>
              <a:r>
                <a:rPr lang="en-US" dirty="0"/>
                <a:t>?                                        </a:t>
              </a:r>
            </a:p>
          </p:txBody>
        </p:sp>
        <p:cxnSp>
          <p:nvCxnSpPr>
            <p:cNvPr id="28" name="Straight Connector 27"/>
            <p:cNvCxnSpPr/>
            <p:nvPr/>
          </p:nvCxnSpPr>
          <p:spPr bwMode="auto">
            <a:xfrm>
              <a:off x="3810000" y="35814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2286000" y="4114800"/>
            <a:ext cx="4267200" cy="461665"/>
            <a:chOff x="1752600" y="3576935"/>
            <a:chExt cx="4267200" cy="461665"/>
          </a:xfrm>
        </p:grpSpPr>
        <p:sp>
          <p:nvSpPr>
            <p:cNvPr id="31" name="TextBox 42"/>
            <p:cNvSpPr txBox="1">
              <a:spLocks noChangeArrowheads="1"/>
            </p:cNvSpPr>
            <p:nvPr/>
          </p:nvSpPr>
          <p:spPr bwMode="auto">
            <a:xfrm>
              <a:off x="1752600" y="3576935"/>
              <a:ext cx="426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 dirty="0"/>
                <a:t> 2   5   5   </a:t>
              </a:r>
              <a:r>
                <a:rPr lang="en-US" b="1" dirty="0" smtClean="0">
                  <a:solidFill>
                    <a:srgbClr val="FF0000"/>
                  </a:solidFill>
                </a:rPr>
                <a:t>3</a:t>
              </a:r>
              <a:r>
                <a:rPr lang="en-US" dirty="0" smtClean="0"/>
                <a:t>   </a:t>
              </a:r>
              <a:r>
                <a:rPr lang="en-US" b="1" dirty="0">
                  <a:solidFill>
                    <a:srgbClr val="008000"/>
                  </a:solidFill>
                </a:rPr>
                <a:t>5</a:t>
              </a:r>
              <a:r>
                <a:rPr lang="en-US" dirty="0" smtClean="0"/>
                <a:t>    7     </a:t>
              </a:r>
              <a:r>
                <a:rPr lang="en-US" dirty="0"/>
                <a:t>?                                        </a:t>
              </a: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>
              <a:off x="3810000" y="35814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2286000" y="4648200"/>
            <a:ext cx="4267200" cy="461665"/>
            <a:chOff x="1752600" y="3576935"/>
            <a:chExt cx="4267200" cy="461665"/>
          </a:xfrm>
        </p:grpSpPr>
        <p:sp>
          <p:nvSpPr>
            <p:cNvPr id="40" name="TextBox 42"/>
            <p:cNvSpPr txBox="1">
              <a:spLocks noChangeArrowheads="1"/>
            </p:cNvSpPr>
            <p:nvPr/>
          </p:nvSpPr>
          <p:spPr bwMode="auto">
            <a:xfrm>
              <a:off x="1752600" y="3576935"/>
              <a:ext cx="426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 dirty="0"/>
                <a:t> 2   5   </a:t>
              </a:r>
              <a:r>
                <a:rPr lang="en-US" b="1" dirty="0" smtClean="0">
                  <a:solidFill>
                    <a:srgbClr val="FF0000"/>
                  </a:solidFill>
                </a:rPr>
                <a:t>3</a:t>
              </a:r>
              <a:r>
                <a:rPr lang="en-US" dirty="0" smtClean="0"/>
                <a:t>   </a:t>
              </a:r>
              <a:r>
                <a:rPr lang="en-US" b="1" dirty="0">
                  <a:solidFill>
                    <a:srgbClr val="008000"/>
                  </a:solidFill>
                </a:rPr>
                <a:t>5</a:t>
              </a:r>
              <a:r>
                <a:rPr lang="en-US" dirty="0"/>
                <a:t>   5</a:t>
              </a:r>
              <a:r>
                <a:rPr lang="en-US" dirty="0" smtClean="0"/>
                <a:t>    7     </a:t>
              </a:r>
              <a:r>
                <a:rPr lang="en-US" dirty="0"/>
                <a:t>?                                        </a:t>
              </a:r>
            </a:p>
          </p:txBody>
        </p:sp>
        <p:cxnSp>
          <p:nvCxnSpPr>
            <p:cNvPr id="41" name="Straight Connector 40"/>
            <p:cNvCxnSpPr/>
            <p:nvPr/>
          </p:nvCxnSpPr>
          <p:spPr bwMode="auto">
            <a:xfrm>
              <a:off x="3810000" y="35814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2286000" y="5181600"/>
            <a:ext cx="4267200" cy="461665"/>
            <a:chOff x="1752600" y="3576935"/>
            <a:chExt cx="4267200" cy="461665"/>
          </a:xfrm>
        </p:grpSpPr>
        <p:sp>
          <p:nvSpPr>
            <p:cNvPr id="43" name="TextBox 42"/>
            <p:cNvSpPr txBox="1">
              <a:spLocks noChangeArrowheads="1"/>
            </p:cNvSpPr>
            <p:nvPr/>
          </p:nvSpPr>
          <p:spPr bwMode="auto">
            <a:xfrm>
              <a:off x="1752600" y="3576935"/>
              <a:ext cx="426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 dirty="0"/>
                <a:t> 2   </a:t>
              </a:r>
              <a:r>
                <a:rPr lang="en-US" b="1" dirty="0" smtClean="0">
                  <a:solidFill>
                    <a:srgbClr val="FF0000"/>
                  </a:solidFill>
                </a:rPr>
                <a:t>3</a:t>
              </a:r>
              <a:r>
                <a:rPr lang="en-US" dirty="0" smtClean="0"/>
                <a:t>   </a:t>
              </a:r>
              <a:r>
                <a:rPr lang="en-US" b="1" dirty="0">
                  <a:solidFill>
                    <a:srgbClr val="008000"/>
                  </a:solidFill>
                </a:rPr>
                <a:t>5</a:t>
              </a:r>
              <a:r>
                <a:rPr lang="en-US" dirty="0"/>
                <a:t>   5   </a:t>
              </a:r>
              <a:r>
                <a:rPr lang="en-US" dirty="0" smtClean="0"/>
                <a:t>5    </a:t>
              </a:r>
              <a:r>
                <a:rPr lang="en-US" dirty="0"/>
                <a:t>7</a:t>
              </a:r>
              <a:r>
                <a:rPr lang="en-US" dirty="0" smtClean="0"/>
                <a:t>     </a:t>
              </a:r>
              <a:r>
                <a:rPr lang="en-US" dirty="0"/>
                <a:t>?                                        </a:t>
              </a:r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>
              <a:off x="3810000" y="35814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Left Brace 7"/>
          <p:cNvSpPr/>
          <p:nvPr/>
        </p:nvSpPr>
        <p:spPr bwMode="auto">
          <a:xfrm>
            <a:off x="1828800" y="3581400"/>
            <a:ext cx="304800" cy="2057400"/>
          </a:xfrm>
          <a:prstGeom prst="leftBrac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3810000"/>
            <a:ext cx="1219200" cy="16312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0000FF"/>
                </a:solidFill>
              </a:rPr>
              <a:t>Loop body</a:t>
            </a:r>
          </a:p>
          <a:p>
            <a:pPr algn="r"/>
            <a:r>
              <a:rPr lang="en-US" sz="2000" dirty="0" smtClean="0">
                <a:solidFill>
                  <a:srgbClr val="0000FF"/>
                </a:solidFill>
              </a:rPr>
              <a:t>(inv true before and after)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7772400" cy="1612900"/>
          </a:xfrm>
        </p:spPr>
        <p:txBody>
          <a:bodyPr rIns="132080"/>
          <a:lstStyle/>
          <a:p>
            <a:pPr eaLnBrk="1" hangingPunct="1"/>
            <a:r>
              <a:rPr lang="en-US" sz="3200" b="1" dirty="0">
                <a:solidFill>
                  <a:srgbClr val="800000"/>
                </a:solidFill>
                <a:latin typeface="Courier New" charset="0"/>
                <a:ea typeface="MS PGothic" charset="0"/>
                <a:cs typeface="Courier New" charset="0"/>
                <a:sym typeface="Courier New" charset="0"/>
              </a:rPr>
              <a:t>InsertionSort</a:t>
            </a:r>
            <a:endParaRPr lang="en-US" sz="3200" b="1" dirty="0">
              <a:solidFill>
                <a:srgbClr val="800000"/>
              </a:solidFill>
              <a:latin typeface="Courier New" charset="0"/>
              <a:ea typeface="ヒラギノ角ゴ ProN W6" charset="0"/>
              <a:cs typeface="ヒラギノ角ゴ ProN W6" charset="0"/>
              <a:sym typeface="Courier New" charset="0"/>
            </a:endParaRPr>
          </a:p>
        </p:txBody>
      </p:sp>
      <p:sp>
        <p:nvSpPr>
          <p:cNvPr id="2560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A4DAE7E2-A2B5-E645-9A5C-290FA5A7A6AF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11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04800" y="4419600"/>
            <a:ext cx="4267200" cy="1447800"/>
          </a:xfrm>
          <a:solidFill>
            <a:srgbClr val="CCFFCC"/>
          </a:solidFill>
        </p:spPr>
        <p:txBody>
          <a:bodyPr rIns="132080"/>
          <a:lstStyle/>
          <a:p>
            <a:pPr marL="38100" indent="0" eaLnBrk="1" hangingPunct="1">
              <a:buFont typeface="Wingdings" charset="0"/>
              <a:buNone/>
            </a:pPr>
            <a:r>
              <a:rPr lang="en-US" sz="2400" dirty="0">
                <a:latin typeface="Times New Roman" charset="0"/>
                <a:ea typeface="MS PGothic" charset="0"/>
                <a:cs typeface="Times New Roman" charset="0"/>
              </a:rPr>
              <a:t>Many people sort cards this way</a:t>
            </a:r>
          </a:p>
          <a:p>
            <a:pPr marL="38100" indent="0" eaLnBrk="1" hangingPunct="1">
              <a:buFont typeface="Wingdings" charset="0"/>
              <a:buNone/>
            </a:pPr>
            <a:r>
              <a:rPr lang="en-US" sz="2400" dirty="0">
                <a:latin typeface="Times New Roman" charset="0"/>
                <a:ea typeface="MS PGothic" charset="0"/>
                <a:cs typeface="Times New Roman" charset="0"/>
              </a:rPr>
              <a:t>Works well when input is </a:t>
            </a:r>
            <a:r>
              <a:rPr lang="en-US" sz="2400" i="1" dirty="0">
                <a:latin typeface="Times New Roman" charset="0"/>
                <a:ea typeface="MS PGothic" charset="0"/>
                <a:cs typeface="Times New Roman" charset="0"/>
              </a:rPr>
              <a:t>nearly sorted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43600" y="2590800"/>
            <a:ext cx="2743200" cy="37856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r">
              <a:defRPr/>
            </a:pPr>
            <a:r>
              <a:rPr lang="en-US" dirty="0"/>
              <a:t>Note English statement in body.</a:t>
            </a:r>
          </a:p>
          <a:p>
            <a:pPr algn="r">
              <a:defRPr/>
            </a:pPr>
            <a:r>
              <a:rPr lang="en-US" b="1" dirty="0"/>
              <a:t>Abstraction</a:t>
            </a:r>
            <a:r>
              <a:rPr lang="en-US" dirty="0"/>
              <a:t>. Says </a:t>
            </a:r>
            <a:r>
              <a:rPr lang="en-US" b="1" dirty="0"/>
              <a:t>what</a:t>
            </a:r>
            <a:r>
              <a:rPr lang="en-US" dirty="0"/>
              <a:t> to do, not </a:t>
            </a:r>
            <a:r>
              <a:rPr lang="en-US" b="1" dirty="0"/>
              <a:t>how.</a:t>
            </a:r>
          </a:p>
          <a:p>
            <a:pPr algn="r">
              <a:defRPr/>
            </a:pPr>
            <a:endParaRPr lang="en-US" b="1" dirty="0"/>
          </a:p>
          <a:p>
            <a:pPr algn="r">
              <a:defRPr/>
            </a:pPr>
            <a:r>
              <a:rPr lang="en-US" dirty="0"/>
              <a:t>This is the best way to present it. Later, </a:t>
            </a:r>
            <a:r>
              <a:rPr lang="en-US" dirty="0" smtClean="0"/>
              <a:t>we can figure out </a:t>
            </a:r>
            <a:r>
              <a:rPr lang="en-US" i="1" dirty="0"/>
              <a:t>how</a:t>
            </a:r>
            <a:r>
              <a:rPr lang="en-US" dirty="0"/>
              <a:t> to </a:t>
            </a:r>
            <a:r>
              <a:rPr lang="en-US" dirty="0" smtClean="0"/>
              <a:t>implement it with </a:t>
            </a:r>
            <a:r>
              <a:rPr lang="en-US" dirty="0"/>
              <a:t>a loop</a:t>
            </a: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228600" y="1752600"/>
            <a:ext cx="5334000" cy="25146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209550" indent="-169863">
              <a:spcBef>
                <a:spcPts val="350"/>
              </a:spcBef>
            </a:pPr>
            <a:r>
              <a:rPr lang="en-US" sz="2300" dirty="0">
                <a:solidFill>
                  <a:srgbClr val="009900"/>
                </a:solidFill>
                <a:cs typeface="Times New Roman" charset="0"/>
                <a:sym typeface="Courier New" charset="0"/>
              </a:rPr>
              <a:t>// sort b[], an array of int</a:t>
            </a:r>
          </a:p>
          <a:p>
            <a:pPr marL="209550" indent="-169863">
              <a:spcBef>
                <a:spcPts val="350"/>
              </a:spcBef>
            </a:pPr>
            <a:r>
              <a:rPr lang="en-US" sz="2300" dirty="0">
                <a:solidFill>
                  <a:srgbClr val="009900"/>
                </a:solidFill>
                <a:cs typeface="Times New Roman" charset="0"/>
                <a:sym typeface="Courier New" charset="0"/>
              </a:rPr>
              <a:t>// inv: b[0..i-1] is sorted</a:t>
            </a:r>
          </a:p>
          <a:p>
            <a:pPr marL="209550" indent="-169863">
              <a:spcBef>
                <a:spcPts val="350"/>
              </a:spcBef>
            </a:pPr>
            <a:r>
              <a:rPr lang="en-US" sz="2300" dirty="0">
                <a:solidFill>
                  <a:schemeClr val="tx1"/>
                </a:solidFill>
                <a:cs typeface="Times New Roman" charset="0"/>
                <a:sym typeface="Courier New" charset="0"/>
              </a:rPr>
              <a:t>for (int i= 0</a:t>
            </a:r>
            <a:r>
              <a:rPr lang="en-US" sz="2300" dirty="0" smtClean="0">
                <a:solidFill>
                  <a:schemeClr val="tx1"/>
                </a:solidFill>
                <a:cs typeface="Times New Roman" charset="0"/>
                <a:sym typeface="Courier New" charset="0"/>
              </a:rPr>
              <a:t>; </a:t>
            </a:r>
            <a:r>
              <a:rPr lang="en-US" sz="2300" dirty="0" err="1" smtClean="0">
                <a:solidFill>
                  <a:schemeClr val="tx1"/>
                </a:solidFill>
                <a:cs typeface="Times New Roman" charset="0"/>
                <a:sym typeface="Courier New" charset="0"/>
              </a:rPr>
              <a:t>i</a:t>
            </a:r>
            <a:r>
              <a:rPr lang="en-US" sz="2300" dirty="0" smtClean="0">
                <a:solidFill>
                  <a:schemeClr val="tx1"/>
                </a:solidFill>
                <a:cs typeface="Times New Roman" charset="0"/>
                <a:sym typeface="Courier New" charset="0"/>
              </a:rPr>
              <a:t> &lt; </a:t>
            </a:r>
            <a:r>
              <a:rPr lang="en-US" sz="2300" dirty="0" err="1" smtClean="0">
                <a:solidFill>
                  <a:schemeClr val="tx1"/>
                </a:solidFill>
                <a:cs typeface="Times New Roman" charset="0"/>
                <a:sym typeface="Courier New" charset="0"/>
              </a:rPr>
              <a:t>b.length</a:t>
            </a:r>
            <a:r>
              <a:rPr lang="en-US" sz="2300" dirty="0">
                <a:solidFill>
                  <a:schemeClr val="tx1"/>
                </a:solidFill>
                <a:cs typeface="Times New Roman" charset="0"/>
                <a:sym typeface="Courier New" charset="0"/>
              </a:rPr>
              <a:t>; i= i+1) {</a:t>
            </a:r>
          </a:p>
          <a:p>
            <a:pPr marL="209550" indent="-169863">
              <a:spcBef>
                <a:spcPts val="350"/>
              </a:spcBef>
            </a:pPr>
            <a:r>
              <a:rPr lang="en-US" sz="2300" dirty="0">
                <a:solidFill>
                  <a:schemeClr val="tx1"/>
                </a:solidFill>
                <a:cs typeface="Times New Roman" charset="0"/>
                <a:sym typeface="Courier New" charset="0"/>
              </a:rPr>
              <a:t>  </a:t>
            </a:r>
            <a:r>
              <a:rPr lang="en-US" sz="2300" dirty="0">
                <a:solidFill>
                  <a:srgbClr val="008000"/>
                </a:solidFill>
                <a:cs typeface="Times New Roman" charset="0"/>
                <a:sym typeface="Courier New" charset="0"/>
              </a:rPr>
              <a:t>  </a:t>
            </a:r>
            <a:r>
              <a:rPr lang="en-US" sz="2300" dirty="0">
                <a:solidFill>
                  <a:srgbClr val="800000"/>
                </a:solidFill>
                <a:cs typeface="Times New Roman" charset="0"/>
                <a:sym typeface="Courier New" charset="0"/>
              </a:rPr>
              <a:t>Push b[i] </a:t>
            </a:r>
            <a:r>
              <a:rPr lang="en-US" sz="2300" dirty="0" smtClean="0">
                <a:solidFill>
                  <a:srgbClr val="800000"/>
                </a:solidFill>
                <a:cs typeface="Times New Roman" charset="0"/>
                <a:sym typeface="Courier New" charset="0"/>
              </a:rPr>
              <a:t>to </a:t>
            </a:r>
            <a:r>
              <a:rPr lang="en-US" sz="2300" dirty="0">
                <a:solidFill>
                  <a:srgbClr val="800000"/>
                </a:solidFill>
                <a:cs typeface="Times New Roman" charset="0"/>
                <a:sym typeface="Courier New" charset="0"/>
              </a:rPr>
              <a:t>its sorted </a:t>
            </a:r>
            <a:r>
              <a:rPr lang="en-US" sz="2300" dirty="0" smtClean="0">
                <a:solidFill>
                  <a:srgbClr val="800000"/>
                </a:solidFill>
                <a:cs typeface="Times New Roman" charset="0"/>
                <a:sym typeface="Courier New" charset="0"/>
              </a:rPr>
              <a:t>position</a:t>
            </a:r>
            <a:r>
              <a:rPr lang="en-US" sz="2300" dirty="0">
                <a:solidFill>
                  <a:srgbClr val="800000"/>
                </a:solidFill>
                <a:cs typeface="Times New Roman" charset="0"/>
                <a:sym typeface="Courier New" charset="0"/>
              </a:rPr>
              <a:t> </a:t>
            </a:r>
            <a:r>
              <a:rPr lang="en-US" sz="2300" dirty="0" smtClean="0">
                <a:solidFill>
                  <a:srgbClr val="800000"/>
                </a:solidFill>
                <a:cs typeface="Times New Roman" charset="0"/>
                <a:sym typeface="Courier New" charset="0"/>
              </a:rPr>
              <a:t>in </a:t>
            </a:r>
            <a:r>
              <a:rPr lang="en-US" sz="2300" dirty="0">
                <a:solidFill>
                  <a:srgbClr val="800000"/>
                </a:solidFill>
                <a:cs typeface="Times New Roman" charset="0"/>
                <a:sym typeface="Courier New" charset="0"/>
              </a:rPr>
              <a:t>b[0..i]</a:t>
            </a:r>
          </a:p>
          <a:p>
            <a:pPr marL="209550" indent="-169863">
              <a:spcBef>
                <a:spcPts val="350"/>
              </a:spcBef>
            </a:pPr>
            <a:r>
              <a:rPr lang="en-US" sz="2300" dirty="0">
                <a:solidFill>
                  <a:schemeClr val="tx1"/>
                </a:solidFill>
                <a:cs typeface="Times New Roman" charset="0"/>
                <a:sym typeface="Courier New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build="p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7772400" cy="1612900"/>
          </a:xfrm>
        </p:spPr>
        <p:txBody>
          <a:bodyPr rIns="132080"/>
          <a:lstStyle/>
          <a:p>
            <a:pPr eaLnBrk="1" hangingPunct="1"/>
            <a:r>
              <a:rPr lang="en-US" sz="3200" b="1" dirty="0">
                <a:solidFill>
                  <a:srgbClr val="800000"/>
                </a:solidFill>
                <a:latin typeface="Courier New" charset="0"/>
                <a:ea typeface="MS PGothic" charset="0"/>
                <a:cs typeface="Courier New" charset="0"/>
                <a:sym typeface="Courier New" charset="0"/>
              </a:rPr>
              <a:t>InsertionSort</a:t>
            </a:r>
            <a:endParaRPr lang="en-US" sz="3200" b="1" dirty="0">
              <a:solidFill>
                <a:srgbClr val="800000"/>
              </a:solidFill>
              <a:latin typeface="Courier New" charset="0"/>
              <a:ea typeface="ヒラギノ角ゴ ProN W6" charset="0"/>
              <a:cs typeface="ヒラギノ角ゴ ProN W6" charset="0"/>
              <a:sym typeface="Courier New" charset="0"/>
            </a:endParaRPr>
          </a:p>
        </p:txBody>
      </p:sp>
      <p:sp>
        <p:nvSpPr>
          <p:cNvPr id="2765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D0DED8A3-7C4D-844A-8301-4A074702BCF6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12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27651" name="Rectangle 3"/>
          <p:cNvSpPr>
            <a:spLocks/>
          </p:cNvSpPr>
          <p:nvPr/>
        </p:nvSpPr>
        <p:spPr bwMode="auto">
          <a:xfrm>
            <a:off x="5715000" y="1600200"/>
            <a:ext cx="3200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09550" indent="-169863">
              <a:spcBef>
                <a:spcPts val="413"/>
              </a:spcBef>
              <a:buClr>
                <a:srgbClr val="0033CC"/>
              </a:buClr>
              <a:buSzPct val="100000"/>
              <a:buFont typeface="Wingdings" charset="0"/>
              <a:buChar char=""/>
            </a:pPr>
            <a:r>
              <a:rPr lang="en-US" sz="2200" dirty="0">
                <a:solidFill>
                  <a:srgbClr val="0000FF"/>
                </a:solidFill>
                <a:latin typeface="Arial" charset="0"/>
                <a:cs typeface="Arial" charset="0"/>
                <a:sym typeface="Arial" charset="0"/>
              </a:rPr>
              <a:t>Worst-case: O(n</a:t>
            </a:r>
            <a:r>
              <a:rPr lang="en-US" sz="2200" baseline="30000" dirty="0">
                <a:solidFill>
                  <a:srgbClr val="0000FF"/>
                </a:solidFill>
                <a:latin typeface="Arial" charset="0"/>
                <a:cs typeface="Arial" charset="0"/>
                <a:sym typeface="Arial" charset="0"/>
              </a:rPr>
              <a:t>2</a:t>
            </a:r>
            <a:r>
              <a:rPr lang="en-US" sz="2200" dirty="0">
                <a:solidFill>
                  <a:srgbClr val="0000FF"/>
                </a:solidFill>
                <a:latin typeface="Arial" charset="0"/>
                <a:cs typeface="Arial" charset="0"/>
                <a:sym typeface="Arial" charset="0"/>
              </a:rPr>
              <a:t>)</a:t>
            </a:r>
          </a:p>
          <a:p>
            <a:pPr marL="209550" indent="-169863">
              <a:spcBef>
                <a:spcPts val="350"/>
              </a:spcBef>
              <a:buClr>
                <a:srgbClr val="9900CC"/>
              </a:buClr>
              <a:buSzPct val="100000"/>
            </a:pPr>
            <a:r>
              <a:rPr lang="en-US" sz="22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   (reverse-sorted input)</a:t>
            </a:r>
          </a:p>
          <a:p>
            <a:pPr marL="209550" indent="-169863">
              <a:spcBef>
                <a:spcPts val="1200"/>
              </a:spcBef>
              <a:buClr>
                <a:srgbClr val="0033CC"/>
              </a:buClr>
              <a:buSzPct val="100000"/>
              <a:buFont typeface="Wingdings" charset="0"/>
              <a:buChar char=""/>
            </a:pPr>
            <a:r>
              <a:rPr lang="en-US" sz="2200" dirty="0">
                <a:solidFill>
                  <a:srgbClr val="0000FF"/>
                </a:solidFill>
                <a:latin typeface="Arial" charset="0"/>
                <a:cs typeface="Arial" charset="0"/>
                <a:sym typeface="Arial" charset="0"/>
              </a:rPr>
              <a:t>Best-case: O(n)</a:t>
            </a:r>
            <a:r>
              <a:rPr lang="en-US" sz="22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/>
            </a:r>
            <a:br>
              <a:rPr lang="en-US" sz="22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n-US" sz="22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  </a:t>
            </a:r>
            <a:r>
              <a:rPr lang="en-US" sz="22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(sorted input)</a:t>
            </a:r>
          </a:p>
          <a:p>
            <a:pPr marL="209550" indent="-169863">
              <a:spcBef>
                <a:spcPts val="1200"/>
              </a:spcBef>
              <a:buClr>
                <a:srgbClr val="0033CC"/>
              </a:buClr>
              <a:buSzPct val="100000"/>
              <a:buFont typeface="Wingdings" charset="0"/>
              <a:buChar char=""/>
            </a:pPr>
            <a:r>
              <a:rPr lang="en-US" sz="2200" dirty="0">
                <a:solidFill>
                  <a:srgbClr val="0000FF"/>
                </a:solidFill>
                <a:latin typeface="Arial" charset="0"/>
                <a:cs typeface="Arial" charset="0"/>
                <a:sym typeface="Arial" charset="0"/>
              </a:rPr>
              <a:t>Expected case: O(n</a:t>
            </a:r>
            <a:r>
              <a:rPr lang="en-US" sz="2200" baseline="30000" dirty="0">
                <a:solidFill>
                  <a:srgbClr val="0000FF"/>
                </a:solidFill>
                <a:latin typeface="Arial" charset="0"/>
                <a:cs typeface="Arial" charset="0"/>
                <a:sym typeface="Arial" charset="0"/>
              </a:rPr>
              <a:t>2</a:t>
            </a:r>
            <a:r>
              <a:rPr lang="en-US" sz="2200" dirty="0">
                <a:solidFill>
                  <a:srgbClr val="0000FF"/>
                </a:solidFill>
                <a:latin typeface="Arial" charset="0"/>
                <a:cs typeface="Arial" charset="0"/>
                <a:sym typeface="Arial" charset="0"/>
              </a:rPr>
              <a:t>)</a:t>
            </a:r>
          </a:p>
        </p:txBody>
      </p:sp>
      <p:sp>
        <p:nvSpPr>
          <p:cNvPr id="2765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28600" y="4419600"/>
            <a:ext cx="6172200" cy="2286000"/>
          </a:xfrm>
          <a:solidFill>
            <a:srgbClr val="CCFFCC"/>
          </a:solidFill>
        </p:spPr>
        <p:txBody>
          <a:bodyPr rIns="132080"/>
          <a:lstStyle/>
          <a:p>
            <a:pPr marL="38100" indent="0" eaLnBrk="1" hangingPunct="1">
              <a:buFont typeface="Wingdings" charset="0"/>
              <a:buNone/>
            </a:pPr>
            <a:r>
              <a:rPr lang="en-US" sz="2400" dirty="0" smtClean="0">
                <a:latin typeface="Times New Roman" charset="0"/>
                <a:ea typeface="MS PGothic" charset="0"/>
                <a:cs typeface="Times New Roman" charset="0"/>
              </a:rPr>
              <a:t>Takes time proportional to number of swaps.</a:t>
            </a:r>
            <a:endParaRPr lang="en-US" sz="2400" dirty="0">
              <a:latin typeface="Times New Roman" charset="0"/>
              <a:ea typeface="MS PGothic" charset="0"/>
              <a:cs typeface="Times New Roman" charset="0"/>
            </a:endParaRPr>
          </a:p>
          <a:p>
            <a:pPr marL="38100" indent="0" eaLnBrk="1" hangingPunct="1">
              <a:buFont typeface="Wingdings" charset="0"/>
              <a:buNone/>
            </a:pPr>
            <a:r>
              <a:rPr lang="en-US" sz="2400" dirty="0" smtClean="0">
                <a:latin typeface="Times New Roman" charset="0"/>
                <a:ea typeface="MS PGothic" charset="0"/>
                <a:cs typeface="Times New Roman" charset="0"/>
              </a:rPr>
              <a:t>Finding the right place for </a:t>
            </a:r>
            <a:r>
              <a:rPr lang="en-US" sz="2400" dirty="0">
                <a:latin typeface="Times New Roman" charset="0"/>
                <a:ea typeface="MS PGothic" charset="0"/>
                <a:cs typeface="Times New Roman" charset="0"/>
              </a:rPr>
              <a:t>b[i] </a:t>
            </a:r>
            <a:r>
              <a:rPr lang="en-US" sz="2400" dirty="0" smtClean="0">
                <a:latin typeface="Times New Roman" charset="0"/>
                <a:ea typeface="MS PGothic" charset="0"/>
                <a:cs typeface="Times New Roman" charset="0"/>
              </a:rPr>
              <a:t>can </a:t>
            </a:r>
            <a:r>
              <a:rPr lang="en-US" sz="2400" dirty="0">
                <a:latin typeface="Times New Roman" charset="0"/>
                <a:ea typeface="MS PGothic" charset="0"/>
                <a:cs typeface="Times New Roman" charset="0"/>
              </a:rPr>
              <a:t>take i </a:t>
            </a:r>
            <a:r>
              <a:rPr lang="en-US" sz="2400" dirty="0" smtClean="0">
                <a:latin typeface="Times New Roman" charset="0"/>
                <a:ea typeface="MS PGothic" charset="0"/>
                <a:cs typeface="Times New Roman" charset="0"/>
              </a:rPr>
              <a:t>swaps</a:t>
            </a:r>
            <a:r>
              <a:rPr lang="en-US" sz="2400" i="1" dirty="0" smtClean="0">
                <a:latin typeface="Times New Roman" charset="0"/>
                <a:ea typeface="MS PGothic" charset="0"/>
                <a:cs typeface="Times New Roman" charset="0"/>
              </a:rPr>
              <a:t>.</a:t>
            </a:r>
            <a:endParaRPr lang="en-US" sz="2400" dirty="0">
              <a:latin typeface="Times New Roman" charset="0"/>
              <a:ea typeface="MS PGothic" charset="0"/>
              <a:cs typeface="Times New Roman" charset="0"/>
            </a:endParaRPr>
          </a:p>
          <a:p>
            <a:pPr marL="38100" indent="0" eaLnBrk="1" hangingPunct="1">
              <a:buFont typeface="Wingdings" charset="0"/>
              <a:buNone/>
            </a:pPr>
            <a:r>
              <a:rPr lang="en-US" sz="2400" dirty="0" smtClean="0">
                <a:latin typeface="Times New Roman" charset="0"/>
                <a:ea typeface="MS PGothic" charset="0"/>
                <a:cs typeface="Times New Roman" charset="0"/>
              </a:rPr>
              <a:t>Worst </a:t>
            </a:r>
            <a:r>
              <a:rPr lang="en-US" sz="2400" dirty="0">
                <a:latin typeface="Times New Roman" charset="0"/>
                <a:ea typeface="MS PGothic" charset="0"/>
                <a:cs typeface="Times New Roman" charset="0"/>
              </a:rPr>
              <a:t>case takes </a:t>
            </a:r>
          </a:p>
          <a:p>
            <a:pPr marL="38100" indent="0" eaLnBrk="1" hangingPunct="1">
              <a:buFont typeface="Wingdings" charset="0"/>
              <a:buNone/>
            </a:pPr>
            <a:r>
              <a:rPr lang="en-US" sz="2400" dirty="0">
                <a:latin typeface="Times New Roman" charset="0"/>
                <a:ea typeface="MS PGothic" charset="0"/>
                <a:cs typeface="Times New Roman" charset="0"/>
              </a:rPr>
              <a:t>     1  + 2  +  3  +  …  n-1   =   (n-1)*n/2</a:t>
            </a:r>
          </a:p>
          <a:p>
            <a:pPr marL="38100" indent="0" eaLnBrk="1" hangingPunct="1">
              <a:buFont typeface="Wingdings" charset="0"/>
              <a:buNone/>
            </a:pPr>
            <a:r>
              <a:rPr lang="en-US" sz="2400" dirty="0">
                <a:latin typeface="Times New Roman" charset="0"/>
                <a:ea typeface="MS PGothic" charset="0"/>
                <a:cs typeface="Times New Roman" charset="0"/>
              </a:rPr>
              <a:t>s</a:t>
            </a:r>
            <a:r>
              <a:rPr lang="en-US" sz="2400" dirty="0" smtClean="0">
                <a:latin typeface="Times New Roman" charset="0"/>
                <a:ea typeface="MS PGothic" charset="0"/>
                <a:cs typeface="Times New Roman" charset="0"/>
              </a:rPr>
              <a:t>waps</a:t>
            </a:r>
            <a:r>
              <a:rPr lang="en-US" sz="2400" dirty="0">
                <a:latin typeface="Times New Roman" charset="0"/>
                <a:ea typeface="MS PGothic" charset="0"/>
                <a:cs typeface="Times New Roman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629400" y="5334000"/>
            <a:ext cx="2133600" cy="4619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dirty="0"/>
              <a:t>Let n = </a:t>
            </a:r>
            <a:r>
              <a:rPr lang="en-US" dirty="0" err="1"/>
              <a:t>b.length</a:t>
            </a:r>
            <a:endParaRPr lang="en-US" b="1" dirty="0"/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228600" y="1752600"/>
            <a:ext cx="5334000" cy="25146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209550" indent="-169863">
              <a:spcBef>
                <a:spcPts val="350"/>
              </a:spcBef>
            </a:pPr>
            <a:r>
              <a:rPr lang="en-US" sz="2300" dirty="0">
                <a:solidFill>
                  <a:srgbClr val="009900"/>
                </a:solidFill>
                <a:cs typeface="Times New Roman" charset="0"/>
                <a:sym typeface="Courier New" charset="0"/>
              </a:rPr>
              <a:t>// sort b[], an array of int</a:t>
            </a:r>
          </a:p>
          <a:p>
            <a:pPr marL="209550" indent="-169863">
              <a:spcBef>
                <a:spcPts val="350"/>
              </a:spcBef>
            </a:pPr>
            <a:r>
              <a:rPr lang="en-US" sz="2300" dirty="0">
                <a:solidFill>
                  <a:srgbClr val="009900"/>
                </a:solidFill>
                <a:cs typeface="Times New Roman" charset="0"/>
                <a:sym typeface="Courier New" charset="0"/>
              </a:rPr>
              <a:t>// inv: b[0..i-1] is sorted</a:t>
            </a:r>
          </a:p>
          <a:p>
            <a:pPr marL="209550" indent="-169863">
              <a:spcBef>
                <a:spcPts val="350"/>
              </a:spcBef>
            </a:pPr>
            <a:r>
              <a:rPr lang="en-US" sz="2300" dirty="0">
                <a:solidFill>
                  <a:schemeClr val="tx1"/>
                </a:solidFill>
                <a:cs typeface="Times New Roman" charset="0"/>
                <a:sym typeface="Courier New" charset="0"/>
              </a:rPr>
              <a:t>for (int i</a:t>
            </a:r>
            <a:r>
              <a:rPr lang="en-US" sz="2300">
                <a:solidFill>
                  <a:schemeClr val="tx1"/>
                </a:solidFill>
                <a:cs typeface="Times New Roman" charset="0"/>
                <a:sym typeface="Courier New" charset="0"/>
              </a:rPr>
              <a:t>= </a:t>
            </a:r>
            <a:r>
              <a:rPr lang="en-US" sz="2300" smtClean="0">
                <a:solidFill>
                  <a:schemeClr val="tx1"/>
                </a:solidFill>
                <a:cs typeface="Times New Roman" charset="0"/>
                <a:sym typeface="Courier New" charset="0"/>
              </a:rPr>
              <a:t>0; </a:t>
            </a:r>
            <a:r>
              <a:rPr lang="en-US" sz="2300" dirty="0">
                <a:solidFill>
                  <a:schemeClr val="tx1"/>
                </a:solidFill>
                <a:cs typeface="Times New Roman" charset="0"/>
                <a:sym typeface="Courier New" charset="0"/>
              </a:rPr>
              <a:t>i &lt; b.length; i= i+1) {</a:t>
            </a:r>
          </a:p>
          <a:p>
            <a:pPr marL="209550" indent="-169863">
              <a:spcBef>
                <a:spcPts val="350"/>
              </a:spcBef>
            </a:pPr>
            <a:r>
              <a:rPr lang="en-US" sz="2300" dirty="0">
                <a:solidFill>
                  <a:schemeClr val="tx1"/>
                </a:solidFill>
                <a:cs typeface="Times New Roman" charset="0"/>
                <a:sym typeface="Courier New" charset="0"/>
              </a:rPr>
              <a:t>  </a:t>
            </a:r>
            <a:r>
              <a:rPr lang="en-US" sz="2300" dirty="0">
                <a:solidFill>
                  <a:srgbClr val="008000"/>
                </a:solidFill>
                <a:cs typeface="Times New Roman" charset="0"/>
                <a:sym typeface="Courier New" charset="0"/>
              </a:rPr>
              <a:t>  </a:t>
            </a:r>
            <a:r>
              <a:rPr lang="en-US" sz="2300" dirty="0">
                <a:solidFill>
                  <a:srgbClr val="800000"/>
                </a:solidFill>
                <a:cs typeface="Times New Roman" charset="0"/>
                <a:sym typeface="Courier New" charset="0"/>
              </a:rPr>
              <a:t>Push b[i] </a:t>
            </a:r>
            <a:r>
              <a:rPr lang="en-US" sz="2300" dirty="0" smtClean="0">
                <a:solidFill>
                  <a:srgbClr val="800000"/>
                </a:solidFill>
                <a:cs typeface="Times New Roman" charset="0"/>
                <a:sym typeface="Courier New" charset="0"/>
              </a:rPr>
              <a:t>to </a:t>
            </a:r>
            <a:r>
              <a:rPr lang="en-US" sz="2300" dirty="0">
                <a:solidFill>
                  <a:srgbClr val="800000"/>
                </a:solidFill>
                <a:cs typeface="Times New Roman" charset="0"/>
                <a:sym typeface="Courier New" charset="0"/>
              </a:rPr>
              <a:t>its sorted </a:t>
            </a:r>
            <a:r>
              <a:rPr lang="en-US" sz="2300" dirty="0" smtClean="0">
                <a:solidFill>
                  <a:srgbClr val="800000"/>
                </a:solidFill>
                <a:cs typeface="Times New Roman" charset="0"/>
                <a:sym typeface="Courier New" charset="0"/>
              </a:rPr>
              <a:t>position</a:t>
            </a:r>
            <a:r>
              <a:rPr lang="en-US" sz="2300" dirty="0">
                <a:solidFill>
                  <a:srgbClr val="800000"/>
                </a:solidFill>
                <a:cs typeface="Times New Roman" charset="0"/>
                <a:sym typeface="Courier New" charset="0"/>
              </a:rPr>
              <a:t> </a:t>
            </a:r>
            <a:r>
              <a:rPr lang="en-US" sz="2300" dirty="0" smtClean="0">
                <a:solidFill>
                  <a:srgbClr val="800000"/>
                </a:solidFill>
                <a:cs typeface="Times New Roman" charset="0"/>
                <a:sym typeface="Courier New" charset="0"/>
              </a:rPr>
              <a:t>in </a:t>
            </a:r>
            <a:r>
              <a:rPr lang="en-US" sz="2300" dirty="0">
                <a:solidFill>
                  <a:srgbClr val="800000"/>
                </a:solidFill>
                <a:cs typeface="Times New Roman" charset="0"/>
                <a:sym typeface="Courier New" charset="0"/>
              </a:rPr>
              <a:t>b[0..i]</a:t>
            </a:r>
          </a:p>
          <a:p>
            <a:pPr marL="209550" indent="-169863">
              <a:spcBef>
                <a:spcPts val="350"/>
              </a:spcBef>
            </a:pPr>
            <a:r>
              <a:rPr lang="en-US" sz="2300" dirty="0">
                <a:solidFill>
                  <a:schemeClr val="tx1"/>
                </a:solidFill>
                <a:cs typeface="Times New Roman" charset="0"/>
                <a:sym typeface="Courier New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  <p:bldP spid="27653" grpId="0" build="p" animBg="1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0" y="1647825"/>
            <a:ext cx="533400" cy="244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807D01E3-9839-EB42-A073-6C4231B8BE12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13</a:t>
            </a:fld>
            <a:endParaRPr lang="en-US" sz="1200">
              <a:solidFill>
                <a:srgbClr val="FFFFFF"/>
              </a:solidFill>
            </a:endParaRPr>
          </a:p>
        </p:txBody>
      </p:sp>
      <p:grpSp>
        <p:nvGrpSpPr>
          <p:cNvPr id="29699" name="Group 2"/>
          <p:cNvGrpSpPr>
            <a:grpSpLocks/>
          </p:cNvGrpSpPr>
          <p:nvPr/>
        </p:nvGrpSpPr>
        <p:grpSpPr bwMode="auto">
          <a:xfrm>
            <a:off x="457200" y="1443037"/>
            <a:ext cx="7620000" cy="914400"/>
            <a:chOff x="533400" y="1371600"/>
            <a:chExt cx="7620000" cy="914400"/>
          </a:xfrm>
        </p:grpSpPr>
        <p:grpSp>
          <p:nvGrpSpPr>
            <p:cNvPr id="29727" name="Group 5"/>
            <p:cNvGrpSpPr>
              <a:grpSpLocks/>
            </p:cNvGrpSpPr>
            <p:nvPr/>
          </p:nvGrpSpPr>
          <p:grpSpPr bwMode="auto">
            <a:xfrm>
              <a:off x="533400" y="1371600"/>
              <a:ext cx="7620000" cy="914400"/>
              <a:chOff x="533400" y="1371600"/>
              <a:chExt cx="7620000" cy="914400"/>
            </a:xfrm>
          </p:grpSpPr>
          <p:sp>
            <p:nvSpPr>
              <p:cNvPr id="29729" name="Rectangle 3"/>
              <p:cNvSpPr>
                <a:spLocks/>
              </p:cNvSpPr>
              <p:nvPr/>
            </p:nvSpPr>
            <p:spPr bwMode="auto">
              <a:xfrm>
                <a:off x="533400" y="1752600"/>
                <a:ext cx="762000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/>
              <a:p>
                <a:pPr marL="39688">
                  <a:spcBef>
                    <a:spcPts val="450"/>
                  </a:spcBef>
                </a:pPr>
                <a:r>
                  <a:rPr lang="en-US">
                    <a:solidFill>
                      <a:srgbClr val="0033CC"/>
                    </a:solidFill>
                    <a:latin typeface="Arial" charset="0"/>
                    <a:cs typeface="Arial" charset="0"/>
                    <a:sym typeface="Arial" charset="0"/>
                  </a:rPr>
                  <a:t>pre:</a:t>
                </a:r>
                <a:endParaRPr lang="en-US" i="1">
                  <a:solidFill>
                    <a:srgbClr val="0033CC"/>
                  </a:solidFill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9730" name="TextBox 1"/>
              <p:cNvSpPr txBox="1">
                <a:spLocks noChangeArrowheads="1"/>
              </p:cNvSpPr>
              <p:nvPr/>
            </p:nvSpPr>
            <p:spPr bwMode="auto">
              <a:xfrm>
                <a:off x="1447800" y="1748135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/>
                  <a:t>b</a:t>
                </a:r>
              </a:p>
            </p:txBody>
          </p:sp>
          <p:sp>
            <p:nvSpPr>
              <p:cNvPr id="29731" name="TextBox 4"/>
              <p:cNvSpPr txBox="1">
                <a:spLocks noChangeArrowheads="1"/>
              </p:cNvSpPr>
              <p:nvPr/>
            </p:nvSpPr>
            <p:spPr bwMode="auto">
              <a:xfrm>
                <a:off x="1828800" y="1371600"/>
                <a:ext cx="63246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/>
                  <a:t>0                                                             b.length</a:t>
                </a:r>
              </a:p>
            </p:txBody>
          </p:sp>
        </p:grpSp>
        <p:sp>
          <p:nvSpPr>
            <p:cNvPr id="29728" name="TextBox 2"/>
            <p:cNvSpPr txBox="1">
              <a:spLocks noChangeArrowheads="1"/>
            </p:cNvSpPr>
            <p:nvPr/>
          </p:nvSpPr>
          <p:spPr bwMode="auto">
            <a:xfrm>
              <a:off x="1828800" y="1752600"/>
              <a:ext cx="4800600" cy="4619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/>
                <a:t>                           ?                                </a:t>
              </a:r>
            </a:p>
          </p:txBody>
        </p:sp>
      </p:grpSp>
      <p:grpSp>
        <p:nvGrpSpPr>
          <p:cNvPr id="29700" name="Group 13"/>
          <p:cNvGrpSpPr>
            <a:grpSpLocks/>
          </p:cNvGrpSpPr>
          <p:nvPr/>
        </p:nvGrpSpPr>
        <p:grpSpPr bwMode="auto">
          <a:xfrm>
            <a:off x="457200" y="2357437"/>
            <a:ext cx="7620000" cy="914400"/>
            <a:chOff x="533400" y="1371600"/>
            <a:chExt cx="7620000" cy="914400"/>
          </a:xfrm>
        </p:grpSpPr>
        <p:grpSp>
          <p:nvGrpSpPr>
            <p:cNvPr id="29722" name="Group 5"/>
            <p:cNvGrpSpPr>
              <a:grpSpLocks/>
            </p:cNvGrpSpPr>
            <p:nvPr/>
          </p:nvGrpSpPr>
          <p:grpSpPr bwMode="auto">
            <a:xfrm>
              <a:off x="533400" y="1371600"/>
              <a:ext cx="7620000" cy="914400"/>
              <a:chOff x="533400" y="1371600"/>
              <a:chExt cx="7620000" cy="914400"/>
            </a:xfrm>
          </p:grpSpPr>
          <p:sp>
            <p:nvSpPr>
              <p:cNvPr id="29724" name="Rectangle 3"/>
              <p:cNvSpPr>
                <a:spLocks/>
              </p:cNvSpPr>
              <p:nvPr/>
            </p:nvSpPr>
            <p:spPr bwMode="auto">
              <a:xfrm>
                <a:off x="533400" y="1752600"/>
                <a:ext cx="914400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/>
              <a:p>
                <a:pPr marL="39688">
                  <a:spcBef>
                    <a:spcPts val="450"/>
                  </a:spcBef>
                </a:pPr>
                <a:r>
                  <a:rPr lang="en-US">
                    <a:solidFill>
                      <a:srgbClr val="0033CC"/>
                    </a:solidFill>
                    <a:latin typeface="Arial" charset="0"/>
                    <a:cs typeface="Arial" charset="0"/>
                    <a:sym typeface="Arial" charset="0"/>
                  </a:rPr>
                  <a:t>post:</a:t>
                </a:r>
                <a:endParaRPr lang="en-US" i="1">
                  <a:solidFill>
                    <a:srgbClr val="0033CC"/>
                  </a:solidFill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9725" name="TextBox 1"/>
              <p:cNvSpPr txBox="1">
                <a:spLocks noChangeArrowheads="1"/>
              </p:cNvSpPr>
              <p:nvPr/>
            </p:nvSpPr>
            <p:spPr bwMode="auto">
              <a:xfrm>
                <a:off x="1447800" y="1748135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/>
                  <a:t>b</a:t>
                </a:r>
              </a:p>
            </p:txBody>
          </p:sp>
          <p:sp>
            <p:nvSpPr>
              <p:cNvPr id="29726" name="TextBox 4"/>
              <p:cNvSpPr txBox="1">
                <a:spLocks noChangeArrowheads="1"/>
              </p:cNvSpPr>
              <p:nvPr/>
            </p:nvSpPr>
            <p:spPr bwMode="auto">
              <a:xfrm>
                <a:off x="1828800" y="1371600"/>
                <a:ext cx="63246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/>
                  <a:t>0                                                             b.length</a:t>
                </a:r>
              </a:p>
            </p:txBody>
          </p:sp>
        </p:grpSp>
        <p:sp>
          <p:nvSpPr>
            <p:cNvPr id="29723" name="TextBox 2"/>
            <p:cNvSpPr txBox="1">
              <a:spLocks noChangeArrowheads="1"/>
            </p:cNvSpPr>
            <p:nvPr/>
          </p:nvSpPr>
          <p:spPr bwMode="auto">
            <a:xfrm>
              <a:off x="1828800" y="1752600"/>
              <a:ext cx="4800600" cy="4619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/>
                <a:t>                           sorted                                </a:t>
              </a:r>
            </a:p>
          </p:txBody>
        </p:sp>
      </p:grpSp>
      <p:grpSp>
        <p:nvGrpSpPr>
          <p:cNvPr id="29701" name="Group 34"/>
          <p:cNvGrpSpPr>
            <a:grpSpLocks/>
          </p:cNvGrpSpPr>
          <p:nvPr/>
        </p:nvGrpSpPr>
        <p:grpSpPr bwMode="auto">
          <a:xfrm>
            <a:off x="457200" y="3271837"/>
            <a:ext cx="7620000" cy="1066800"/>
            <a:chOff x="533400" y="2438400"/>
            <a:chExt cx="7620000" cy="1066800"/>
          </a:xfrm>
        </p:grpSpPr>
        <p:grpSp>
          <p:nvGrpSpPr>
            <p:cNvPr id="29715" name="Group 39"/>
            <p:cNvGrpSpPr>
              <a:grpSpLocks/>
            </p:cNvGrpSpPr>
            <p:nvPr/>
          </p:nvGrpSpPr>
          <p:grpSpPr bwMode="auto">
            <a:xfrm>
              <a:off x="533400" y="2438400"/>
              <a:ext cx="7620000" cy="1066800"/>
              <a:chOff x="533400" y="2514600"/>
              <a:chExt cx="7620000" cy="1066800"/>
            </a:xfrm>
          </p:grpSpPr>
          <p:grpSp>
            <p:nvGrpSpPr>
              <p:cNvPr id="29717" name="Group 41"/>
              <p:cNvGrpSpPr>
                <a:grpSpLocks/>
              </p:cNvGrpSpPr>
              <p:nvPr/>
            </p:nvGrpSpPr>
            <p:grpSpPr bwMode="auto">
              <a:xfrm>
                <a:off x="533400" y="2514600"/>
                <a:ext cx="7620000" cy="1066800"/>
                <a:chOff x="533400" y="1371600"/>
                <a:chExt cx="7620000" cy="1066800"/>
              </a:xfrm>
            </p:grpSpPr>
            <p:sp>
              <p:nvSpPr>
                <p:cNvPr id="29719" name="Rectangle 3"/>
                <p:cNvSpPr>
                  <a:spLocks/>
                </p:cNvSpPr>
                <p:nvPr/>
              </p:nvSpPr>
              <p:spPr bwMode="auto">
                <a:xfrm>
                  <a:off x="533400" y="1828800"/>
                  <a:ext cx="838200" cy="6096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/>
                <a:p>
                  <a:pPr marL="39688">
                    <a:spcBef>
                      <a:spcPts val="450"/>
                    </a:spcBef>
                  </a:pPr>
                  <a:r>
                    <a:rPr lang="en-US">
                      <a:solidFill>
                        <a:srgbClr val="0033CC"/>
                      </a:solidFill>
                      <a:latin typeface="Arial" charset="0"/>
                      <a:cs typeface="Arial" charset="0"/>
                      <a:sym typeface="Arial" charset="0"/>
                    </a:rPr>
                    <a:t>inv:</a:t>
                  </a:r>
                  <a:endParaRPr lang="en-US" i="1">
                    <a:solidFill>
                      <a:srgbClr val="0033CC"/>
                    </a:solidFill>
                    <a:latin typeface="Arial" charset="0"/>
                    <a:cs typeface="Arial" charset="0"/>
                    <a:sym typeface="Arial" charset="0"/>
                  </a:endParaRPr>
                </a:p>
              </p:txBody>
            </p:sp>
            <p:sp>
              <p:nvSpPr>
                <p:cNvPr id="29720" name="TextBox 44"/>
                <p:cNvSpPr txBox="1">
                  <a:spLocks noChangeArrowheads="1"/>
                </p:cNvSpPr>
                <p:nvPr/>
              </p:nvSpPr>
              <p:spPr bwMode="auto">
                <a:xfrm>
                  <a:off x="1447800" y="1748135"/>
                  <a:ext cx="3385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/>
                    <a:t>b</a:t>
                  </a:r>
                </a:p>
              </p:txBody>
            </p:sp>
            <p:sp>
              <p:nvSpPr>
                <p:cNvPr id="29721" name="TextBox 45"/>
                <p:cNvSpPr txBox="1">
                  <a:spLocks noChangeArrowheads="1"/>
                </p:cNvSpPr>
                <p:nvPr/>
              </p:nvSpPr>
              <p:spPr bwMode="auto">
                <a:xfrm>
                  <a:off x="1828800" y="1371600"/>
                  <a:ext cx="63246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/>
                    <a:t>0                              i                              b.length</a:t>
                  </a:r>
                </a:p>
              </p:txBody>
            </p:sp>
          </p:grpSp>
          <p:sp>
            <p:nvSpPr>
              <p:cNvPr id="29718" name="TextBox 42"/>
              <p:cNvSpPr txBox="1">
                <a:spLocks noChangeArrowheads="1"/>
              </p:cNvSpPr>
              <p:nvPr/>
            </p:nvSpPr>
            <p:spPr bwMode="auto">
              <a:xfrm>
                <a:off x="1828800" y="2967335"/>
                <a:ext cx="48006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/>
                  <a:t>  sorted                                                             </a:t>
                </a:r>
              </a:p>
            </p:txBody>
          </p:sp>
        </p:grpSp>
        <p:cxnSp>
          <p:nvCxnSpPr>
            <p:cNvPr id="24" name="Straight Connector 23"/>
            <p:cNvCxnSpPr/>
            <p:nvPr/>
          </p:nvCxnSpPr>
          <p:spPr>
            <a:xfrm>
              <a:off x="4267200" y="28956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2667000" y="3729037"/>
            <a:ext cx="5943600" cy="1200150"/>
            <a:chOff x="2743200" y="3429000"/>
            <a:chExt cx="5552152" cy="1200328"/>
          </a:xfrm>
        </p:grpSpPr>
        <p:sp>
          <p:nvSpPr>
            <p:cNvPr id="29713" name="TextBox 4"/>
            <p:cNvSpPr txBox="1">
              <a:spLocks noChangeArrowheads="1"/>
            </p:cNvSpPr>
            <p:nvPr/>
          </p:nvSpPr>
          <p:spPr bwMode="auto">
            <a:xfrm>
              <a:off x="2743200" y="3429000"/>
              <a:ext cx="348605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/>
                <a:t>, </a:t>
              </a:r>
              <a:r>
                <a:rPr lang="en-US">
                  <a:solidFill>
                    <a:srgbClr val="FF0000"/>
                  </a:solidFill>
                </a:rPr>
                <a:t>&lt;= b[i..]        &gt;= b[0..i-1]</a:t>
              </a:r>
            </a:p>
          </p:txBody>
        </p:sp>
        <p:sp>
          <p:nvSpPr>
            <p:cNvPr id="29714" name="TextBox 6"/>
            <p:cNvSpPr txBox="1">
              <a:spLocks noChangeArrowheads="1"/>
            </p:cNvSpPr>
            <p:nvPr/>
          </p:nvSpPr>
          <p:spPr bwMode="auto">
            <a:xfrm>
              <a:off x="6658179" y="3429000"/>
              <a:ext cx="1637173" cy="1200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0000"/>
                  </a:solidFill>
                </a:rPr>
                <a:t>Additional term in invariant</a:t>
              </a:r>
            </a:p>
          </p:txBody>
        </p:sp>
      </p:grp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57200" y="4491037"/>
            <a:ext cx="5576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Keep invariant true while making progress?</a:t>
            </a:r>
          </a:p>
        </p:txBody>
      </p:sp>
      <p:grpSp>
        <p:nvGrpSpPr>
          <p:cNvPr id="31" name="Group 34"/>
          <p:cNvGrpSpPr>
            <a:grpSpLocks/>
          </p:cNvGrpSpPr>
          <p:nvPr/>
        </p:nvGrpSpPr>
        <p:grpSpPr bwMode="auto">
          <a:xfrm>
            <a:off x="457200" y="4948237"/>
            <a:ext cx="7620000" cy="1066800"/>
            <a:chOff x="533400" y="2438400"/>
            <a:chExt cx="7620000" cy="1066800"/>
          </a:xfrm>
        </p:grpSpPr>
        <p:grpSp>
          <p:nvGrpSpPr>
            <p:cNvPr id="29706" name="Group 39"/>
            <p:cNvGrpSpPr>
              <a:grpSpLocks/>
            </p:cNvGrpSpPr>
            <p:nvPr/>
          </p:nvGrpSpPr>
          <p:grpSpPr bwMode="auto">
            <a:xfrm>
              <a:off x="533400" y="2438400"/>
              <a:ext cx="7620000" cy="1066800"/>
              <a:chOff x="533400" y="2514600"/>
              <a:chExt cx="7620000" cy="1066800"/>
            </a:xfrm>
          </p:grpSpPr>
          <p:grpSp>
            <p:nvGrpSpPr>
              <p:cNvPr id="29708" name="Group 41"/>
              <p:cNvGrpSpPr>
                <a:grpSpLocks/>
              </p:cNvGrpSpPr>
              <p:nvPr/>
            </p:nvGrpSpPr>
            <p:grpSpPr bwMode="auto">
              <a:xfrm>
                <a:off x="533400" y="2514600"/>
                <a:ext cx="7620000" cy="1066800"/>
                <a:chOff x="533400" y="1371600"/>
                <a:chExt cx="7620000" cy="1066800"/>
              </a:xfrm>
            </p:grpSpPr>
            <p:sp>
              <p:nvSpPr>
                <p:cNvPr id="29710" name="Rectangle 3"/>
                <p:cNvSpPr>
                  <a:spLocks/>
                </p:cNvSpPr>
                <p:nvPr/>
              </p:nvSpPr>
              <p:spPr bwMode="auto">
                <a:xfrm>
                  <a:off x="533400" y="1828800"/>
                  <a:ext cx="838200" cy="6096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/>
                <a:p>
                  <a:pPr marL="39688">
                    <a:spcBef>
                      <a:spcPts val="450"/>
                    </a:spcBef>
                  </a:pPr>
                  <a:r>
                    <a:rPr lang="en-US">
                      <a:solidFill>
                        <a:srgbClr val="0033CC"/>
                      </a:solidFill>
                      <a:latin typeface="Arial" charset="0"/>
                      <a:cs typeface="Arial" charset="0"/>
                      <a:sym typeface="Arial" charset="0"/>
                    </a:rPr>
                    <a:t>e.g.:</a:t>
                  </a:r>
                  <a:endParaRPr lang="en-US" i="1">
                    <a:solidFill>
                      <a:srgbClr val="0033CC"/>
                    </a:solidFill>
                    <a:latin typeface="Arial" charset="0"/>
                    <a:cs typeface="Arial" charset="0"/>
                    <a:sym typeface="Arial" charset="0"/>
                  </a:endParaRPr>
                </a:p>
              </p:txBody>
            </p:sp>
            <p:sp>
              <p:nvSpPr>
                <p:cNvPr id="29711" name="TextBox 44"/>
                <p:cNvSpPr txBox="1">
                  <a:spLocks noChangeArrowheads="1"/>
                </p:cNvSpPr>
                <p:nvPr/>
              </p:nvSpPr>
              <p:spPr bwMode="auto">
                <a:xfrm>
                  <a:off x="1447800" y="1748135"/>
                  <a:ext cx="3385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/>
                    <a:t>b</a:t>
                  </a:r>
                </a:p>
              </p:txBody>
            </p:sp>
            <p:sp>
              <p:nvSpPr>
                <p:cNvPr id="29712" name="TextBox 45"/>
                <p:cNvSpPr txBox="1">
                  <a:spLocks noChangeArrowheads="1"/>
                </p:cNvSpPr>
                <p:nvPr/>
              </p:nvSpPr>
              <p:spPr bwMode="auto">
                <a:xfrm>
                  <a:off x="1828800" y="1371600"/>
                  <a:ext cx="63246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/>
                    <a:t>0                              i                              b.length</a:t>
                  </a:r>
                </a:p>
              </p:txBody>
            </p:sp>
          </p:grpSp>
          <p:sp>
            <p:nvSpPr>
              <p:cNvPr id="29709" name="TextBox 42"/>
              <p:cNvSpPr txBox="1">
                <a:spLocks noChangeArrowheads="1"/>
              </p:cNvSpPr>
              <p:nvPr/>
            </p:nvSpPr>
            <p:spPr bwMode="auto">
              <a:xfrm>
                <a:off x="1828800" y="2967335"/>
                <a:ext cx="48006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/>
                  <a:t> 1   2   3   4   5   6    9  9  9  7  8  6  9 </a:t>
                </a:r>
              </a:p>
            </p:txBody>
          </p:sp>
        </p:grpSp>
        <p:cxnSp>
          <p:nvCxnSpPr>
            <p:cNvPr id="33" name="Straight Connector 32"/>
            <p:cNvCxnSpPr/>
            <p:nvPr/>
          </p:nvCxnSpPr>
          <p:spPr>
            <a:xfrm>
              <a:off x="4267200" y="28956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57200" y="6167437"/>
            <a:ext cx="7321550" cy="46196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 dirty="0"/>
              <a:t>Increasing i by 1 keeps inv true only if b[i] is min of b[i..]</a:t>
            </a:r>
          </a:p>
        </p:txBody>
      </p:sp>
      <p:sp>
        <p:nvSpPr>
          <p:cNvPr id="39" name="Rectangle 1"/>
          <p:cNvSpPr txBox="1">
            <a:spLocks noChangeArrowheads="1"/>
          </p:cNvSpPr>
          <p:nvPr/>
        </p:nvSpPr>
        <p:spPr bwMode="auto">
          <a:xfrm>
            <a:off x="457200" y="45720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13208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  <a:ea typeface="MS PGothic" pitchFamily="34" charset="-128"/>
                <a:cs typeface="MS PGothic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  <a:ea typeface="MS PGothic" pitchFamily="34" charset="-128"/>
                <a:cs typeface="MS PGothic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  <a:ea typeface="MS PGothic" pitchFamily="34" charset="-128"/>
                <a:cs typeface="MS PGothic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  <a:ea typeface="MS PGothic" pitchFamily="34" charset="-128"/>
                <a:cs typeface="MS PGothic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pPr eaLnBrk="1" hangingPunct="1"/>
            <a:r>
              <a:rPr lang="en-US" sz="3200" b="1" smtClean="0">
                <a:solidFill>
                  <a:srgbClr val="800000"/>
                </a:solidFill>
                <a:latin typeface="Courier New" charset="0"/>
                <a:ea typeface="MS PGothic" charset="0"/>
                <a:cs typeface="Courier New" charset="0"/>
                <a:sym typeface="Courier New" charset="0"/>
              </a:rPr>
              <a:t>SelectionSort</a:t>
            </a:r>
            <a:endParaRPr lang="en-US" sz="3200" b="1" dirty="0">
              <a:solidFill>
                <a:srgbClr val="800000"/>
              </a:solidFill>
              <a:latin typeface="Courier New" charset="0"/>
              <a:ea typeface="ヒラギノ角ゴ ProN W6" charset="0"/>
              <a:cs typeface="ヒラギノ角ゴ ProN W6" charset="0"/>
              <a:sym typeface="Courier New" charset="0"/>
            </a:endParaRPr>
          </a:p>
        </p:txBody>
      </p:sp>
      <p:sp>
        <p:nvSpPr>
          <p:cNvPr id="40" name="Slide Number Placeholder 3"/>
          <p:cNvSpPr txBox="1">
            <a:spLocks/>
          </p:cNvSpPr>
          <p:nvPr/>
        </p:nvSpPr>
        <p:spPr bwMode="auto">
          <a:xfrm>
            <a:off x="0" y="1271588"/>
            <a:ext cx="53340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D0DED8A3-7C4D-844A-8301-4A074702BCF6}" type="slidenum">
              <a:rPr lang="en-US" sz="1200" smtClean="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13</a:t>
            </a:fld>
            <a:endParaRPr 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772400" cy="457200"/>
          </a:xfrm>
        </p:spPr>
        <p:txBody>
          <a:bodyPr rIns="132080"/>
          <a:lstStyle/>
          <a:p>
            <a:pPr eaLnBrk="1" hangingPunct="1"/>
            <a:r>
              <a:rPr lang="en-US" sz="3200" b="1" dirty="0">
                <a:solidFill>
                  <a:srgbClr val="800000"/>
                </a:solidFill>
                <a:latin typeface="Courier New" charset="0"/>
                <a:ea typeface="MS PGothic" charset="0"/>
                <a:cs typeface="Courier New" charset="0"/>
                <a:sym typeface="Courier New" charset="0"/>
              </a:rPr>
              <a:t>SelectionSort</a:t>
            </a:r>
            <a:endParaRPr lang="en-US" sz="3200" b="1" dirty="0">
              <a:solidFill>
                <a:srgbClr val="800000"/>
              </a:solidFill>
              <a:latin typeface="Courier New" charset="0"/>
              <a:ea typeface="ヒラギノ角ゴ ProN W6" charset="0"/>
              <a:cs typeface="ヒラギノ角ゴ ProN W6" charset="0"/>
              <a:sym typeface="Courier New" charset="0"/>
            </a:endParaRPr>
          </a:p>
        </p:txBody>
      </p:sp>
      <p:sp>
        <p:nvSpPr>
          <p:cNvPr id="3174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0" y="1787525"/>
            <a:ext cx="533400" cy="244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71972DE6-9A3A-C54E-B57F-31F755CFA7AE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14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11269" name="Rectangle 3"/>
          <p:cNvSpPr>
            <a:spLocks/>
          </p:cNvSpPr>
          <p:nvPr/>
        </p:nvSpPr>
        <p:spPr bwMode="auto">
          <a:xfrm>
            <a:off x="5105400" y="1905000"/>
            <a:ext cx="3810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7">
              <a:spcBef>
                <a:spcPts val="413"/>
              </a:spcBef>
              <a:buClr>
                <a:srgbClr val="0033CC"/>
              </a:buClr>
              <a:buSzPct val="100000"/>
              <a:defRPr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Another common way for people to sort cards</a:t>
            </a:r>
          </a:p>
          <a:p>
            <a:pPr marL="39687">
              <a:spcBef>
                <a:spcPts val="1800"/>
              </a:spcBef>
              <a:buClr>
                <a:srgbClr val="0033CC"/>
              </a:buClr>
              <a:buSzPct val="100000"/>
              <a:defRPr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Runtime</a:t>
            </a:r>
          </a:p>
          <a:p>
            <a:pPr marL="209550" indent="-169863">
              <a:spcBef>
                <a:spcPts val="350"/>
              </a:spcBef>
              <a:buClr>
                <a:srgbClr val="9900CC"/>
              </a:buClr>
              <a:buSzPct val="100000"/>
              <a:buFont typeface="Wingdings" charset="0"/>
              <a:buChar char="§"/>
              <a:defRPr/>
            </a:pPr>
            <a:r>
              <a:rPr lang="en-US" sz="20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Worst-case O(n</a:t>
            </a:r>
            <a:r>
              <a:rPr lang="en-US" sz="2800" baseline="300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2</a:t>
            </a:r>
            <a:r>
              <a:rPr lang="en-US" sz="20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)</a:t>
            </a:r>
          </a:p>
          <a:p>
            <a:pPr marL="209550" indent="-169863">
              <a:spcBef>
                <a:spcPts val="350"/>
              </a:spcBef>
              <a:buClr>
                <a:srgbClr val="9900CC"/>
              </a:buClr>
              <a:buSzPct val="100000"/>
              <a:buFont typeface="Wingdings" charset="0"/>
              <a:buChar char="§"/>
              <a:defRPr/>
            </a:pPr>
            <a:r>
              <a:rPr lang="en-US" sz="20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Best-case O(n</a:t>
            </a:r>
            <a:r>
              <a:rPr lang="en-US" sz="2800" baseline="300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2</a:t>
            </a:r>
            <a:r>
              <a:rPr lang="en-US" sz="20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)</a:t>
            </a:r>
          </a:p>
          <a:p>
            <a:pPr marL="209550" indent="-169863">
              <a:spcBef>
                <a:spcPts val="350"/>
              </a:spcBef>
              <a:buClr>
                <a:srgbClr val="9900CC"/>
              </a:buClr>
              <a:buSzPct val="100000"/>
              <a:buFont typeface="Wingdings" charset="0"/>
              <a:buChar char="§"/>
              <a:defRPr/>
            </a:pPr>
            <a:r>
              <a:rPr lang="en-US" sz="20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Expected-case O(n</a:t>
            </a:r>
            <a:r>
              <a:rPr lang="en-US" sz="2800" baseline="300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2</a:t>
            </a:r>
            <a:r>
              <a:rPr lang="en-US" sz="20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)</a:t>
            </a:r>
          </a:p>
        </p:txBody>
      </p:sp>
      <p:sp>
        <p:nvSpPr>
          <p:cNvPr id="31748" name="Rectangle 4"/>
          <p:cNvSpPr>
            <a:spLocks/>
          </p:cNvSpPr>
          <p:nvPr/>
        </p:nvSpPr>
        <p:spPr bwMode="auto">
          <a:xfrm>
            <a:off x="381000" y="1905000"/>
            <a:ext cx="4419600" cy="28194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209550" indent="-169863">
              <a:spcBef>
                <a:spcPts val="350"/>
              </a:spcBef>
            </a:pPr>
            <a:r>
              <a:rPr lang="en-US" sz="2300" dirty="0">
                <a:solidFill>
                  <a:srgbClr val="009900"/>
                </a:solidFill>
                <a:cs typeface="Times New Roman" charset="0"/>
                <a:sym typeface="Courier New" charset="0"/>
              </a:rPr>
              <a:t>//sort b[], an array of </a:t>
            </a:r>
            <a:r>
              <a:rPr lang="en-US" sz="2300" dirty="0" err="1">
                <a:solidFill>
                  <a:srgbClr val="009900"/>
                </a:solidFill>
                <a:cs typeface="Times New Roman" charset="0"/>
                <a:sym typeface="Courier New" charset="0"/>
              </a:rPr>
              <a:t>int</a:t>
            </a:r>
            <a:endParaRPr lang="en-US" sz="2300" dirty="0">
              <a:solidFill>
                <a:srgbClr val="009900"/>
              </a:solidFill>
              <a:cs typeface="Times New Roman" charset="0"/>
              <a:sym typeface="Courier New" charset="0"/>
            </a:endParaRPr>
          </a:p>
          <a:p>
            <a:pPr marL="209550" indent="-169863">
              <a:spcBef>
                <a:spcPts val="350"/>
              </a:spcBef>
            </a:pPr>
            <a:r>
              <a:rPr lang="en-US" sz="2300" dirty="0">
                <a:solidFill>
                  <a:srgbClr val="009900"/>
                </a:solidFill>
                <a:cs typeface="Times New Roman" charset="0"/>
                <a:sym typeface="Courier New" charset="0"/>
              </a:rPr>
              <a:t>// </a:t>
            </a:r>
            <a:r>
              <a:rPr lang="en-US" sz="2300" dirty="0" err="1">
                <a:solidFill>
                  <a:srgbClr val="009900"/>
                </a:solidFill>
                <a:cs typeface="Times New Roman" charset="0"/>
                <a:sym typeface="Courier New" charset="0"/>
              </a:rPr>
              <a:t>inv</a:t>
            </a:r>
            <a:r>
              <a:rPr lang="en-US" sz="2300" dirty="0">
                <a:solidFill>
                  <a:srgbClr val="009900"/>
                </a:solidFill>
                <a:cs typeface="Times New Roman" charset="0"/>
                <a:sym typeface="Courier New" charset="0"/>
              </a:rPr>
              <a:t>: b[0..i-1] sorted</a:t>
            </a:r>
          </a:p>
          <a:p>
            <a:pPr marL="209550" indent="-169863">
              <a:spcBef>
                <a:spcPts val="350"/>
              </a:spcBef>
            </a:pPr>
            <a:r>
              <a:rPr lang="en-US" sz="2300" dirty="0">
                <a:solidFill>
                  <a:srgbClr val="009900"/>
                </a:solidFill>
                <a:cs typeface="Times New Roman" charset="0"/>
                <a:sym typeface="Courier New" charset="0"/>
              </a:rPr>
              <a:t>//         b[0..i-1]  &lt;=  b[</a:t>
            </a:r>
            <a:r>
              <a:rPr lang="en-US" sz="2300" dirty="0" err="1">
                <a:solidFill>
                  <a:srgbClr val="009900"/>
                </a:solidFill>
                <a:cs typeface="Times New Roman" charset="0"/>
                <a:sym typeface="Courier New" charset="0"/>
              </a:rPr>
              <a:t>i</a:t>
            </a:r>
            <a:r>
              <a:rPr lang="en-US" sz="2300" dirty="0">
                <a:solidFill>
                  <a:srgbClr val="009900"/>
                </a:solidFill>
                <a:cs typeface="Times New Roman" charset="0"/>
                <a:sym typeface="Courier New" charset="0"/>
              </a:rPr>
              <a:t>..]</a:t>
            </a:r>
          </a:p>
          <a:p>
            <a:pPr marL="209550" indent="-169863">
              <a:spcBef>
                <a:spcPts val="350"/>
              </a:spcBef>
            </a:pPr>
            <a:r>
              <a:rPr lang="en-US" sz="2300" dirty="0">
                <a:solidFill>
                  <a:schemeClr val="tx1"/>
                </a:solidFill>
                <a:cs typeface="Times New Roman" charset="0"/>
                <a:sym typeface="Courier New" charset="0"/>
              </a:rPr>
              <a:t>for (</a:t>
            </a:r>
            <a:r>
              <a:rPr lang="en-US" sz="2300" dirty="0" err="1">
                <a:solidFill>
                  <a:schemeClr val="tx1"/>
                </a:solidFill>
                <a:cs typeface="Times New Roman" charset="0"/>
                <a:sym typeface="Courier New" charset="0"/>
              </a:rPr>
              <a:t>int</a:t>
            </a:r>
            <a:r>
              <a:rPr lang="en-US" sz="2300" dirty="0">
                <a:solidFill>
                  <a:schemeClr val="tx1"/>
                </a:solidFill>
                <a:cs typeface="Times New Roman" charset="0"/>
                <a:sym typeface="Courier New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cs typeface="Times New Roman" charset="0"/>
                <a:sym typeface="Courier New" charset="0"/>
              </a:rPr>
              <a:t>i</a:t>
            </a:r>
            <a:r>
              <a:rPr lang="en-US" sz="2300" dirty="0">
                <a:solidFill>
                  <a:schemeClr val="tx1"/>
                </a:solidFill>
                <a:cs typeface="Times New Roman" charset="0"/>
                <a:sym typeface="Courier New" charset="0"/>
              </a:rPr>
              <a:t>= </a:t>
            </a:r>
            <a:r>
              <a:rPr lang="en-US" sz="2300" dirty="0" smtClean="0">
                <a:solidFill>
                  <a:schemeClr val="tx1"/>
                </a:solidFill>
                <a:cs typeface="Times New Roman" charset="0"/>
                <a:sym typeface="Courier New" charset="0"/>
              </a:rPr>
              <a:t>0; </a:t>
            </a:r>
            <a:r>
              <a:rPr lang="en-US" sz="2300" dirty="0" err="1">
                <a:solidFill>
                  <a:schemeClr val="tx1"/>
                </a:solidFill>
                <a:cs typeface="Times New Roman" charset="0"/>
                <a:sym typeface="Courier New" charset="0"/>
              </a:rPr>
              <a:t>i</a:t>
            </a:r>
            <a:r>
              <a:rPr lang="en-US" sz="2300" dirty="0">
                <a:solidFill>
                  <a:schemeClr val="tx1"/>
                </a:solidFill>
                <a:cs typeface="Times New Roman" charset="0"/>
                <a:sym typeface="Courier New" charset="0"/>
              </a:rPr>
              <a:t> &lt; </a:t>
            </a:r>
            <a:r>
              <a:rPr lang="en-US" sz="2300" dirty="0" err="1">
                <a:solidFill>
                  <a:schemeClr val="tx1"/>
                </a:solidFill>
                <a:cs typeface="Times New Roman" charset="0"/>
                <a:sym typeface="Courier New" charset="0"/>
              </a:rPr>
              <a:t>b.length</a:t>
            </a:r>
            <a:r>
              <a:rPr lang="en-US" sz="2300" dirty="0">
                <a:solidFill>
                  <a:schemeClr val="tx1"/>
                </a:solidFill>
                <a:cs typeface="Times New Roman" charset="0"/>
                <a:sym typeface="Courier New" charset="0"/>
              </a:rPr>
              <a:t>; </a:t>
            </a:r>
            <a:r>
              <a:rPr lang="en-US" sz="2300" dirty="0" err="1">
                <a:solidFill>
                  <a:schemeClr val="tx1"/>
                </a:solidFill>
                <a:cs typeface="Times New Roman" charset="0"/>
                <a:sym typeface="Courier New" charset="0"/>
              </a:rPr>
              <a:t>i</a:t>
            </a:r>
            <a:r>
              <a:rPr lang="en-US" sz="2300" dirty="0">
                <a:solidFill>
                  <a:schemeClr val="tx1"/>
                </a:solidFill>
                <a:cs typeface="Times New Roman" charset="0"/>
                <a:sym typeface="Courier New" charset="0"/>
              </a:rPr>
              <a:t>= i+1) {</a:t>
            </a:r>
          </a:p>
          <a:p>
            <a:pPr marL="209550" indent="-169863">
              <a:spcBef>
                <a:spcPts val="350"/>
              </a:spcBef>
            </a:pPr>
            <a:r>
              <a:rPr lang="en-US" sz="2300" dirty="0">
                <a:solidFill>
                  <a:schemeClr val="tx1"/>
                </a:solidFill>
                <a:cs typeface="Times New Roman" charset="0"/>
                <a:sym typeface="Courier New" charset="0"/>
              </a:rPr>
              <a:t>   </a:t>
            </a:r>
            <a:r>
              <a:rPr lang="en-US" sz="2300" dirty="0" err="1">
                <a:solidFill>
                  <a:schemeClr val="tx1"/>
                </a:solidFill>
                <a:cs typeface="Times New Roman" charset="0"/>
                <a:sym typeface="Courier New" charset="0"/>
              </a:rPr>
              <a:t>int</a:t>
            </a:r>
            <a:r>
              <a:rPr lang="en-US" sz="2300" dirty="0">
                <a:solidFill>
                  <a:schemeClr val="tx1"/>
                </a:solidFill>
                <a:cs typeface="Times New Roman" charset="0"/>
                <a:sym typeface="Courier New" charset="0"/>
              </a:rPr>
              <a:t> m= index of minimum of b[</a:t>
            </a:r>
            <a:r>
              <a:rPr lang="en-US" sz="2300" dirty="0" err="1">
                <a:solidFill>
                  <a:schemeClr val="tx1"/>
                </a:solidFill>
                <a:cs typeface="Times New Roman" charset="0"/>
                <a:sym typeface="Courier New" charset="0"/>
              </a:rPr>
              <a:t>i</a:t>
            </a:r>
            <a:r>
              <a:rPr lang="en-US" sz="2300" dirty="0">
                <a:solidFill>
                  <a:schemeClr val="tx1"/>
                </a:solidFill>
                <a:cs typeface="Times New Roman" charset="0"/>
                <a:sym typeface="Courier New" charset="0"/>
              </a:rPr>
              <a:t>..];</a:t>
            </a:r>
          </a:p>
          <a:p>
            <a:pPr marL="209550" indent="-169863">
              <a:spcBef>
                <a:spcPts val="350"/>
              </a:spcBef>
            </a:pPr>
            <a:r>
              <a:rPr lang="en-US" sz="2300" dirty="0">
                <a:solidFill>
                  <a:schemeClr val="tx1"/>
                </a:solidFill>
                <a:cs typeface="Times New Roman" charset="0"/>
                <a:sym typeface="Courier New" charset="0"/>
              </a:rPr>
              <a:t>   Swap b[</a:t>
            </a:r>
            <a:r>
              <a:rPr lang="en-US" sz="2300" dirty="0" err="1">
                <a:solidFill>
                  <a:schemeClr val="tx1"/>
                </a:solidFill>
                <a:cs typeface="Times New Roman" charset="0"/>
                <a:sym typeface="Courier New" charset="0"/>
              </a:rPr>
              <a:t>i</a:t>
            </a:r>
            <a:r>
              <a:rPr lang="en-US" sz="2300" dirty="0">
                <a:solidFill>
                  <a:schemeClr val="tx1"/>
                </a:solidFill>
                <a:cs typeface="Times New Roman" charset="0"/>
                <a:sym typeface="Courier New" charset="0"/>
              </a:rPr>
              <a:t>] and b[m];</a:t>
            </a:r>
          </a:p>
          <a:p>
            <a:pPr marL="209550" indent="-169863">
              <a:spcBef>
                <a:spcPts val="350"/>
              </a:spcBef>
            </a:pPr>
            <a:r>
              <a:rPr lang="en-US" sz="2300" dirty="0">
                <a:solidFill>
                  <a:schemeClr val="tx1"/>
                </a:solidFill>
                <a:cs typeface="Times New Roman" charset="0"/>
                <a:sym typeface="Courier New" charset="0"/>
              </a:rPr>
              <a:t>}</a:t>
            </a:r>
          </a:p>
        </p:txBody>
      </p:sp>
      <p:grpSp>
        <p:nvGrpSpPr>
          <p:cNvPr id="31749" name="Group 8"/>
          <p:cNvGrpSpPr>
            <a:grpSpLocks/>
          </p:cNvGrpSpPr>
          <p:nvPr/>
        </p:nvGrpSpPr>
        <p:grpSpPr bwMode="auto">
          <a:xfrm>
            <a:off x="533400" y="4719638"/>
            <a:ext cx="6888163" cy="842962"/>
            <a:chOff x="838200" y="4724400"/>
            <a:chExt cx="6887909" cy="842665"/>
          </a:xfrm>
        </p:grpSpPr>
        <p:sp>
          <p:nvSpPr>
            <p:cNvPr id="31754" name="TextBox 2"/>
            <p:cNvSpPr txBox="1">
              <a:spLocks noChangeArrowheads="1"/>
            </p:cNvSpPr>
            <p:nvPr/>
          </p:nvSpPr>
          <p:spPr bwMode="auto">
            <a:xfrm>
              <a:off x="1219200" y="5105400"/>
              <a:ext cx="5532058" cy="461665"/>
            </a:xfrm>
            <a:prstGeom prst="rect">
              <a:avLst/>
            </a:prstGeom>
            <a:noFill/>
            <a:ln w="1587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/>
                <a:t>sorted, smaller values         larger values</a:t>
              </a:r>
            </a:p>
          </p:txBody>
        </p:sp>
        <p:cxnSp>
          <p:nvCxnSpPr>
            <p:cNvPr id="6" name="Straight Connector 5"/>
            <p:cNvCxnSpPr>
              <a:cxnSpLocks noChangeShapeType="1"/>
            </p:cNvCxnSpPr>
            <p:nvPr/>
          </p:nvCxnSpPr>
          <p:spPr bwMode="auto">
            <a:xfrm>
              <a:off x="4038482" y="5105266"/>
              <a:ext cx="0" cy="457039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>
              <a:outerShdw blurRad="38100" dist="30000" dir="5400000" rotWithShape="0">
                <a:srgbClr val="000000">
                  <a:alpha val="4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56" name="TextBox 7"/>
            <p:cNvSpPr txBox="1">
              <a:spLocks noChangeArrowheads="1"/>
            </p:cNvSpPr>
            <p:nvPr/>
          </p:nvSpPr>
          <p:spPr bwMode="auto">
            <a:xfrm>
              <a:off x="838200" y="5105400"/>
              <a:ext cx="338542" cy="46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/>
                <a:t>b</a:t>
              </a:r>
            </a:p>
          </p:txBody>
        </p:sp>
        <p:sp>
          <p:nvSpPr>
            <p:cNvPr id="31757" name="TextBox 12"/>
            <p:cNvSpPr txBox="1">
              <a:spLocks noChangeArrowheads="1"/>
            </p:cNvSpPr>
            <p:nvPr/>
          </p:nvSpPr>
          <p:spPr bwMode="auto">
            <a:xfrm>
              <a:off x="1219200" y="4724400"/>
              <a:ext cx="65069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/>
                <a:t>0                                    i                                 length</a:t>
              </a:r>
            </a:p>
          </p:txBody>
        </p:sp>
      </p:grpSp>
      <p:grpSp>
        <p:nvGrpSpPr>
          <p:cNvPr id="31750" name="Group 19"/>
          <p:cNvGrpSpPr>
            <a:grpSpLocks/>
          </p:cNvGrpSpPr>
          <p:nvPr/>
        </p:nvGrpSpPr>
        <p:grpSpPr bwMode="auto">
          <a:xfrm>
            <a:off x="1143000" y="5562600"/>
            <a:ext cx="6851650" cy="842963"/>
            <a:chOff x="1143000" y="5562600"/>
            <a:chExt cx="6851305" cy="842665"/>
          </a:xfrm>
        </p:grpSpPr>
        <p:sp>
          <p:nvSpPr>
            <p:cNvPr id="31751" name="TextBox 9"/>
            <p:cNvSpPr txBox="1">
              <a:spLocks noChangeArrowheads="1"/>
            </p:cNvSpPr>
            <p:nvPr/>
          </p:nvSpPr>
          <p:spPr bwMode="auto">
            <a:xfrm>
              <a:off x="1143000" y="5943600"/>
              <a:ext cx="6851305" cy="461665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/>
                <a:t>Each iteration, swap min value of this section into b[i]</a:t>
              </a:r>
            </a:p>
          </p:txBody>
        </p:sp>
        <p:cxnSp>
          <p:nvCxnSpPr>
            <p:cNvPr id="14" name="Straight Connector 13"/>
            <p:cNvCxnSpPr>
              <a:cxnSpLocks noChangeShapeType="1"/>
            </p:cNvCxnSpPr>
            <p:nvPr/>
          </p:nvCxnSpPr>
          <p:spPr bwMode="auto">
            <a:xfrm flipH="1" flipV="1">
              <a:off x="5257593" y="5562600"/>
              <a:ext cx="914354" cy="457038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>
              <a:outerShdw blurRad="38100" dist="30000" dir="5400000" rotWithShape="0">
                <a:srgbClr val="000000">
                  <a:alpha val="4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Connector 17"/>
            <p:cNvCxnSpPr>
              <a:cxnSpLocks noChangeShapeType="1"/>
            </p:cNvCxnSpPr>
            <p:nvPr/>
          </p:nvCxnSpPr>
          <p:spPr bwMode="auto">
            <a:xfrm flipH="1">
              <a:off x="3809866" y="5562600"/>
              <a:ext cx="2590670" cy="0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>
              <a:outerShdw blurRad="38100" dist="30000" dir="5400000" rotWithShape="0">
                <a:srgbClr val="000000">
                  <a:alpha val="4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5" name="Slide Number Placeholder 3"/>
          <p:cNvSpPr txBox="1">
            <a:spLocks/>
          </p:cNvSpPr>
          <p:nvPr/>
        </p:nvSpPr>
        <p:spPr bwMode="auto">
          <a:xfrm>
            <a:off x="0" y="1271588"/>
            <a:ext cx="53340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D0DED8A3-7C4D-844A-8301-4A074702BCF6}" type="slidenum">
              <a:rPr lang="en-US" sz="1200" smtClean="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14</a:t>
            </a:fld>
            <a:endParaRPr 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268288"/>
            <a:ext cx="8229600" cy="950912"/>
          </a:xfrm>
        </p:spPr>
        <p:txBody>
          <a:bodyPr rIns="132080"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ea typeface="MS PGothic" charset="0"/>
                <a:cs typeface="Courier New" charset="0"/>
                <a:sym typeface="Courier New" charset="0"/>
              </a:rPr>
              <a:t>QuickSort</a:t>
            </a:r>
            <a:r>
              <a:rPr lang="en-US" sz="3600" dirty="0" smtClean="0">
                <a:solidFill>
                  <a:srgbClr val="800000"/>
                </a:solidFill>
                <a:latin typeface="Tw Cen MT"/>
                <a:ea typeface="MS PGothic" charset="0"/>
                <a:cs typeface="Tw Cen MT"/>
                <a:sym typeface="Courier New" charset="0"/>
              </a:rPr>
              <a:t>: a recursive algorithm</a:t>
            </a:r>
            <a:endParaRPr lang="en-US" sz="3600" dirty="0">
              <a:solidFill>
                <a:srgbClr val="800000"/>
              </a:solidFill>
              <a:latin typeface="Tw Cen MT"/>
              <a:ea typeface="ヒラギノ角ゴ ProN W6" charset="0"/>
              <a:cs typeface="Tw Cen MT"/>
              <a:sym typeface="Courier New" charset="0"/>
            </a:endParaRPr>
          </a:p>
        </p:txBody>
      </p:sp>
      <p:sp>
        <p:nvSpPr>
          <p:cNvPr id="3379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312A0DF4-590F-1146-A6E3-FC260F189E86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15</a:t>
            </a:fld>
            <a:endParaRPr lang="en-US" sz="1200">
              <a:solidFill>
                <a:srgbClr val="FFFFFF"/>
              </a:solidFill>
            </a:endParaRPr>
          </a:p>
        </p:txBody>
      </p:sp>
      <p:grpSp>
        <p:nvGrpSpPr>
          <p:cNvPr id="28" name="Group 2"/>
          <p:cNvGrpSpPr>
            <a:grpSpLocks/>
          </p:cNvGrpSpPr>
          <p:nvPr/>
        </p:nvGrpSpPr>
        <p:grpSpPr bwMode="auto">
          <a:xfrm>
            <a:off x="1371600" y="1981200"/>
            <a:ext cx="7620000" cy="914400"/>
            <a:chOff x="533400" y="1371600"/>
            <a:chExt cx="7620000" cy="914400"/>
          </a:xfrm>
        </p:grpSpPr>
        <p:grpSp>
          <p:nvGrpSpPr>
            <p:cNvPr id="29" name="Group 5"/>
            <p:cNvGrpSpPr>
              <a:grpSpLocks/>
            </p:cNvGrpSpPr>
            <p:nvPr/>
          </p:nvGrpSpPr>
          <p:grpSpPr bwMode="auto">
            <a:xfrm>
              <a:off x="533400" y="1371600"/>
              <a:ext cx="7620000" cy="914400"/>
              <a:chOff x="533400" y="1371600"/>
              <a:chExt cx="7620000" cy="914400"/>
            </a:xfrm>
          </p:grpSpPr>
          <p:sp>
            <p:nvSpPr>
              <p:cNvPr id="31" name="Rectangle 3"/>
              <p:cNvSpPr>
                <a:spLocks/>
              </p:cNvSpPr>
              <p:nvPr/>
            </p:nvSpPr>
            <p:spPr bwMode="auto">
              <a:xfrm>
                <a:off x="533400" y="1752600"/>
                <a:ext cx="762000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/>
              <a:p>
                <a:pPr marL="39688">
                  <a:spcBef>
                    <a:spcPts val="450"/>
                  </a:spcBef>
                </a:pPr>
                <a:r>
                  <a:rPr lang="en-US" dirty="0">
                    <a:solidFill>
                      <a:srgbClr val="0033CC"/>
                    </a:solidFill>
                    <a:latin typeface="Arial" charset="0"/>
                    <a:cs typeface="Arial" charset="0"/>
                    <a:sym typeface="Arial" charset="0"/>
                  </a:rPr>
                  <a:t>pre:</a:t>
                </a:r>
                <a:endParaRPr lang="en-US" i="1" dirty="0">
                  <a:solidFill>
                    <a:srgbClr val="0033CC"/>
                  </a:solidFill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32" name="TextBox 1"/>
              <p:cNvSpPr txBox="1">
                <a:spLocks noChangeArrowheads="1"/>
              </p:cNvSpPr>
              <p:nvPr/>
            </p:nvSpPr>
            <p:spPr bwMode="auto">
              <a:xfrm>
                <a:off x="1447800" y="1748135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/>
                  <a:t>b</a:t>
                </a:r>
              </a:p>
            </p:txBody>
          </p:sp>
          <p:sp>
            <p:nvSpPr>
              <p:cNvPr id="33" name="TextBox 4"/>
              <p:cNvSpPr txBox="1">
                <a:spLocks noChangeArrowheads="1"/>
              </p:cNvSpPr>
              <p:nvPr/>
            </p:nvSpPr>
            <p:spPr bwMode="auto">
              <a:xfrm>
                <a:off x="1828800" y="1371600"/>
                <a:ext cx="63246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/>
                  <a:t>0                                                             b.length</a:t>
                </a:r>
              </a:p>
            </p:txBody>
          </p:sp>
        </p:grpSp>
        <p:sp>
          <p:nvSpPr>
            <p:cNvPr id="30" name="TextBox 2"/>
            <p:cNvSpPr txBox="1">
              <a:spLocks noChangeArrowheads="1"/>
            </p:cNvSpPr>
            <p:nvPr/>
          </p:nvSpPr>
          <p:spPr bwMode="auto">
            <a:xfrm>
              <a:off x="1828800" y="1752600"/>
              <a:ext cx="4800600" cy="4619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/>
                <a:t>                           ?                                </a:t>
              </a:r>
            </a:p>
          </p:txBody>
        </p:sp>
      </p:grpSp>
      <p:grpSp>
        <p:nvGrpSpPr>
          <p:cNvPr id="34" name="Group 13"/>
          <p:cNvGrpSpPr>
            <a:grpSpLocks/>
          </p:cNvGrpSpPr>
          <p:nvPr/>
        </p:nvGrpSpPr>
        <p:grpSpPr bwMode="auto">
          <a:xfrm>
            <a:off x="1371600" y="4953000"/>
            <a:ext cx="7620000" cy="914400"/>
            <a:chOff x="533400" y="1371600"/>
            <a:chExt cx="7620000" cy="914400"/>
          </a:xfrm>
        </p:grpSpPr>
        <p:grpSp>
          <p:nvGrpSpPr>
            <p:cNvPr id="35" name="Group 5"/>
            <p:cNvGrpSpPr>
              <a:grpSpLocks/>
            </p:cNvGrpSpPr>
            <p:nvPr/>
          </p:nvGrpSpPr>
          <p:grpSpPr bwMode="auto">
            <a:xfrm>
              <a:off x="533400" y="1371600"/>
              <a:ext cx="7620000" cy="914400"/>
              <a:chOff x="533400" y="1371600"/>
              <a:chExt cx="7620000" cy="914400"/>
            </a:xfrm>
          </p:grpSpPr>
          <p:sp>
            <p:nvSpPr>
              <p:cNvPr id="37" name="Rectangle 3"/>
              <p:cNvSpPr>
                <a:spLocks/>
              </p:cNvSpPr>
              <p:nvPr/>
            </p:nvSpPr>
            <p:spPr bwMode="auto">
              <a:xfrm>
                <a:off x="533400" y="1752600"/>
                <a:ext cx="914400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/>
              <a:p>
                <a:pPr marL="39688">
                  <a:spcBef>
                    <a:spcPts val="450"/>
                  </a:spcBef>
                </a:pPr>
                <a:r>
                  <a:rPr lang="en-US">
                    <a:solidFill>
                      <a:srgbClr val="0033CC"/>
                    </a:solidFill>
                    <a:latin typeface="Arial" charset="0"/>
                    <a:cs typeface="Arial" charset="0"/>
                    <a:sym typeface="Arial" charset="0"/>
                  </a:rPr>
                  <a:t>post:</a:t>
                </a:r>
                <a:endParaRPr lang="en-US" i="1">
                  <a:solidFill>
                    <a:srgbClr val="0033CC"/>
                  </a:solidFill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38" name="TextBox 1"/>
              <p:cNvSpPr txBox="1">
                <a:spLocks noChangeArrowheads="1"/>
              </p:cNvSpPr>
              <p:nvPr/>
            </p:nvSpPr>
            <p:spPr bwMode="auto">
              <a:xfrm>
                <a:off x="1447800" y="1748135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/>
                  <a:t>b</a:t>
                </a:r>
              </a:p>
            </p:txBody>
          </p:sp>
          <p:sp>
            <p:nvSpPr>
              <p:cNvPr id="39" name="TextBox 4"/>
              <p:cNvSpPr txBox="1">
                <a:spLocks noChangeArrowheads="1"/>
              </p:cNvSpPr>
              <p:nvPr/>
            </p:nvSpPr>
            <p:spPr bwMode="auto">
              <a:xfrm>
                <a:off x="1828800" y="1371600"/>
                <a:ext cx="63246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/>
                  <a:t>0                                                             b.length</a:t>
                </a:r>
              </a:p>
            </p:txBody>
          </p:sp>
        </p:grpSp>
        <p:sp>
          <p:nvSpPr>
            <p:cNvPr id="36" name="TextBox 2"/>
            <p:cNvSpPr txBox="1">
              <a:spLocks noChangeArrowheads="1"/>
            </p:cNvSpPr>
            <p:nvPr/>
          </p:nvSpPr>
          <p:spPr bwMode="auto">
            <a:xfrm>
              <a:off x="1828800" y="1752600"/>
              <a:ext cx="4800600" cy="4619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/>
                <a:t>                           sorted                                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667000" y="3352800"/>
            <a:ext cx="4800600" cy="461963"/>
            <a:chOff x="2667000" y="3352800"/>
            <a:chExt cx="4800600" cy="461963"/>
          </a:xfrm>
        </p:grpSpPr>
        <p:sp>
          <p:nvSpPr>
            <p:cNvPr id="40" name="TextBox 2"/>
            <p:cNvSpPr txBox="1">
              <a:spLocks noChangeArrowheads="1"/>
            </p:cNvSpPr>
            <p:nvPr/>
          </p:nvSpPr>
          <p:spPr bwMode="auto">
            <a:xfrm>
              <a:off x="2667000" y="3352800"/>
              <a:ext cx="4800600" cy="4619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 dirty="0"/>
                <a:t>                           </a:t>
              </a:r>
              <a:r>
                <a:rPr lang="en-US" dirty="0" smtClean="0"/>
                <a:t>x                                </a:t>
              </a:r>
              <a:endParaRPr lang="en-US" dirty="0"/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>
              <a:off x="4648200" y="3352800"/>
              <a:ext cx="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5105400" y="3352800"/>
              <a:ext cx="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0" name="TextBox 9"/>
          <p:cNvSpPr txBox="1"/>
          <p:nvPr/>
        </p:nvSpPr>
        <p:spPr>
          <a:xfrm>
            <a:off x="3124200" y="3348335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&lt;= x                           &gt;= 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" y="3348335"/>
            <a:ext cx="19876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688" algn="r">
              <a:spcBef>
                <a:spcPts val="450"/>
              </a:spcBef>
            </a:pPr>
            <a:r>
              <a:rPr lang="en-US" dirty="0">
                <a:solidFill>
                  <a:srgbClr val="008000"/>
                </a:solidFill>
                <a:latin typeface="Arial" charset="0"/>
                <a:cs typeface="Arial" charset="0"/>
                <a:sym typeface="Arial" charset="0"/>
              </a:rPr>
              <a:t>p</a:t>
            </a:r>
            <a:r>
              <a:rPr lang="en-US" dirty="0" smtClean="0">
                <a:solidFill>
                  <a:srgbClr val="008000"/>
                </a:solidFill>
                <a:latin typeface="Arial" charset="0"/>
                <a:cs typeface="Arial" charset="0"/>
                <a:sym typeface="Arial" charset="0"/>
              </a:rPr>
              <a:t>artition step</a:t>
            </a:r>
            <a:endParaRPr lang="en-US" dirty="0">
              <a:solidFill>
                <a:srgbClr val="008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52400" y="4334172"/>
            <a:ext cx="229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688" algn="r">
              <a:spcBef>
                <a:spcPts val="450"/>
              </a:spcBef>
            </a:pPr>
            <a:r>
              <a:rPr lang="en-US" dirty="0" smtClean="0">
                <a:solidFill>
                  <a:srgbClr val="008000"/>
                </a:solidFill>
                <a:latin typeface="Arial" charset="0"/>
                <a:cs typeface="Arial" charset="0"/>
                <a:sym typeface="Arial" charset="0"/>
              </a:rPr>
              <a:t>recursion step</a:t>
            </a:r>
            <a:endParaRPr lang="en-US" dirty="0">
              <a:solidFill>
                <a:srgbClr val="008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667000" y="4338637"/>
            <a:ext cx="4800600" cy="461963"/>
            <a:chOff x="2667000" y="4338637"/>
            <a:chExt cx="4800600" cy="461963"/>
          </a:xfrm>
        </p:grpSpPr>
        <p:sp>
          <p:nvSpPr>
            <p:cNvPr id="48" name="TextBox 2"/>
            <p:cNvSpPr txBox="1">
              <a:spLocks noChangeArrowheads="1"/>
            </p:cNvSpPr>
            <p:nvPr/>
          </p:nvSpPr>
          <p:spPr bwMode="auto">
            <a:xfrm>
              <a:off x="2667000" y="4338637"/>
              <a:ext cx="4800600" cy="4619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 dirty="0"/>
                <a:t>                           </a:t>
              </a:r>
              <a:r>
                <a:rPr lang="en-US" dirty="0" smtClean="0"/>
                <a:t>x                                </a:t>
              </a:r>
              <a:endParaRPr lang="en-US" dirty="0"/>
            </a:p>
          </p:txBody>
        </p:sp>
        <p:cxnSp>
          <p:nvCxnSpPr>
            <p:cNvPr id="49" name="Straight Connector 48"/>
            <p:cNvCxnSpPr/>
            <p:nvPr/>
          </p:nvCxnSpPr>
          <p:spPr bwMode="auto">
            <a:xfrm>
              <a:off x="4648200" y="4338637"/>
              <a:ext cx="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5105400" y="4338637"/>
              <a:ext cx="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" name="TextBox 50"/>
            <p:cNvSpPr txBox="1"/>
            <p:nvPr/>
          </p:nvSpPr>
          <p:spPr>
            <a:xfrm>
              <a:off x="2667000" y="4338637"/>
              <a:ext cx="1981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800000"/>
                  </a:solidFill>
                  <a:latin typeface="Courier New"/>
                  <a:cs typeface="Courier New"/>
                </a:rPr>
                <a:t>[QuickSort]</a:t>
              </a:r>
              <a:endParaRPr lang="en-US" sz="2000" b="1" dirty="0">
                <a:solidFill>
                  <a:srgbClr val="80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257800" y="4343400"/>
              <a:ext cx="1981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800000"/>
                  </a:solidFill>
                  <a:latin typeface="Courier New"/>
                  <a:cs typeface="Courier New"/>
                </a:rPr>
                <a:t>[QuickSort]</a:t>
              </a:r>
              <a:endParaRPr lang="en-US" sz="2000" b="1" dirty="0">
                <a:solidFill>
                  <a:srgbClr val="800000"/>
                </a:solidFill>
                <a:latin typeface="Courier New"/>
                <a:cs typeface="Courier New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5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268288"/>
            <a:ext cx="8229600" cy="950912"/>
          </a:xfrm>
        </p:spPr>
        <p:txBody>
          <a:bodyPr rIns="132080"/>
          <a:lstStyle/>
          <a:p>
            <a:pPr eaLnBrk="1" hangingPunct="1"/>
            <a:r>
              <a:rPr lang="en-US" sz="3600" dirty="0">
                <a:solidFill>
                  <a:srgbClr val="800000"/>
                </a:solidFill>
                <a:latin typeface="Tw Cen MT"/>
                <a:ea typeface="MS PGothic" charset="0"/>
                <a:cs typeface="Tw Cen MT"/>
                <a:sym typeface="Courier New" charset="0"/>
              </a:rPr>
              <a:t>Partition algorithm of 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ea typeface="MS PGothic" charset="0"/>
                <a:cs typeface="Courier New" charset="0"/>
                <a:sym typeface="Courier New" charset="0"/>
              </a:rPr>
              <a:t>QuickSort</a:t>
            </a:r>
            <a:endParaRPr lang="en-US" sz="3200" b="1" dirty="0">
              <a:solidFill>
                <a:srgbClr val="800000"/>
              </a:solidFill>
              <a:latin typeface="Courier New" charset="0"/>
              <a:ea typeface="ヒラギノ角ゴ ProN W6" charset="0"/>
              <a:cs typeface="ヒラギノ角ゴ ProN W6" charset="0"/>
              <a:sym typeface="Courier New" charset="0"/>
            </a:endParaRPr>
          </a:p>
        </p:txBody>
      </p:sp>
      <p:sp>
        <p:nvSpPr>
          <p:cNvPr id="3379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312A0DF4-590F-1146-A6E3-FC260F189E86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16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573213"/>
            <a:ext cx="7010400" cy="4622800"/>
          </a:xfrm>
        </p:spPr>
        <p:txBody>
          <a:bodyPr rIns="132080"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 smtClean="0">
                <a:solidFill>
                  <a:srgbClr val="660066"/>
                </a:solidFill>
                <a:ea typeface="ＭＳ Ｐゴシック" charset="0"/>
                <a:cs typeface="+mn-cs"/>
              </a:rPr>
              <a:t>Idea</a:t>
            </a:r>
            <a:r>
              <a:rPr lang="en-US" dirty="0" smtClean="0">
                <a:ea typeface="ＭＳ Ｐゴシック" charset="0"/>
                <a:cs typeface="+mn-cs"/>
              </a:rPr>
              <a:t>  </a:t>
            </a:r>
            <a:r>
              <a:rPr lang="en-US" sz="2400" dirty="0" smtClean="0">
                <a:latin typeface="Times New Roman"/>
                <a:ea typeface="ＭＳ Ｐゴシック" charset="0"/>
                <a:cs typeface="Times New Roman"/>
              </a:rPr>
              <a:t>Using the pivot value x that is in b[h]:</a:t>
            </a:r>
          </a:p>
          <a:p>
            <a:pPr marL="384175" lvl="1" indent="0" eaLnBrk="1" hangingPunct="1">
              <a:buFont typeface="Wingdings 2" charset="0"/>
              <a:buNone/>
              <a:defRPr/>
            </a:pPr>
            <a:endParaRPr lang="en-US" sz="2400" dirty="0">
              <a:latin typeface="Times New Roman"/>
              <a:ea typeface="ＭＳ Ｐゴシック" charset="0"/>
              <a:cs typeface="Times New Roman"/>
            </a:endParaRPr>
          </a:p>
          <a:p>
            <a:pPr marL="384175" lvl="1" indent="0" eaLnBrk="1" hangingPunct="1">
              <a:buFont typeface="Wingdings 2" charset="0"/>
              <a:buNone/>
              <a:defRPr/>
            </a:pPr>
            <a:endParaRPr lang="en-US" sz="2400" dirty="0">
              <a:latin typeface="Times New Roman"/>
              <a:ea typeface="ＭＳ Ｐゴシック" charset="0"/>
              <a:cs typeface="Times New Roman"/>
              <a:sym typeface="Courier New" charset="0"/>
            </a:endParaRPr>
          </a:p>
          <a:p>
            <a:pPr marL="384175" lvl="1" indent="0" eaLnBrk="1" hangingPunct="1">
              <a:buFont typeface="Wingdings 2" charset="0"/>
              <a:buNone/>
              <a:defRPr/>
            </a:pPr>
            <a:endParaRPr lang="en-US" sz="2400" b="1" dirty="0">
              <a:latin typeface="Times New Roman"/>
              <a:ea typeface="ヒラギノ角ゴ ProN W6" charset="0"/>
              <a:cs typeface="Times New Roman"/>
              <a:sym typeface="Courier New" charset="0"/>
            </a:endParaRPr>
          </a:p>
          <a:p>
            <a:pPr marL="384175" lvl="1" indent="-320675" eaLnBrk="1" hangingPunct="1">
              <a:buFont typeface="Wingdings 2" charset="0"/>
              <a:buNone/>
              <a:defRPr/>
            </a:pPr>
            <a:r>
              <a:rPr lang="en-US" sz="2400" dirty="0">
                <a:latin typeface="Times New Roman"/>
                <a:ea typeface="ヒラギノ角ゴ ProN W6" charset="0"/>
                <a:cs typeface="Times New Roman"/>
                <a:sym typeface="Courier New" charset="0"/>
              </a:rPr>
              <a:t>S</a:t>
            </a:r>
            <a:r>
              <a:rPr lang="en-US" sz="2400" dirty="0" smtClean="0">
                <a:latin typeface="Times New Roman"/>
                <a:ea typeface="ヒラギノ角ゴ ProN W6" charset="0"/>
                <a:cs typeface="Times New Roman"/>
                <a:sym typeface="Courier New" charset="0"/>
              </a:rPr>
              <a:t>wap array values around until b[</a:t>
            </a:r>
            <a:r>
              <a:rPr lang="en-US" sz="2400" dirty="0" err="1" smtClean="0">
                <a:latin typeface="Times New Roman"/>
                <a:ea typeface="ヒラギノ角ゴ ProN W6" charset="0"/>
                <a:cs typeface="Times New Roman"/>
                <a:sym typeface="Courier New" charset="0"/>
              </a:rPr>
              <a:t>h..k</a:t>
            </a:r>
            <a:r>
              <a:rPr lang="en-US" sz="2400" dirty="0" smtClean="0">
                <a:latin typeface="Times New Roman"/>
                <a:ea typeface="ヒラギノ角ゴ ProN W6" charset="0"/>
                <a:cs typeface="Times New Roman"/>
                <a:sym typeface="Courier New" charset="0"/>
              </a:rPr>
              <a:t>] looks like this</a:t>
            </a:r>
            <a:r>
              <a:rPr lang="en-US" sz="2400" b="1" dirty="0" smtClean="0">
                <a:latin typeface="Times New Roman"/>
                <a:ea typeface="ヒラギノ角ゴ ProN W6" charset="0"/>
                <a:cs typeface="Times New Roman"/>
                <a:sym typeface="Courier New" charset="0"/>
              </a:rPr>
              <a:t>:</a:t>
            </a:r>
          </a:p>
          <a:p>
            <a:pPr marL="384175" lvl="1" indent="0" eaLnBrk="1" hangingPunct="1">
              <a:buFont typeface="Wingdings 2" charset="0"/>
              <a:buNone/>
              <a:defRPr/>
            </a:pPr>
            <a:endParaRPr lang="en-US" sz="2400" dirty="0" smtClean="0">
              <a:latin typeface="Times New Roman"/>
              <a:ea typeface="ＭＳ Ｐゴシック" charset="0"/>
              <a:cs typeface="Times New Roman"/>
            </a:endParaRPr>
          </a:p>
          <a:p>
            <a:pPr marL="384175" lvl="1" indent="0" eaLnBrk="1" hangingPunct="1">
              <a:buFont typeface="Wingdings 2" charset="0"/>
              <a:buNone/>
              <a:defRPr/>
            </a:pPr>
            <a:endParaRPr lang="en-US" sz="2400" dirty="0">
              <a:latin typeface="Times New Roman"/>
              <a:ea typeface="ＭＳ Ｐゴシック" charset="0"/>
              <a:cs typeface="Times New Roman"/>
            </a:endParaRPr>
          </a:p>
          <a:p>
            <a:pPr marL="384175" lvl="1" indent="0" eaLnBrk="1" hangingPunct="1">
              <a:buFont typeface="Wingdings 2" charset="0"/>
              <a:buNone/>
              <a:defRPr/>
            </a:pPr>
            <a:endParaRPr lang="en-US" sz="2400" dirty="0" smtClean="0">
              <a:latin typeface="Times New Roman"/>
              <a:ea typeface="ＭＳ Ｐゴシック" charset="0"/>
              <a:cs typeface="Times New Roman"/>
            </a:endParaRPr>
          </a:p>
          <a:p>
            <a:pPr marL="384175" lvl="1" indent="0" eaLnBrk="1" hangingPunct="1">
              <a:buFont typeface="Wingdings 2" charset="0"/>
              <a:buNone/>
              <a:defRPr/>
            </a:pPr>
            <a:endParaRPr lang="en-US" sz="2400" dirty="0">
              <a:latin typeface="Times New Roman"/>
              <a:ea typeface="ＭＳ Ｐゴシック" charset="0"/>
              <a:cs typeface="Times New Roman"/>
            </a:endParaRPr>
          </a:p>
        </p:txBody>
      </p:sp>
      <p:grpSp>
        <p:nvGrpSpPr>
          <p:cNvPr id="33796" name="Group 7"/>
          <p:cNvGrpSpPr>
            <a:grpSpLocks/>
          </p:cNvGrpSpPr>
          <p:nvPr/>
        </p:nvGrpSpPr>
        <p:grpSpPr bwMode="auto">
          <a:xfrm>
            <a:off x="1447800" y="2209800"/>
            <a:ext cx="4953000" cy="919163"/>
            <a:chOff x="1447800" y="2362200"/>
            <a:chExt cx="4953000" cy="918865"/>
          </a:xfrm>
        </p:grpSpPr>
        <p:sp>
          <p:nvSpPr>
            <p:cNvPr id="33805" name="TextBox 1"/>
            <p:cNvSpPr txBox="1">
              <a:spLocks noChangeArrowheads="1"/>
            </p:cNvSpPr>
            <p:nvPr/>
          </p:nvSpPr>
          <p:spPr bwMode="auto">
            <a:xfrm>
              <a:off x="1447800" y="2819400"/>
              <a:ext cx="4953000" cy="461665"/>
            </a:xfrm>
            <a:prstGeom prst="rect">
              <a:avLst/>
            </a:prstGeom>
            <a:noFill/>
            <a:ln w="12700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/>
                <a:t>x                          ?                     </a:t>
              </a:r>
            </a:p>
          </p:txBody>
        </p:sp>
        <p:sp>
          <p:nvSpPr>
            <p:cNvPr id="33806" name="TextBox 2"/>
            <p:cNvSpPr txBox="1">
              <a:spLocks noChangeArrowheads="1"/>
            </p:cNvSpPr>
            <p:nvPr/>
          </p:nvSpPr>
          <p:spPr bwMode="auto">
            <a:xfrm>
              <a:off x="1447800" y="2362200"/>
              <a:ext cx="4953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/>
                <a:t>h   h+1                                                 k            </a:t>
              </a:r>
            </a:p>
          </p:txBody>
        </p:sp>
        <p:cxnSp>
          <p:nvCxnSpPr>
            <p:cNvPr id="7" name="Straight Connector 6"/>
            <p:cNvCxnSpPr>
              <a:cxnSpLocks noChangeShapeType="1"/>
            </p:cNvCxnSpPr>
            <p:nvPr/>
          </p:nvCxnSpPr>
          <p:spPr bwMode="auto">
            <a:xfrm>
              <a:off x="1828800" y="2819252"/>
              <a:ext cx="0" cy="4570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3797" name="Group 11"/>
          <p:cNvGrpSpPr>
            <a:grpSpLocks/>
          </p:cNvGrpSpPr>
          <p:nvPr/>
        </p:nvGrpSpPr>
        <p:grpSpPr bwMode="auto">
          <a:xfrm>
            <a:off x="1447800" y="3962400"/>
            <a:ext cx="4953000" cy="919163"/>
            <a:chOff x="1447800" y="2362200"/>
            <a:chExt cx="4953000" cy="918865"/>
          </a:xfrm>
        </p:grpSpPr>
        <p:sp>
          <p:nvSpPr>
            <p:cNvPr id="33802" name="TextBox 12"/>
            <p:cNvSpPr txBox="1">
              <a:spLocks noChangeArrowheads="1"/>
            </p:cNvSpPr>
            <p:nvPr/>
          </p:nvSpPr>
          <p:spPr bwMode="auto">
            <a:xfrm>
              <a:off x="1447800" y="2819400"/>
              <a:ext cx="4953000" cy="461665"/>
            </a:xfrm>
            <a:prstGeom prst="rect">
              <a:avLst/>
            </a:prstGeom>
            <a:noFill/>
            <a:ln w="12700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/>
                <a:t>        &lt;= x                x           &gt;= x                                               </a:t>
              </a:r>
            </a:p>
          </p:txBody>
        </p:sp>
        <p:sp>
          <p:nvSpPr>
            <p:cNvPr id="33803" name="TextBox 13"/>
            <p:cNvSpPr txBox="1">
              <a:spLocks noChangeArrowheads="1"/>
            </p:cNvSpPr>
            <p:nvPr/>
          </p:nvSpPr>
          <p:spPr bwMode="auto">
            <a:xfrm>
              <a:off x="1447800" y="2362200"/>
              <a:ext cx="4953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/>
                <a:t>h                              j                           k            </a:t>
              </a:r>
            </a:p>
          </p:txBody>
        </p:sp>
        <p:cxnSp>
          <p:nvCxnSpPr>
            <p:cNvPr id="15" name="Straight Connector 14"/>
            <p:cNvCxnSpPr>
              <a:cxnSpLocks noChangeShapeType="1"/>
            </p:cNvCxnSpPr>
            <p:nvPr/>
          </p:nvCxnSpPr>
          <p:spPr bwMode="auto">
            <a:xfrm>
              <a:off x="3810000" y="2819252"/>
              <a:ext cx="0" cy="4570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6" name="Straight Connector 15"/>
          <p:cNvCxnSpPr>
            <a:cxnSpLocks noChangeShapeType="1"/>
          </p:cNvCxnSpPr>
          <p:nvPr/>
        </p:nvCxnSpPr>
        <p:spPr bwMode="auto">
          <a:xfrm>
            <a:off x="4267200" y="44196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799" name="TextBox 1"/>
          <p:cNvSpPr txBox="1">
            <a:spLocks noChangeArrowheads="1"/>
          </p:cNvSpPr>
          <p:nvPr/>
        </p:nvSpPr>
        <p:spPr bwMode="auto">
          <a:xfrm>
            <a:off x="381000" y="2667000"/>
            <a:ext cx="663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>
                <a:solidFill>
                  <a:srgbClr val="3366FF"/>
                </a:solidFill>
              </a:rPr>
              <a:t>pre:</a:t>
            </a:r>
          </a:p>
        </p:txBody>
      </p:sp>
      <p:sp>
        <p:nvSpPr>
          <p:cNvPr id="33800" name="TextBox 18"/>
          <p:cNvSpPr txBox="1">
            <a:spLocks noChangeArrowheads="1"/>
          </p:cNvSpPr>
          <p:nvPr/>
        </p:nvSpPr>
        <p:spPr bwMode="auto">
          <a:xfrm>
            <a:off x="457200" y="4419600"/>
            <a:ext cx="782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>
                <a:solidFill>
                  <a:srgbClr val="3366FF"/>
                </a:solidFill>
              </a:rPr>
              <a:t>post:</a:t>
            </a:r>
          </a:p>
        </p:txBody>
      </p:sp>
      <p:sp>
        <p:nvSpPr>
          <p:cNvPr id="33801" name="TextBox 2"/>
          <p:cNvSpPr txBox="1">
            <a:spLocks noChangeArrowheads="1"/>
          </p:cNvSpPr>
          <p:nvPr/>
        </p:nvSpPr>
        <p:spPr bwMode="auto">
          <a:xfrm>
            <a:off x="7010400" y="2362200"/>
            <a:ext cx="1676400" cy="830263"/>
          </a:xfrm>
          <a:prstGeom prst="rect">
            <a:avLst/>
          </a:prstGeom>
          <a:solidFill>
            <a:srgbClr val="FFF6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algn="r" eaLnBrk="1" hangingPunct="1"/>
            <a:r>
              <a:rPr lang="en-US"/>
              <a:t>x is called the </a:t>
            </a:r>
            <a:r>
              <a:rPr lang="en-US">
                <a:solidFill>
                  <a:srgbClr val="800000"/>
                </a:solidFill>
              </a:rPr>
              <a:t>pivot</a:t>
            </a:r>
          </a:p>
        </p:txBody>
      </p:sp>
    </p:spTree>
    <p:extLst>
      <p:ext uri="{BB962C8B-B14F-4D97-AF65-F5344CB8AC3E}">
        <p14:creationId xmlns:p14="http://schemas.microsoft.com/office/powerpoint/2010/main" val="6839371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/>
          </p:cNvSpPr>
          <p:nvPr/>
        </p:nvSpPr>
        <p:spPr bwMode="auto">
          <a:xfrm>
            <a:off x="1654175" y="736600"/>
            <a:ext cx="6042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b="1">
                <a:solidFill>
                  <a:schemeClr val="tx1"/>
                </a:solidFill>
                <a:cs typeface="Times New Roman" charset="0"/>
              </a:rPr>
              <a:t>20</a:t>
            </a:r>
            <a:r>
              <a:rPr lang="en-US">
                <a:solidFill>
                  <a:srgbClr val="0033CC"/>
                </a:solidFill>
                <a:cs typeface="Times New Roman" charset="0"/>
              </a:rPr>
              <a:t>   </a:t>
            </a:r>
            <a:r>
              <a:rPr lang="en-US">
                <a:solidFill>
                  <a:srgbClr val="FF0000"/>
                </a:solidFill>
                <a:cs typeface="Times New Roman" charset="0"/>
              </a:rPr>
              <a:t>31   24</a:t>
            </a:r>
            <a:r>
              <a:rPr lang="en-US">
                <a:solidFill>
                  <a:srgbClr val="0033CC"/>
                </a:solidFill>
                <a:cs typeface="Times New Roman" charset="0"/>
              </a:rPr>
              <a:t>  19  </a:t>
            </a:r>
            <a:r>
              <a:rPr lang="en-US">
                <a:solidFill>
                  <a:srgbClr val="FF0000"/>
                </a:solidFill>
                <a:cs typeface="Times New Roman" charset="0"/>
              </a:rPr>
              <a:t>45   56</a:t>
            </a:r>
            <a:r>
              <a:rPr lang="en-US">
                <a:solidFill>
                  <a:srgbClr val="0033CC"/>
                </a:solidFill>
                <a:cs typeface="Times New Roman" charset="0"/>
              </a:rPr>
              <a:t>    4    </a:t>
            </a:r>
            <a:r>
              <a:rPr lang="en-US">
                <a:solidFill>
                  <a:srgbClr val="FF0000"/>
                </a:solidFill>
                <a:cs typeface="Times New Roman" charset="0"/>
              </a:rPr>
              <a:t>20</a:t>
            </a:r>
            <a:r>
              <a:rPr lang="en-US">
                <a:solidFill>
                  <a:srgbClr val="0033CC"/>
                </a:solidFill>
                <a:cs typeface="Times New Roman" charset="0"/>
              </a:rPr>
              <a:t>    5    </a:t>
            </a:r>
            <a:r>
              <a:rPr lang="en-US">
                <a:solidFill>
                  <a:srgbClr val="FF0000"/>
                </a:solidFill>
                <a:cs typeface="Times New Roman" charset="0"/>
              </a:rPr>
              <a:t>72 </a:t>
            </a:r>
            <a:r>
              <a:rPr lang="en-US">
                <a:solidFill>
                  <a:srgbClr val="0033CC"/>
                </a:solidFill>
                <a:cs typeface="Times New Roman" charset="0"/>
              </a:rPr>
              <a:t> 14   </a:t>
            </a:r>
            <a:r>
              <a:rPr lang="en-US">
                <a:solidFill>
                  <a:srgbClr val="FF0000"/>
                </a:solidFill>
                <a:cs typeface="Times New Roman" charset="0"/>
              </a:rPr>
              <a:t>99</a:t>
            </a:r>
          </a:p>
        </p:txBody>
      </p:sp>
      <p:sp>
        <p:nvSpPr>
          <p:cNvPr id="3481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3AD1647A-FB2F-3648-B06C-C10A716B7663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17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34819" name="Rectangle 3"/>
          <p:cNvSpPr>
            <a:spLocks/>
          </p:cNvSpPr>
          <p:nvPr/>
        </p:nvSpPr>
        <p:spPr bwMode="auto">
          <a:xfrm>
            <a:off x="1563688" y="685800"/>
            <a:ext cx="517525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34820" name="Rectangle 4"/>
          <p:cNvSpPr>
            <a:spLocks/>
          </p:cNvSpPr>
          <p:nvPr/>
        </p:nvSpPr>
        <p:spPr bwMode="auto">
          <a:xfrm>
            <a:off x="2081213" y="685800"/>
            <a:ext cx="519112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34821" name="Rectangle 5"/>
          <p:cNvSpPr>
            <a:spLocks/>
          </p:cNvSpPr>
          <p:nvPr/>
        </p:nvSpPr>
        <p:spPr bwMode="auto">
          <a:xfrm>
            <a:off x="2600325" y="685800"/>
            <a:ext cx="517525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34822" name="Rectangle 6"/>
          <p:cNvSpPr>
            <a:spLocks/>
          </p:cNvSpPr>
          <p:nvPr/>
        </p:nvSpPr>
        <p:spPr bwMode="auto">
          <a:xfrm>
            <a:off x="3117850" y="685800"/>
            <a:ext cx="46355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34823" name="Rectangle 7"/>
          <p:cNvSpPr>
            <a:spLocks/>
          </p:cNvSpPr>
          <p:nvPr/>
        </p:nvSpPr>
        <p:spPr bwMode="auto">
          <a:xfrm>
            <a:off x="3597275" y="685800"/>
            <a:ext cx="593725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34824" name="Rectangle 8"/>
          <p:cNvSpPr>
            <a:spLocks/>
          </p:cNvSpPr>
          <p:nvPr/>
        </p:nvSpPr>
        <p:spPr bwMode="auto">
          <a:xfrm>
            <a:off x="4191000" y="685800"/>
            <a:ext cx="5334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34825" name="Rectangle 9"/>
          <p:cNvSpPr>
            <a:spLocks/>
          </p:cNvSpPr>
          <p:nvPr/>
        </p:nvSpPr>
        <p:spPr bwMode="auto">
          <a:xfrm>
            <a:off x="4724400" y="685800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34826" name="Rectangle 10"/>
          <p:cNvSpPr>
            <a:spLocks/>
          </p:cNvSpPr>
          <p:nvPr/>
        </p:nvSpPr>
        <p:spPr bwMode="auto">
          <a:xfrm>
            <a:off x="5181600" y="685800"/>
            <a:ext cx="517525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34827" name="Rectangle 11"/>
          <p:cNvSpPr>
            <a:spLocks/>
          </p:cNvSpPr>
          <p:nvPr/>
        </p:nvSpPr>
        <p:spPr bwMode="auto">
          <a:xfrm>
            <a:off x="5707063" y="685800"/>
            <a:ext cx="541337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34828" name="Rectangle 12"/>
          <p:cNvSpPr>
            <a:spLocks/>
          </p:cNvSpPr>
          <p:nvPr/>
        </p:nvSpPr>
        <p:spPr bwMode="auto">
          <a:xfrm>
            <a:off x="6264275" y="685800"/>
            <a:ext cx="517525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34829" name="Rectangle 13"/>
          <p:cNvSpPr>
            <a:spLocks/>
          </p:cNvSpPr>
          <p:nvPr/>
        </p:nvSpPr>
        <p:spPr bwMode="auto">
          <a:xfrm>
            <a:off x="6781800" y="685800"/>
            <a:ext cx="517525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34830" name="Rectangle 14"/>
          <p:cNvSpPr>
            <a:spLocks/>
          </p:cNvSpPr>
          <p:nvPr/>
        </p:nvSpPr>
        <p:spPr bwMode="auto">
          <a:xfrm>
            <a:off x="7315200" y="685800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838200" y="1066800"/>
            <a:ext cx="1066800" cy="979488"/>
            <a:chOff x="0" y="0"/>
            <a:chExt cx="672" cy="617"/>
          </a:xfrm>
        </p:grpSpPr>
        <p:sp>
          <p:nvSpPr>
            <p:cNvPr id="34861" name="Line 16"/>
            <p:cNvSpPr>
              <a:spLocks noChangeShapeType="1"/>
            </p:cNvSpPr>
            <p:nvPr/>
          </p:nvSpPr>
          <p:spPr bwMode="auto">
            <a:xfrm rot="10800000" flipH="1">
              <a:off x="384" y="0"/>
              <a:ext cx="288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62" name="Rectangle 17"/>
            <p:cNvSpPr>
              <a:spLocks/>
            </p:cNvSpPr>
            <p:nvPr/>
          </p:nvSpPr>
          <p:spPr bwMode="auto">
            <a:xfrm>
              <a:off x="0" y="384"/>
              <a:ext cx="43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>
                  <a:solidFill>
                    <a:schemeClr val="tx1"/>
                  </a:solidFill>
                  <a:cs typeface="Times New Roman" charset="0"/>
                </a:rPr>
                <a:t>pivot</a:t>
              </a:r>
            </a:p>
          </p:txBody>
        </p: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304800" y="1619250"/>
            <a:ext cx="8458200" cy="2190750"/>
            <a:chOff x="304800" y="1230868"/>
            <a:chExt cx="8458200" cy="2190929"/>
          </a:xfrm>
        </p:grpSpPr>
        <p:sp>
          <p:nvSpPr>
            <p:cNvPr id="34842" name="Rectangle 21"/>
            <p:cNvSpPr>
              <a:spLocks/>
            </p:cNvSpPr>
            <p:nvPr/>
          </p:nvSpPr>
          <p:spPr bwMode="auto">
            <a:xfrm>
              <a:off x="3886200" y="1230868"/>
              <a:ext cx="108383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>
                  <a:solidFill>
                    <a:srgbClr val="008000"/>
                  </a:solidFill>
                  <a:cs typeface="Times New Roman" charset="0"/>
                </a:rPr>
                <a:t>partition</a:t>
              </a:r>
            </a:p>
          </p:txBody>
        </p:sp>
        <p:sp>
          <p:nvSpPr>
            <p:cNvPr id="34843" name="TextBox 1"/>
            <p:cNvSpPr txBox="1">
              <a:spLocks noChangeArrowheads="1"/>
            </p:cNvSpPr>
            <p:nvPr/>
          </p:nvSpPr>
          <p:spPr bwMode="auto">
            <a:xfrm>
              <a:off x="3742776" y="1595735"/>
              <a:ext cx="29582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 b="1"/>
                <a:t>j</a:t>
              </a:r>
            </a:p>
          </p:txBody>
        </p:sp>
        <p:grpSp>
          <p:nvGrpSpPr>
            <p:cNvPr id="34844" name="Group 16"/>
            <p:cNvGrpSpPr>
              <a:grpSpLocks/>
            </p:cNvGrpSpPr>
            <p:nvPr/>
          </p:nvGrpSpPr>
          <p:grpSpPr bwMode="auto">
            <a:xfrm>
              <a:off x="1600200" y="2058024"/>
              <a:ext cx="6172200" cy="381031"/>
              <a:chOff x="1600200" y="2058024"/>
              <a:chExt cx="6172200" cy="381031"/>
            </a:xfrm>
          </p:grpSpPr>
          <p:sp>
            <p:nvSpPr>
              <p:cNvPr id="34849" name="Rectangle 2"/>
              <p:cNvSpPr>
                <a:spLocks/>
              </p:cNvSpPr>
              <p:nvPr/>
            </p:nvSpPr>
            <p:spPr bwMode="auto">
              <a:xfrm>
                <a:off x="1600200" y="2069068"/>
                <a:ext cx="6172200" cy="36936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40639" bIns="0">
                <a:spAutoFit/>
              </a:bodyPr>
              <a:lstStyle/>
              <a:p>
                <a:pPr marL="39688"/>
                <a:r>
                  <a:rPr lang="en-US">
                    <a:solidFill>
                      <a:srgbClr val="0033CC"/>
                    </a:solidFill>
                    <a:cs typeface="Times New Roman" charset="0"/>
                  </a:rPr>
                  <a:t> 19   4     5   14    </a:t>
                </a:r>
                <a:r>
                  <a:rPr lang="en-US" b="1">
                    <a:solidFill>
                      <a:schemeClr val="tx1"/>
                    </a:solidFill>
                    <a:cs typeface="Times New Roman" charset="0"/>
                  </a:rPr>
                  <a:t>20   </a:t>
                </a:r>
                <a:r>
                  <a:rPr lang="en-US">
                    <a:solidFill>
                      <a:srgbClr val="FF0000"/>
                    </a:solidFill>
                    <a:cs typeface="Times New Roman" charset="0"/>
                  </a:rPr>
                  <a:t>31  24</a:t>
                </a:r>
                <a:r>
                  <a:rPr lang="en-US">
                    <a:solidFill>
                      <a:srgbClr val="0033CC"/>
                    </a:solidFill>
                    <a:cs typeface="Times New Roman" charset="0"/>
                  </a:rPr>
                  <a:t>   </a:t>
                </a:r>
                <a:r>
                  <a:rPr lang="en-US">
                    <a:solidFill>
                      <a:srgbClr val="FF0000"/>
                    </a:solidFill>
                    <a:cs typeface="Times New Roman" charset="0"/>
                  </a:rPr>
                  <a:t>45</a:t>
                </a:r>
                <a:r>
                  <a:rPr lang="en-US">
                    <a:solidFill>
                      <a:srgbClr val="0033CC"/>
                    </a:solidFill>
                    <a:cs typeface="Times New Roman" charset="0"/>
                  </a:rPr>
                  <a:t>   </a:t>
                </a:r>
                <a:r>
                  <a:rPr lang="en-US">
                    <a:solidFill>
                      <a:srgbClr val="FF0000"/>
                    </a:solidFill>
                    <a:cs typeface="Times New Roman" charset="0"/>
                  </a:rPr>
                  <a:t>56</a:t>
                </a:r>
                <a:r>
                  <a:rPr lang="en-US">
                    <a:solidFill>
                      <a:srgbClr val="0033CC"/>
                    </a:solidFill>
                    <a:cs typeface="Times New Roman" charset="0"/>
                  </a:rPr>
                  <a:t>   </a:t>
                </a:r>
                <a:r>
                  <a:rPr lang="en-US">
                    <a:solidFill>
                      <a:srgbClr val="FF0000"/>
                    </a:solidFill>
                    <a:cs typeface="Times New Roman" charset="0"/>
                  </a:rPr>
                  <a:t>20   72  99     </a:t>
                </a:r>
              </a:p>
            </p:txBody>
          </p:sp>
          <p:cxnSp>
            <p:nvCxnSpPr>
              <p:cNvPr id="8" name="Straight Connector 7"/>
              <p:cNvCxnSpPr>
                <a:cxnSpLocks noChangeShapeType="1"/>
              </p:cNvCxnSpPr>
              <p:nvPr/>
            </p:nvCxnSpPr>
            <p:spPr bwMode="auto">
              <a:xfrm>
                <a:off x="2057400" y="2058024"/>
                <a:ext cx="0" cy="38103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" name="Straight Connector 91"/>
              <p:cNvCxnSpPr>
                <a:cxnSpLocks noChangeShapeType="1"/>
              </p:cNvCxnSpPr>
              <p:nvPr/>
            </p:nvCxnSpPr>
            <p:spPr bwMode="auto">
              <a:xfrm>
                <a:off x="2590800" y="2058024"/>
                <a:ext cx="0" cy="38103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3" name="Straight Connector 92"/>
              <p:cNvCxnSpPr>
                <a:cxnSpLocks noChangeShapeType="1"/>
              </p:cNvCxnSpPr>
              <p:nvPr/>
            </p:nvCxnSpPr>
            <p:spPr bwMode="auto">
              <a:xfrm>
                <a:off x="3124200" y="2058024"/>
                <a:ext cx="0" cy="38103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4" name="Straight Connector 93"/>
              <p:cNvCxnSpPr>
                <a:cxnSpLocks noChangeShapeType="1"/>
              </p:cNvCxnSpPr>
              <p:nvPr/>
            </p:nvCxnSpPr>
            <p:spPr bwMode="auto">
              <a:xfrm>
                <a:off x="3581400" y="2058024"/>
                <a:ext cx="0" cy="38103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5" name="Straight Connector 94"/>
              <p:cNvCxnSpPr>
                <a:cxnSpLocks noChangeShapeType="1"/>
              </p:cNvCxnSpPr>
              <p:nvPr/>
            </p:nvCxnSpPr>
            <p:spPr bwMode="auto">
              <a:xfrm>
                <a:off x="4191000" y="2058024"/>
                <a:ext cx="0" cy="38103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6" name="Straight Connector 95"/>
              <p:cNvCxnSpPr>
                <a:cxnSpLocks noChangeShapeType="1"/>
              </p:cNvCxnSpPr>
              <p:nvPr/>
            </p:nvCxnSpPr>
            <p:spPr bwMode="auto">
              <a:xfrm>
                <a:off x="4648200" y="2058024"/>
                <a:ext cx="0" cy="38103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7" name="Straight Connector 96"/>
              <p:cNvCxnSpPr>
                <a:cxnSpLocks noChangeShapeType="1"/>
              </p:cNvCxnSpPr>
              <p:nvPr/>
            </p:nvCxnSpPr>
            <p:spPr bwMode="auto">
              <a:xfrm>
                <a:off x="5181600" y="2058024"/>
                <a:ext cx="0" cy="38103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8" name="Straight Connector 97"/>
              <p:cNvCxnSpPr>
                <a:cxnSpLocks noChangeShapeType="1"/>
              </p:cNvCxnSpPr>
              <p:nvPr/>
            </p:nvCxnSpPr>
            <p:spPr bwMode="auto">
              <a:xfrm>
                <a:off x="5715000" y="2058024"/>
                <a:ext cx="0" cy="38103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9" name="Straight Connector 98"/>
              <p:cNvCxnSpPr>
                <a:cxnSpLocks noChangeShapeType="1"/>
              </p:cNvCxnSpPr>
              <p:nvPr/>
            </p:nvCxnSpPr>
            <p:spPr bwMode="auto">
              <a:xfrm>
                <a:off x="6248400" y="2058024"/>
                <a:ext cx="0" cy="38103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0" name="Straight Connector 99"/>
              <p:cNvCxnSpPr>
                <a:cxnSpLocks noChangeShapeType="1"/>
              </p:cNvCxnSpPr>
              <p:nvPr/>
            </p:nvCxnSpPr>
            <p:spPr bwMode="auto">
              <a:xfrm>
                <a:off x="6781800" y="2058024"/>
                <a:ext cx="0" cy="38103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1" name="Straight Connector 100"/>
              <p:cNvCxnSpPr>
                <a:cxnSpLocks noChangeShapeType="1"/>
              </p:cNvCxnSpPr>
              <p:nvPr/>
            </p:nvCxnSpPr>
            <p:spPr bwMode="auto">
              <a:xfrm>
                <a:off x="7239000" y="2058024"/>
                <a:ext cx="0" cy="38103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4845" name="TextBox 8"/>
            <p:cNvSpPr txBox="1">
              <a:spLocks noChangeArrowheads="1"/>
            </p:cNvSpPr>
            <p:nvPr/>
          </p:nvSpPr>
          <p:spPr bwMode="auto">
            <a:xfrm>
              <a:off x="304800" y="2590800"/>
              <a:ext cx="1269521" cy="830997"/>
            </a:xfrm>
            <a:prstGeom prst="rect">
              <a:avLst/>
            </a:prstGeom>
            <a:solidFill>
              <a:srgbClr val="FFF6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/>
                <a:t>Not yet sorted</a:t>
              </a:r>
            </a:p>
          </p:txBody>
        </p:sp>
        <p:cxnSp>
          <p:nvCxnSpPr>
            <p:cNvPr id="11" name="Straight Connector 10"/>
            <p:cNvCxnSpPr>
              <a:cxnSpLocks noChangeShapeType="1"/>
            </p:cNvCxnSpPr>
            <p:nvPr/>
          </p:nvCxnSpPr>
          <p:spPr bwMode="auto">
            <a:xfrm>
              <a:off x="1600200" y="2591467"/>
              <a:ext cx="1981200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>
              <a:outerShdw blurRad="38100" dist="30000" dir="5400000" rotWithShape="0">
                <a:srgbClr val="000000">
                  <a:alpha val="4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847" name="TextBox 104"/>
            <p:cNvSpPr txBox="1">
              <a:spLocks noChangeArrowheads="1"/>
            </p:cNvSpPr>
            <p:nvPr/>
          </p:nvSpPr>
          <p:spPr bwMode="auto">
            <a:xfrm>
              <a:off x="7569679" y="2590800"/>
              <a:ext cx="1193321" cy="830997"/>
            </a:xfrm>
            <a:prstGeom prst="rect">
              <a:avLst/>
            </a:prstGeom>
            <a:solidFill>
              <a:srgbClr val="FFF6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algn="r" eaLnBrk="1" hangingPunct="1"/>
              <a:r>
                <a:rPr lang="en-US"/>
                <a:t>Not yet sorted</a:t>
              </a:r>
            </a:p>
          </p:txBody>
        </p:sp>
        <p:cxnSp>
          <p:nvCxnSpPr>
            <p:cNvPr id="106" name="Straight Connector 105"/>
            <p:cNvCxnSpPr>
              <a:cxnSpLocks noChangeShapeType="1"/>
            </p:cNvCxnSpPr>
            <p:nvPr/>
          </p:nvCxnSpPr>
          <p:spPr bwMode="auto">
            <a:xfrm>
              <a:off x="4343400" y="2591467"/>
              <a:ext cx="3352800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>
              <a:outerShdw blurRad="38100" dist="30000" dir="5400000" rotWithShape="0">
                <a:srgbClr val="000000">
                  <a:alpha val="4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1676400" y="3048000"/>
            <a:ext cx="1860550" cy="2125663"/>
            <a:chOff x="1676400" y="3048000"/>
            <a:chExt cx="1860061" cy="2126397"/>
          </a:xfrm>
        </p:grpSpPr>
        <p:sp>
          <p:nvSpPr>
            <p:cNvPr id="2" name="TextBox 1"/>
            <p:cNvSpPr txBox="1"/>
            <p:nvPr/>
          </p:nvSpPr>
          <p:spPr>
            <a:xfrm>
              <a:off x="1676400" y="4343847"/>
              <a:ext cx="1860061" cy="83055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/>
                <a:t>these can be in any order</a:t>
              </a:r>
            </a:p>
          </p:txBody>
        </p:sp>
        <p:cxnSp>
          <p:nvCxnSpPr>
            <p:cNvPr id="5" name="Straight Connector 4"/>
            <p:cNvCxnSpPr>
              <a:endCxn id="2" idx="0"/>
            </p:cNvCxnSpPr>
            <p:nvPr/>
          </p:nvCxnSpPr>
          <p:spPr>
            <a:xfrm>
              <a:off x="2590560" y="3048000"/>
              <a:ext cx="15871" cy="12958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>
            <a:grpSpLocks/>
          </p:cNvGrpSpPr>
          <p:nvPr/>
        </p:nvGrpSpPr>
        <p:grpSpPr bwMode="auto">
          <a:xfrm>
            <a:off x="4495800" y="3048000"/>
            <a:ext cx="1860550" cy="2125663"/>
            <a:chOff x="1676400" y="3048000"/>
            <a:chExt cx="1860061" cy="2126397"/>
          </a:xfrm>
        </p:grpSpPr>
        <p:sp>
          <p:nvSpPr>
            <p:cNvPr id="73" name="TextBox 72"/>
            <p:cNvSpPr txBox="1"/>
            <p:nvPr/>
          </p:nvSpPr>
          <p:spPr>
            <a:xfrm>
              <a:off x="1676400" y="4343847"/>
              <a:ext cx="1860061" cy="83055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/>
                <a:t>these can be in any order</a:t>
              </a:r>
            </a:p>
          </p:txBody>
        </p:sp>
        <p:cxnSp>
          <p:nvCxnSpPr>
            <p:cNvPr id="74" name="Straight Connector 73"/>
            <p:cNvCxnSpPr>
              <a:endCxn id="73" idx="0"/>
            </p:cNvCxnSpPr>
            <p:nvPr/>
          </p:nvCxnSpPr>
          <p:spPr>
            <a:xfrm>
              <a:off x="2590560" y="3048000"/>
              <a:ext cx="15871" cy="12958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>
            <a:grpSpLocks/>
          </p:cNvGrpSpPr>
          <p:nvPr/>
        </p:nvGrpSpPr>
        <p:grpSpPr bwMode="auto">
          <a:xfrm>
            <a:off x="6553200" y="2819400"/>
            <a:ext cx="2133600" cy="3257550"/>
            <a:chOff x="1524000" y="2286000"/>
            <a:chExt cx="2133600" cy="3257728"/>
          </a:xfrm>
        </p:grpSpPr>
        <p:sp>
          <p:nvSpPr>
            <p:cNvPr id="76" name="TextBox 75"/>
            <p:cNvSpPr txBox="1"/>
            <p:nvPr/>
          </p:nvSpPr>
          <p:spPr>
            <a:xfrm>
              <a:off x="1676400" y="4343512"/>
              <a:ext cx="1981200" cy="120021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/>
                <a:t>The 20 could be in the other partition</a:t>
              </a:r>
            </a:p>
          </p:txBody>
        </p:sp>
        <p:cxnSp>
          <p:nvCxnSpPr>
            <p:cNvPr id="77" name="Straight Connector 76"/>
            <p:cNvCxnSpPr>
              <a:endCxn id="76" idx="0"/>
            </p:cNvCxnSpPr>
            <p:nvPr/>
          </p:nvCxnSpPr>
          <p:spPr>
            <a:xfrm>
              <a:off x="1524000" y="2286000"/>
              <a:ext cx="1143000" cy="205751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6365056" presetClass="entr" presetSubtype="3393360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68288"/>
            <a:ext cx="7772400" cy="950912"/>
          </a:xfrm>
        </p:spPr>
        <p:txBody>
          <a:bodyPr rIns="132080"/>
          <a:lstStyle/>
          <a:p>
            <a:pPr eaLnBrk="1" hangingPunct="1"/>
            <a:r>
              <a:rPr lang="en-US" sz="3600" dirty="0">
                <a:solidFill>
                  <a:srgbClr val="800000"/>
                </a:solidFill>
                <a:latin typeface="Tw Cen MT" charset="0"/>
                <a:ea typeface="MS PGothic" charset="0"/>
              </a:rPr>
              <a:t>Partition algorithm</a:t>
            </a:r>
            <a:endParaRPr lang="en-US" sz="3600" b="1" dirty="0">
              <a:solidFill>
                <a:srgbClr val="800000"/>
              </a:solidFill>
              <a:latin typeface="Courier New" charset="0"/>
              <a:ea typeface="ヒラギノ角ゴ ProN W6" charset="0"/>
              <a:cs typeface="ヒラギノ角ゴ ProN W6" charset="0"/>
              <a:sym typeface="Courier New" charset="0"/>
            </a:endParaRPr>
          </a:p>
        </p:txBody>
      </p:sp>
      <p:grpSp>
        <p:nvGrpSpPr>
          <p:cNvPr id="36867" name="Group 7"/>
          <p:cNvGrpSpPr>
            <a:grpSpLocks/>
          </p:cNvGrpSpPr>
          <p:nvPr/>
        </p:nvGrpSpPr>
        <p:grpSpPr bwMode="auto">
          <a:xfrm>
            <a:off x="1862138" y="1824038"/>
            <a:ext cx="4953000" cy="919162"/>
            <a:chOff x="1447800" y="2362200"/>
            <a:chExt cx="4953000" cy="918865"/>
          </a:xfrm>
        </p:grpSpPr>
        <p:sp>
          <p:nvSpPr>
            <p:cNvPr id="36888" name="TextBox 1"/>
            <p:cNvSpPr txBox="1">
              <a:spLocks noChangeArrowheads="1"/>
            </p:cNvSpPr>
            <p:nvPr/>
          </p:nvSpPr>
          <p:spPr bwMode="auto">
            <a:xfrm>
              <a:off x="1447800" y="2819400"/>
              <a:ext cx="4953000" cy="461665"/>
            </a:xfrm>
            <a:prstGeom prst="rect">
              <a:avLst/>
            </a:prstGeom>
            <a:noFill/>
            <a:ln w="12700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/>
                <a:t>x                          ?                     </a:t>
              </a:r>
            </a:p>
          </p:txBody>
        </p:sp>
        <p:sp>
          <p:nvSpPr>
            <p:cNvPr id="36889" name="TextBox 2"/>
            <p:cNvSpPr txBox="1">
              <a:spLocks noChangeArrowheads="1"/>
            </p:cNvSpPr>
            <p:nvPr/>
          </p:nvSpPr>
          <p:spPr bwMode="auto">
            <a:xfrm>
              <a:off x="1447800" y="2362200"/>
              <a:ext cx="4953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/>
                <a:t>h   h+1                                                 k            </a:t>
              </a:r>
            </a:p>
          </p:txBody>
        </p:sp>
        <p:cxnSp>
          <p:nvCxnSpPr>
            <p:cNvPr id="7" name="Straight Connector 6"/>
            <p:cNvCxnSpPr>
              <a:cxnSpLocks noChangeShapeType="1"/>
            </p:cNvCxnSpPr>
            <p:nvPr/>
          </p:nvCxnSpPr>
          <p:spPr bwMode="auto">
            <a:xfrm>
              <a:off x="1828800" y="2819252"/>
              <a:ext cx="0" cy="4570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6868" name="Group 4"/>
          <p:cNvGrpSpPr>
            <a:grpSpLocks/>
          </p:cNvGrpSpPr>
          <p:nvPr/>
        </p:nvGrpSpPr>
        <p:grpSpPr bwMode="auto">
          <a:xfrm>
            <a:off x="1828800" y="2895600"/>
            <a:ext cx="4953000" cy="919163"/>
            <a:chOff x="3124200" y="2819400"/>
            <a:chExt cx="4953000" cy="918865"/>
          </a:xfrm>
        </p:grpSpPr>
        <p:grpSp>
          <p:nvGrpSpPr>
            <p:cNvPr id="36883" name="Group 11"/>
            <p:cNvGrpSpPr>
              <a:grpSpLocks/>
            </p:cNvGrpSpPr>
            <p:nvPr/>
          </p:nvGrpSpPr>
          <p:grpSpPr bwMode="auto">
            <a:xfrm>
              <a:off x="3124200" y="2819400"/>
              <a:ext cx="4953000" cy="918865"/>
              <a:chOff x="1447800" y="2362200"/>
              <a:chExt cx="4953000" cy="918865"/>
            </a:xfrm>
          </p:grpSpPr>
          <p:sp>
            <p:nvSpPr>
              <p:cNvPr id="36885" name="TextBox 12"/>
              <p:cNvSpPr txBox="1">
                <a:spLocks noChangeArrowheads="1"/>
              </p:cNvSpPr>
              <p:nvPr/>
            </p:nvSpPr>
            <p:spPr bwMode="auto">
              <a:xfrm>
                <a:off x="1447800" y="2819400"/>
                <a:ext cx="4953000" cy="461665"/>
              </a:xfrm>
              <a:prstGeom prst="rect">
                <a:avLst/>
              </a:prstGeom>
              <a:noFill/>
              <a:ln w="12700">
                <a:solidFill>
                  <a:srgbClr val="8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/>
                  <a:t>        &lt;= x                x           &gt;= x                                               </a:t>
                </a:r>
              </a:p>
            </p:txBody>
          </p:sp>
          <p:sp>
            <p:nvSpPr>
              <p:cNvPr id="36886" name="TextBox 13"/>
              <p:cNvSpPr txBox="1">
                <a:spLocks noChangeArrowheads="1"/>
              </p:cNvSpPr>
              <p:nvPr/>
            </p:nvSpPr>
            <p:spPr bwMode="auto">
              <a:xfrm>
                <a:off x="1447800" y="2362200"/>
                <a:ext cx="49530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/>
                  <a:t>h                              j                           k            </a:t>
                </a:r>
              </a:p>
            </p:txBody>
          </p:sp>
          <p:cxnSp>
            <p:nvCxnSpPr>
              <p:cNvPr id="15" name="Straight Connector 14"/>
              <p:cNvCxnSpPr>
                <a:cxnSpLocks noChangeShapeType="1"/>
              </p:cNvCxnSpPr>
              <p:nvPr/>
            </p:nvCxnSpPr>
            <p:spPr bwMode="auto">
              <a:xfrm>
                <a:off x="3810000" y="2819252"/>
                <a:ext cx="0" cy="4570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6" name="Straight Connector 15"/>
            <p:cNvCxnSpPr>
              <a:cxnSpLocks noChangeShapeType="1"/>
            </p:cNvCxnSpPr>
            <p:nvPr/>
          </p:nvCxnSpPr>
          <p:spPr bwMode="auto">
            <a:xfrm>
              <a:off x="5943600" y="3276452"/>
              <a:ext cx="0" cy="4570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6869" name="TextBox 16"/>
          <p:cNvSpPr txBox="1">
            <a:spLocks noChangeArrowheads="1"/>
          </p:cNvSpPr>
          <p:nvPr/>
        </p:nvSpPr>
        <p:spPr bwMode="auto">
          <a:xfrm>
            <a:off x="1524000" y="2281238"/>
            <a:ext cx="338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b</a:t>
            </a:r>
          </a:p>
        </p:txBody>
      </p:sp>
      <p:sp>
        <p:nvSpPr>
          <p:cNvPr id="36870" name="TextBox 32"/>
          <p:cNvSpPr txBox="1">
            <a:spLocks noChangeArrowheads="1"/>
          </p:cNvSpPr>
          <p:nvPr/>
        </p:nvSpPr>
        <p:spPr bwMode="auto">
          <a:xfrm>
            <a:off x="1524000" y="3352800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b</a:t>
            </a:r>
          </a:p>
        </p:txBody>
      </p:sp>
      <p:grpSp>
        <p:nvGrpSpPr>
          <p:cNvPr id="23565" name="Group 30"/>
          <p:cNvGrpSpPr>
            <a:grpSpLocks/>
          </p:cNvGrpSpPr>
          <p:nvPr/>
        </p:nvGrpSpPr>
        <p:grpSpPr bwMode="auto">
          <a:xfrm>
            <a:off x="1524000" y="4867275"/>
            <a:ext cx="5257800" cy="923925"/>
            <a:chOff x="2971800" y="4110335"/>
            <a:chExt cx="5257800" cy="923330"/>
          </a:xfrm>
        </p:grpSpPr>
        <p:grpSp>
          <p:nvGrpSpPr>
            <p:cNvPr id="36875" name="Group 10"/>
            <p:cNvGrpSpPr>
              <a:grpSpLocks/>
            </p:cNvGrpSpPr>
            <p:nvPr/>
          </p:nvGrpSpPr>
          <p:grpSpPr bwMode="auto">
            <a:xfrm>
              <a:off x="3276600" y="4110335"/>
              <a:ext cx="4953000" cy="918865"/>
              <a:chOff x="3276600" y="4110335"/>
              <a:chExt cx="4953000" cy="918865"/>
            </a:xfrm>
          </p:grpSpPr>
          <p:grpSp>
            <p:nvGrpSpPr>
              <p:cNvPr id="36877" name="Group 18"/>
              <p:cNvGrpSpPr>
                <a:grpSpLocks/>
              </p:cNvGrpSpPr>
              <p:nvPr/>
            </p:nvGrpSpPr>
            <p:grpSpPr bwMode="auto">
              <a:xfrm>
                <a:off x="3276600" y="4110335"/>
                <a:ext cx="4953000" cy="918865"/>
                <a:chOff x="1447800" y="2362200"/>
                <a:chExt cx="4953000" cy="918865"/>
              </a:xfrm>
            </p:grpSpPr>
            <p:sp>
              <p:nvSpPr>
                <p:cNvPr id="36880" name="TextBox 19"/>
                <p:cNvSpPr txBox="1">
                  <a:spLocks noChangeArrowheads="1"/>
                </p:cNvSpPr>
                <p:nvPr/>
              </p:nvSpPr>
              <p:spPr bwMode="auto">
                <a:xfrm>
                  <a:off x="1447800" y="2819400"/>
                  <a:ext cx="4953000" cy="461665"/>
                </a:xfrm>
                <a:prstGeom prst="rect">
                  <a:avLst/>
                </a:prstGeom>
                <a:noFill/>
                <a:ln w="12700">
                  <a:solidFill>
                    <a:srgbClr val="8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/>
                    <a:t>   &lt;= x            x      ?            &gt;= x         </a:t>
                  </a:r>
                </a:p>
              </p:txBody>
            </p:sp>
            <p:sp>
              <p:nvSpPr>
                <p:cNvPr id="36881" name="TextBox 20"/>
                <p:cNvSpPr txBox="1">
                  <a:spLocks noChangeArrowheads="1"/>
                </p:cNvSpPr>
                <p:nvPr/>
              </p:nvSpPr>
              <p:spPr bwMode="auto">
                <a:xfrm>
                  <a:off x="1447800" y="2362200"/>
                  <a:ext cx="49530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/>
                    <a:t>h                     j                t                   k            </a:t>
                  </a:r>
                </a:p>
              </p:txBody>
            </p:sp>
            <p:cxnSp>
              <p:nvCxnSpPr>
                <p:cNvPr id="22" name="Straight Connector 21"/>
                <p:cNvCxnSpPr>
                  <a:cxnSpLocks noChangeShapeType="1"/>
                </p:cNvCxnSpPr>
                <p:nvPr/>
              </p:nvCxnSpPr>
              <p:spPr bwMode="auto">
                <a:xfrm>
                  <a:off x="3505200" y="2819106"/>
                  <a:ext cx="0" cy="45690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38100" dist="30000" dir="5400000" sx="0" sy="0" rotWithShape="0">
                    <a:srgbClr val="000000">
                      <a:alpha val="74998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23" name="Straight Connector 22"/>
              <p:cNvCxnSpPr>
                <a:cxnSpLocks noChangeShapeType="1"/>
              </p:cNvCxnSpPr>
              <p:nvPr/>
            </p:nvCxnSpPr>
            <p:spPr bwMode="auto">
              <a:xfrm>
                <a:off x="4953000" y="4572001"/>
                <a:ext cx="0" cy="45690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0" name="Straight Connector 29"/>
              <p:cNvCxnSpPr>
                <a:cxnSpLocks noChangeShapeType="1"/>
              </p:cNvCxnSpPr>
              <p:nvPr/>
            </p:nvCxnSpPr>
            <p:spPr bwMode="auto">
              <a:xfrm>
                <a:off x="6629400" y="4572001"/>
                <a:ext cx="0" cy="45690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6876" name="TextBox 33"/>
            <p:cNvSpPr txBox="1">
              <a:spLocks noChangeArrowheads="1"/>
            </p:cNvSpPr>
            <p:nvPr/>
          </p:nvSpPr>
          <p:spPr bwMode="auto">
            <a:xfrm>
              <a:off x="2971800" y="4572000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/>
                <a:t>b</a:t>
              </a:r>
            </a:p>
          </p:txBody>
        </p:sp>
      </p:grpSp>
      <p:sp>
        <p:nvSpPr>
          <p:cNvPr id="36872" name="TextBox 2"/>
          <p:cNvSpPr txBox="1">
            <a:spLocks noChangeArrowheads="1"/>
          </p:cNvSpPr>
          <p:nvPr/>
        </p:nvSpPr>
        <p:spPr bwMode="auto">
          <a:xfrm>
            <a:off x="685800" y="2286000"/>
            <a:ext cx="663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FF"/>
                </a:solidFill>
              </a:rPr>
              <a:t>pre:</a:t>
            </a:r>
          </a:p>
        </p:txBody>
      </p:sp>
      <p:sp>
        <p:nvSpPr>
          <p:cNvPr id="36873" name="TextBox 31"/>
          <p:cNvSpPr txBox="1">
            <a:spLocks noChangeArrowheads="1"/>
          </p:cNvSpPr>
          <p:nvPr/>
        </p:nvSpPr>
        <p:spPr bwMode="auto">
          <a:xfrm>
            <a:off x="631825" y="3276600"/>
            <a:ext cx="784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FF"/>
                </a:solidFill>
              </a:rPr>
              <a:t>post:</a:t>
            </a:r>
          </a:p>
        </p:txBody>
      </p:sp>
      <p:sp>
        <p:nvSpPr>
          <p:cNvPr id="36874" name="TextBox 3"/>
          <p:cNvSpPr txBox="1">
            <a:spLocks noChangeArrowheads="1"/>
          </p:cNvSpPr>
          <p:nvPr/>
        </p:nvSpPr>
        <p:spPr bwMode="auto">
          <a:xfrm>
            <a:off x="685800" y="4191000"/>
            <a:ext cx="5211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Combine pre and post to get an invariant</a:t>
            </a:r>
          </a:p>
        </p:txBody>
      </p:sp>
      <p:sp>
        <p:nvSpPr>
          <p:cNvPr id="28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0" y="1271588"/>
            <a:ext cx="533400" cy="244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312A0DF4-590F-1146-A6E3-FC260F189E86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18</a:t>
            </a:fld>
            <a:endParaRPr 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68288"/>
            <a:ext cx="7772400" cy="950912"/>
          </a:xfrm>
        </p:spPr>
        <p:txBody>
          <a:bodyPr rIns="132080"/>
          <a:lstStyle/>
          <a:p>
            <a:pPr eaLnBrk="1" hangingPunct="1"/>
            <a:r>
              <a:rPr lang="en-US" sz="3600" dirty="0">
                <a:solidFill>
                  <a:srgbClr val="800000"/>
                </a:solidFill>
                <a:latin typeface="Tw Cen MT" charset="0"/>
                <a:ea typeface="MS PGothic" charset="0"/>
              </a:rPr>
              <a:t>Partition algorithm</a:t>
            </a:r>
            <a:endParaRPr lang="en-US" sz="3600" b="1" dirty="0">
              <a:solidFill>
                <a:srgbClr val="800000"/>
              </a:solidFill>
              <a:latin typeface="Courier New" charset="0"/>
              <a:ea typeface="ヒラギノ角ゴ ProN W6" charset="0"/>
              <a:cs typeface="ヒラギノ角ゴ ProN W6" charset="0"/>
              <a:sym typeface="Courier New" charset="0"/>
            </a:endParaRPr>
          </a:p>
        </p:txBody>
      </p:sp>
      <p:sp>
        <p:nvSpPr>
          <p:cNvPr id="3891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1649268A-3BB9-284E-985E-F10519E3F00A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19</a:t>
            </a:fld>
            <a:endParaRPr lang="en-US" sz="1200">
              <a:solidFill>
                <a:srgbClr val="FFFFFF"/>
              </a:solidFill>
            </a:endParaRPr>
          </a:p>
        </p:txBody>
      </p:sp>
      <p:grpSp>
        <p:nvGrpSpPr>
          <p:cNvPr id="38915" name="Group 30"/>
          <p:cNvGrpSpPr>
            <a:grpSpLocks/>
          </p:cNvGrpSpPr>
          <p:nvPr/>
        </p:nvGrpSpPr>
        <p:grpSpPr bwMode="auto">
          <a:xfrm>
            <a:off x="228600" y="1514475"/>
            <a:ext cx="5257800" cy="923925"/>
            <a:chOff x="2971800" y="4110335"/>
            <a:chExt cx="5257800" cy="923330"/>
          </a:xfrm>
        </p:grpSpPr>
        <p:grpSp>
          <p:nvGrpSpPr>
            <p:cNvPr id="38920" name="Group 10"/>
            <p:cNvGrpSpPr>
              <a:grpSpLocks/>
            </p:cNvGrpSpPr>
            <p:nvPr/>
          </p:nvGrpSpPr>
          <p:grpSpPr bwMode="auto">
            <a:xfrm>
              <a:off x="3276600" y="4110335"/>
              <a:ext cx="4953000" cy="918865"/>
              <a:chOff x="3276600" y="4110335"/>
              <a:chExt cx="4953000" cy="918865"/>
            </a:xfrm>
          </p:grpSpPr>
          <p:grpSp>
            <p:nvGrpSpPr>
              <p:cNvPr id="38922" name="Group 18"/>
              <p:cNvGrpSpPr>
                <a:grpSpLocks/>
              </p:cNvGrpSpPr>
              <p:nvPr/>
            </p:nvGrpSpPr>
            <p:grpSpPr bwMode="auto">
              <a:xfrm>
                <a:off x="3276600" y="4110335"/>
                <a:ext cx="4953000" cy="918865"/>
                <a:chOff x="1447800" y="2362200"/>
                <a:chExt cx="4953000" cy="918865"/>
              </a:xfrm>
            </p:grpSpPr>
            <p:sp>
              <p:nvSpPr>
                <p:cNvPr id="38925" name="TextBox 19"/>
                <p:cNvSpPr txBox="1">
                  <a:spLocks noChangeArrowheads="1"/>
                </p:cNvSpPr>
                <p:nvPr/>
              </p:nvSpPr>
              <p:spPr bwMode="auto">
                <a:xfrm>
                  <a:off x="1447800" y="2819400"/>
                  <a:ext cx="4953000" cy="461665"/>
                </a:xfrm>
                <a:prstGeom prst="rect">
                  <a:avLst/>
                </a:prstGeom>
                <a:noFill/>
                <a:ln w="12700">
                  <a:solidFill>
                    <a:srgbClr val="8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/>
                    <a:t>   &lt;= x            x      ?            &gt;= x         </a:t>
                  </a:r>
                </a:p>
              </p:txBody>
            </p:sp>
            <p:sp>
              <p:nvSpPr>
                <p:cNvPr id="38926" name="TextBox 20"/>
                <p:cNvSpPr txBox="1">
                  <a:spLocks noChangeArrowheads="1"/>
                </p:cNvSpPr>
                <p:nvPr/>
              </p:nvSpPr>
              <p:spPr bwMode="auto">
                <a:xfrm>
                  <a:off x="1447800" y="2362200"/>
                  <a:ext cx="49530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/>
                    <a:t>h                     j                t                   k            </a:t>
                  </a:r>
                </a:p>
              </p:txBody>
            </p:sp>
            <p:cxnSp>
              <p:nvCxnSpPr>
                <p:cNvPr id="22" name="Straight Connector 21"/>
                <p:cNvCxnSpPr>
                  <a:cxnSpLocks noChangeShapeType="1"/>
                </p:cNvCxnSpPr>
                <p:nvPr/>
              </p:nvCxnSpPr>
              <p:spPr bwMode="auto">
                <a:xfrm>
                  <a:off x="3505200" y="2819106"/>
                  <a:ext cx="0" cy="45690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38100" dist="30000" dir="5400000" sx="0" sy="0" rotWithShape="0">
                    <a:srgbClr val="000000">
                      <a:alpha val="74998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23" name="Straight Connector 22"/>
              <p:cNvCxnSpPr>
                <a:cxnSpLocks noChangeShapeType="1"/>
              </p:cNvCxnSpPr>
              <p:nvPr/>
            </p:nvCxnSpPr>
            <p:spPr bwMode="auto">
              <a:xfrm>
                <a:off x="4953000" y="4572001"/>
                <a:ext cx="0" cy="45690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0" name="Straight Connector 29"/>
              <p:cNvCxnSpPr>
                <a:cxnSpLocks noChangeShapeType="1"/>
              </p:cNvCxnSpPr>
              <p:nvPr/>
            </p:nvCxnSpPr>
            <p:spPr bwMode="auto">
              <a:xfrm>
                <a:off x="6629400" y="4572001"/>
                <a:ext cx="0" cy="45690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8921" name="TextBox 33"/>
            <p:cNvSpPr txBox="1">
              <a:spLocks noChangeArrowheads="1"/>
            </p:cNvSpPr>
            <p:nvPr/>
          </p:nvSpPr>
          <p:spPr bwMode="auto">
            <a:xfrm>
              <a:off x="2971800" y="4572000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/>
                <a:t>b</a:t>
              </a:r>
            </a:p>
          </p:txBody>
        </p:sp>
      </p:grpSp>
      <p:sp>
        <p:nvSpPr>
          <p:cNvPr id="38916" name="TextBox 34"/>
          <p:cNvSpPr txBox="1">
            <a:spLocks noChangeArrowheads="1"/>
          </p:cNvSpPr>
          <p:nvPr/>
        </p:nvSpPr>
        <p:spPr bwMode="auto">
          <a:xfrm>
            <a:off x="533400" y="2667000"/>
            <a:ext cx="4629042" cy="378565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00000"/>
                </a:solidFill>
              </a:rPr>
              <a:t>j= h; t= k;</a:t>
            </a:r>
          </a:p>
          <a:p>
            <a:pPr eaLnBrk="1" hangingPunct="1"/>
            <a:r>
              <a:rPr lang="en-US" dirty="0">
                <a:solidFill>
                  <a:srgbClr val="800000"/>
                </a:solidFill>
              </a:rPr>
              <a:t>while (j &lt; t) {</a:t>
            </a:r>
          </a:p>
          <a:p>
            <a:pPr eaLnBrk="1" hangingPunct="1"/>
            <a:r>
              <a:rPr lang="en-US" dirty="0">
                <a:solidFill>
                  <a:srgbClr val="800000"/>
                </a:solidFill>
              </a:rPr>
              <a:t>    if (b[j+1] &lt;= b[j]) </a:t>
            </a:r>
            <a:r>
              <a:rPr lang="en-US" dirty="0" smtClean="0">
                <a:solidFill>
                  <a:srgbClr val="800000"/>
                </a:solidFill>
              </a:rPr>
              <a:t>{</a:t>
            </a:r>
          </a:p>
          <a:p>
            <a:pPr eaLnBrk="1" hangingPunct="1"/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smtClean="0">
                <a:solidFill>
                  <a:srgbClr val="800000"/>
                </a:solidFill>
              </a:rPr>
              <a:t>        </a:t>
            </a:r>
            <a:r>
              <a:rPr lang="en-US" sz="2000" dirty="0" smtClean="0">
                <a:solidFill>
                  <a:srgbClr val="FF6600"/>
                </a:solidFill>
              </a:rPr>
              <a:t>// Append b[j + 1] to prefix</a:t>
            </a:r>
            <a:endParaRPr lang="en-US" dirty="0">
              <a:solidFill>
                <a:srgbClr val="FF6600"/>
              </a:solidFill>
            </a:endParaRPr>
          </a:p>
          <a:p>
            <a:pPr eaLnBrk="1" hangingPunct="1"/>
            <a:r>
              <a:rPr lang="en-US" dirty="0">
                <a:solidFill>
                  <a:srgbClr val="800000"/>
                </a:solidFill>
              </a:rPr>
              <a:t>         Swap b[j+1] and b[j];   j= j+1;</a:t>
            </a:r>
          </a:p>
          <a:p>
            <a:pPr eaLnBrk="1" hangingPunct="1"/>
            <a:r>
              <a:rPr lang="en-US" dirty="0">
                <a:solidFill>
                  <a:srgbClr val="800000"/>
                </a:solidFill>
              </a:rPr>
              <a:t>    } else </a:t>
            </a:r>
            <a:r>
              <a:rPr lang="en-US" dirty="0" smtClean="0">
                <a:solidFill>
                  <a:srgbClr val="800000"/>
                </a:solidFill>
              </a:rPr>
              <a:t>{</a:t>
            </a:r>
          </a:p>
          <a:p>
            <a:pPr eaLnBrk="1" hangingPunct="1"/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smtClean="0">
                <a:solidFill>
                  <a:srgbClr val="800000"/>
                </a:solidFill>
              </a:rPr>
              <a:t>        </a:t>
            </a:r>
            <a:r>
              <a:rPr lang="en-US" sz="2000" dirty="0" smtClean="0">
                <a:solidFill>
                  <a:srgbClr val="FF6600"/>
                </a:solidFill>
              </a:rPr>
              <a:t>// Prepend b[j + 1] to suffix</a:t>
            </a:r>
            <a:endParaRPr lang="en-US" dirty="0" smtClean="0">
              <a:solidFill>
                <a:srgbClr val="FF6600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800000"/>
                </a:solidFill>
              </a:rPr>
              <a:t>         Swap b[j+1] and b[t];   t= t-1;</a:t>
            </a:r>
          </a:p>
          <a:p>
            <a:pPr eaLnBrk="1" hangingPunct="1"/>
            <a:r>
              <a:rPr lang="en-US" dirty="0" smtClean="0">
                <a:solidFill>
                  <a:srgbClr val="800000"/>
                </a:solidFill>
              </a:rPr>
              <a:t>    </a:t>
            </a:r>
            <a:r>
              <a:rPr lang="en-US" dirty="0">
                <a:solidFill>
                  <a:srgbClr val="800000"/>
                </a:solidFill>
              </a:rPr>
              <a:t>}</a:t>
            </a:r>
          </a:p>
          <a:p>
            <a:pPr eaLnBrk="1" hangingPunct="1"/>
            <a:r>
              <a:rPr lang="en-US" dirty="0">
                <a:solidFill>
                  <a:srgbClr val="800000"/>
                </a:solidFill>
              </a:rPr>
              <a:t>}</a:t>
            </a:r>
          </a:p>
        </p:txBody>
      </p:sp>
      <p:sp>
        <p:nvSpPr>
          <p:cNvPr id="38917" name="TextBox 9"/>
          <p:cNvSpPr txBox="1">
            <a:spLocks noChangeArrowheads="1"/>
          </p:cNvSpPr>
          <p:nvPr/>
        </p:nvSpPr>
        <p:spPr bwMode="auto">
          <a:xfrm>
            <a:off x="5638800" y="3700462"/>
            <a:ext cx="3048000" cy="1938338"/>
          </a:xfrm>
          <a:prstGeom prst="rect">
            <a:avLst/>
          </a:prstGeom>
          <a:solidFill>
            <a:srgbClr val="FFF6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 dirty="0"/>
              <a:t>Terminate when j = t, so the “?” segment is empty, so diagram looks like result diagram</a:t>
            </a:r>
          </a:p>
        </p:txBody>
      </p:sp>
      <p:sp>
        <p:nvSpPr>
          <p:cNvPr id="38918" name="TextBox 35"/>
          <p:cNvSpPr txBox="1">
            <a:spLocks noChangeArrowheads="1"/>
          </p:cNvSpPr>
          <p:nvPr/>
        </p:nvSpPr>
        <p:spPr bwMode="auto">
          <a:xfrm>
            <a:off x="5867400" y="1905000"/>
            <a:ext cx="2819400" cy="1570038"/>
          </a:xfrm>
          <a:prstGeom prst="rect">
            <a:avLst/>
          </a:prstGeom>
          <a:solidFill>
            <a:srgbClr val="FFF6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Initially, with j = h and t = k, this diagram looks like the start diagram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0" y="6015037"/>
            <a:ext cx="3627438" cy="4619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Takes linear time: O(k+1-h)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algn="ctr" eaLnBrk="1" hangingPunct="1"/>
            <a:r>
              <a:rPr lang="en-US" sz="2800" dirty="0">
                <a:solidFill>
                  <a:srgbClr val="800000"/>
                </a:solidFill>
                <a:latin typeface="Tw Cen MT" charset="0"/>
                <a:ea typeface="MS PGothic" charset="0"/>
              </a:rPr>
              <a:t>Last lecture: binary search</a:t>
            </a:r>
          </a:p>
        </p:txBody>
      </p:sp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ACE9657A-380E-9C47-B003-D0C8170408B2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143000" y="1824038"/>
            <a:ext cx="1905000" cy="461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         ?                                </a:t>
            </a:r>
          </a:p>
        </p:txBody>
      </p:sp>
      <p:grpSp>
        <p:nvGrpSpPr>
          <p:cNvPr id="16388" name="Group 5"/>
          <p:cNvGrpSpPr>
            <a:grpSpLocks/>
          </p:cNvGrpSpPr>
          <p:nvPr/>
        </p:nvGrpSpPr>
        <p:grpSpPr bwMode="auto">
          <a:xfrm>
            <a:off x="304800" y="1447800"/>
            <a:ext cx="3962400" cy="990600"/>
            <a:chOff x="533400" y="1371600"/>
            <a:chExt cx="3962400" cy="990600"/>
          </a:xfrm>
        </p:grpSpPr>
        <p:sp>
          <p:nvSpPr>
            <p:cNvPr id="16409" name="Rectangle 3"/>
            <p:cNvSpPr>
              <a:spLocks/>
            </p:cNvSpPr>
            <p:nvPr/>
          </p:nvSpPr>
          <p:spPr bwMode="auto">
            <a:xfrm>
              <a:off x="533400" y="1828800"/>
              <a:ext cx="76200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/>
            <a:p>
              <a:pPr marL="39688">
                <a:spcBef>
                  <a:spcPts val="450"/>
                </a:spcBef>
              </a:pPr>
              <a:r>
                <a:rPr lang="en-US">
                  <a:solidFill>
                    <a:srgbClr val="0033CC"/>
                  </a:solidFill>
                  <a:latin typeface="Arial" charset="0"/>
                  <a:cs typeface="Arial" charset="0"/>
                  <a:sym typeface="Arial" charset="0"/>
                </a:rPr>
                <a:t>pre:</a:t>
              </a:r>
              <a:endParaRPr lang="en-US" i="1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endParaRPr>
            </a:p>
          </p:txBody>
        </p:sp>
        <p:sp>
          <p:nvSpPr>
            <p:cNvPr id="16410" name="TextBox 1"/>
            <p:cNvSpPr txBox="1">
              <a:spLocks noChangeArrowheads="1"/>
            </p:cNvSpPr>
            <p:nvPr/>
          </p:nvSpPr>
          <p:spPr bwMode="auto">
            <a:xfrm>
              <a:off x="1033046" y="1748135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/>
                <a:t>b</a:t>
              </a:r>
            </a:p>
          </p:txBody>
        </p:sp>
        <p:sp>
          <p:nvSpPr>
            <p:cNvPr id="16411" name="TextBox 4"/>
            <p:cNvSpPr txBox="1">
              <a:spLocks noChangeArrowheads="1"/>
            </p:cNvSpPr>
            <p:nvPr/>
          </p:nvSpPr>
          <p:spPr bwMode="auto">
            <a:xfrm>
              <a:off x="1295400" y="1371600"/>
              <a:ext cx="32004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 dirty="0"/>
                <a:t>0   </a:t>
              </a:r>
              <a:r>
                <a:rPr lang="en-US" dirty="0" smtClean="0"/>
                <a:t>   </a:t>
              </a:r>
              <a:r>
                <a:rPr lang="en-US" sz="1800" dirty="0" smtClean="0"/>
                <a:t>(sorted)</a:t>
              </a:r>
              <a:r>
                <a:rPr lang="en-US" dirty="0" smtClean="0"/>
                <a:t>        b.length</a:t>
              </a:r>
              <a:endParaRPr lang="en-US" dirty="0"/>
            </a:p>
          </p:txBody>
        </p:sp>
      </p:grpSp>
      <p:grpSp>
        <p:nvGrpSpPr>
          <p:cNvPr id="16389" name="Group 9"/>
          <p:cNvGrpSpPr>
            <a:grpSpLocks/>
          </p:cNvGrpSpPr>
          <p:nvPr/>
        </p:nvGrpSpPr>
        <p:grpSpPr bwMode="auto">
          <a:xfrm>
            <a:off x="4572000" y="1447800"/>
            <a:ext cx="4267200" cy="990600"/>
            <a:chOff x="533400" y="2362200"/>
            <a:chExt cx="4267200" cy="990600"/>
          </a:xfrm>
        </p:grpSpPr>
        <p:grpSp>
          <p:nvGrpSpPr>
            <p:cNvPr id="16402" name="Group 6"/>
            <p:cNvGrpSpPr>
              <a:grpSpLocks/>
            </p:cNvGrpSpPr>
            <p:nvPr/>
          </p:nvGrpSpPr>
          <p:grpSpPr bwMode="auto">
            <a:xfrm>
              <a:off x="533400" y="2362200"/>
              <a:ext cx="4267200" cy="990600"/>
              <a:chOff x="533400" y="2438400"/>
              <a:chExt cx="4267200" cy="990600"/>
            </a:xfrm>
          </p:grpSpPr>
          <p:grpSp>
            <p:nvGrpSpPr>
              <p:cNvPr id="16404" name="Group 12"/>
              <p:cNvGrpSpPr>
                <a:grpSpLocks/>
              </p:cNvGrpSpPr>
              <p:nvPr/>
            </p:nvGrpSpPr>
            <p:grpSpPr bwMode="auto">
              <a:xfrm>
                <a:off x="533400" y="2438400"/>
                <a:ext cx="4267200" cy="990600"/>
                <a:chOff x="533400" y="1295400"/>
                <a:chExt cx="4267200" cy="990600"/>
              </a:xfrm>
            </p:grpSpPr>
            <p:sp>
              <p:nvSpPr>
                <p:cNvPr id="16406" name="Rectangle 3"/>
                <p:cNvSpPr>
                  <a:spLocks/>
                </p:cNvSpPr>
                <p:nvPr/>
              </p:nvSpPr>
              <p:spPr bwMode="auto">
                <a:xfrm>
                  <a:off x="533400" y="1752600"/>
                  <a:ext cx="990600" cy="533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/>
                <a:p>
                  <a:pPr marL="39688">
                    <a:spcBef>
                      <a:spcPts val="450"/>
                    </a:spcBef>
                  </a:pPr>
                  <a:r>
                    <a:rPr lang="en-US">
                      <a:solidFill>
                        <a:srgbClr val="0033CC"/>
                      </a:solidFill>
                      <a:latin typeface="Arial" charset="0"/>
                      <a:cs typeface="Arial" charset="0"/>
                      <a:sym typeface="Arial" charset="0"/>
                    </a:rPr>
                    <a:t>post:</a:t>
                  </a:r>
                  <a:endParaRPr lang="en-US" i="1">
                    <a:solidFill>
                      <a:srgbClr val="0033CC"/>
                    </a:solidFill>
                    <a:latin typeface="Arial" charset="0"/>
                    <a:cs typeface="Arial" charset="0"/>
                    <a:sym typeface="Arial" charset="0"/>
                  </a:endParaRPr>
                </a:p>
              </p:txBody>
            </p:sp>
            <p:sp>
              <p:nvSpPr>
                <p:cNvPr id="16407" name="TextBox 14"/>
                <p:cNvSpPr txBox="1">
                  <a:spLocks noChangeArrowheads="1"/>
                </p:cNvSpPr>
                <p:nvPr/>
              </p:nvSpPr>
              <p:spPr bwMode="auto">
                <a:xfrm>
                  <a:off x="1219200" y="1676400"/>
                  <a:ext cx="3385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/>
                    <a:t>b</a:t>
                  </a:r>
                </a:p>
              </p:txBody>
            </p:sp>
            <p:sp>
              <p:nvSpPr>
                <p:cNvPr id="16408" name="TextBox 15"/>
                <p:cNvSpPr txBox="1">
                  <a:spLocks noChangeArrowheads="1"/>
                </p:cNvSpPr>
                <p:nvPr/>
              </p:nvSpPr>
              <p:spPr bwMode="auto">
                <a:xfrm>
                  <a:off x="1524000" y="1295400"/>
                  <a:ext cx="32766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/>
                    <a:t>0       h               b.length</a:t>
                  </a:r>
                </a:p>
              </p:txBody>
            </p:sp>
          </p:grpSp>
          <p:sp>
            <p:nvSpPr>
              <p:cNvPr id="16405" name="TextBox 16"/>
              <p:cNvSpPr txBox="1">
                <a:spLocks noChangeArrowheads="1"/>
              </p:cNvSpPr>
              <p:nvPr/>
            </p:nvSpPr>
            <p:spPr bwMode="auto">
              <a:xfrm>
                <a:off x="1524000" y="2819400"/>
                <a:ext cx="19812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/>
                  <a:t>  &lt;= v      &gt; v                                </a:t>
                </a:r>
              </a:p>
            </p:txBody>
          </p:sp>
        </p:grpSp>
        <p:cxnSp>
          <p:nvCxnSpPr>
            <p:cNvPr id="9" name="Straight Connector 8"/>
            <p:cNvCxnSpPr/>
            <p:nvPr/>
          </p:nvCxnSpPr>
          <p:spPr>
            <a:xfrm>
              <a:off x="2514600" y="27432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304800" y="2438400"/>
            <a:ext cx="5334000" cy="990600"/>
            <a:chOff x="457200" y="4114800"/>
            <a:chExt cx="5334000" cy="990600"/>
          </a:xfrm>
        </p:grpSpPr>
        <p:grpSp>
          <p:nvGrpSpPr>
            <p:cNvPr id="16393" name="Group 34"/>
            <p:cNvGrpSpPr>
              <a:grpSpLocks/>
            </p:cNvGrpSpPr>
            <p:nvPr/>
          </p:nvGrpSpPr>
          <p:grpSpPr bwMode="auto">
            <a:xfrm>
              <a:off x="457200" y="4114800"/>
              <a:ext cx="5334000" cy="990600"/>
              <a:chOff x="533400" y="2362200"/>
              <a:chExt cx="5334000" cy="990600"/>
            </a:xfrm>
          </p:grpSpPr>
          <p:grpSp>
            <p:nvGrpSpPr>
              <p:cNvPr id="16395" name="Group 39"/>
              <p:cNvGrpSpPr>
                <a:grpSpLocks/>
              </p:cNvGrpSpPr>
              <p:nvPr/>
            </p:nvGrpSpPr>
            <p:grpSpPr bwMode="auto">
              <a:xfrm>
                <a:off x="533400" y="2362200"/>
                <a:ext cx="5334000" cy="990600"/>
                <a:chOff x="533400" y="2438400"/>
                <a:chExt cx="5334000" cy="990600"/>
              </a:xfrm>
            </p:grpSpPr>
            <p:grpSp>
              <p:nvGrpSpPr>
                <p:cNvPr id="16397" name="Group 41"/>
                <p:cNvGrpSpPr>
                  <a:grpSpLocks/>
                </p:cNvGrpSpPr>
                <p:nvPr/>
              </p:nvGrpSpPr>
              <p:grpSpPr bwMode="auto">
                <a:xfrm>
                  <a:off x="533400" y="2438400"/>
                  <a:ext cx="5334000" cy="990600"/>
                  <a:chOff x="533400" y="1295400"/>
                  <a:chExt cx="5334000" cy="990600"/>
                </a:xfrm>
              </p:grpSpPr>
              <p:sp>
                <p:nvSpPr>
                  <p:cNvPr id="16399" name="Rectangle 3"/>
                  <p:cNvSpPr>
                    <a:spLocks/>
                  </p:cNvSpPr>
                  <p:nvPr/>
                </p:nvSpPr>
                <p:spPr bwMode="auto">
                  <a:xfrm>
                    <a:off x="533400" y="1752600"/>
                    <a:ext cx="990600" cy="5334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40639" bIns="0"/>
                  <a:lstStyle/>
                  <a:p>
                    <a:pPr marL="39688">
                      <a:spcBef>
                        <a:spcPts val="450"/>
                      </a:spcBef>
                    </a:pPr>
                    <a:r>
                      <a:rPr lang="en-US">
                        <a:solidFill>
                          <a:srgbClr val="0033CC"/>
                        </a:solidFill>
                        <a:latin typeface="Arial" charset="0"/>
                        <a:cs typeface="Arial" charset="0"/>
                        <a:sym typeface="Arial" charset="0"/>
                      </a:rPr>
                      <a:t>inv:</a:t>
                    </a:r>
                    <a:endParaRPr lang="en-US" i="1">
                      <a:solidFill>
                        <a:srgbClr val="0033CC"/>
                      </a:solidFill>
                      <a:latin typeface="Arial" charset="0"/>
                      <a:cs typeface="Arial" charset="0"/>
                      <a:sym typeface="Arial" charset="0"/>
                    </a:endParaRPr>
                  </a:p>
                </p:txBody>
              </p:sp>
              <p:sp>
                <p:nvSpPr>
                  <p:cNvPr id="16400" name="Text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66800" y="1676400"/>
                    <a:ext cx="338554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/>
                      <a:t>b</a:t>
                    </a:r>
                  </a:p>
                </p:txBody>
              </p:sp>
              <p:sp>
                <p:nvSpPr>
                  <p:cNvPr id="16401" name="Text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71600" y="1295400"/>
                    <a:ext cx="44958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dirty="0"/>
                      <a:t>0        h </a:t>
                    </a:r>
                    <a:r>
                      <a:rPr lang="en-US" dirty="0" smtClean="0"/>
                      <a:t>               </a:t>
                    </a:r>
                    <a:r>
                      <a:rPr lang="en-US" dirty="0"/>
                      <a:t>t           </a:t>
                    </a:r>
                    <a:r>
                      <a:rPr lang="en-US" dirty="0" smtClean="0"/>
                      <a:t>  b.length</a:t>
                    </a:r>
                    <a:endParaRPr lang="en-US" dirty="0"/>
                  </a:p>
                </p:txBody>
              </p:sp>
            </p:grpSp>
            <p:sp>
              <p:nvSpPr>
                <p:cNvPr id="16398" name="TextBox 42"/>
                <p:cNvSpPr txBox="1">
                  <a:spLocks noChangeArrowheads="1"/>
                </p:cNvSpPr>
                <p:nvPr/>
              </p:nvSpPr>
              <p:spPr bwMode="auto">
                <a:xfrm>
                  <a:off x="1371600" y="2819400"/>
                  <a:ext cx="3200400" cy="46166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/>
                    <a:t>  &lt;= v          ?         &gt; v                                </a:t>
                  </a:r>
                </a:p>
              </p:txBody>
            </p:sp>
          </p:grpSp>
          <p:cxnSp>
            <p:nvCxnSpPr>
              <p:cNvPr id="41" name="Straight Connector 40"/>
              <p:cNvCxnSpPr/>
              <p:nvPr/>
            </p:nvCxnSpPr>
            <p:spPr>
              <a:xfrm>
                <a:off x="2438400" y="2743200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Straight Connector 46"/>
            <p:cNvCxnSpPr/>
            <p:nvPr/>
          </p:nvCxnSpPr>
          <p:spPr>
            <a:xfrm>
              <a:off x="3429000" y="44958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10"/>
          <p:cNvSpPr txBox="1">
            <a:spLocks noChangeArrowheads="1"/>
          </p:cNvSpPr>
          <p:nvPr/>
        </p:nvSpPr>
        <p:spPr bwMode="auto">
          <a:xfrm>
            <a:off x="457200" y="3810000"/>
            <a:ext cx="3429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00000"/>
                </a:solidFill>
              </a:rPr>
              <a:t>h= –1;  t= b.length;</a:t>
            </a:r>
          </a:p>
          <a:p>
            <a:pPr eaLnBrk="1" hangingPunct="1"/>
            <a:r>
              <a:rPr lang="en-US" b="1" dirty="0">
                <a:solidFill>
                  <a:srgbClr val="800000"/>
                </a:solidFill>
              </a:rPr>
              <a:t>while </a:t>
            </a:r>
            <a:r>
              <a:rPr lang="en-US" dirty="0">
                <a:solidFill>
                  <a:srgbClr val="800000"/>
                </a:solidFill>
              </a:rPr>
              <a:t> (h != t–1) {</a:t>
            </a:r>
          </a:p>
          <a:p>
            <a:pPr eaLnBrk="1" hangingPunct="1"/>
            <a:r>
              <a:rPr lang="en-US" dirty="0">
                <a:solidFill>
                  <a:srgbClr val="800000"/>
                </a:solidFill>
              </a:rPr>
              <a:t>     </a:t>
            </a:r>
            <a:r>
              <a:rPr lang="en-US" b="1" dirty="0">
                <a:solidFill>
                  <a:srgbClr val="800000"/>
                </a:solidFill>
              </a:rPr>
              <a:t>int</a:t>
            </a:r>
            <a:r>
              <a:rPr lang="en-US" dirty="0">
                <a:solidFill>
                  <a:srgbClr val="800000"/>
                </a:solidFill>
              </a:rPr>
              <a:t>  e=  (h+t)/2;</a:t>
            </a:r>
          </a:p>
          <a:p>
            <a:pPr eaLnBrk="1" hangingPunct="1"/>
            <a:r>
              <a:rPr lang="en-US" b="1" dirty="0">
                <a:solidFill>
                  <a:srgbClr val="800000"/>
                </a:solidFill>
              </a:rPr>
              <a:t>     if</a:t>
            </a:r>
            <a:r>
              <a:rPr lang="en-US" dirty="0">
                <a:solidFill>
                  <a:srgbClr val="800000"/>
                </a:solidFill>
              </a:rPr>
              <a:t> (b[e] &lt;= v)  h=  e;</a:t>
            </a:r>
          </a:p>
          <a:p>
            <a:pPr eaLnBrk="1" hangingPunct="1"/>
            <a:r>
              <a:rPr lang="en-US" b="1" dirty="0">
                <a:solidFill>
                  <a:srgbClr val="800000"/>
                </a:solidFill>
              </a:rPr>
              <a:t>     else</a:t>
            </a:r>
            <a:r>
              <a:rPr lang="en-US" dirty="0">
                <a:solidFill>
                  <a:srgbClr val="800000"/>
                </a:solidFill>
              </a:rPr>
              <a:t>  t=  e;</a:t>
            </a:r>
            <a:endParaRPr lang="en-US" b="1" dirty="0">
              <a:solidFill>
                <a:srgbClr val="800000"/>
              </a:solidFill>
            </a:endParaRPr>
          </a:p>
          <a:p>
            <a:pPr eaLnBrk="1" hangingPunct="1"/>
            <a:r>
              <a:rPr lang="en-US" dirty="0">
                <a:solidFill>
                  <a:srgbClr val="800000"/>
                </a:solidFill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67200" y="3505200"/>
            <a:ext cx="4114800" cy="2678113"/>
          </a:xfrm>
          <a:prstGeom prst="rect">
            <a:avLst/>
          </a:prstGeom>
          <a:noFill/>
          <a:ln w="25400">
            <a:solidFill>
              <a:srgbClr val="80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Methodology: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/>
              <a:t>Draw the invariant as a combination of pre and post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/>
              <a:t>Develop loop using 4 loopy questions.</a:t>
            </a:r>
          </a:p>
          <a:p>
            <a:pPr marL="457200" indent="-457200">
              <a:buFontTx/>
              <a:buAutoNum type="arabicPeriod"/>
              <a:defRPr/>
            </a:pPr>
            <a:endParaRPr lang="en-US" dirty="0"/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Practice doing this!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286000" y="3200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(sorted)</a:t>
            </a:r>
            <a:endParaRPr lang="en-US" sz="18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68288"/>
            <a:ext cx="7772400" cy="950912"/>
          </a:xfrm>
        </p:spPr>
        <p:txBody>
          <a:bodyPr rIns="132080"/>
          <a:lstStyle/>
          <a:p>
            <a:pPr eaLnBrk="1" hangingPunct="1"/>
            <a:r>
              <a:rPr lang="en-US" sz="3600" dirty="0">
                <a:solidFill>
                  <a:srgbClr val="800000"/>
                </a:solidFill>
                <a:latin typeface="Tw Cen MT" charset="0"/>
                <a:ea typeface="MS PGothic" charset="0"/>
              </a:rPr>
              <a:t>Partition algorithm</a:t>
            </a:r>
            <a:endParaRPr lang="en-US" sz="3600" b="1" dirty="0">
              <a:solidFill>
                <a:srgbClr val="800000"/>
              </a:solidFill>
              <a:latin typeface="Courier New" charset="0"/>
              <a:ea typeface="ヒラギノ角ゴ ProN W6" charset="0"/>
              <a:cs typeface="ヒラギノ角ゴ ProN W6" charset="0"/>
              <a:sym typeface="Courier New" charset="0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054412"/>
              </p:ext>
            </p:extLst>
          </p:nvPr>
        </p:nvGraphicFramePr>
        <p:xfrm>
          <a:off x="2453697" y="1828800"/>
          <a:ext cx="4433456" cy="3708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31</a:t>
                      </a:r>
                      <a:endParaRPr lang="en-US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3366FF"/>
                          </a:solidFill>
                        </a:rPr>
                        <a:t>19</a:t>
                      </a:r>
                      <a:endParaRPr lang="en-US" b="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45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56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3366FF"/>
                          </a:solidFill>
                        </a:rPr>
                        <a:t>4</a:t>
                      </a:r>
                      <a:endParaRPr lang="en-US" b="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3366FF"/>
                          </a:solidFill>
                        </a:rPr>
                        <a:t>20</a:t>
                      </a:r>
                      <a:endParaRPr lang="en-US" b="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9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0" y="1271588"/>
            <a:ext cx="533400" cy="244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312A0DF4-590F-1146-A6E3-FC260F189E86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20</a:t>
            </a:fld>
            <a:endParaRPr lang="en-US" sz="1200">
              <a:solidFill>
                <a:srgbClr val="FFFFFF"/>
              </a:solidFill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696078"/>
              </p:ext>
            </p:extLst>
          </p:nvPr>
        </p:nvGraphicFramePr>
        <p:xfrm>
          <a:off x="2460625" y="2438400"/>
          <a:ext cx="4433456" cy="3708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rgbClr val="C0BA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3366FF"/>
                          </a:solidFill>
                        </a:rPr>
                        <a:t>20</a:t>
                      </a:r>
                      <a:endParaRPr lang="en-US" b="1" i="1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3366FF"/>
                          </a:solidFill>
                        </a:rPr>
                        <a:t>19</a:t>
                      </a:r>
                      <a:endParaRPr lang="en-US" b="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45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56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3366FF"/>
                          </a:solidFill>
                        </a:rPr>
                        <a:t>4</a:t>
                      </a:r>
                      <a:endParaRPr lang="en-US" b="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31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323946"/>
              </p:ext>
            </p:extLst>
          </p:nvPr>
        </p:nvGraphicFramePr>
        <p:xfrm>
          <a:off x="2460625" y="3048000"/>
          <a:ext cx="4433456" cy="3708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3366FF"/>
                          </a:solidFill>
                        </a:rPr>
                        <a:t>20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</a:t>
                      </a:r>
                    </a:p>
                  </a:txBody>
                  <a:tcPr>
                    <a:solidFill>
                      <a:srgbClr val="C0BA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en-US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3366FF"/>
                          </a:solidFill>
                        </a:rPr>
                        <a:t>19</a:t>
                      </a:r>
                      <a:endParaRPr lang="en-US" b="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45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56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3366FF"/>
                          </a:solidFill>
                        </a:rPr>
                        <a:t>4</a:t>
                      </a:r>
                      <a:endParaRPr lang="en-US" b="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31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860567"/>
              </p:ext>
            </p:extLst>
          </p:nvPr>
        </p:nvGraphicFramePr>
        <p:xfrm>
          <a:off x="2460625" y="3667760"/>
          <a:ext cx="4433456" cy="3708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3366FF"/>
                          </a:solidFill>
                        </a:rPr>
                        <a:t>20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</a:t>
                      </a:r>
                    </a:p>
                  </a:txBody>
                  <a:tcPr>
                    <a:solidFill>
                      <a:srgbClr val="C0BAB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smtClean="0">
                          <a:solidFill>
                            <a:srgbClr val="3366FF"/>
                          </a:solidFill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3366FF"/>
                          </a:solidFill>
                        </a:rPr>
                        <a:t>19</a:t>
                      </a:r>
                      <a:endParaRPr lang="en-US" b="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45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56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en-US" b="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31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838996"/>
              </p:ext>
            </p:extLst>
          </p:nvPr>
        </p:nvGraphicFramePr>
        <p:xfrm>
          <a:off x="2460625" y="4277360"/>
          <a:ext cx="4433456" cy="3708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3366FF"/>
                          </a:solidFill>
                        </a:rPr>
                        <a:t>20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rgbClr val="3366FF"/>
                          </a:solidFill>
                        </a:rPr>
                        <a:t>4</a:t>
                      </a:r>
                      <a:endParaRPr lang="en-US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</a:t>
                      </a:r>
                    </a:p>
                  </a:txBody>
                  <a:tcPr>
                    <a:solidFill>
                      <a:srgbClr val="C0BA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3366FF"/>
                          </a:solidFill>
                        </a:rPr>
                        <a:t>19</a:t>
                      </a:r>
                      <a:endParaRPr lang="en-US" b="1" i="1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45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56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en-US" b="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31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263394"/>
              </p:ext>
            </p:extLst>
          </p:nvPr>
        </p:nvGraphicFramePr>
        <p:xfrm>
          <a:off x="2460625" y="4886960"/>
          <a:ext cx="4433456" cy="3708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3366FF"/>
                          </a:solidFill>
                        </a:rPr>
                        <a:t>20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rgbClr val="3366FF"/>
                          </a:solidFill>
                        </a:rPr>
                        <a:t>4</a:t>
                      </a:r>
                      <a:endParaRPr lang="en-US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rgbClr val="3366FF"/>
                          </a:solidFill>
                        </a:rPr>
                        <a:t>19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</a:t>
                      </a:r>
                    </a:p>
                  </a:txBody>
                  <a:tcPr>
                    <a:solidFill>
                      <a:srgbClr val="C0BA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45</a:t>
                      </a:r>
                      <a:endParaRPr lang="en-US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56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en-US" b="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31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457129"/>
              </p:ext>
            </p:extLst>
          </p:nvPr>
        </p:nvGraphicFramePr>
        <p:xfrm>
          <a:off x="2460625" y="5496560"/>
          <a:ext cx="4433456" cy="3708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3366FF"/>
                          </a:solidFill>
                        </a:rPr>
                        <a:t>20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rgbClr val="3366FF"/>
                          </a:solidFill>
                        </a:rPr>
                        <a:t>4</a:t>
                      </a:r>
                      <a:endParaRPr lang="en-US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rgbClr val="3366FF"/>
                          </a:solidFill>
                        </a:rPr>
                        <a:t>19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</a:t>
                      </a:r>
                    </a:p>
                  </a:txBody>
                  <a:tcPr>
                    <a:solidFill>
                      <a:srgbClr val="C0BA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56</a:t>
                      </a:r>
                      <a:endParaRPr lang="en-US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B0CA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45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en-US" b="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31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340520"/>
              </p:ext>
            </p:extLst>
          </p:nvPr>
        </p:nvGraphicFramePr>
        <p:xfrm>
          <a:off x="2460625" y="6106160"/>
          <a:ext cx="4433456" cy="3708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3366FF"/>
                          </a:solidFill>
                        </a:rPr>
                        <a:t>20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rgbClr val="3366FF"/>
                          </a:solidFill>
                        </a:rPr>
                        <a:t>4</a:t>
                      </a:r>
                      <a:endParaRPr lang="en-US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rgbClr val="3366FF"/>
                          </a:solidFill>
                        </a:rPr>
                        <a:t>19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</a:t>
                      </a:r>
                    </a:p>
                  </a:txBody>
                  <a:tcPr>
                    <a:solidFill>
                      <a:srgbClr val="C0BA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FF0000"/>
                          </a:solidFill>
                        </a:rPr>
                        <a:t>56</a:t>
                      </a:r>
                      <a:endParaRPr lang="en-US" b="0" i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45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en-US" b="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31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7" name="TextBox 2"/>
          <p:cNvSpPr txBox="1">
            <a:spLocks noChangeArrowheads="1"/>
          </p:cNvSpPr>
          <p:nvPr/>
        </p:nvSpPr>
        <p:spPr bwMode="auto">
          <a:xfrm>
            <a:off x="1622425" y="1752600"/>
            <a:ext cx="663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FF"/>
                </a:solidFill>
              </a:rPr>
              <a:t>pre:</a:t>
            </a:r>
          </a:p>
        </p:txBody>
      </p:sp>
      <p:sp>
        <p:nvSpPr>
          <p:cNvPr id="48" name="TextBox 31"/>
          <p:cNvSpPr txBox="1">
            <a:spLocks noChangeArrowheads="1"/>
          </p:cNvSpPr>
          <p:nvPr/>
        </p:nvSpPr>
        <p:spPr bwMode="auto">
          <a:xfrm>
            <a:off x="1524000" y="6015037"/>
            <a:ext cx="784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FF"/>
                </a:solidFill>
              </a:rPr>
              <a:t>post:</a:t>
            </a:r>
          </a:p>
        </p:txBody>
      </p:sp>
      <p:sp>
        <p:nvSpPr>
          <p:cNvPr id="2" name="Rectangle 1"/>
          <p:cNvSpPr/>
          <p:nvPr/>
        </p:nvSpPr>
        <p:spPr>
          <a:xfrm>
            <a:off x="609600" y="4110335"/>
            <a:ext cx="609600" cy="381000"/>
          </a:xfrm>
          <a:prstGeom prst="rect">
            <a:avLst/>
          </a:prstGeom>
          <a:solidFill>
            <a:srgbClr val="B0CAC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25766" y="4034135"/>
            <a:ext cx="274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09600" y="3500735"/>
            <a:ext cx="6096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1304376" y="3424535"/>
            <a:ext cx="295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</a:t>
            </a:r>
            <a:endParaRPr lang="en-US" dirty="0"/>
          </a:p>
        </p:txBody>
      </p:sp>
      <p:grpSp>
        <p:nvGrpSpPr>
          <p:cNvPr id="52" name="Group 30"/>
          <p:cNvGrpSpPr>
            <a:grpSpLocks/>
          </p:cNvGrpSpPr>
          <p:nvPr/>
        </p:nvGrpSpPr>
        <p:grpSpPr bwMode="auto">
          <a:xfrm>
            <a:off x="4876800" y="381000"/>
            <a:ext cx="4038600" cy="724173"/>
            <a:chOff x="2971800" y="4110335"/>
            <a:chExt cx="5257800" cy="942184"/>
          </a:xfrm>
        </p:grpSpPr>
        <p:grpSp>
          <p:nvGrpSpPr>
            <p:cNvPr id="53" name="Group 10"/>
            <p:cNvGrpSpPr>
              <a:grpSpLocks/>
            </p:cNvGrpSpPr>
            <p:nvPr/>
          </p:nvGrpSpPr>
          <p:grpSpPr bwMode="auto">
            <a:xfrm>
              <a:off x="3276600" y="4110335"/>
              <a:ext cx="4953000" cy="937719"/>
              <a:chOff x="3276600" y="4110335"/>
              <a:chExt cx="4953000" cy="937719"/>
            </a:xfrm>
          </p:grpSpPr>
          <p:grpSp>
            <p:nvGrpSpPr>
              <p:cNvPr id="55" name="Group 18"/>
              <p:cNvGrpSpPr>
                <a:grpSpLocks/>
              </p:cNvGrpSpPr>
              <p:nvPr/>
            </p:nvGrpSpPr>
            <p:grpSpPr bwMode="auto">
              <a:xfrm>
                <a:off x="3276600" y="4110335"/>
                <a:ext cx="4953000" cy="937719"/>
                <a:chOff x="1447800" y="2362200"/>
                <a:chExt cx="4953000" cy="937719"/>
              </a:xfrm>
            </p:grpSpPr>
            <p:sp>
              <p:nvSpPr>
                <p:cNvPr id="58" name="TextBox 19"/>
                <p:cNvSpPr txBox="1">
                  <a:spLocks noChangeArrowheads="1"/>
                </p:cNvSpPr>
                <p:nvPr/>
              </p:nvSpPr>
              <p:spPr bwMode="auto">
                <a:xfrm>
                  <a:off x="1447800" y="2819400"/>
                  <a:ext cx="4953000" cy="480519"/>
                </a:xfrm>
                <a:prstGeom prst="rect">
                  <a:avLst/>
                </a:prstGeom>
                <a:noFill/>
                <a:ln w="12700">
                  <a:solidFill>
                    <a:srgbClr val="8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sz="1800" dirty="0"/>
                    <a:t>   &lt;= x            x      ?            &gt;= x         </a:t>
                  </a:r>
                </a:p>
              </p:txBody>
            </p:sp>
            <p:sp>
              <p:nvSpPr>
                <p:cNvPr id="59" name="TextBox 20"/>
                <p:cNvSpPr txBox="1">
                  <a:spLocks noChangeArrowheads="1"/>
                </p:cNvSpPr>
                <p:nvPr/>
              </p:nvSpPr>
              <p:spPr bwMode="auto">
                <a:xfrm>
                  <a:off x="1447800" y="2362200"/>
                  <a:ext cx="4953000" cy="480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sz="1800" dirty="0"/>
                    <a:t>h                     j                t                   k            </a:t>
                  </a:r>
                </a:p>
              </p:txBody>
            </p:sp>
            <p:cxnSp>
              <p:nvCxnSpPr>
                <p:cNvPr id="60" name="Straight Connector 59"/>
                <p:cNvCxnSpPr>
                  <a:cxnSpLocks noChangeShapeType="1"/>
                </p:cNvCxnSpPr>
                <p:nvPr/>
              </p:nvCxnSpPr>
              <p:spPr bwMode="auto">
                <a:xfrm>
                  <a:off x="3505200" y="2819106"/>
                  <a:ext cx="0" cy="45690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38100" dist="30000" dir="5400000" sx="0" sy="0" rotWithShape="0">
                    <a:srgbClr val="000000">
                      <a:alpha val="74998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56" name="Straight Connector 55"/>
              <p:cNvCxnSpPr>
                <a:cxnSpLocks noChangeShapeType="1"/>
              </p:cNvCxnSpPr>
              <p:nvPr/>
            </p:nvCxnSpPr>
            <p:spPr bwMode="auto">
              <a:xfrm>
                <a:off x="4953000" y="4572001"/>
                <a:ext cx="0" cy="45690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7" name="Straight Connector 56"/>
              <p:cNvCxnSpPr>
                <a:cxnSpLocks noChangeShapeType="1"/>
              </p:cNvCxnSpPr>
              <p:nvPr/>
            </p:nvCxnSpPr>
            <p:spPr bwMode="auto">
              <a:xfrm>
                <a:off x="6629400" y="4572001"/>
                <a:ext cx="0" cy="45690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54" name="TextBox 33"/>
            <p:cNvSpPr txBox="1">
              <a:spLocks noChangeArrowheads="1"/>
            </p:cNvSpPr>
            <p:nvPr/>
          </p:nvSpPr>
          <p:spPr bwMode="auto">
            <a:xfrm>
              <a:off x="2971800" y="4572000"/>
              <a:ext cx="390673" cy="480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 sz="1800" dirty="0"/>
                <a:t>b</a:t>
              </a:r>
            </a:p>
          </p:txBody>
        </p:sp>
      </p:grpSp>
      <p:sp>
        <p:nvSpPr>
          <p:cNvPr id="61" name="TextBox 2"/>
          <p:cNvSpPr txBox="1">
            <a:spLocks noChangeArrowheads="1"/>
          </p:cNvSpPr>
          <p:nvPr/>
        </p:nvSpPr>
        <p:spPr bwMode="auto">
          <a:xfrm>
            <a:off x="6705600" y="76200"/>
            <a:ext cx="6634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inv: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7413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676400"/>
            <a:ext cx="7772400" cy="3810000"/>
          </a:xfrm>
        </p:spPr>
        <p:txBody>
          <a:bodyPr rIns="132080"/>
          <a:lstStyle/>
          <a:p>
            <a:pPr marL="0" indent="0" eaLnBrk="1" hangingPunct="1">
              <a:buFont typeface="Wingdings" charset="0"/>
              <a:buNone/>
            </a:pPr>
            <a:r>
              <a:rPr lang="en-US" sz="240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/** Sort b[h..k]. */</a:t>
            </a:r>
          </a:p>
          <a:p>
            <a:pPr marL="0" indent="0" eaLnBrk="1" hangingPunct="1">
              <a:buFont typeface="Wingdings" charset="0"/>
              <a:buNone/>
            </a:pPr>
            <a:r>
              <a:rPr lang="en-US" sz="2400" b="1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public</a:t>
            </a:r>
            <a:r>
              <a:rPr lang="en-US" sz="240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</a:t>
            </a:r>
            <a:r>
              <a:rPr lang="en-US" sz="2400" b="1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static</a:t>
            </a:r>
            <a:r>
              <a:rPr lang="en-US" sz="240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</a:t>
            </a:r>
            <a:r>
              <a:rPr lang="en-US" sz="2400" b="1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void</a:t>
            </a:r>
            <a:r>
              <a:rPr lang="en-US" sz="240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QS(</a:t>
            </a:r>
            <a:r>
              <a:rPr lang="en-US" sz="2400" b="1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int</a:t>
            </a:r>
            <a:r>
              <a:rPr lang="en-US" sz="240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[] b, </a:t>
            </a:r>
            <a:r>
              <a:rPr lang="en-US" sz="2400" b="1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int</a:t>
            </a:r>
            <a:r>
              <a:rPr lang="en-US" sz="240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h, </a:t>
            </a:r>
            <a:r>
              <a:rPr lang="en-US" sz="2400" b="1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int</a:t>
            </a:r>
            <a:r>
              <a:rPr lang="en-US" sz="240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k) {</a:t>
            </a:r>
          </a:p>
          <a:p>
            <a:pPr marL="0" indent="0" eaLnBrk="1" hangingPunct="1">
              <a:buFont typeface="Wingdings" charset="0"/>
              <a:buNone/>
            </a:pPr>
            <a:r>
              <a:rPr lang="en-US" sz="240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   </a:t>
            </a:r>
            <a:r>
              <a:rPr lang="en-US" sz="2400" b="1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if </a:t>
            </a:r>
            <a:r>
              <a:rPr lang="en-US" sz="240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(b[h..k] has &lt; 2 elements) </a:t>
            </a:r>
            <a:r>
              <a:rPr lang="en-US" sz="2400" b="1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return</a:t>
            </a:r>
            <a:r>
              <a:rPr lang="en-US" sz="240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;</a:t>
            </a:r>
          </a:p>
          <a:p>
            <a:pPr marL="0" indent="0" eaLnBrk="1" hangingPunct="1">
              <a:buFont typeface="Wingdings" charset="0"/>
              <a:buNone/>
            </a:pPr>
            <a:r>
              <a:rPr lang="en-US" sz="240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  </a:t>
            </a:r>
            <a:endParaRPr lang="en-US" sz="2400">
              <a:latin typeface="Times New Roman" charset="0"/>
              <a:ea typeface="MS PGothic" charset="0"/>
              <a:cs typeface="Times New Roman" charset="0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4114800" y="3505200"/>
            <a:ext cx="4419600" cy="2495550"/>
            <a:chOff x="4114800" y="3505200"/>
            <a:chExt cx="4419600" cy="2495550"/>
          </a:xfrm>
        </p:grpSpPr>
        <p:sp>
          <p:nvSpPr>
            <p:cNvPr id="40969" name="TextBox 14"/>
            <p:cNvSpPr txBox="1">
              <a:spLocks noChangeArrowheads="1"/>
            </p:cNvSpPr>
            <p:nvPr/>
          </p:nvSpPr>
          <p:spPr bwMode="auto">
            <a:xfrm>
              <a:off x="5257800" y="4800600"/>
              <a:ext cx="3276600" cy="1200150"/>
            </a:xfrm>
            <a:prstGeom prst="rect">
              <a:avLst/>
            </a:prstGeom>
            <a:solidFill>
              <a:srgbClr val="FFF6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/>
                <a:t>Function does the partition algorithm and returns position j of pivot</a:t>
              </a:r>
            </a:p>
          </p:txBody>
        </p:sp>
        <p:cxnSp>
          <p:nvCxnSpPr>
            <p:cNvPr id="5" name="Straight Connector 4"/>
            <p:cNvCxnSpPr>
              <a:cxnSpLocks noChangeShapeType="1"/>
            </p:cNvCxnSpPr>
            <p:nvPr/>
          </p:nvCxnSpPr>
          <p:spPr bwMode="auto">
            <a:xfrm flipV="1">
              <a:off x="7696200" y="3505200"/>
              <a:ext cx="0" cy="1371600"/>
            </a:xfrm>
            <a:prstGeom prst="line">
              <a:avLst/>
            </a:prstGeom>
            <a:noFill/>
            <a:ln w="53975">
              <a:solidFill>
                <a:srgbClr val="EBB39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Connector 17"/>
            <p:cNvCxnSpPr>
              <a:cxnSpLocks noChangeShapeType="1"/>
            </p:cNvCxnSpPr>
            <p:nvPr/>
          </p:nvCxnSpPr>
          <p:spPr bwMode="auto">
            <a:xfrm>
              <a:off x="4114800" y="3505200"/>
              <a:ext cx="3581400" cy="0"/>
            </a:xfrm>
            <a:prstGeom prst="line">
              <a:avLst/>
            </a:prstGeom>
            <a:noFill/>
            <a:ln w="53975">
              <a:solidFill>
                <a:srgbClr val="EBB39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990600" y="3200400"/>
            <a:ext cx="61722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rIns="132080"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charset="0"/>
              <a:buNone/>
            </a:pPr>
            <a:r>
              <a:rPr lang="en-US" b="1">
                <a:solidFill>
                  <a:srgbClr val="800000"/>
                </a:solidFill>
                <a:ea typeface="MS PGothic" charset="0"/>
                <a:cs typeface="MS PGothic" charset="0"/>
              </a:rPr>
              <a:t>int</a:t>
            </a:r>
            <a:r>
              <a:rPr lang="en-US">
                <a:solidFill>
                  <a:srgbClr val="800000"/>
                </a:solidFill>
                <a:ea typeface="MS PGothic" charset="0"/>
                <a:cs typeface="MS PGothic" charset="0"/>
              </a:rPr>
              <a:t> j=  partition(b, h, k);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charset="0"/>
              <a:buNone/>
            </a:pPr>
            <a:r>
              <a:rPr lang="en-US">
                <a:solidFill>
                  <a:srgbClr val="800000"/>
                </a:solidFill>
                <a:ea typeface="MS PGothic" charset="0"/>
                <a:cs typeface="MS PGothic" charset="0"/>
              </a:rPr>
              <a:t>    </a:t>
            </a:r>
            <a:r>
              <a:rPr lang="en-US">
                <a:solidFill>
                  <a:srgbClr val="008000"/>
                </a:solidFill>
                <a:ea typeface="MS PGothic" charset="0"/>
                <a:cs typeface="MS PGothic" charset="0"/>
              </a:rPr>
              <a:t>// We know b[h..j–1] &lt;= b[j] &lt;= b[j+1..k]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charset="0"/>
              <a:buNone/>
            </a:pPr>
            <a:endParaRPr lang="en-US">
              <a:solidFill>
                <a:srgbClr val="800000"/>
              </a:solidFill>
              <a:ea typeface="MS PGothic" charset="0"/>
              <a:cs typeface="MS PGothic" charset="0"/>
            </a:endParaRP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charset="0"/>
              <a:buNone/>
            </a:pPr>
            <a:endParaRPr lang="en-US">
              <a:solidFill>
                <a:srgbClr val="800000"/>
              </a:solidFill>
              <a:ea typeface="MS PGothic" charset="0"/>
              <a:cs typeface="MS PGothic" charset="0"/>
            </a:endParaRP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charset="0"/>
              <a:buNone/>
            </a:pPr>
            <a:endParaRPr lang="en-US">
              <a:solidFill>
                <a:srgbClr val="800000"/>
              </a:solidFill>
              <a:ea typeface="MS PGothic" charset="0"/>
              <a:cs typeface="MS PGothic" charset="0"/>
            </a:endParaRP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charset="0"/>
              <a:buNone/>
            </a:pPr>
            <a:r>
              <a:rPr lang="en-US">
                <a:solidFill>
                  <a:srgbClr val="800000"/>
                </a:solidFill>
                <a:ea typeface="MS PGothic" charset="0"/>
                <a:cs typeface="MS PGothic" charset="0"/>
              </a:rPr>
              <a:t>}</a:t>
            </a:r>
            <a:endParaRPr lang="en-US">
              <a:solidFill>
                <a:schemeClr val="tx1"/>
              </a:solidFill>
              <a:ea typeface="MS PGothic" charset="0"/>
              <a:cs typeface="MS PGothic" charset="0"/>
            </a:endParaRPr>
          </a:p>
        </p:txBody>
      </p:sp>
      <p:sp>
        <p:nvSpPr>
          <p:cNvPr id="40964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4876800" cy="912812"/>
          </a:xfrm>
        </p:spPr>
        <p:txBody>
          <a:bodyPr rIns="132080"/>
          <a:lstStyle/>
          <a:p>
            <a:pPr eaLnBrk="1" hangingPunct="1"/>
            <a:r>
              <a:rPr lang="en-US" sz="3200" b="1" dirty="0">
                <a:solidFill>
                  <a:srgbClr val="800000"/>
                </a:solidFill>
                <a:latin typeface="Courier New"/>
                <a:ea typeface="MS PGothic" charset="0"/>
                <a:cs typeface="Courier New"/>
                <a:sym typeface="Courier New" charset="0"/>
              </a:rPr>
              <a:t>QuickSort</a:t>
            </a:r>
            <a:r>
              <a:rPr lang="en-US" sz="3200" dirty="0">
                <a:solidFill>
                  <a:srgbClr val="800000"/>
                </a:solidFill>
                <a:latin typeface="Tw Cen MT"/>
                <a:ea typeface="MS PGothic" charset="0"/>
                <a:cs typeface="Tw Cen MT"/>
              </a:rPr>
              <a:t> </a:t>
            </a:r>
            <a:r>
              <a:rPr lang="en-US" sz="3600" dirty="0">
                <a:solidFill>
                  <a:srgbClr val="800000"/>
                </a:solidFill>
                <a:latin typeface="Tw Cen MT"/>
                <a:ea typeface="MS PGothic" charset="0"/>
                <a:cs typeface="Tw Cen MT"/>
              </a:rPr>
              <a:t>procedure</a:t>
            </a:r>
          </a:p>
        </p:txBody>
      </p:sp>
      <p:sp>
        <p:nvSpPr>
          <p:cNvPr id="4096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76364F33-B7D5-7845-9C4D-4F5AE6CD1043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21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40966" name="TextBox 12"/>
          <p:cNvSpPr txBox="1">
            <a:spLocks noChangeArrowheads="1"/>
          </p:cNvSpPr>
          <p:nvPr/>
        </p:nvSpPr>
        <p:spPr bwMode="auto">
          <a:xfrm>
            <a:off x="5638800" y="2590800"/>
            <a:ext cx="2057400" cy="461963"/>
          </a:xfrm>
          <a:prstGeom prst="rect">
            <a:avLst/>
          </a:prstGeom>
          <a:solidFill>
            <a:srgbClr val="FFF6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Base case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295400" y="4267200"/>
            <a:ext cx="3810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rIns="132080"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charset="0"/>
              <a:buNone/>
            </a:pPr>
            <a:r>
              <a:rPr lang="en-US" dirty="0">
                <a:solidFill>
                  <a:srgbClr val="008000"/>
                </a:solidFill>
                <a:ea typeface="MS PGothic" charset="0"/>
                <a:cs typeface="MS PGothic" charset="0"/>
              </a:rPr>
              <a:t>/</a:t>
            </a:r>
            <a:r>
              <a:rPr lang="en-US" dirty="0" smtClean="0">
                <a:solidFill>
                  <a:srgbClr val="008000"/>
                </a:solidFill>
                <a:ea typeface="MS PGothic" charset="0"/>
                <a:cs typeface="MS PGothic" charset="0"/>
              </a:rPr>
              <a:t>/ Sort </a:t>
            </a:r>
            <a:r>
              <a:rPr lang="en-US" dirty="0">
                <a:solidFill>
                  <a:srgbClr val="008000"/>
                </a:solidFill>
                <a:ea typeface="MS PGothic" charset="0"/>
                <a:cs typeface="MS PGothic" charset="0"/>
              </a:rPr>
              <a:t>b[h..j-1] and b[j+1..k]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95400" y="4800600"/>
            <a:ext cx="279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Wingdings" charset="0"/>
              <a:buNone/>
            </a:pPr>
            <a:r>
              <a:rPr lang="en-US">
                <a:solidFill>
                  <a:srgbClr val="800000"/>
                </a:solidFill>
                <a:ea typeface="MS PGothic" charset="0"/>
                <a:cs typeface="MS PGothic" charset="0"/>
              </a:rPr>
              <a:t>QS(b, h, j-1);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rgbClr val="800000"/>
                </a:solidFill>
                <a:ea typeface="MS PGothic" charset="0"/>
                <a:cs typeface="MS PGothic" charset="0"/>
              </a:rPr>
              <a:t>QS(b, j+1, k);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2" grpId="0"/>
      <p:bldP spid="12" grpId="1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3CE34A5D-3ABE-B944-812C-19CA7677EF52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22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04800" y="1676400"/>
            <a:ext cx="7772400" cy="3810000"/>
          </a:xfrm>
        </p:spPr>
        <p:txBody>
          <a:bodyPr rIns="132080"/>
          <a:lstStyle/>
          <a:p>
            <a:pPr marL="0" indent="0" eaLnBrk="1" hangingPunct="1">
              <a:buFont typeface="Wingdings" charset="0"/>
              <a:buNone/>
            </a:pPr>
            <a:r>
              <a:rPr lang="en-US" sz="240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/** Sort b[h..k]. */</a:t>
            </a:r>
          </a:p>
          <a:p>
            <a:pPr marL="0" indent="0" eaLnBrk="1" hangingPunct="1">
              <a:buFont typeface="Wingdings" charset="0"/>
              <a:buNone/>
            </a:pPr>
            <a:r>
              <a:rPr lang="en-US" sz="2400" b="1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public</a:t>
            </a:r>
            <a:r>
              <a:rPr lang="en-US" sz="240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</a:t>
            </a:r>
            <a:r>
              <a:rPr lang="en-US" sz="2400" b="1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static</a:t>
            </a:r>
            <a:r>
              <a:rPr lang="en-US" sz="240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</a:t>
            </a:r>
            <a:r>
              <a:rPr lang="en-US" sz="2400" b="1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void</a:t>
            </a:r>
            <a:r>
              <a:rPr lang="en-US" sz="240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QS(</a:t>
            </a:r>
            <a:r>
              <a:rPr lang="en-US" sz="2400" b="1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int</a:t>
            </a:r>
            <a:r>
              <a:rPr lang="en-US" sz="240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[] b, </a:t>
            </a:r>
            <a:r>
              <a:rPr lang="en-US" sz="2400" b="1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int</a:t>
            </a:r>
            <a:r>
              <a:rPr lang="en-US" sz="240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h, </a:t>
            </a:r>
            <a:r>
              <a:rPr lang="en-US" sz="2400" b="1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int</a:t>
            </a:r>
            <a:r>
              <a:rPr lang="en-US" sz="240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k) {</a:t>
            </a:r>
          </a:p>
          <a:p>
            <a:pPr marL="0" indent="0" eaLnBrk="1" hangingPunct="1">
              <a:buFont typeface="Wingdings" charset="0"/>
              <a:buNone/>
            </a:pPr>
            <a:r>
              <a:rPr lang="en-US" sz="240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   </a:t>
            </a:r>
            <a:r>
              <a:rPr lang="en-US" sz="2400" b="1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if </a:t>
            </a:r>
            <a:r>
              <a:rPr lang="en-US" sz="240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(b[h..k] has &lt; 2 elements) </a:t>
            </a:r>
            <a:r>
              <a:rPr lang="en-US" sz="2400" b="1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return</a:t>
            </a:r>
            <a:r>
              <a:rPr lang="en-US" sz="240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;</a:t>
            </a:r>
          </a:p>
          <a:p>
            <a:pPr marL="0" indent="0" eaLnBrk="1" hangingPunct="1">
              <a:buFont typeface="Wingdings" charset="0"/>
              <a:buNone/>
            </a:pPr>
            <a:r>
              <a:rPr lang="en-US" sz="240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   </a:t>
            </a:r>
            <a:r>
              <a:rPr lang="en-US" sz="2400" b="1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int</a:t>
            </a:r>
            <a:r>
              <a:rPr lang="en-US" sz="240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j=  partition(b, h, k);</a:t>
            </a:r>
          </a:p>
          <a:p>
            <a:pPr marL="0" indent="0" eaLnBrk="1" hangingPunct="1">
              <a:buFont typeface="Wingdings" charset="0"/>
              <a:buNone/>
            </a:pPr>
            <a:r>
              <a:rPr lang="en-US" sz="240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   </a:t>
            </a:r>
            <a:r>
              <a:rPr lang="en-US" sz="2400">
                <a:solidFill>
                  <a:srgbClr val="008000"/>
                </a:solidFill>
                <a:latin typeface="Times New Roman" charset="0"/>
                <a:ea typeface="MS PGothic" charset="0"/>
                <a:cs typeface="Times New Roman" charset="0"/>
              </a:rPr>
              <a:t>// We know b[h..j–1] &lt;= b[j] &lt;= b[j+1..k]</a:t>
            </a:r>
          </a:p>
          <a:p>
            <a:pPr marL="0" indent="0" eaLnBrk="1" hangingPunct="1">
              <a:buFont typeface="Wingdings" charset="0"/>
              <a:buNone/>
            </a:pPr>
            <a:r>
              <a:rPr lang="en-US" sz="2400">
                <a:solidFill>
                  <a:srgbClr val="008000"/>
                </a:solidFill>
                <a:latin typeface="Times New Roman" charset="0"/>
                <a:ea typeface="MS PGothic" charset="0"/>
                <a:cs typeface="Times New Roman" charset="0"/>
              </a:rPr>
              <a:t>    // Sort b[h..j-1] and b[j+1..k]</a:t>
            </a:r>
          </a:p>
          <a:p>
            <a:pPr marL="0" indent="0" eaLnBrk="1" hangingPunct="1">
              <a:buFont typeface="Wingdings" charset="0"/>
              <a:buNone/>
            </a:pPr>
            <a:r>
              <a:rPr lang="en-US" sz="240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  QS(b, h, j-1); </a:t>
            </a:r>
          </a:p>
          <a:p>
            <a:pPr marL="0" indent="0" eaLnBrk="1" hangingPunct="1">
              <a:buFont typeface="Wingdings" charset="0"/>
              <a:buNone/>
            </a:pPr>
            <a:r>
              <a:rPr lang="en-US" sz="240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  QS(b, j+1, k);</a:t>
            </a:r>
          </a:p>
          <a:p>
            <a:pPr marL="0" indent="0" eaLnBrk="1" hangingPunct="1">
              <a:buFont typeface="Wingdings" charset="0"/>
              <a:buNone/>
            </a:pPr>
            <a:r>
              <a:rPr lang="en-US" sz="240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}</a:t>
            </a:r>
            <a:endParaRPr lang="en-US" sz="2400">
              <a:latin typeface="Times New Roman" charset="0"/>
              <a:ea typeface="MS PGothic" charset="0"/>
              <a:cs typeface="Times New Roman" charset="0"/>
            </a:endParaRPr>
          </a:p>
        </p:txBody>
      </p:sp>
      <p:sp>
        <p:nvSpPr>
          <p:cNvPr id="40965" name="TextBox 14"/>
          <p:cNvSpPr txBox="1">
            <a:spLocks noChangeArrowheads="1"/>
          </p:cNvSpPr>
          <p:nvPr/>
        </p:nvSpPr>
        <p:spPr bwMode="auto">
          <a:xfrm>
            <a:off x="5486400" y="2667000"/>
            <a:ext cx="3276600" cy="830263"/>
          </a:xfrm>
          <a:prstGeom prst="rect">
            <a:avLst/>
          </a:prstGeom>
          <a:solidFill>
            <a:srgbClr val="FFF6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Worst-case: quadratic</a:t>
            </a:r>
          </a:p>
          <a:p>
            <a:pPr eaLnBrk="1" hangingPunct="1"/>
            <a:r>
              <a:rPr lang="en-US"/>
              <a:t>Average-case: O(n log n)</a:t>
            </a:r>
          </a:p>
        </p:txBody>
      </p:sp>
      <p:sp>
        <p:nvSpPr>
          <p:cNvPr id="41989" name="TextBox 14"/>
          <p:cNvSpPr txBox="1">
            <a:spLocks noChangeArrowheads="1"/>
          </p:cNvSpPr>
          <p:nvPr/>
        </p:nvSpPr>
        <p:spPr bwMode="auto">
          <a:xfrm>
            <a:off x="2438400" y="4572000"/>
            <a:ext cx="6324600" cy="1570038"/>
          </a:xfrm>
          <a:prstGeom prst="rect">
            <a:avLst/>
          </a:prstGeom>
          <a:solidFill>
            <a:srgbClr val="FFF6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 dirty="0"/>
              <a:t>Worst-case space: O(</a:t>
            </a:r>
            <a:r>
              <a:rPr lang="en-US" dirty="0" smtClean="0"/>
              <a:t>n)</a:t>
            </a:r>
            <a:r>
              <a:rPr lang="en-US" dirty="0"/>
              <a:t>!  --depth of</a:t>
            </a:r>
            <a:br>
              <a:rPr lang="en-US" dirty="0"/>
            </a:br>
            <a:r>
              <a:rPr lang="en-US" dirty="0"/>
              <a:t>                                           recursion can be n</a:t>
            </a:r>
          </a:p>
          <a:p>
            <a:pPr eaLnBrk="1" hangingPunct="1"/>
            <a:r>
              <a:rPr lang="en-US" dirty="0"/>
              <a:t>	  Can rewrite it to have space O(log n)</a:t>
            </a:r>
          </a:p>
          <a:p>
            <a:pPr eaLnBrk="1" hangingPunct="1"/>
            <a:r>
              <a:rPr lang="en-US" dirty="0"/>
              <a:t>Average-case:  O</a:t>
            </a:r>
            <a:r>
              <a:rPr lang="en-US" dirty="0" smtClean="0"/>
              <a:t>(log </a:t>
            </a:r>
            <a:r>
              <a:rPr lang="en-US" dirty="0"/>
              <a:t>n)</a:t>
            </a:r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4876800" cy="912812"/>
          </a:xfrm>
        </p:spPr>
        <p:txBody>
          <a:bodyPr rIns="132080"/>
          <a:lstStyle/>
          <a:p>
            <a:pPr eaLnBrk="1" hangingPunct="1"/>
            <a:r>
              <a:rPr lang="en-US" sz="3200" b="1" dirty="0">
                <a:solidFill>
                  <a:srgbClr val="800000"/>
                </a:solidFill>
                <a:latin typeface="Courier New"/>
                <a:ea typeface="MS PGothic" charset="0"/>
                <a:cs typeface="Courier New"/>
                <a:sym typeface="Courier New" charset="0"/>
              </a:rPr>
              <a:t>QuickSort</a:t>
            </a:r>
            <a:r>
              <a:rPr lang="en-US" sz="3200" dirty="0">
                <a:solidFill>
                  <a:srgbClr val="800000"/>
                </a:solidFill>
                <a:latin typeface="Tw Cen MT"/>
                <a:ea typeface="MS PGothic" charset="0"/>
                <a:cs typeface="Tw Cen MT"/>
              </a:rPr>
              <a:t> </a:t>
            </a:r>
            <a:r>
              <a:rPr lang="en-US" sz="3600" dirty="0">
                <a:solidFill>
                  <a:srgbClr val="800000"/>
                </a:solidFill>
                <a:latin typeface="Tw Cen MT"/>
                <a:ea typeface="MS PGothic" charset="0"/>
                <a:cs typeface="Tw Cen MT"/>
              </a:rPr>
              <a:t>procedure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153400" cy="609600"/>
          </a:xfrm>
        </p:spPr>
        <p:txBody>
          <a:bodyPr/>
          <a:lstStyle/>
          <a:p>
            <a:r>
              <a:rPr lang="en-US" sz="3200">
                <a:solidFill>
                  <a:srgbClr val="800000"/>
                </a:solidFill>
                <a:latin typeface="Tw Cen MT" charset="0"/>
                <a:ea typeface="MS PGothic" charset="0"/>
              </a:rPr>
              <a:t>Worst case quicksort: pivot always smallest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B9B2AD7-9015-E94C-BEAE-C4A25EEB2B0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pSp>
        <p:nvGrpSpPr>
          <p:cNvPr id="43011" name="Group 18"/>
          <p:cNvGrpSpPr>
            <a:grpSpLocks/>
          </p:cNvGrpSpPr>
          <p:nvPr/>
        </p:nvGrpSpPr>
        <p:grpSpPr bwMode="auto">
          <a:xfrm>
            <a:off x="685800" y="1828800"/>
            <a:ext cx="5029200" cy="919163"/>
            <a:chOff x="1676400" y="1371600"/>
            <a:chExt cx="5029200" cy="919014"/>
          </a:xfrm>
        </p:grpSpPr>
        <p:sp>
          <p:nvSpPr>
            <p:cNvPr id="43028" name="TextBox 1"/>
            <p:cNvSpPr txBox="1">
              <a:spLocks noChangeArrowheads="1"/>
            </p:cNvSpPr>
            <p:nvPr/>
          </p:nvSpPr>
          <p:spPr bwMode="auto">
            <a:xfrm>
              <a:off x="1676400" y="1828800"/>
              <a:ext cx="4953000" cy="461814"/>
            </a:xfrm>
            <a:prstGeom prst="rect">
              <a:avLst/>
            </a:prstGeom>
            <a:noFill/>
            <a:ln w="12700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/>
                <a:t>x0                        &gt;= x0</a:t>
              </a:r>
            </a:p>
          </p:txBody>
        </p:sp>
        <p:sp>
          <p:nvSpPr>
            <p:cNvPr id="43029" name="TextBox 13"/>
            <p:cNvSpPr txBox="1">
              <a:spLocks noChangeArrowheads="1"/>
            </p:cNvSpPr>
            <p:nvPr/>
          </p:nvSpPr>
          <p:spPr bwMode="auto">
            <a:xfrm>
              <a:off x="1752600" y="1371600"/>
              <a:ext cx="4953000" cy="461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/>
                <a:t>j             </a:t>
              </a:r>
            </a:p>
          </p:txBody>
        </p:sp>
        <p:cxnSp>
          <p:nvCxnSpPr>
            <p:cNvPr id="16" name="Straight Connector 15"/>
            <p:cNvCxnSpPr>
              <a:cxnSpLocks noChangeShapeType="1"/>
            </p:cNvCxnSpPr>
            <p:nvPr/>
          </p:nvCxnSpPr>
          <p:spPr bwMode="auto">
            <a:xfrm>
              <a:off x="2133600" y="1828726"/>
              <a:ext cx="0" cy="4571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3012" name="Group 25"/>
          <p:cNvGrpSpPr>
            <a:grpSpLocks/>
          </p:cNvGrpSpPr>
          <p:nvPr/>
        </p:nvGrpSpPr>
        <p:grpSpPr bwMode="auto">
          <a:xfrm>
            <a:off x="685800" y="2814638"/>
            <a:ext cx="4953000" cy="919162"/>
            <a:chOff x="685800" y="2357586"/>
            <a:chExt cx="4953000" cy="919014"/>
          </a:xfrm>
        </p:grpSpPr>
        <p:grpSp>
          <p:nvGrpSpPr>
            <p:cNvPr id="43023" name="Group 20"/>
            <p:cNvGrpSpPr>
              <a:grpSpLocks/>
            </p:cNvGrpSpPr>
            <p:nvPr/>
          </p:nvGrpSpPr>
          <p:grpSpPr bwMode="auto">
            <a:xfrm>
              <a:off x="685800" y="2357586"/>
              <a:ext cx="4953000" cy="919014"/>
              <a:chOff x="1676400" y="1371600"/>
              <a:chExt cx="4953000" cy="919014"/>
            </a:xfrm>
          </p:grpSpPr>
          <p:sp>
            <p:nvSpPr>
              <p:cNvPr id="43025" name="TextBox 1"/>
              <p:cNvSpPr txBox="1">
                <a:spLocks noChangeArrowheads="1"/>
              </p:cNvSpPr>
              <p:nvPr/>
            </p:nvSpPr>
            <p:spPr bwMode="auto">
              <a:xfrm>
                <a:off x="1676400" y="1828800"/>
                <a:ext cx="4953000" cy="461814"/>
              </a:xfrm>
              <a:prstGeom prst="rect">
                <a:avLst/>
              </a:prstGeom>
              <a:noFill/>
              <a:ln w="12700">
                <a:solidFill>
                  <a:srgbClr val="8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/>
                  <a:t>x0   x1                  &gt;= x1</a:t>
                </a:r>
              </a:p>
            </p:txBody>
          </p:sp>
          <p:sp>
            <p:nvSpPr>
              <p:cNvPr id="43026" name="TextBox 13"/>
              <p:cNvSpPr txBox="1">
                <a:spLocks noChangeArrowheads="1"/>
              </p:cNvSpPr>
              <p:nvPr/>
            </p:nvSpPr>
            <p:spPr bwMode="auto">
              <a:xfrm>
                <a:off x="1676400" y="1371600"/>
                <a:ext cx="4953000" cy="4618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/>
                  <a:t>        j             </a:t>
                </a:r>
              </a:p>
            </p:txBody>
          </p:sp>
          <p:cxnSp>
            <p:nvCxnSpPr>
              <p:cNvPr id="24" name="Straight Connector 23"/>
              <p:cNvCxnSpPr>
                <a:cxnSpLocks noChangeShapeType="1"/>
              </p:cNvCxnSpPr>
              <p:nvPr/>
            </p:nvCxnSpPr>
            <p:spPr bwMode="auto">
              <a:xfrm>
                <a:off x="2133600" y="1828726"/>
                <a:ext cx="0" cy="45712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25" name="Straight Connector 24"/>
            <p:cNvCxnSpPr>
              <a:cxnSpLocks noChangeShapeType="1"/>
            </p:cNvCxnSpPr>
            <p:nvPr/>
          </p:nvCxnSpPr>
          <p:spPr bwMode="auto">
            <a:xfrm>
              <a:off x="1676400" y="2819474"/>
              <a:ext cx="0" cy="4571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3013" name="Group 27"/>
          <p:cNvGrpSpPr>
            <a:grpSpLocks/>
          </p:cNvGrpSpPr>
          <p:nvPr/>
        </p:nvGrpSpPr>
        <p:grpSpPr bwMode="auto">
          <a:xfrm>
            <a:off x="685800" y="3805238"/>
            <a:ext cx="4953000" cy="919162"/>
            <a:chOff x="685800" y="2357586"/>
            <a:chExt cx="4953000" cy="919014"/>
          </a:xfrm>
        </p:grpSpPr>
        <p:grpSp>
          <p:nvGrpSpPr>
            <p:cNvPr id="43018" name="Group 28"/>
            <p:cNvGrpSpPr>
              <a:grpSpLocks/>
            </p:cNvGrpSpPr>
            <p:nvPr/>
          </p:nvGrpSpPr>
          <p:grpSpPr bwMode="auto">
            <a:xfrm>
              <a:off x="685800" y="2357586"/>
              <a:ext cx="4953000" cy="919014"/>
              <a:chOff x="1676400" y="1371600"/>
              <a:chExt cx="4953000" cy="919014"/>
            </a:xfrm>
          </p:grpSpPr>
          <p:sp>
            <p:nvSpPr>
              <p:cNvPr id="43020" name="TextBox 1"/>
              <p:cNvSpPr txBox="1">
                <a:spLocks noChangeArrowheads="1"/>
              </p:cNvSpPr>
              <p:nvPr/>
            </p:nvSpPr>
            <p:spPr bwMode="auto">
              <a:xfrm>
                <a:off x="1676400" y="1828800"/>
                <a:ext cx="4953000" cy="461814"/>
              </a:xfrm>
              <a:prstGeom prst="rect">
                <a:avLst/>
              </a:prstGeom>
              <a:noFill/>
              <a:ln w="12700">
                <a:solidFill>
                  <a:srgbClr val="8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/>
                  <a:t>x0   x1   x2           &gt;= x2</a:t>
                </a:r>
              </a:p>
            </p:txBody>
          </p:sp>
          <p:sp>
            <p:nvSpPr>
              <p:cNvPr id="43021" name="TextBox 13"/>
              <p:cNvSpPr txBox="1">
                <a:spLocks noChangeArrowheads="1"/>
              </p:cNvSpPr>
              <p:nvPr/>
            </p:nvSpPr>
            <p:spPr bwMode="auto">
              <a:xfrm>
                <a:off x="1676400" y="1371600"/>
                <a:ext cx="4953000" cy="4618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/>
                  <a:t>               j             </a:t>
                </a:r>
              </a:p>
            </p:txBody>
          </p:sp>
          <p:cxnSp>
            <p:nvCxnSpPr>
              <p:cNvPr id="33" name="Straight Connector 32"/>
              <p:cNvCxnSpPr>
                <a:cxnSpLocks noChangeShapeType="1"/>
              </p:cNvCxnSpPr>
              <p:nvPr/>
            </p:nvCxnSpPr>
            <p:spPr bwMode="auto">
              <a:xfrm>
                <a:off x="2133600" y="1828726"/>
                <a:ext cx="0" cy="45712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30" name="Straight Connector 29"/>
            <p:cNvCxnSpPr>
              <a:cxnSpLocks noChangeShapeType="1"/>
            </p:cNvCxnSpPr>
            <p:nvPr/>
          </p:nvCxnSpPr>
          <p:spPr bwMode="auto">
            <a:xfrm>
              <a:off x="2209800" y="2819474"/>
              <a:ext cx="0" cy="4571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3014" name="TextBox 33"/>
          <p:cNvSpPr txBox="1">
            <a:spLocks noChangeArrowheads="1"/>
          </p:cNvSpPr>
          <p:nvPr/>
        </p:nvSpPr>
        <p:spPr bwMode="auto">
          <a:xfrm>
            <a:off x="6019800" y="2286000"/>
            <a:ext cx="2740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partioning at depth 0</a:t>
            </a:r>
          </a:p>
        </p:txBody>
      </p:sp>
      <p:sp>
        <p:nvSpPr>
          <p:cNvPr id="43015" name="TextBox 34"/>
          <p:cNvSpPr txBox="1">
            <a:spLocks noChangeArrowheads="1"/>
          </p:cNvSpPr>
          <p:nvPr/>
        </p:nvSpPr>
        <p:spPr bwMode="auto">
          <a:xfrm>
            <a:off x="6019800" y="3200400"/>
            <a:ext cx="2740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partioning at depth 1</a:t>
            </a:r>
          </a:p>
        </p:txBody>
      </p:sp>
      <p:sp>
        <p:nvSpPr>
          <p:cNvPr id="43016" name="TextBox 35"/>
          <p:cNvSpPr txBox="1">
            <a:spLocks noChangeArrowheads="1"/>
          </p:cNvSpPr>
          <p:nvPr/>
        </p:nvSpPr>
        <p:spPr bwMode="auto">
          <a:xfrm>
            <a:off x="6019800" y="4191000"/>
            <a:ext cx="2740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partioning at depth 2</a:t>
            </a:r>
          </a:p>
        </p:txBody>
      </p:sp>
      <p:cxnSp>
        <p:nvCxnSpPr>
          <p:cNvPr id="37" name="Straight Connector 36"/>
          <p:cNvCxnSpPr>
            <a:cxnSpLocks noChangeShapeType="1"/>
          </p:cNvCxnSpPr>
          <p:nvPr/>
        </p:nvCxnSpPr>
        <p:spPr bwMode="auto">
          <a:xfrm>
            <a:off x="1676400" y="42672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153400" cy="609600"/>
          </a:xfrm>
        </p:spPr>
        <p:txBody>
          <a:bodyPr/>
          <a:lstStyle/>
          <a:p>
            <a:r>
              <a:rPr lang="en-US" sz="3200">
                <a:solidFill>
                  <a:srgbClr val="800000"/>
                </a:solidFill>
                <a:latin typeface="Tw Cen MT" charset="0"/>
                <a:ea typeface="MS PGothic" charset="0"/>
              </a:rPr>
              <a:t>Best case quicksort: pivot always middle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615933D-CAF5-7C44-93B1-07A6CCEA9D0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pSp>
        <p:nvGrpSpPr>
          <p:cNvPr id="44035" name="Group 18"/>
          <p:cNvGrpSpPr>
            <a:grpSpLocks/>
          </p:cNvGrpSpPr>
          <p:nvPr/>
        </p:nvGrpSpPr>
        <p:grpSpPr bwMode="auto">
          <a:xfrm>
            <a:off x="381000" y="1671637"/>
            <a:ext cx="5181600" cy="919163"/>
            <a:chOff x="1676400" y="1371600"/>
            <a:chExt cx="5181600" cy="918865"/>
          </a:xfrm>
        </p:grpSpPr>
        <p:sp>
          <p:nvSpPr>
            <p:cNvPr id="44062" name="TextBox 1"/>
            <p:cNvSpPr txBox="1">
              <a:spLocks noChangeArrowheads="1"/>
            </p:cNvSpPr>
            <p:nvPr/>
          </p:nvSpPr>
          <p:spPr bwMode="auto">
            <a:xfrm>
              <a:off x="1676400" y="1828800"/>
              <a:ext cx="4800600" cy="461665"/>
            </a:xfrm>
            <a:prstGeom prst="rect">
              <a:avLst/>
            </a:prstGeom>
            <a:noFill/>
            <a:ln w="12700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/>
                <a:t>      &lt;= x0            x0            &gt;= x0</a:t>
              </a:r>
            </a:p>
          </p:txBody>
        </p:sp>
        <p:sp>
          <p:nvSpPr>
            <p:cNvPr id="44063" name="TextBox 13"/>
            <p:cNvSpPr txBox="1">
              <a:spLocks noChangeArrowheads="1"/>
            </p:cNvSpPr>
            <p:nvPr/>
          </p:nvSpPr>
          <p:spPr bwMode="auto">
            <a:xfrm>
              <a:off x="1752600" y="1371600"/>
              <a:ext cx="51054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/>
                <a:t>0                          j                                 n</a:t>
              </a:r>
            </a:p>
          </p:txBody>
        </p:sp>
        <p:cxnSp>
          <p:nvCxnSpPr>
            <p:cNvPr id="16" name="Straight Connector 15"/>
            <p:cNvCxnSpPr>
              <a:cxnSpLocks noChangeShapeType="1"/>
            </p:cNvCxnSpPr>
            <p:nvPr/>
          </p:nvCxnSpPr>
          <p:spPr bwMode="auto">
            <a:xfrm>
              <a:off x="3810000" y="1828652"/>
              <a:ext cx="0" cy="4570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4036" name="TextBox 33"/>
          <p:cNvSpPr txBox="1">
            <a:spLocks noChangeArrowheads="1"/>
          </p:cNvSpPr>
          <p:nvPr/>
        </p:nvSpPr>
        <p:spPr bwMode="auto">
          <a:xfrm>
            <a:off x="5867400" y="1984375"/>
            <a:ext cx="3048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depth 0. 1 segment of size ~n to partition.</a:t>
            </a:r>
          </a:p>
        </p:txBody>
      </p:sp>
      <p:cxnSp>
        <p:nvCxnSpPr>
          <p:cNvPr id="27" name="Straight Connector 26"/>
          <p:cNvCxnSpPr>
            <a:cxnSpLocks noChangeShapeType="1"/>
          </p:cNvCxnSpPr>
          <p:nvPr/>
        </p:nvCxnSpPr>
        <p:spPr bwMode="auto">
          <a:xfrm>
            <a:off x="2895600" y="2128837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304800" y="3119437"/>
            <a:ext cx="8686800" cy="830263"/>
            <a:chOff x="304800" y="2819400"/>
            <a:chExt cx="8686800" cy="830997"/>
          </a:xfrm>
        </p:grpSpPr>
        <p:grpSp>
          <p:nvGrpSpPr>
            <p:cNvPr id="44048" name="Group 11"/>
            <p:cNvGrpSpPr>
              <a:grpSpLocks/>
            </p:cNvGrpSpPr>
            <p:nvPr/>
          </p:nvGrpSpPr>
          <p:grpSpPr bwMode="auto">
            <a:xfrm>
              <a:off x="304800" y="2895600"/>
              <a:ext cx="4876800" cy="533400"/>
              <a:chOff x="685800" y="2667000"/>
              <a:chExt cx="4876800" cy="533400"/>
            </a:xfrm>
          </p:grpSpPr>
          <p:grpSp>
            <p:nvGrpSpPr>
              <p:cNvPr id="44050" name="Group 8"/>
              <p:cNvGrpSpPr>
                <a:grpSpLocks/>
              </p:cNvGrpSpPr>
              <p:nvPr/>
            </p:nvGrpSpPr>
            <p:grpSpPr bwMode="auto">
              <a:xfrm>
                <a:off x="762000" y="2667000"/>
                <a:ext cx="4800600" cy="461665"/>
                <a:chOff x="685800" y="2662535"/>
                <a:chExt cx="4800600" cy="461665"/>
              </a:xfrm>
            </p:grpSpPr>
            <p:grpSp>
              <p:nvGrpSpPr>
                <p:cNvPr id="44053" name="Group 2"/>
                <p:cNvGrpSpPr>
                  <a:grpSpLocks/>
                </p:cNvGrpSpPr>
                <p:nvPr/>
              </p:nvGrpSpPr>
              <p:grpSpPr bwMode="auto">
                <a:xfrm>
                  <a:off x="685800" y="2662535"/>
                  <a:ext cx="4800600" cy="461665"/>
                  <a:chOff x="685800" y="2662535"/>
                  <a:chExt cx="4800600" cy="461665"/>
                </a:xfrm>
              </p:grpSpPr>
              <p:grpSp>
                <p:nvGrpSpPr>
                  <p:cNvPr id="44056" name="Group 37"/>
                  <p:cNvGrpSpPr>
                    <a:grpSpLocks/>
                  </p:cNvGrpSpPr>
                  <p:nvPr/>
                </p:nvGrpSpPr>
                <p:grpSpPr bwMode="auto">
                  <a:xfrm>
                    <a:off x="685800" y="2662535"/>
                    <a:ext cx="4800600" cy="461665"/>
                    <a:chOff x="1676400" y="1828800"/>
                    <a:chExt cx="4800600" cy="461665"/>
                  </a:xfrm>
                </p:grpSpPr>
                <p:sp>
                  <p:nvSpPr>
                    <p:cNvPr id="44060" name="TextBox 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676400" y="1828800"/>
                      <a:ext cx="4800600" cy="461665"/>
                    </a:xfrm>
                    <a:prstGeom prst="rect">
                      <a:avLst/>
                    </a:prstGeom>
                    <a:noFill/>
                    <a:ln w="12700">
                      <a:solidFill>
                        <a:srgbClr val="8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0"/>
                          <a:cs typeface="ヒラギノ明朝 ProN W3" charset="0"/>
                          <a:sym typeface="Times New Roman" charset="0"/>
                        </a:defRPr>
                      </a:lvl9pPr>
                    </a:lstStyle>
                    <a:p>
                      <a:pPr eaLnBrk="1" hangingPunct="1"/>
                      <a:r>
                        <a:rPr lang="en-US"/>
                        <a:t>&lt;=x1  x1  &gt;= x1 x0  &lt;=x2  x2  &gt;=x2</a:t>
                      </a:r>
                    </a:p>
                  </p:txBody>
                </p:sp>
                <p:cxnSp>
                  <p:nvCxnSpPr>
                    <p:cNvPr id="41" name="Straight Connector 40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810000" y="1828867"/>
                      <a:ext cx="0" cy="45760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>
                      <a:outerShdw blurRad="38100" dist="30000" dir="5400000" sx="0" sy="0" rotWithShape="0">
                        <a:srgbClr val="000000">
                          <a:alpha val="74998"/>
                        </a:srgbClr>
                      </a:outerShdw>
                    </a:effectLst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  <p:cxnSp>
                <p:nvCxnSpPr>
                  <p:cNvPr id="42" name="Straight Connector 4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200400" y="2667369"/>
                    <a:ext cx="0" cy="45760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blurRad="38100" dist="30000" dir="5400000" sx="0" sy="0" rotWithShape="0">
                      <a:srgbClr val="000000">
                        <a:alpha val="74998"/>
                      </a:srgbClr>
                    </a:outerShdw>
                  </a:effectLst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43" name="Straight Connector 4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905000" y="2667369"/>
                    <a:ext cx="0" cy="45760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blurRad="38100" dist="30000" dir="5400000" sx="0" sy="0" rotWithShape="0">
                      <a:srgbClr val="000000">
                        <a:alpha val="74998"/>
                      </a:srgbClr>
                    </a:outerShdw>
                  </a:effectLst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44" name="Straight Connector 4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524000" y="2667369"/>
                    <a:ext cx="0" cy="45760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blurRad="38100" dist="30000" dir="5400000" sx="0" sy="0" rotWithShape="0">
                      <a:srgbClr val="000000">
                        <a:alpha val="74998"/>
                      </a:srgbClr>
                    </a:outerShdw>
                  </a:effectLst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cxnSp>
              <p:nvCxnSpPr>
                <p:cNvPr id="47" name="Straight Connector 46"/>
                <p:cNvCxnSpPr>
                  <a:cxnSpLocks noChangeShapeType="1"/>
                </p:cNvCxnSpPr>
                <p:nvPr/>
              </p:nvCxnSpPr>
              <p:spPr bwMode="auto">
                <a:xfrm>
                  <a:off x="4038600" y="2667369"/>
                  <a:ext cx="0" cy="45760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38100" dist="30000" dir="5400000" sx="0" sy="0" rotWithShape="0">
                    <a:srgbClr val="000000">
                      <a:alpha val="74998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8" name="Straight Connector 47"/>
                <p:cNvCxnSpPr>
                  <a:cxnSpLocks noChangeShapeType="1"/>
                </p:cNvCxnSpPr>
                <p:nvPr/>
              </p:nvCxnSpPr>
              <p:spPr bwMode="auto">
                <a:xfrm>
                  <a:off x="4495800" y="2667369"/>
                  <a:ext cx="0" cy="45760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38100" dist="30000" dir="5400000" sx="0" sy="0" rotWithShape="0">
                    <a:srgbClr val="000000">
                      <a:alpha val="74998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45" name="Straight Connector 44"/>
              <p:cNvCxnSpPr>
                <a:cxnSpLocks noChangeShapeType="1"/>
              </p:cNvCxnSpPr>
              <p:nvPr/>
            </p:nvCxnSpPr>
            <p:spPr bwMode="auto">
              <a:xfrm flipH="1">
                <a:off x="685800" y="3200938"/>
                <a:ext cx="2133600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6" name="Straight Connector 45"/>
              <p:cNvCxnSpPr>
                <a:cxnSpLocks noChangeShapeType="1"/>
              </p:cNvCxnSpPr>
              <p:nvPr/>
            </p:nvCxnSpPr>
            <p:spPr bwMode="auto">
              <a:xfrm flipH="1">
                <a:off x="3276600" y="3200938"/>
                <a:ext cx="2133600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>
                <a:outerShdw blurRad="38100" dist="30000" dir="5400000" sx="0" sy="0" rotWithShape="0">
                  <a:srgbClr val="000000">
                    <a:alpha val="74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44049" name="TextBox 63"/>
            <p:cNvSpPr txBox="1">
              <a:spLocks noChangeArrowheads="1"/>
            </p:cNvSpPr>
            <p:nvPr/>
          </p:nvSpPr>
          <p:spPr bwMode="auto">
            <a:xfrm>
              <a:off x="5791200" y="2819400"/>
              <a:ext cx="32004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/>
                <a:t>Depth 2. 2 segments of size ~n/2 to partition.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81000" y="3957637"/>
            <a:ext cx="8610600" cy="830263"/>
            <a:chOff x="381000" y="3657600"/>
            <a:chExt cx="8610600" cy="830997"/>
          </a:xfrm>
        </p:grpSpPr>
        <p:grpSp>
          <p:nvGrpSpPr>
            <p:cNvPr id="44042" name="Group 10"/>
            <p:cNvGrpSpPr>
              <a:grpSpLocks/>
            </p:cNvGrpSpPr>
            <p:nvPr/>
          </p:nvGrpSpPr>
          <p:grpSpPr bwMode="auto">
            <a:xfrm>
              <a:off x="381000" y="3953470"/>
              <a:ext cx="4800600" cy="466130"/>
              <a:chOff x="762000" y="3953470"/>
              <a:chExt cx="4800600" cy="466130"/>
            </a:xfrm>
          </p:grpSpPr>
          <p:sp>
            <p:nvSpPr>
              <p:cNvPr id="44044" name="TextBox 9"/>
              <p:cNvSpPr txBox="1">
                <a:spLocks noChangeArrowheads="1"/>
              </p:cNvSpPr>
              <p:nvPr/>
            </p:nvSpPr>
            <p:spPr bwMode="auto">
              <a:xfrm>
                <a:off x="762000" y="3957935"/>
                <a:ext cx="838200" cy="461665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/>
                  <a:t>        </a:t>
                </a:r>
              </a:p>
            </p:txBody>
          </p:sp>
          <p:sp>
            <p:nvSpPr>
              <p:cNvPr id="44045" name="TextBox 60"/>
              <p:cNvSpPr txBox="1">
                <a:spLocks noChangeArrowheads="1"/>
              </p:cNvSpPr>
              <p:nvPr/>
            </p:nvSpPr>
            <p:spPr bwMode="auto">
              <a:xfrm>
                <a:off x="1981200" y="3957935"/>
                <a:ext cx="838200" cy="461665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/>
                  <a:t>        </a:t>
                </a:r>
              </a:p>
            </p:txBody>
          </p:sp>
          <p:sp>
            <p:nvSpPr>
              <p:cNvPr id="44046" name="TextBox 61"/>
              <p:cNvSpPr txBox="1">
                <a:spLocks noChangeArrowheads="1"/>
              </p:cNvSpPr>
              <p:nvPr/>
            </p:nvSpPr>
            <p:spPr bwMode="auto">
              <a:xfrm>
                <a:off x="3276600" y="3957935"/>
                <a:ext cx="838200" cy="461665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/>
                  <a:t>        </a:t>
                </a:r>
              </a:p>
            </p:txBody>
          </p:sp>
          <p:sp>
            <p:nvSpPr>
              <p:cNvPr id="44047" name="TextBox 62"/>
              <p:cNvSpPr txBox="1">
                <a:spLocks noChangeArrowheads="1"/>
              </p:cNvSpPr>
              <p:nvPr/>
            </p:nvSpPr>
            <p:spPr bwMode="auto">
              <a:xfrm>
                <a:off x="4572000" y="3953470"/>
                <a:ext cx="990600" cy="461665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/>
                  <a:t>        </a:t>
                </a:r>
              </a:p>
            </p:txBody>
          </p:sp>
        </p:grpSp>
        <p:sp>
          <p:nvSpPr>
            <p:cNvPr id="44043" name="TextBox 64"/>
            <p:cNvSpPr txBox="1">
              <a:spLocks noChangeArrowheads="1"/>
            </p:cNvSpPr>
            <p:nvPr/>
          </p:nvSpPr>
          <p:spPr bwMode="auto">
            <a:xfrm>
              <a:off x="5791200" y="3657600"/>
              <a:ext cx="32004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/>
                <a:t>Depth 3. 4 segments of size ~n/4 to partition.</a:t>
              </a:r>
            </a:p>
          </p:txBody>
        </p:sp>
      </p:grp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04800" y="4948237"/>
            <a:ext cx="76231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Max depth: </a:t>
            </a:r>
            <a:r>
              <a:rPr lang="en-US">
                <a:solidFill>
                  <a:srgbClr val="3366FF"/>
                </a:solidFill>
              </a:rPr>
              <a:t>about log n</a:t>
            </a:r>
            <a:r>
              <a:rPr lang="en-US"/>
              <a:t>.   Time to partition on each level: </a:t>
            </a:r>
            <a:r>
              <a:rPr lang="en-US">
                <a:solidFill>
                  <a:srgbClr val="3366FF"/>
                </a:solidFill>
              </a:rPr>
              <a:t>~n</a:t>
            </a:r>
          </a:p>
          <a:p>
            <a:pPr eaLnBrk="1" hangingPunct="1"/>
            <a:r>
              <a:rPr lang="en-US"/>
              <a:t>Total time: </a:t>
            </a:r>
            <a:r>
              <a:rPr lang="en-US">
                <a:solidFill>
                  <a:srgbClr val="3366FF"/>
                </a:solidFill>
              </a:rPr>
              <a:t>O(n log n)</a:t>
            </a:r>
            <a:r>
              <a:rPr lang="en-US"/>
              <a:t>.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62000" y="5862637"/>
            <a:ext cx="7224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Average time for Quicksort: n log n. Difficult calculation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B666450A-80FD-044E-ACD1-4E19E56AB0EA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25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676400"/>
            <a:ext cx="5715000" cy="4038600"/>
          </a:xfrm>
        </p:spPr>
        <p:txBody>
          <a:bodyPr rIns="132080"/>
          <a:lstStyle/>
          <a:p>
            <a:pPr marL="0" indent="0" eaLnBrk="1" hangingPunct="1">
              <a:spcAft>
                <a:spcPts val="1000"/>
              </a:spcAft>
              <a:buFont typeface="Wingdings" charset="0"/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QuickSort was developed </a:t>
            </a:r>
            <a:r>
              <a:rPr lang="en-US" sz="2200" dirty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by Sir Tony </a:t>
            </a:r>
            <a:r>
              <a:rPr lang="en-US" sz="2200" dirty="0" smtClean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Hoare, who received the Turing Award in 1980.</a:t>
            </a:r>
          </a:p>
          <a:p>
            <a:pPr marL="0" indent="0" eaLnBrk="1" hangingPunct="1">
              <a:spcAft>
                <a:spcPts val="1000"/>
              </a:spcAft>
              <a:buFont typeface="Wingdings" charset="0"/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He developed QuickSort </a:t>
            </a:r>
            <a:r>
              <a:rPr lang="en-US" sz="2200" dirty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in </a:t>
            </a:r>
            <a:r>
              <a:rPr lang="en-US" sz="2200" dirty="0" smtClean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1958, but </a:t>
            </a:r>
            <a:r>
              <a:rPr lang="en-US" sz="2200" dirty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could not</a:t>
            </a:r>
            <a:br>
              <a:rPr lang="en-US" sz="2200" dirty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</a:br>
            <a:r>
              <a:rPr lang="en-US" sz="2200" dirty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explain it to his colleague, </a:t>
            </a:r>
            <a:r>
              <a:rPr lang="en-US" sz="2200" dirty="0" smtClean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and gave </a:t>
            </a:r>
            <a:r>
              <a:rPr lang="en-US" sz="2200" dirty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up on </a:t>
            </a:r>
            <a:r>
              <a:rPr lang="en-US" sz="2200" dirty="0" smtClean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it.</a:t>
            </a:r>
          </a:p>
          <a:p>
            <a:pPr marL="0" indent="0" eaLnBrk="1" hangingPunct="1">
              <a:spcAft>
                <a:spcPts val="1000"/>
              </a:spcAft>
              <a:buFont typeface="Wingdings" charset="0"/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Later</a:t>
            </a:r>
            <a:r>
              <a:rPr lang="en-US" sz="2200" dirty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, he saw a draft of the new language Algol 68 (which became Algol 60). It had recursive </a:t>
            </a:r>
            <a:r>
              <a:rPr lang="en-US" sz="2200" dirty="0" smtClean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procedures, for the first </a:t>
            </a:r>
            <a:r>
              <a:rPr lang="en-US" sz="2200" dirty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time in a programming language. “Ah!,” he said. “I know how to write it better now.” 15 minutes later, his colleague also understood it.</a:t>
            </a:r>
            <a:endParaRPr lang="en-US" sz="2200" dirty="0">
              <a:latin typeface="Times New Roman" charset="0"/>
              <a:ea typeface="MS PGothic" charset="0"/>
              <a:cs typeface="Times New Roman" charset="0"/>
            </a:endParaRPr>
          </a:p>
        </p:txBody>
      </p:sp>
      <p:pic>
        <p:nvPicPr>
          <p:cNvPr id="45060" name="Picture 1" descr="hoa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752600"/>
            <a:ext cx="2112963" cy="19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4876800" cy="912812"/>
          </a:xfrm>
        </p:spPr>
        <p:txBody>
          <a:bodyPr rIns="132080"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/>
                <a:ea typeface="MS PGothic" charset="0"/>
                <a:cs typeface="Courier New"/>
                <a:sym typeface="Courier New" charset="0"/>
              </a:rPr>
              <a:t>QuickSort</a:t>
            </a:r>
            <a:endParaRPr lang="en-US" sz="3600" dirty="0">
              <a:solidFill>
                <a:srgbClr val="800000"/>
              </a:solidFill>
              <a:latin typeface="Tw Cen MT"/>
              <a:ea typeface="MS PGothic" charset="0"/>
              <a:cs typeface="Tw Cen M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A892C49F-B222-C74C-8D8F-4EFE030AC057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26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554163"/>
            <a:ext cx="3581400" cy="4676775"/>
          </a:xfrm>
        </p:spPr>
        <p:txBody>
          <a:bodyPr rIns="132080"/>
          <a:lstStyle/>
          <a:p>
            <a:pPr marL="39687" indent="0" eaLnBrk="1" hangingPunct="1">
              <a:buFont typeface="Wingdings" charset="0"/>
              <a:buNone/>
              <a:defRPr/>
            </a:pPr>
            <a:r>
              <a:rPr lang="en-US" dirty="0">
                <a:ea typeface="ＭＳ Ｐゴシック" charset="0"/>
                <a:cs typeface="+mn-cs"/>
              </a:rPr>
              <a:t>Key </a:t>
            </a:r>
            <a:r>
              <a:rPr lang="en-US" dirty="0" smtClean="0">
                <a:solidFill>
                  <a:srgbClr val="800000"/>
                </a:solidFill>
                <a:ea typeface="ＭＳ Ｐゴシック" charset="0"/>
                <a:cs typeface="+mn-cs"/>
              </a:rPr>
              <a:t>issue:</a:t>
            </a:r>
            <a:endParaRPr lang="en-US" dirty="0">
              <a:solidFill>
                <a:srgbClr val="800000"/>
              </a:solidFill>
              <a:ea typeface="ＭＳ Ｐゴシック" charset="0"/>
              <a:cs typeface="+mn-cs"/>
            </a:endParaRPr>
          </a:p>
          <a:p>
            <a:pPr marL="63500" lvl="1" indent="0" eaLnBrk="1" hangingPunct="1">
              <a:buFont typeface="Wingdings 2" charset="0"/>
              <a:buNone/>
              <a:defRPr/>
            </a:pPr>
            <a:r>
              <a:rPr lang="en-US" sz="2400" dirty="0">
                <a:solidFill>
                  <a:srgbClr val="800000"/>
                </a:solidFill>
                <a:latin typeface="Times New Roman"/>
                <a:ea typeface="ＭＳ Ｐゴシック" charset="0"/>
                <a:cs typeface="Times New Roman"/>
              </a:rPr>
              <a:t>How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ea typeface="ＭＳ Ｐゴシック" charset="0"/>
                <a:cs typeface="Times New Roman"/>
              </a:rPr>
              <a:t>to choose </a:t>
            </a:r>
            <a:r>
              <a:rPr lang="en-US" sz="2400" dirty="0">
                <a:solidFill>
                  <a:srgbClr val="800000"/>
                </a:solidFill>
                <a:latin typeface="Times New Roman"/>
                <a:ea typeface="ＭＳ Ｐゴシック" charset="0"/>
                <a:cs typeface="Times New Roman"/>
              </a:rPr>
              <a:t>a </a:t>
            </a:r>
            <a:r>
              <a:rPr lang="en-US" sz="2400" i="1" dirty="0">
                <a:solidFill>
                  <a:srgbClr val="800000"/>
                </a:solidFill>
                <a:latin typeface="Times New Roman"/>
                <a:ea typeface="ＭＳ Ｐゴシック" charset="0"/>
                <a:cs typeface="Times New Roman"/>
              </a:rPr>
              <a:t>pivot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ea typeface="ＭＳ Ｐゴシック" charset="0"/>
                <a:cs typeface="Times New Roman"/>
              </a:rPr>
              <a:t>?</a:t>
            </a:r>
            <a:endParaRPr lang="en-US" sz="2400" dirty="0">
              <a:solidFill>
                <a:srgbClr val="800000"/>
              </a:solidFill>
              <a:latin typeface="Times New Roman"/>
              <a:ea typeface="ＭＳ Ｐゴシック" charset="0"/>
              <a:cs typeface="Times New Roman"/>
            </a:endParaRPr>
          </a:p>
        </p:txBody>
      </p:sp>
      <p:sp>
        <p:nvSpPr>
          <p:cNvPr id="20485" name="Rectangle 3"/>
          <p:cNvSpPr>
            <a:spLocks/>
          </p:cNvSpPr>
          <p:nvPr/>
        </p:nvSpPr>
        <p:spPr bwMode="auto">
          <a:xfrm>
            <a:off x="4419600" y="1554163"/>
            <a:ext cx="4038600" cy="507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7">
              <a:spcBef>
                <a:spcPts val="450"/>
              </a:spcBef>
              <a:buClr>
                <a:srgbClr val="0033CC"/>
              </a:buClr>
              <a:buSzPct val="100000"/>
              <a:defRPr/>
            </a:pP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Choosing pivot</a:t>
            </a:r>
          </a:p>
          <a:p>
            <a:pPr marL="209550" indent="-169863">
              <a:spcBef>
                <a:spcPts val="413"/>
              </a:spcBef>
              <a:buClr>
                <a:srgbClr val="9900CC"/>
              </a:buClr>
              <a:buSzPct val="100000"/>
              <a:buFont typeface="Wingdings" charset="0"/>
              <a:buChar char="§"/>
              <a:defRPr/>
            </a:pP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Ideal pivot: the median, since it splits array in half</a:t>
            </a:r>
          </a:p>
          <a:p>
            <a:pPr marL="39687">
              <a:spcBef>
                <a:spcPts val="413"/>
              </a:spcBef>
              <a:buClr>
                <a:srgbClr val="9900CC"/>
              </a:buClr>
              <a:buSzPct val="100000"/>
              <a:defRPr/>
            </a:pP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But computing median of unsorted array is O(n), quite complicated</a:t>
            </a:r>
          </a:p>
          <a:p>
            <a:pPr marL="39687">
              <a:spcBef>
                <a:spcPts val="413"/>
              </a:spcBef>
              <a:buClr>
                <a:srgbClr val="9900CC"/>
              </a:buClr>
              <a:buSzPct val="100000"/>
              <a:defRPr/>
            </a:pP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  <a:sym typeface="Arial" charset="0"/>
              </a:rPr>
              <a:t>Popular heuristics</a:t>
            </a: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: </a:t>
            </a:r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  <a:sym typeface="Arial" charset="0"/>
              </a:rPr>
              <a:t>Use</a:t>
            </a:r>
          </a:p>
          <a:p>
            <a:pPr marL="209550" indent="-169863">
              <a:spcBef>
                <a:spcPts val="350"/>
              </a:spcBef>
              <a:buClr>
                <a:srgbClr val="009900"/>
              </a:buClr>
              <a:buSzPct val="100000"/>
              <a:buFont typeface="Wingdings" charset="0"/>
              <a:buChar char="w"/>
              <a:defRPr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Arial" charset="0"/>
              </a:rPr>
              <a:t> first array value (not good)</a:t>
            </a:r>
          </a:p>
          <a:p>
            <a:pPr marL="209550" indent="-169863">
              <a:spcBef>
                <a:spcPts val="350"/>
              </a:spcBef>
              <a:buClr>
                <a:srgbClr val="009900"/>
              </a:buClr>
              <a:buSzPct val="100000"/>
              <a:buFont typeface="Wingdings" charset="0"/>
              <a:buChar char="w"/>
              <a:defRPr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Arial" charset="0"/>
              </a:rPr>
              <a:t> middle array value</a:t>
            </a:r>
          </a:p>
          <a:p>
            <a:pPr marL="209550" indent="-169863">
              <a:spcBef>
                <a:spcPts val="350"/>
              </a:spcBef>
              <a:buClr>
                <a:srgbClr val="009900"/>
              </a:buClr>
              <a:buSzPct val="100000"/>
              <a:buFont typeface="Wingdings" charset="0"/>
              <a:buChar char="w"/>
              <a:defRPr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Arial" charset="0"/>
              </a:rPr>
              <a:t> median of first, middle, last,</a:t>
            </a:r>
            <a:b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Arial" charset="0"/>
              </a:rPr>
            </a:b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Arial" charset="0"/>
              </a:rPr>
              <a:t> values GOOD!</a:t>
            </a:r>
          </a:p>
          <a:p>
            <a:pPr marL="209550" indent="-169863">
              <a:spcBef>
                <a:spcPts val="350"/>
              </a:spcBef>
              <a:buClr>
                <a:srgbClr val="009900"/>
              </a:buClr>
              <a:buSzPct val="100000"/>
              <a:buFont typeface="Wingdings" charset="0"/>
              <a:buChar char="w"/>
              <a:defRPr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Arial" charset="0"/>
              </a:rPr>
              <a:t>Choose a random element</a:t>
            </a:r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68288"/>
            <a:ext cx="7772400" cy="950912"/>
          </a:xfrm>
        </p:spPr>
        <p:txBody>
          <a:bodyPr rIns="132080"/>
          <a:lstStyle/>
          <a:p>
            <a:pPr eaLnBrk="1" hangingPunct="1"/>
            <a:r>
              <a:rPr lang="en-US" sz="3600" dirty="0">
                <a:solidFill>
                  <a:srgbClr val="800000"/>
                </a:solidFill>
                <a:latin typeface="Tw Cen MT" charset="0"/>
                <a:ea typeface="MS PGothic" charset="0"/>
              </a:rPr>
              <a:t>Partition algorithm</a:t>
            </a:r>
            <a:endParaRPr lang="en-US" sz="3600" b="1" dirty="0">
              <a:solidFill>
                <a:srgbClr val="800000"/>
              </a:solidFill>
              <a:latin typeface="Courier New" charset="0"/>
              <a:ea typeface="ヒラギノ角ゴ ProN W6" charset="0"/>
              <a:cs typeface="ヒラギノ角ゴ ProN W6" charset="0"/>
              <a:sym typeface="Courier New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 sz="2400">
                <a:latin typeface="Tw Cen MT" charset="0"/>
                <a:ea typeface="MS PGothic" charset="0"/>
              </a:rPr>
              <a:t>Problem is that if the pivot value is always the smallest (or always the largest), the depth of recursion is the size of the array to sort.</a:t>
            </a:r>
          </a:p>
          <a:p>
            <a:pPr marL="0" indent="0">
              <a:buFont typeface="Wingdings" charset="0"/>
              <a:buNone/>
            </a:pPr>
            <a:endParaRPr lang="en-US" sz="2400">
              <a:latin typeface="Tw Cen MT" charset="0"/>
              <a:ea typeface="MS PGothic" charset="0"/>
            </a:endParaRPr>
          </a:p>
          <a:p>
            <a:pPr marL="0" indent="0">
              <a:buFont typeface="Wingdings" charset="0"/>
              <a:buNone/>
            </a:pPr>
            <a:r>
              <a:rPr lang="en-US" sz="2400">
                <a:latin typeface="Tw Cen MT" charset="0"/>
                <a:ea typeface="MS PGothic" charset="0"/>
              </a:rPr>
              <a:t>Eliminate this problem by doing some of it iteratively and some recursively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B98428A-C431-E24C-9820-E1AB70090890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609600" y="228600"/>
            <a:ext cx="8229600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13208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  <a:ea typeface="MS PGothic" pitchFamily="34" charset="-128"/>
                <a:cs typeface="MS PGothic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  <a:ea typeface="MS PGothic" pitchFamily="34" charset="-128"/>
                <a:cs typeface="MS PGothic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  <a:ea typeface="MS PGothic" pitchFamily="34" charset="-128"/>
                <a:cs typeface="MS PGothic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  <a:ea typeface="MS PGothic" pitchFamily="34" charset="-128"/>
                <a:cs typeface="MS PGothic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/>
                <a:ea typeface="MS PGothic" charset="0"/>
                <a:cs typeface="Courier New"/>
                <a:sym typeface="Courier New" charset="0"/>
              </a:rPr>
              <a:t>QuickSort</a:t>
            </a:r>
            <a:r>
              <a:rPr lang="en-US" sz="3200" dirty="0" smtClean="0">
                <a:solidFill>
                  <a:srgbClr val="800000"/>
                </a:solidFill>
                <a:latin typeface="Tw Cen MT"/>
                <a:ea typeface="MS PGothic" charset="0"/>
                <a:cs typeface="Tw Cen MT"/>
              </a:rPr>
              <a:t> </a:t>
            </a:r>
            <a:r>
              <a:rPr lang="en-US" sz="3600" dirty="0" smtClean="0">
                <a:solidFill>
                  <a:srgbClr val="800000"/>
                </a:solidFill>
                <a:latin typeface="Tw Cen MT"/>
                <a:ea typeface="MS PGothic" charset="0"/>
                <a:cs typeface="Tw Cen MT"/>
              </a:rPr>
              <a:t>with logarithmic space</a:t>
            </a:r>
            <a:endParaRPr lang="en-US" sz="3600" dirty="0">
              <a:solidFill>
                <a:srgbClr val="800000"/>
              </a:solidFill>
              <a:latin typeface="Tw Cen MT"/>
              <a:ea typeface="MS PGothic" charset="0"/>
              <a:cs typeface="Tw Cen M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0C374113-129C-DC4C-87A9-87F63073C972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28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676400"/>
            <a:ext cx="7772400" cy="4038600"/>
          </a:xfrm>
        </p:spPr>
        <p:txBody>
          <a:bodyPr rIns="132080"/>
          <a:lstStyle/>
          <a:p>
            <a:pPr marL="0" indent="0" eaLnBrk="1" hangingPunct="1">
              <a:buFont typeface="Wingdings" charset="0"/>
              <a:buNone/>
            </a:pPr>
            <a:r>
              <a:rPr lang="en-US" sz="240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/** Sort b[h..k]. */</a:t>
            </a:r>
          </a:p>
          <a:p>
            <a:pPr marL="0" indent="0" eaLnBrk="1" hangingPunct="1">
              <a:buFont typeface="Wingdings" charset="0"/>
              <a:buNone/>
            </a:pPr>
            <a:r>
              <a:rPr lang="en-US" sz="2400" b="1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public</a:t>
            </a:r>
            <a:r>
              <a:rPr lang="en-US" sz="240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</a:t>
            </a:r>
            <a:r>
              <a:rPr lang="en-US" sz="2400" b="1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static</a:t>
            </a:r>
            <a:r>
              <a:rPr lang="en-US" sz="240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</a:t>
            </a:r>
            <a:r>
              <a:rPr lang="en-US" sz="2400" b="1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void</a:t>
            </a:r>
            <a:r>
              <a:rPr lang="en-US" sz="240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QS(</a:t>
            </a:r>
            <a:r>
              <a:rPr lang="en-US" sz="2400" b="1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int</a:t>
            </a:r>
            <a:r>
              <a:rPr lang="en-US" sz="240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[] b, </a:t>
            </a:r>
            <a:r>
              <a:rPr lang="en-US" sz="2400" b="1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int</a:t>
            </a:r>
            <a:r>
              <a:rPr lang="en-US" sz="240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h, </a:t>
            </a:r>
            <a:r>
              <a:rPr lang="en-US" sz="2400" b="1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int</a:t>
            </a:r>
            <a:r>
              <a:rPr lang="en-US" sz="240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k) {</a:t>
            </a:r>
          </a:p>
          <a:p>
            <a:pPr marL="0" indent="0" eaLnBrk="1" hangingPunct="1">
              <a:buFont typeface="Wingdings" charset="0"/>
              <a:buNone/>
            </a:pPr>
            <a:r>
              <a:rPr lang="en-US" sz="240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   </a:t>
            </a:r>
            <a:r>
              <a:rPr lang="en-US" sz="2400" b="1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int</a:t>
            </a:r>
            <a:r>
              <a:rPr lang="en-US" sz="240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h1= h; </a:t>
            </a:r>
            <a:r>
              <a:rPr lang="en-US" sz="2400" b="1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int</a:t>
            </a:r>
            <a:r>
              <a:rPr lang="en-US" sz="240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k1= k;</a:t>
            </a:r>
          </a:p>
          <a:p>
            <a:pPr marL="0" indent="0" eaLnBrk="1" hangingPunct="1">
              <a:buFont typeface="Wingdings" charset="0"/>
              <a:buNone/>
            </a:pPr>
            <a:r>
              <a:rPr lang="en-US" sz="240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   </a:t>
            </a:r>
            <a:r>
              <a:rPr lang="en-US" sz="2400">
                <a:solidFill>
                  <a:srgbClr val="008000"/>
                </a:solidFill>
                <a:latin typeface="Times New Roman" charset="0"/>
                <a:ea typeface="MS PGothic" charset="0"/>
                <a:cs typeface="Times New Roman" charset="0"/>
              </a:rPr>
              <a:t>// invariant b[h..k] is sorted if b[h1..k1] is sorted</a:t>
            </a:r>
          </a:p>
          <a:p>
            <a:pPr marL="0" indent="0" eaLnBrk="1" hangingPunct="1">
              <a:buFont typeface="Wingdings" charset="0"/>
              <a:buNone/>
            </a:pPr>
            <a:r>
              <a:rPr lang="en-US" sz="240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   </a:t>
            </a:r>
            <a:r>
              <a:rPr lang="en-US" sz="2400" b="1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while</a:t>
            </a:r>
            <a:r>
              <a:rPr lang="en-US" sz="240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(b[h1..k1] has more than 1 element) {</a:t>
            </a:r>
          </a:p>
          <a:p>
            <a:pPr marL="0" indent="0" eaLnBrk="1" hangingPunct="1">
              <a:buFont typeface="Wingdings" charset="0"/>
              <a:buNone/>
            </a:pPr>
            <a:r>
              <a:rPr lang="en-US" sz="240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         Reduce the size of b[h1..k1], keeping inv true</a:t>
            </a:r>
          </a:p>
          <a:p>
            <a:pPr marL="0" indent="0" eaLnBrk="1" hangingPunct="1">
              <a:buFont typeface="Wingdings" charset="0"/>
              <a:buNone/>
            </a:pPr>
            <a:r>
              <a:rPr lang="en-US" sz="240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   }</a:t>
            </a:r>
          </a:p>
          <a:p>
            <a:pPr marL="0" indent="0" eaLnBrk="1" hangingPunct="1">
              <a:buFont typeface="Wingdings" charset="0"/>
              <a:buNone/>
            </a:pPr>
            <a:r>
              <a:rPr lang="en-US" sz="240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}</a:t>
            </a:r>
            <a:endParaRPr lang="en-US" sz="2400">
              <a:latin typeface="Times New Roman" charset="0"/>
              <a:ea typeface="MS PGothic" charset="0"/>
              <a:cs typeface="Times New Roman" charset="0"/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609600" y="228600"/>
            <a:ext cx="8229600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13208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  <a:ea typeface="MS PGothic" pitchFamily="34" charset="-128"/>
                <a:cs typeface="MS PGothic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  <a:ea typeface="MS PGothic" pitchFamily="34" charset="-128"/>
                <a:cs typeface="MS PGothic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  <a:ea typeface="MS PGothic" pitchFamily="34" charset="-128"/>
                <a:cs typeface="MS PGothic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  <a:ea typeface="MS PGothic" pitchFamily="34" charset="-128"/>
                <a:cs typeface="MS PGothic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/>
                <a:ea typeface="MS PGothic" charset="0"/>
                <a:cs typeface="Courier New"/>
                <a:sym typeface="Courier New" charset="0"/>
              </a:rPr>
              <a:t>QuickSort</a:t>
            </a:r>
            <a:r>
              <a:rPr lang="en-US" sz="3200" dirty="0" smtClean="0">
                <a:solidFill>
                  <a:srgbClr val="800000"/>
                </a:solidFill>
                <a:latin typeface="Tw Cen MT"/>
                <a:ea typeface="MS PGothic" charset="0"/>
                <a:cs typeface="Tw Cen MT"/>
              </a:rPr>
              <a:t> </a:t>
            </a:r>
            <a:r>
              <a:rPr lang="en-US" sz="3600" dirty="0" smtClean="0">
                <a:solidFill>
                  <a:srgbClr val="800000"/>
                </a:solidFill>
                <a:latin typeface="Tw Cen MT"/>
                <a:ea typeface="MS PGothic" charset="0"/>
                <a:cs typeface="Tw Cen MT"/>
              </a:rPr>
              <a:t>with logarithmic space</a:t>
            </a:r>
            <a:endParaRPr lang="en-US" sz="3600" dirty="0">
              <a:solidFill>
                <a:srgbClr val="800000"/>
              </a:solidFill>
              <a:latin typeface="Tw Cen MT"/>
              <a:ea typeface="MS PGothic" charset="0"/>
              <a:cs typeface="Tw Cen M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0" y="1295400"/>
            <a:ext cx="533400" cy="244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D2B54EEF-D1DE-C044-A038-3417643AA0CA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29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81000" y="1676400"/>
            <a:ext cx="7772400" cy="5029200"/>
          </a:xfrm>
        </p:spPr>
        <p:txBody>
          <a:bodyPr rIns="132080"/>
          <a:lstStyle/>
          <a:p>
            <a:pPr marL="0" indent="0" eaLnBrk="1" hangingPunct="1">
              <a:buFont typeface="Wingdings" charset="0"/>
              <a:buNone/>
            </a:pPr>
            <a:r>
              <a:rPr lang="en-US" sz="2200" dirty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/** Sort b[h..k]. */</a:t>
            </a:r>
          </a:p>
          <a:p>
            <a:pPr marL="0" indent="0" eaLnBrk="1" hangingPunct="1">
              <a:buFont typeface="Wingdings" charset="0"/>
              <a:buNone/>
            </a:pPr>
            <a:r>
              <a:rPr lang="en-US" sz="2200" b="1" dirty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public</a:t>
            </a:r>
            <a:r>
              <a:rPr lang="en-US" sz="2200" dirty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</a:t>
            </a:r>
            <a:r>
              <a:rPr lang="en-US" sz="2200" b="1" dirty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static</a:t>
            </a:r>
            <a:r>
              <a:rPr lang="en-US" sz="2200" dirty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</a:t>
            </a:r>
            <a:r>
              <a:rPr lang="en-US" sz="2200" b="1" dirty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void</a:t>
            </a:r>
            <a:r>
              <a:rPr lang="en-US" sz="2200" dirty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QS(</a:t>
            </a:r>
            <a:r>
              <a:rPr lang="en-US" sz="2200" b="1" dirty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int</a:t>
            </a:r>
            <a:r>
              <a:rPr lang="en-US" sz="2200" dirty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[] b, </a:t>
            </a:r>
            <a:r>
              <a:rPr lang="en-US" sz="2200" b="1" dirty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int</a:t>
            </a:r>
            <a:r>
              <a:rPr lang="en-US" sz="2200" dirty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h, </a:t>
            </a:r>
            <a:r>
              <a:rPr lang="en-US" sz="2200" b="1" dirty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int</a:t>
            </a:r>
            <a:r>
              <a:rPr lang="en-US" sz="2200" dirty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k) {</a:t>
            </a:r>
          </a:p>
          <a:p>
            <a:pPr marL="0" indent="0" eaLnBrk="1" hangingPunct="1">
              <a:spcBef>
                <a:spcPts val="100"/>
              </a:spcBef>
              <a:buFont typeface="Wingdings" charset="0"/>
              <a:buNone/>
            </a:pPr>
            <a:r>
              <a:rPr lang="en-US" sz="2200" dirty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   </a:t>
            </a:r>
            <a:r>
              <a:rPr lang="en-US" sz="2200" b="1" dirty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int</a:t>
            </a:r>
            <a:r>
              <a:rPr lang="en-US" sz="2200" dirty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h1= h; </a:t>
            </a:r>
            <a:r>
              <a:rPr lang="en-US" sz="2200" b="1" dirty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int</a:t>
            </a:r>
            <a:r>
              <a:rPr lang="en-US" sz="2200" dirty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k1= k;</a:t>
            </a:r>
          </a:p>
          <a:p>
            <a:pPr marL="0" indent="0" eaLnBrk="1" hangingPunct="1">
              <a:spcBef>
                <a:spcPts val="100"/>
              </a:spcBef>
              <a:buFont typeface="Wingdings" charset="0"/>
              <a:buNone/>
            </a:pPr>
            <a:r>
              <a:rPr lang="en-US" sz="2200" dirty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   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ea typeface="MS PGothic" charset="0"/>
                <a:cs typeface="Times New Roman" charset="0"/>
              </a:rPr>
              <a:t>// invariant b[h..k] is sorted if b[h1..k1] is sorted</a:t>
            </a:r>
          </a:p>
          <a:p>
            <a:pPr marL="0" indent="0" eaLnBrk="1" hangingPunct="1">
              <a:spcBef>
                <a:spcPts val="100"/>
              </a:spcBef>
              <a:buFont typeface="Wingdings" charset="0"/>
              <a:buNone/>
            </a:pPr>
            <a:r>
              <a:rPr lang="en-US" sz="2200" dirty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   </a:t>
            </a:r>
            <a:r>
              <a:rPr lang="en-US" sz="2200" b="1" dirty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while</a:t>
            </a:r>
            <a:r>
              <a:rPr lang="en-US" sz="2200" dirty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(b[h1..k1] has more than 1 element) {</a:t>
            </a:r>
          </a:p>
          <a:p>
            <a:pPr marL="0" indent="0" eaLnBrk="1" hangingPunct="1">
              <a:spcBef>
                <a:spcPts val="100"/>
              </a:spcBef>
              <a:buFont typeface="Wingdings" charset="0"/>
              <a:buNone/>
            </a:pPr>
            <a:r>
              <a:rPr lang="en-US" sz="2200" dirty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         </a:t>
            </a:r>
            <a:r>
              <a:rPr lang="en-US" sz="2200" b="1" dirty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int</a:t>
            </a:r>
            <a:r>
              <a:rPr lang="en-US" sz="2200" dirty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j= partition(b, h1, k1);</a:t>
            </a:r>
          </a:p>
          <a:p>
            <a:pPr marL="0" indent="0" eaLnBrk="1" hangingPunct="1">
              <a:spcBef>
                <a:spcPts val="100"/>
              </a:spcBef>
              <a:buFont typeface="Wingdings" charset="0"/>
              <a:buNone/>
            </a:pPr>
            <a:r>
              <a:rPr lang="en-US" sz="2200" dirty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         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ea typeface="MS PGothic" charset="0"/>
                <a:cs typeface="Times New Roman" charset="0"/>
              </a:rPr>
              <a:t>// b[h1..j-1] &lt;= b[j] &lt;= b[j+1..k1]</a:t>
            </a:r>
          </a:p>
          <a:p>
            <a:pPr marL="0" indent="0" eaLnBrk="1" hangingPunct="1">
              <a:spcBef>
                <a:spcPts val="100"/>
              </a:spcBef>
              <a:buFont typeface="Wingdings" charset="0"/>
              <a:buNone/>
            </a:pPr>
            <a:r>
              <a:rPr lang="en-US" sz="2200" dirty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         </a:t>
            </a:r>
            <a:r>
              <a:rPr lang="en-US" sz="2200" b="1" dirty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if</a:t>
            </a:r>
            <a:r>
              <a:rPr lang="en-US" sz="2200" dirty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(b[h1..j-1] smaller than b[j+1..k1]) </a:t>
            </a:r>
          </a:p>
          <a:p>
            <a:pPr marL="0" indent="0" eaLnBrk="1" hangingPunct="1">
              <a:spcBef>
                <a:spcPts val="100"/>
              </a:spcBef>
              <a:buFont typeface="Wingdings" charset="0"/>
              <a:buNone/>
            </a:pPr>
            <a:r>
              <a:rPr lang="en-US" sz="2200" dirty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               { </a:t>
            </a:r>
            <a:r>
              <a:rPr lang="en-US" sz="2200" dirty="0" smtClean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 </a:t>
            </a:r>
            <a:r>
              <a:rPr lang="en-US" sz="2200" dirty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QS(b, h, j-1);  h1=  j+1; }</a:t>
            </a:r>
          </a:p>
          <a:p>
            <a:pPr marL="0" indent="0" eaLnBrk="1" hangingPunct="1">
              <a:spcBef>
                <a:spcPts val="100"/>
              </a:spcBef>
              <a:buFont typeface="Wingdings" charset="0"/>
              <a:buNone/>
            </a:pPr>
            <a:r>
              <a:rPr lang="en-US" sz="2200" dirty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        </a:t>
            </a:r>
            <a:r>
              <a:rPr lang="en-US" sz="2200" b="1" dirty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else </a:t>
            </a:r>
            <a:r>
              <a:rPr lang="en-US" sz="2200" dirty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</a:t>
            </a:r>
          </a:p>
          <a:p>
            <a:pPr marL="0" indent="0" eaLnBrk="1" hangingPunct="1">
              <a:spcBef>
                <a:spcPts val="100"/>
              </a:spcBef>
              <a:buFont typeface="Wingdings" charset="0"/>
              <a:buNone/>
            </a:pPr>
            <a:r>
              <a:rPr lang="en-US" sz="2200" dirty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               </a:t>
            </a:r>
            <a:r>
              <a:rPr lang="en-US" sz="2200" dirty="0" smtClean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{ QS</a:t>
            </a:r>
            <a:r>
              <a:rPr lang="en-US" sz="2200" dirty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(b, j+1, k1);  k1=  j-1; }</a:t>
            </a:r>
          </a:p>
          <a:p>
            <a:pPr marL="0" indent="0" eaLnBrk="1" hangingPunct="1">
              <a:spcBef>
                <a:spcPts val="100"/>
              </a:spcBef>
              <a:buFont typeface="Wingdings" charset="0"/>
              <a:buNone/>
            </a:pPr>
            <a:r>
              <a:rPr lang="en-US" sz="2200" dirty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    }</a:t>
            </a:r>
          </a:p>
          <a:p>
            <a:pPr marL="0" indent="0" eaLnBrk="1" hangingPunct="1">
              <a:spcBef>
                <a:spcPts val="100"/>
              </a:spcBef>
              <a:buFont typeface="Wingdings" charset="0"/>
              <a:buNone/>
            </a:pPr>
            <a:r>
              <a:rPr lang="en-US" sz="2200" dirty="0">
                <a:solidFill>
                  <a:srgbClr val="800000"/>
                </a:solidFill>
                <a:latin typeface="Times New Roman" charset="0"/>
                <a:ea typeface="MS PGothic" charset="0"/>
                <a:cs typeface="Times New Roman" charset="0"/>
              </a:rPr>
              <a:t>}</a:t>
            </a:r>
            <a:endParaRPr lang="en-US" sz="2200" dirty="0">
              <a:latin typeface="Times New Roman" charset="0"/>
              <a:ea typeface="MS PGothic" charset="0"/>
              <a:cs typeface="Times New Roman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486400" y="3786188"/>
            <a:ext cx="3276600" cy="2678113"/>
          </a:xfrm>
          <a:prstGeom prst="rect">
            <a:avLst/>
          </a:prstGeom>
          <a:solidFill>
            <a:srgbClr val="CCFFCC"/>
          </a:solidFill>
          <a:ln w="9525">
            <a:solidFill>
              <a:srgbClr val="CCFF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algn="r" eaLnBrk="1" hangingPunct="1"/>
            <a:r>
              <a:rPr lang="en-US"/>
              <a:t>Only the smaller segment is sorted recursively. If b[h1..k1] has size n, the smaller segment has size &lt; n/2.</a:t>
            </a:r>
          </a:p>
          <a:p>
            <a:pPr eaLnBrk="1" hangingPunct="1"/>
            <a:r>
              <a:rPr lang="en-US"/>
              <a:t>         Therefore, depth of recursion is at most log n</a:t>
            </a: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609600" y="228600"/>
            <a:ext cx="8229600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13208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  <a:ea typeface="MS PGothic" pitchFamily="34" charset="-128"/>
                <a:cs typeface="MS PGothic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  <a:ea typeface="MS PGothic" pitchFamily="34" charset="-128"/>
                <a:cs typeface="MS PGothic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  <a:ea typeface="MS PGothic" pitchFamily="34" charset="-128"/>
                <a:cs typeface="MS PGothic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  <a:ea typeface="MS PGothic" pitchFamily="34" charset="-128"/>
                <a:cs typeface="MS PGothic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/>
                <a:ea typeface="MS PGothic" charset="0"/>
                <a:cs typeface="Courier New"/>
                <a:sym typeface="Courier New" charset="0"/>
              </a:rPr>
              <a:t>QuickSort</a:t>
            </a:r>
            <a:r>
              <a:rPr lang="en-US" sz="3200" dirty="0" smtClean="0">
                <a:solidFill>
                  <a:srgbClr val="800000"/>
                </a:solidFill>
                <a:latin typeface="Tw Cen MT"/>
                <a:ea typeface="MS PGothic" charset="0"/>
                <a:cs typeface="Tw Cen MT"/>
              </a:rPr>
              <a:t> </a:t>
            </a:r>
            <a:r>
              <a:rPr lang="en-US" sz="3600" dirty="0" smtClean="0">
                <a:solidFill>
                  <a:srgbClr val="800000"/>
                </a:solidFill>
                <a:latin typeface="Tw Cen MT"/>
                <a:ea typeface="MS PGothic" charset="0"/>
                <a:cs typeface="Tw Cen MT"/>
              </a:rPr>
              <a:t>with logarithmic space</a:t>
            </a:r>
            <a:endParaRPr lang="en-US" sz="3600" dirty="0">
              <a:solidFill>
                <a:srgbClr val="800000"/>
              </a:solidFill>
              <a:latin typeface="Tw Cen MT"/>
              <a:ea typeface="MS PGothic" charset="0"/>
              <a:cs typeface="Tw Cen M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algn="ctr" eaLnBrk="1" hangingPunct="1"/>
            <a:r>
              <a:rPr lang="en-US" sz="2800" dirty="0" smtClean="0">
                <a:solidFill>
                  <a:srgbClr val="800000"/>
                </a:solidFill>
                <a:latin typeface="Tw Cen MT" charset="0"/>
                <a:ea typeface="MS PGothic" charset="0"/>
              </a:rPr>
              <a:t>Binary search: find position </a:t>
            </a:r>
            <a:r>
              <a:rPr lang="en-US" sz="2800" i="1" dirty="0" smtClean="0">
                <a:solidFill>
                  <a:srgbClr val="008000"/>
                </a:solidFill>
                <a:latin typeface="Tw Cen MT" charset="0"/>
                <a:ea typeface="MS PGothic" charset="0"/>
              </a:rPr>
              <a:t>h</a:t>
            </a:r>
            <a:r>
              <a:rPr lang="en-US" sz="2800" dirty="0" smtClean="0">
                <a:solidFill>
                  <a:srgbClr val="800000"/>
                </a:solidFill>
                <a:latin typeface="Tw Cen MT" charset="0"/>
                <a:ea typeface="MS PGothic" charset="0"/>
              </a:rPr>
              <a:t> of </a:t>
            </a:r>
            <a:r>
              <a:rPr lang="en-US" sz="2800" i="1" dirty="0" smtClean="0">
                <a:solidFill>
                  <a:srgbClr val="008000"/>
                </a:solidFill>
                <a:latin typeface="Tw Cen MT" charset="0"/>
                <a:ea typeface="MS PGothic" charset="0"/>
              </a:rPr>
              <a:t>v</a:t>
            </a:r>
            <a:r>
              <a:rPr lang="en-US" sz="2800" dirty="0" smtClean="0">
                <a:solidFill>
                  <a:srgbClr val="800000"/>
                </a:solidFill>
                <a:latin typeface="Tw Cen MT" charset="0"/>
                <a:ea typeface="MS PGothic" charset="0"/>
              </a:rPr>
              <a:t> = 5</a:t>
            </a:r>
            <a:endParaRPr lang="en-US" sz="2800" dirty="0">
              <a:solidFill>
                <a:srgbClr val="800000"/>
              </a:solidFill>
              <a:latin typeface="Tw Cen MT" charset="0"/>
              <a:ea typeface="MS PGothic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086640"/>
              </p:ext>
            </p:extLst>
          </p:nvPr>
        </p:nvGraphicFramePr>
        <p:xfrm>
          <a:off x="914400" y="2357735"/>
          <a:ext cx="6096002" cy="3708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15240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p</a:t>
            </a:r>
            <a:r>
              <a:rPr lang="en-US" dirty="0" smtClean="0">
                <a:solidFill>
                  <a:srgbClr val="0000FF"/>
                </a:solidFill>
              </a:rPr>
              <a:t>re:</a:t>
            </a:r>
            <a:r>
              <a:rPr lang="en-US" dirty="0" smtClean="0"/>
              <a:t> array is sorted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0" y="6096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0000FF"/>
                </a:solidFill>
              </a:rPr>
              <a:t>p</a:t>
            </a:r>
            <a:r>
              <a:rPr lang="en-US" dirty="0" smtClean="0">
                <a:solidFill>
                  <a:srgbClr val="0000FF"/>
                </a:solidFill>
              </a:rPr>
              <a:t>ost: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608707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&lt;= v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648200" y="608707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&gt;</a:t>
            </a:r>
            <a:r>
              <a:rPr lang="en-US" dirty="0" smtClean="0"/>
              <a:t> v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514600" y="6091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609282"/>
              </p:ext>
            </p:extLst>
          </p:nvPr>
        </p:nvGraphicFramePr>
        <p:xfrm>
          <a:off x="914400" y="3210560"/>
          <a:ext cx="6096002" cy="3708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878783"/>
              </p:ext>
            </p:extLst>
          </p:nvPr>
        </p:nvGraphicFramePr>
        <p:xfrm>
          <a:off x="914400" y="4048760"/>
          <a:ext cx="6096002" cy="3708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36241"/>
              </p:ext>
            </p:extLst>
          </p:nvPr>
        </p:nvGraphicFramePr>
        <p:xfrm>
          <a:off x="914400" y="4886960"/>
          <a:ext cx="6096002" cy="3708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847071"/>
              </p:ext>
            </p:extLst>
          </p:nvPr>
        </p:nvGraphicFramePr>
        <p:xfrm>
          <a:off x="914400" y="5720695"/>
          <a:ext cx="6096002" cy="3708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2635" y="1992868"/>
            <a:ext cx="737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h = -1</a:t>
            </a:r>
            <a:endParaRPr lang="en-US" sz="1800" dirty="0"/>
          </a:p>
        </p:txBody>
      </p:sp>
      <p:sp>
        <p:nvSpPr>
          <p:cNvPr id="43" name="TextBox 42"/>
          <p:cNvSpPr txBox="1"/>
          <p:nvPr/>
        </p:nvSpPr>
        <p:spPr>
          <a:xfrm>
            <a:off x="6952494" y="1981200"/>
            <a:ext cx="716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t</a:t>
            </a:r>
            <a:r>
              <a:rPr lang="en-US" sz="1800" dirty="0" smtClean="0"/>
              <a:t> = 11</a:t>
            </a:r>
            <a:endParaRPr lang="en-US" sz="1800" dirty="0"/>
          </a:p>
        </p:txBody>
      </p:sp>
      <p:sp>
        <p:nvSpPr>
          <p:cNvPr id="45" name="TextBox 44"/>
          <p:cNvSpPr txBox="1"/>
          <p:nvPr/>
        </p:nvSpPr>
        <p:spPr>
          <a:xfrm>
            <a:off x="252635" y="2895600"/>
            <a:ext cx="737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h = -1</a:t>
            </a:r>
            <a:endParaRPr lang="en-US" sz="1800" dirty="0"/>
          </a:p>
        </p:txBody>
      </p:sp>
      <p:sp>
        <p:nvSpPr>
          <p:cNvPr id="46" name="TextBox 45"/>
          <p:cNvSpPr txBox="1"/>
          <p:nvPr/>
        </p:nvSpPr>
        <p:spPr>
          <a:xfrm>
            <a:off x="3657600" y="2895600"/>
            <a:ext cx="609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t</a:t>
            </a:r>
            <a:r>
              <a:rPr lang="en-US" sz="1800" dirty="0" smtClean="0"/>
              <a:t> = 5</a:t>
            </a:r>
            <a:endParaRPr lang="en-US" sz="1800" dirty="0"/>
          </a:p>
        </p:txBody>
      </p:sp>
      <p:sp>
        <p:nvSpPr>
          <p:cNvPr id="48" name="TextBox 47"/>
          <p:cNvSpPr txBox="1"/>
          <p:nvPr/>
        </p:nvSpPr>
        <p:spPr>
          <a:xfrm>
            <a:off x="1981200" y="3745468"/>
            <a:ext cx="661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h = 2</a:t>
            </a:r>
            <a:endParaRPr lang="en-US" sz="1800" dirty="0"/>
          </a:p>
        </p:txBody>
      </p:sp>
      <p:sp>
        <p:nvSpPr>
          <p:cNvPr id="49" name="TextBox 48"/>
          <p:cNvSpPr txBox="1"/>
          <p:nvPr/>
        </p:nvSpPr>
        <p:spPr>
          <a:xfrm>
            <a:off x="3657388" y="3745468"/>
            <a:ext cx="609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t</a:t>
            </a:r>
            <a:r>
              <a:rPr lang="en-US" sz="1800" dirty="0" smtClean="0"/>
              <a:t> = 5</a:t>
            </a:r>
            <a:endParaRPr lang="en-US" sz="1800" dirty="0"/>
          </a:p>
        </p:txBody>
      </p:sp>
      <p:sp>
        <p:nvSpPr>
          <p:cNvPr id="50" name="TextBox 49"/>
          <p:cNvSpPr txBox="1"/>
          <p:nvPr/>
        </p:nvSpPr>
        <p:spPr>
          <a:xfrm>
            <a:off x="2539304" y="4583668"/>
            <a:ext cx="661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h = 3</a:t>
            </a:r>
            <a:endParaRPr lang="en-US" sz="1800" dirty="0"/>
          </a:p>
        </p:txBody>
      </p:sp>
      <p:sp>
        <p:nvSpPr>
          <p:cNvPr id="51" name="TextBox 50"/>
          <p:cNvSpPr txBox="1"/>
          <p:nvPr/>
        </p:nvSpPr>
        <p:spPr>
          <a:xfrm>
            <a:off x="3657388" y="4583668"/>
            <a:ext cx="609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t</a:t>
            </a:r>
            <a:r>
              <a:rPr lang="en-US" sz="1800" dirty="0" smtClean="0"/>
              <a:t> = 5</a:t>
            </a:r>
            <a:endParaRPr lang="en-US" sz="1800" dirty="0"/>
          </a:p>
        </p:txBody>
      </p:sp>
      <p:sp>
        <p:nvSpPr>
          <p:cNvPr id="52" name="TextBox 51"/>
          <p:cNvSpPr txBox="1"/>
          <p:nvPr/>
        </p:nvSpPr>
        <p:spPr>
          <a:xfrm>
            <a:off x="2539304" y="5417403"/>
            <a:ext cx="661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h = 3</a:t>
            </a:r>
            <a:endParaRPr lang="en-US" sz="1800" dirty="0"/>
          </a:p>
        </p:txBody>
      </p:sp>
      <p:sp>
        <p:nvSpPr>
          <p:cNvPr id="53" name="TextBox 52"/>
          <p:cNvSpPr txBox="1"/>
          <p:nvPr/>
        </p:nvSpPr>
        <p:spPr>
          <a:xfrm>
            <a:off x="3123988" y="5417403"/>
            <a:ext cx="609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t</a:t>
            </a:r>
            <a:r>
              <a:rPr lang="en-US" sz="1800" dirty="0" smtClean="0"/>
              <a:t> = 4</a:t>
            </a:r>
            <a:endParaRPr lang="en-US" sz="1800" dirty="0"/>
          </a:p>
        </p:txBody>
      </p:sp>
      <p:sp>
        <p:nvSpPr>
          <p:cNvPr id="10" name="Down Arrow 9"/>
          <p:cNvSpPr/>
          <p:nvPr/>
        </p:nvSpPr>
        <p:spPr>
          <a:xfrm>
            <a:off x="3810000" y="2133600"/>
            <a:ext cx="228600" cy="228600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Down Arrow 53"/>
          <p:cNvSpPr/>
          <p:nvPr/>
        </p:nvSpPr>
        <p:spPr>
          <a:xfrm>
            <a:off x="2209800" y="2971800"/>
            <a:ext cx="228600" cy="228600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Down Arrow 54"/>
          <p:cNvSpPr/>
          <p:nvPr/>
        </p:nvSpPr>
        <p:spPr>
          <a:xfrm>
            <a:off x="2743200" y="3810000"/>
            <a:ext cx="228600" cy="228600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Down Arrow 55"/>
          <p:cNvSpPr/>
          <p:nvPr/>
        </p:nvSpPr>
        <p:spPr>
          <a:xfrm>
            <a:off x="3276600" y="4648200"/>
            <a:ext cx="228600" cy="228600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7" name="Table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344766"/>
              </p:ext>
            </p:extLst>
          </p:nvPr>
        </p:nvGraphicFramePr>
        <p:xfrm>
          <a:off x="914400" y="2362200"/>
          <a:ext cx="6096002" cy="3708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239000" y="2776477"/>
            <a:ext cx="1752600" cy="28623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0000FF"/>
                </a:solidFill>
              </a:rPr>
              <a:t>Loop invariant:</a:t>
            </a:r>
          </a:p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entries h and below are &lt;= v</a:t>
            </a:r>
          </a:p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entries t and above are &gt; v</a:t>
            </a:r>
          </a:p>
          <a:p>
            <a:endParaRPr lang="en-US" sz="1800" dirty="0"/>
          </a:p>
          <a:p>
            <a:r>
              <a:rPr lang="en-US" sz="1800" dirty="0"/>
              <a:t>e</a:t>
            </a:r>
            <a:r>
              <a:rPr lang="en-US" sz="1800" dirty="0" smtClean="0"/>
              <a:t>ntries between h and t are sorted</a:t>
            </a:r>
            <a:endParaRPr lang="en-US" sz="1800" dirty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235155"/>
              </p:ext>
            </p:extLst>
          </p:nvPr>
        </p:nvGraphicFramePr>
        <p:xfrm>
          <a:off x="914400" y="5715000"/>
          <a:ext cx="6096002" cy="3708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EBB3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5215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4" grpId="0"/>
      <p:bldP spid="6" grpId="0"/>
      <p:bldP spid="36" grpId="0"/>
      <p:bldP spid="37" grpId="0"/>
      <p:bldP spid="7" grpId="0"/>
      <p:bldP spid="43" grpId="0"/>
      <p:bldP spid="45" grpId="0"/>
      <p:bldP spid="46" grpId="0"/>
      <p:bldP spid="48" grpId="0"/>
      <p:bldP spid="49" grpId="0"/>
      <p:bldP spid="50" grpId="0"/>
      <p:bldP spid="51" grpId="0"/>
      <p:bldP spid="52" grpId="0"/>
      <p:bldP spid="53" grpId="0"/>
      <p:bldP spid="10" grpId="0" animBg="1"/>
      <p:bldP spid="54" grpId="0" animBg="1"/>
      <p:bldP spid="55" grpId="0" animBg="1"/>
      <p:bldP spid="56" grpId="0" animBg="1"/>
      <p:bldP spid="2" grpId="0" animBg="1"/>
      <p:bldP spid="2" grpId="1" animBg="1"/>
      <p:bldP spid="2" grpId="2" animBg="1"/>
      <p:bldP spid="2" grpId="3" animBg="1"/>
      <p:bldP spid="2" grpId="4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algn="ctr" eaLnBrk="1" hangingPunct="1"/>
            <a:r>
              <a:rPr lang="en-US" sz="2800" dirty="0">
                <a:solidFill>
                  <a:srgbClr val="800000"/>
                </a:solidFill>
                <a:latin typeface="Tw Cen MT" charset="0"/>
                <a:ea typeface="MS PGothic" charset="0"/>
              </a:rPr>
              <a:t>Binary search: </a:t>
            </a:r>
            <a:r>
              <a:rPr lang="en-US" sz="2800" dirty="0" smtClean="0">
                <a:solidFill>
                  <a:srgbClr val="800000"/>
                </a:solidFill>
                <a:latin typeface="Tw Cen MT" charset="0"/>
                <a:ea typeface="MS PGothic" charset="0"/>
              </a:rPr>
              <a:t>an </a:t>
            </a:r>
            <a:r>
              <a:rPr lang="en-US" sz="2800" dirty="0">
                <a:solidFill>
                  <a:srgbClr val="800000"/>
                </a:solidFill>
                <a:latin typeface="Tw Cen MT" charset="0"/>
                <a:ea typeface="MS PGothic" charset="0"/>
              </a:rPr>
              <a:t>O(log n) algorithm</a:t>
            </a: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FF75D226-6F5F-EC48-9A3A-69EFF662CC1D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4</a:t>
            </a:fld>
            <a:endParaRPr lang="en-US" sz="1200">
              <a:solidFill>
                <a:srgbClr val="FFFFFF"/>
              </a:solidFill>
            </a:endParaRPr>
          </a:p>
        </p:txBody>
      </p:sp>
      <p:grpSp>
        <p:nvGrpSpPr>
          <p:cNvPr id="17411" name="Group 7"/>
          <p:cNvGrpSpPr>
            <a:grpSpLocks/>
          </p:cNvGrpSpPr>
          <p:nvPr/>
        </p:nvGrpSpPr>
        <p:grpSpPr bwMode="auto">
          <a:xfrm>
            <a:off x="304800" y="1531937"/>
            <a:ext cx="6553200" cy="990600"/>
            <a:chOff x="457200" y="4114800"/>
            <a:chExt cx="6553200" cy="990600"/>
          </a:xfrm>
        </p:grpSpPr>
        <p:grpSp>
          <p:nvGrpSpPr>
            <p:cNvPr id="17415" name="Group 34"/>
            <p:cNvGrpSpPr>
              <a:grpSpLocks/>
            </p:cNvGrpSpPr>
            <p:nvPr/>
          </p:nvGrpSpPr>
          <p:grpSpPr bwMode="auto">
            <a:xfrm>
              <a:off x="457200" y="4114800"/>
              <a:ext cx="6553200" cy="990600"/>
              <a:chOff x="533400" y="2362200"/>
              <a:chExt cx="6553200" cy="990600"/>
            </a:xfrm>
          </p:grpSpPr>
          <p:grpSp>
            <p:nvGrpSpPr>
              <p:cNvPr id="17417" name="Group 39"/>
              <p:cNvGrpSpPr>
                <a:grpSpLocks/>
              </p:cNvGrpSpPr>
              <p:nvPr/>
            </p:nvGrpSpPr>
            <p:grpSpPr bwMode="auto">
              <a:xfrm>
                <a:off x="533400" y="2362200"/>
                <a:ext cx="6553200" cy="990600"/>
                <a:chOff x="533400" y="2438400"/>
                <a:chExt cx="6553200" cy="990600"/>
              </a:xfrm>
            </p:grpSpPr>
            <p:grpSp>
              <p:nvGrpSpPr>
                <p:cNvPr id="17419" name="Group 41"/>
                <p:cNvGrpSpPr>
                  <a:grpSpLocks/>
                </p:cNvGrpSpPr>
                <p:nvPr/>
              </p:nvGrpSpPr>
              <p:grpSpPr bwMode="auto">
                <a:xfrm>
                  <a:off x="533400" y="2438400"/>
                  <a:ext cx="6553200" cy="990600"/>
                  <a:chOff x="533400" y="1295400"/>
                  <a:chExt cx="6553200" cy="990600"/>
                </a:xfrm>
              </p:grpSpPr>
              <p:sp>
                <p:nvSpPr>
                  <p:cNvPr id="17421" name="Rectangle 3"/>
                  <p:cNvSpPr>
                    <a:spLocks/>
                  </p:cNvSpPr>
                  <p:nvPr/>
                </p:nvSpPr>
                <p:spPr bwMode="auto">
                  <a:xfrm>
                    <a:off x="533400" y="1752600"/>
                    <a:ext cx="990600" cy="5334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40639" bIns="0"/>
                  <a:lstStyle/>
                  <a:p>
                    <a:pPr marL="39688">
                      <a:spcBef>
                        <a:spcPts val="450"/>
                      </a:spcBef>
                    </a:pPr>
                    <a:r>
                      <a:rPr lang="en-US">
                        <a:solidFill>
                          <a:srgbClr val="0033CC"/>
                        </a:solidFill>
                        <a:latin typeface="Arial" charset="0"/>
                        <a:cs typeface="Arial" charset="0"/>
                        <a:sym typeface="Arial" charset="0"/>
                      </a:rPr>
                      <a:t>inv:</a:t>
                    </a:r>
                    <a:endParaRPr lang="en-US" i="1">
                      <a:solidFill>
                        <a:srgbClr val="0033CC"/>
                      </a:solidFill>
                      <a:latin typeface="Arial" charset="0"/>
                      <a:cs typeface="Arial" charset="0"/>
                      <a:sym typeface="Arial" charset="0"/>
                    </a:endParaRPr>
                  </a:p>
                </p:txBody>
              </p:sp>
              <p:sp>
                <p:nvSpPr>
                  <p:cNvPr id="17422" name="Text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66800" y="1676400"/>
                    <a:ext cx="338554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/>
                      <a:t>b</a:t>
                    </a:r>
                  </a:p>
                </p:txBody>
              </p:sp>
              <p:sp>
                <p:nvSpPr>
                  <p:cNvPr id="17423" name="Text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71600" y="1295400"/>
                    <a:ext cx="57150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/>
                      <a:t>0        h                t             b.length = n</a:t>
                    </a:r>
                  </a:p>
                </p:txBody>
              </p:sp>
            </p:grpSp>
            <p:sp>
              <p:nvSpPr>
                <p:cNvPr id="17420" name="TextBox 42"/>
                <p:cNvSpPr txBox="1">
                  <a:spLocks noChangeArrowheads="1"/>
                </p:cNvSpPr>
                <p:nvPr/>
              </p:nvSpPr>
              <p:spPr bwMode="auto">
                <a:xfrm>
                  <a:off x="1371600" y="2819400"/>
                  <a:ext cx="3200400" cy="46166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/>
                    <a:t>  &lt;= v          ?         &gt; v                                </a:t>
                  </a:r>
                </a:p>
              </p:txBody>
            </p:sp>
          </p:grpSp>
          <p:cxnSp>
            <p:nvCxnSpPr>
              <p:cNvPr id="41" name="Straight Connector 40"/>
              <p:cNvCxnSpPr/>
              <p:nvPr/>
            </p:nvCxnSpPr>
            <p:spPr>
              <a:xfrm>
                <a:off x="2438400" y="2743200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Straight Connector 46"/>
            <p:cNvCxnSpPr/>
            <p:nvPr/>
          </p:nvCxnSpPr>
          <p:spPr>
            <a:xfrm>
              <a:off x="3429000" y="44958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412" name="TextBox 10"/>
          <p:cNvSpPr txBox="1">
            <a:spLocks noChangeArrowheads="1"/>
          </p:cNvSpPr>
          <p:nvPr/>
        </p:nvSpPr>
        <p:spPr bwMode="auto">
          <a:xfrm>
            <a:off x="381000" y="2446337"/>
            <a:ext cx="3429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00000"/>
                </a:solidFill>
              </a:rPr>
              <a:t>h= –1;  t= b.length;</a:t>
            </a:r>
          </a:p>
          <a:p>
            <a:pPr eaLnBrk="1" hangingPunct="1"/>
            <a:r>
              <a:rPr lang="en-US" b="1" dirty="0">
                <a:solidFill>
                  <a:srgbClr val="800000"/>
                </a:solidFill>
              </a:rPr>
              <a:t>while </a:t>
            </a:r>
            <a:r>
              <a:rPr lang="en-US" dirty="0">
                <a:solidFill>
                  <a:srgbClr val="800000"/>
                </a:solidFill>
              </a:rPr>
              <a:t> (h != t–1) {</a:t>
            </a:r>
          </a:p>
          <a:p>
            <a:pPr eaLnBrk="1" hangingPunct="1"/>
            <a:r>
              <a:rPr lang="en-US" dirty="0">
                <a:solidFill>
                  <a:srgbClr val="800000"/>
                </a:solidFill>
              </a:rPr>
              <a:t>     </a:t>
            </a:r>
            <a:r>
              <a:rPr lang="en-US" b="1" dirty="0">
                <a:solidFill>
                  <a:srgbClr val="800000"/>
                </a:solidFill>
              </a:rPr>
              <a:t>int</a:t>
            </a:r>
            <a:r>
              <a:rPr lang="en-US" dirty="0">
                <a:solidFill>
                  <a:srgbClr val="800000"/>
                </a:solidFill>
              </a:rPr>
              <a:t>  e=  (h+t)/2;</a:t>
            </a:r>
          </a:p>
          <a:p>
            <a:pPr eaLnBrk="1" hangingPunct="1"/>
            <a:r>
              <a:rPr lang="en-US" b="1" dirty="0">
                <a:solidFill>
                  <a:srgbClr val="800000"/>
                </a:solidFill>
              </a:rPr>
              <a:t>     if</a:t>
            </a:r>
            <a:r>
              <a:rPr lang="en-US" dirty="0">
                <a:solidFill>
                  <a:srgbClr val="800000"/>
                </a:solidFill>
              </a:rPr>
              <a:t> (b[e] &lt;= v)  h=  e;</a:t>
            </a:r>
          </a:p>
          <a:p>
            <a:pPr eaLnBrk="1" hangingPunct="1"/>
            <a:r>
              <a:rPr lang="en-US" b="1" dirty="0">
                <a:solidFill>
                  <a:srgbClr val="800000"/>
                </a:solidFill>
              </a:rPr>
              <a:t>     else</a:t>
            </a:r>
            <a:r>
              <a:rPr lang="en-US" dirty="0">
                <a:solidFill>
                  <a:srgbClr val="800000"/>
                </a:solidFill>
              </a:rPr>
              <a:t>  t=  e;</a:t>
            </a:r>
            <a:endParaRPr lang="en-US" b="1" dirty="0">
              <a:solidFill>
                <a:srgbClr val="800000"/>
              </a:solidFill>
            </a:endParaRPr>
          </a:p>
          <a:p>
            <a:pPr eaLnBrk="1" hangingPunct="1"/>
            <a:r>
              <a:rPr lang="en-US" dirty="0">
                <a:solidFill>
                  <a:srgbClr val="800000"/>
                </a:solidFill>
              </a:rPr>
              <a:t>}</a:t>
            </a:r>
          </a:p>
        </p:txBody>
      </p:sp>
      <p:sp>
        <p:nvSpPr>
          <p:cNvPr id="17413" name="TextBox 1"/>
          <p:cNvSpPr txBox="1">
            <a:spLocks noChangeArrowheads="1"/>
          </p:cNvSpPr>
          <p:nvPr/>
        </p:nvSpPr>
        <p:spPr bwMode="auto">
          <a:xfrm>
            <a:off x="3429000" y="2598737"/>
            <a:ext cx="5638800" cy="3954463"/>
          </a:xfrm>
          <a:prstGeom prst="rect">
            <a:avLst/>
          </a:prstGeom>
          <a:noFill/>
          <a:ln w="254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 dirty="0"/>
              <a:t>Suppose initially: b.length = 2</a:t>
            </a:r>
            <a:r>
              <a:rPr lang="en-US" sz="3200" baseline="30000" dirty="0"/>
              <a:t>k </a:t>
            </a:r>
            <a:r>
              <a:rPr lang="en-US" dirty="0"/>
              <a:t>– 1</a:t>
            </a:r>
          </a:p>
          <a:p>
            <a:pPr eaLnBrk="1" hangingPunct="1">
              <a:spcBef>
                <a:spcPts val="600"/>
              </a:spcBef>
            </a:pPr>
            <a:r>
              <a:rPr lang="en-US" dirty="0"/>
              <a:t>Initially, h = -1, t = 2</a:t>
            </a:r>
            <a:r>
              <a:rPr lang="en-US" sz="3200" baseline="30000" dirty="0"/>
              <a:t>k </a:t>
            </a:r>
            <a:r>
              <a:rPr lang="en-US" dirty="0"/>
              <a:t>-1,  </a:t>
            </a:r>
            <a:r>
              <a:rPr lang="en-US" dirty="0">
                <a:solidFill>
                  <a:srgbClr val="FF0000"/>
                </a:solidFill>
              </a:rPr>
              <a:t>t - h = 2</a:t>
            </a:r>
            <a:r>
              <a:rPr lang="en-US" sz="3200" baseline="30000" dirty="0">
                <a:solidFill>
                  <a:srgbClr val="FF0000"/>
                </a:solidFill>
              </a:rPr>
              <a:t>k</a:t>
            </a:r>
            <a:endParaRPr lang="en-US" dirty="0">
              <a:solidFill>
                <a:srgbClr val="FF0000"/>
              </a:solidFill>
            </a:endParaRPr>
          </a:p>
          <a:p>
            <a:pPr eaLnBrk="1" hangingPunct="1">
              <a:spcBef>
                <a:spcPts val="600"/>
              </a:spcBef>
            </a:pPr>
            <a:r>
              <a:rPr lang="en-US" dirty="0">
                <a:solidFill>
                  <a:srgbClr val="800000"/>
                </a:solidFill>
              </a:rPr>
              <a:t>Can show that one iteration sets h or t so that</a:t>
            </a:r>
            <a:r>
              <a:rPr lang="en-US" dirty="0"/>
              <a:t>  </a:t>
            </a:r>
            <a:r>
              <a:rPr lang="en-US" dirty="0">
                <a:solidFill>
                  <a:srgbClr val="FF0000"/>
                </a:solidFill>
              </a:rPr>
              <a:t>t - h = 2</a:t>
            </a:r>
            <a:r>
              <a:rPr lang="en-US" sz="3200" baseline="30000" dirty="0">
                <a:solidFill>
                  <a:srgbClr val="FF0000"/>
                </a:solidFill>
              </a:rPr>
              <a:t>k-1</a:t>
            </a:r>
            <a:endParaRPr lang="en-US" dirty="0">
              <a:solidFill>
                <a:schemeClr val="tx1"/>
              </a:solidFill>
            </a:endParaRPr>
          </a:p>
          <a:p>
            <a:pPr eaLnBrk="1" hangingPunct="1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</a:rPr>
              <a:t>   e.g. Set e to (h+t)/2 = (</a:t>
            </a:r>
            <a:r>
              <a:rPr lang="en-US" dirty="0"/>
              <a:t>2</a:t>
            </a:r>
            <a:r>
              <a:rPr lang="en-US" sz="3200" baseline="30000" dirty="0"/>
              <a:t>k </a:t>
            </a:r>
            <a:r>
              <a:rPr lang="en-US" dirty="0"/>
              <a:t>– 2)/2 = 2</a:t>
            </a:r>
            <a:r>
              <a:rPr lang="en-US" sz="3200" baseline="30000" dirty="0"/>
              <a:t>k-1 </a:t>
            </a:r>
            <a:r>
              <a:rPr lang="en-US" dirty="0"/>
              <a:t>– 1</a:t>
            </a:r>
          </a:p>
          <a:p>
            <a:pPr eaLnBrk="1" hangingPunct="1">
              <a:spcBef>
                <a:spcPts val="600"/>
              </a:spcBef>
            </a:pPr>
            <a:r>
              <a:rPr lang="en-US" b="1" dirty="0">
                <a:solidFill>
                  <a:schemeClr val="tx1"/>
                </a:solidFill>
              </a:rPr>
              <a:t>   </a:t>
            </a:r>
            <a:r>
              <a:rPr lang="en-US" dirty="0">
                <a:solidFill>
                  <a:schemeClr val="tx1"/>
                </a:solidFill>
              </a:rPr>
              <a:t>Set t to e, i.e. to </a:t>
            </a:r>
            <a:r>
              <a:rPr lang="en-US" dirty="0"/>
              <a:t> 2</a:t>
            </a:r>
            <a:r>
              <a:rPr lang="en-US" sz="3200" baseline="30000" dirty="0"/>
              <a:t>k-1 </a:t>
            </a:r>
            <a:r>
              <a:rPr lang="en-US" dirty="0"/>
              <a:t>– 1</a:t>
            </a:r>
          </a:p>
          <a:p>
            <a:pPr eaLnBrk="1" hangingPunct="1">
              <a:spcBef>
                <a:spcPts val="600"/>
              </a:spcBef>
            </a:pPr>
            <a:r>
              <a:rPr lang="en-US" dirty="0"/>
              <a:t>   Then  t - h =  2</a:t>
            </a:r>
            <a:r>
              <a:rPr lang="en-US" sz="3200" baseline="30000" dirty="0"/>
              <a:t>k-1 </a:t>
            </a:r>
            <a:r>
              <a:rPr lang="en-US" dirty="0"/>
              <a:t>– 1 + 1 = 2</a:t>
            </a:r>
            <a:r>
              <a:rPr lang="en-US" sz="3200" baseline="30000" dirty="0"/>
              <a:t>k-1</a:t>
            </a:r>
            <a:endParaRPr lang="en-US" sz="3200" b="1" dirty="0">
              <a:solidFill>
                <a:schemeClr val="tx1"/>
              </a:solidFill>
            </a:endParaRPr>
          </a:p>
          <a:p>
            <a:pPr eaLnBrk="1" hangingPunct="1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</a:rPr>
              <a:t>Careful calculation shows that:</a:t>
            </a:r>
          </a:p>
          <a:p>
            <a:pPr eaLnBrk="1" hangingPunct="1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</a:rPr>
              <a:t>     </a:t>
            </a:r>
            <a:r>
              <a:rPr lang="en-US" dirty="0">
                <a:solidFill>
                  <a:srgbClr val="FF0000"/>
                </a:solidFill>
              </a:rPr>
              <a:t>each iteration halves t – h !!</a:t>
            </a:r>
          </a:p>
        </p:txBody>
      </p:sp>
      <p:sp>
        <p:nvSpPr>
          <p:cNvPr id="17414" name="TextBox 3"/>
          <p:cNvSpPr txBox="1">
            <a:spLocks noChangeArrowheads="1"/>
          </p:cNvSpPr>
          <p:nvPr/>
        </p:nvSpPr>
        <p:spPr bwMode="auto">
          <a:xfrm>
            <a:off x="406400" y="5265737"/>
            <a:ext cx="2565400" cy="12001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 dirty="0"/>
              <a:t>Initially  </a:t>
            </a:r>
            <a:r>
              <a:rPr lang="en-US" dirty="0">
                <a:solidFill>
                  <a:srgbClr val="FF0000"/>
                </a:solidFill>
              </a:rPr>
              <a:t>t - h = 2</a:t>
            </a:r>
            <a:r>
              <a:rPr lang="en-US" sz="3200" baseline="30000" dirty="0">
                <a:solidFill>
                  <a:srgbClr val="FF0000"/>
                </a:solidFill>
              </a:rPr>
              <a:t>k</a:t>
            </a:r>
            <a:endParaRPr lang="en-US" dirty="0"/>
          </a:p>
          <a:p>
            <a:pPr eaLnBrk="1" hangingPunct="1"/>
            <a:r>
              <a:rPr lang="en-US" dirty="0"/>
              <a:t>Loop iterates exactly </a:t>
            </a:r>
            <a:r>
              <a:rPr lang="en-US" dirty="0">
                <a:solidFill>
                  <a:srgbClr val="FF0000"/>
                </a:solidFill>
              </a:rPr>
              <a:t>k</a:t>
            </a:r>
            <a:r>
              <a:rPr lang="en-US" dirty="0"/>
              <a:t> times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  <p:bldP spid="174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algn="ctr" eaLnBrk="1" hangingPunct="1"/>
            <a:r>
              <a:rPr lang="en-US" sz="2800" dirty="0">
                <a:solidFill>
                  <a:srgbClr val="800000"/>
                </a:solidFill>
                <a:latin typeface="Tw Cen MT" charset="0"/>
                <a:ea typeface="MS PGothic" charset="0"/>
              </a:rPr>
              <a:t>Binary search</a:t>
            </a:r>
            <a:r>
              <a:rPr lang="en-US" sz="2800" dirty="0" smtClean="0">
                <a:solidFill>
                  <a:srgbClr val="800000"/>
                </a:solidFill>
                <a:latin typeface="Tw Cen MT" charset="0"/>
                <a:ea typeface="MS PGothic" charset="0"/>
              </a:rPr>
              <a:t>: an </a:t>
            </a:r>
            <a:r>
              <a:rPr lang="en-US" sz="2800" dirty="0">
                <a:solidFill>
                  <a:srgbClr val="800000"/>
                </a:solidFill>
                <a:latin typeface="Tw Cen MT" charset="0"/>
                <a:ea typeface="MS PGothic" charset="0"/>
              </a:rPr>
              <a:t>O(log n) algorithm</a:t>
            </a:r>
            <a:br>
              <a:rPr lang="en-US" sz="2800" dirty="0">
                <a:solidFill>
                  <a:srgbClr val="800000"/>
                </a:solidFill>
                <a:latin typeface="Tw Cen MT" charset="0"/>
                <a:ea typeface="MS PGothic" charset="0"/>
              </a:rPr>
            </a:br>
            <a:r>
              <a:rPr lang="en-US" sz="2800" dirty="0">
                <a:solidFill>
                  <a:srgbClr val="FF0000"/>
                </a:solidFill>
                <a:latin typeface="Tw Cen MT" charset="0"/>
                <a:ea typeface="MS PGothic" charset="0"/>
              </a:rPr>
              <a:t>Search array with 32767 elements, only 15 iterations!</a:t>
            </a:r>
          </a:p>
        </p:txBody>
      </p:sp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9EBAB0FF-4621-8A49-A4AC-4E5AEA64A6E8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5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18435" name="TextBox 10"/>
          <p:cNvSpPr txBox="1">
            <a:spLocks noChangeArrowheads="1"/>
          </p:cNvSpPr>
          <p:nvPr/>
        </p:nvSpPr>
        <p:spPr bwMode="auto">
          <a:xfrm>
            <a:off x="457200" y="1524000"/>
            <a:ext cx="34290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8000"/>
                </a:solidFill>
              </a:rPr>
              <a:t>Bsearch:</a:t>
            </a:r>
          </a:p>
          <a:p>
            <a:pPr eaLnBrk="1" hangingPunct="1"/>
            <a:r>
              <a:rPr lang="en-US" dirty="0">
                <a:solidFill>
                  <a:srgbClr val="800000"/>
                </a:solidFill>
              </a:rPr>
              <a:t>h= –1;  t= b.length;</a:t>
            </a:r>
          </a:p>
          <a:p>
            <a:pPr eaLnBrk="1" hangingPunct="1"/>
            <a:r>
              <a:rPr lang="en-US" b="1" dirty="0">
                <a:solidFill>
                  <a:srgbClr val="800000"/>
                </a:solidFill>
              </a:rPr>
              <a:t>while </a:t>
            </a:r>
            <a:r>
              <a:rPr lang="en-US" dirty="0">
                <a:solidFill>
                  <a:srgbClr val="800000"/>
                </a:solidFill>
              </a:rPr>
              <a:t> (h != t–1) {</a:t>
            </a:r>
          </a:p>
          <a:p>
            <a:pPr eaLnBrk="1" hangingPunct="1"/>
            <a:r>
              <a:rPr lang="en-US" dirty="0">
                <a:solidFill>
                  <a:srgbClr val="800000"/>
                </a:solidFill>
              </a:rPr>
              <a:t>     </a:t>
            </a:r>
            <a:r>
              <a:rPr lang="en-US" b="1" dirty="0">
                <a:solidFill>
                  <a:srgbClr val="800000"/>
                </a:solidFill>
              </a:rPr>
              <a:t>int</a:t>
            </a:r>
            <a:r>
              <a:rPr lang="en-US" dirty="0">
                <a:solidFill>
                  <a:srgbClr val="800000"/>
                </a:solidFill>
              </a:rPr>
              <a:t>  e=  (h+t)/2;</a:t>
            </a:r>
          </a:p>
          <a:p>
            <a:pPr eaLnBrk="1" hangingPunct="1"/>
            <a:r>
              <a:rPr lang="en-US" b="1" dirty="0">
                <a:solidFill>
                  <a:srgbClr val="800000"/>
                </a:solidFill>
              </a:rPr>
              <a:t>     if</a:t>
            </a:r>
            <a:r>
              <a:rPr lang="en-US" dirty="0">
                <a:solidFill>
                  <a:srgbClr val="800000"/>
                </a:solidFill>
              </a:rPr>
              <a:t> (b[e] &lt;= v)  h=  e;</a:t>
            </a:r>
          </a:p>
          <a:p>
            <a:pPr eaLnBrk="1" hangingPunct="1"/>
            <a:r>
              <a:rPr lang="en-US" b="1" dirty="0">
                <a:solidFill>
                  <a:srgbClr val="800000"/>
                </a:solidFill>
              </a:rPr>
              <a:t>     else</a:t>
            </a:r>
            <a:r>
              <a:rPr lang="en-US" dirty="0">
                <a:solidFill>
                  <a:srgbClr val="800000"/>
                </a:solidFill>
              </a:rPr>
              <a:t>  t=  e;</a:t>
            </a:r>
            <a:endParaRPr lang="en-US" b="1" dirty="0">
              <a:solidFill>
                <a:srgbClr val="800000"/>
              </a:solidFill>
            </a:endParaRPr>
          </a:p>
          <a:p>
            <a:pPr eaLnBrk="1" hangingPunct="1"/>
            <a:r>
              <a:rPr lang="en-US" dirty="0">
                <a:solidFill>
                  <a:srgbClr val="800000"/>
                </a:solidFill>
              </a:rPr>
              <a:t>}</a:t>
            </a:r>
          </a:p>
        </p:txBody>
      </p:sp>
      <p:sp>
        <p:nvSpPr>
          <p:cNvPr id="18436" name="TextBox 1"/>
          <p:cNvSpPr txBox="1">
            <a:spLocks noChangeArrowheads="1"/>
          </p:cNvSpPr>
          <p:nvPr/>
        </p:nvSpPr>
        <p:spPr bwMode="auto">
          <a:xfrm>
            <a:off x="4800600" y="1676400"/>
            <a:ext cx="4038600" cy="3046413"/>
          </a:xfrm>
          <a:prstGeom prst="rect">
            <a:avLst/>
          </a:prstGeom>
          <a:noFill/>
          <a:ln w="254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If </a:t>
            </a:r>
            <a:r>
              <a:rPr lang="en-US">
                <a:solidFill>
                  <a:srgbClr val="FF0000"/>
                </a:solidFill>
              </a:rPr>
              <a:t>n = 2</a:t>
            </a:r>
            <a:r>
              <a:rPr lang="en-US" sz="3200" baseline="30000">
                <a:solidFill>
                  <a:srgbClr val="FF0000"/>
                </a:solidFill>
              </a:rPr>
              <a:t>k</a:t>
            </a:r>
            <a:r>
              <a:rPr lang="en-US">
                <a:solidFill>
                  <a:srgbClr val="FF0000"/>
                </a:solidFill>
              </a:rPr>
              <a:t>,  k is called log(n)</a:t>
            </a:r>
          </a:p>
          <a:p>
            <a:pPr eaLnBrk="1" hangingPunct="1"/>
            <a:r>
              <a:rPr lang="en-US"/>
              <a:t>That’s the base 2 logarithm</a:t>
            </a:r>
          </a:p>
          <a:p>
            <a:pPr eaLnBrk="1" hangingPunct="1"/>
            <a:r>
              <a:rPr lang="en-US" b="1">
                <a:solidFill>
                  <a:schemeClr val="tx1"/>
                </a:solidFill>
              </a:rPr>
              <a:t>n                  log(n)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</a:rPr>
              <a:t>1 = 2</a:t>
            </a:r>
            <a:r>
              <a:rPr lang="en-US" sz="3200" baseline="30000">
                <a:solidFill>
                  <a:srgbClr val="FF0000"/>
                </a:solidFill>
              </a:rPr>
              <a:t>0      	</a:t>
            </a:r>
            <a:r>
              <a:rPr lang="en-US">
                <a:solidFill>
                  <a:srgbClr val="FF0000"/>
                </a:solidFill>
              </a:rPr>
              <a:t>0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</a:rPr>
              <a:t>2 = 2</a:t>
            </a:r>
            <a:r>
              <a:rPr lang="en-US" sz="3200" baseline="30000">
                <a:solidFill>
                  <a:srgbClr val="FF0000"/>
                </a:solidFill>
              </a:rPr>
              <a:t>1</a:t>
            </a:r>
            <a:r>
              <a:rPr lang="en-US" baseline="30000">
                <a:solidFill>
                  <a:srgbClr val="FF0000"/>
                </a:solidFill>
              </a:rPr>
              <a:t>         	</a:t>
            </a:r>
            <a:r>
              <a:rPr lang="en-US">
                <a:solidFill>
                  <a:srgbClr val="FF0000"/>
                </a:solidFill>
              </a:rPr>
              <a:t>1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</a:rPr>
              <a:t>4 = 2</a:t>
            </a:r>
            <a:r>
              <a:rPr lang="en-US" sz="3200" baseline="30000">
                <a:solidFill>
                  <a:srgbClr val="FF0000"/>
                </a:solidFill>
              </a:rPr>
              <a:t>2</a:t>
            </a:r>
            <a:r>
              <a:rPr lang="en-US" baseline="30000">
                <a:solidFill>
                  <a:srgbClr val="FF0000"/>
                </a:solidFill>
              </a:rPr>
              <a:t>       	</a:t>
            </a:r>
            <a:r>
              <a:rPr lang="en-US">
                <a:solidFill>
                  <a:srgbClr val="FF0000"/>
                </a:solidFill>
              </a:rPr>
              <a:t>2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</a:rPr>
              <a:t>8 = 2</a:t>
            </a:r>
            <a:r>
              <a:rPr lang="en-US" sz="3200" baseline="30000">
                <a:solidFill>
                  <a:srgbClr val="FF0000"/>
                </a:solidFill>
              </a:rPr>
              <a:t>3</a:t>
            </a:r>
            <a:r>
              <a:rPr lang="en-US" baseline="30000">
                <a:solidFill>
                  <a:srgbClr val="FF0000"/>
                </a:solidFill>
              </a:rPr>
              <a:t>        	</a:t>
            </a:r>
            <a:r>
              <a:rPr lang="en-US">
                <a:solidFill>
                  <a:srgbClr val="FF0000"/>
                </a:solidFill>
              </a:rPr>
              <a:t>3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</a:rPr>
              <a:t>31768 = 2</a:t>
            </a:r>
            <a:r>
              <a:rPr lang="en-US" sz="3200" baseline="30000">
                <a:solidFill>
                  <a:srgbClr val="FF0000"/>
                </a:solidFill>
              </a:rPr>
              <a:t>15</a:t>
            </a:r>
            <a:r>
              <a:rPr lang="en-US" baseline="30000">
                <a:solidFill>
                  <a:srgbClr val="FF0000"/>
                </a:solidFill>
              </a:rPr>
              <a:t>     	</a:t>
            </a:r>
            <a:r>
              <a:rPr lang="en-US">
                <a:solidFill>
                  <a:srgbClr val="FF0000"/>
                </a:solidFill>
              </a:rPr>
              <a:t>15</a:t>
            </a:r>
            <a:endParaRPr lang="en-US"/>
          </a:p>
        </p:txBody>
      </p:sp>
      <p:sp>
        <p:nvSpPr>
          <p:cNvPr id="18437" name="TextBox 3"/>
          <p:cNvSpPr txBox="1">
            <a:spLocks noChangeArrowheads="1"/>
          </p:cNvSpPr>
          <p:nvPr/>
        </p:nvSpPr>
        <p:spPr bwMode="auto">
          <a:xfrm>
            <a:off x="381000" y="4092575"/>
            <a:ext cx="82296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 dirty="0"/>
              <a:t>Each iteration takes constant time</a:t>
            </a:r>
          </a:p>
          <a:p>
            <a:pPr eaLnBrk="1" hangingPunct="1"/>
            <a:r>
              <a:rPr lang="en-US" dirty="0"/>
              <a:t>(a few assignments and an if).</a:t>
            </a:r>
          </a:p>
          <a:p>
            <a:pPr eaLnBrk="1" hangingPunct="1"/>
            <a:r>
              <a:rPr lang="en-US" dirty="0"/>
              <a:t>Bsearch executes </a:t>
            </a:r>
            <a:r>
              <a:rPr lang="en-US" dirty="0">
                <a:solidFill>
                  <a:srgbClr val="FF0000"/>
                </a:solidFill>
              </a:rPr>
              <a:t>~log n </a:t>
            </a:r>
            <a:r>
              <a:rPr lang="en-US" dirty="0"/>
              <a:t>iterations for an array of size n. So the number of assignments and if-tests made is proportional to </a:t>
            </a:r>
            <a:r>
              <a:rPr lang="en-US" dirty="0">
                <a:solidFill>
                  <a:srgbClr val="FF0000"/>
                </a:solidFill>
              </a:rPr>
              <a:t>log n</a:t>
            </a:r>
            <a:r>
              <a:rPr lang="en-US" dirty="0"/>
              <a:t>. </a:t>
            </a:r>
          </a:p>
          <a:p>
            <a:pPr eaLnBrk="1" hangingPunct="1"/>
            <a:r>
              <a:rPr lang="en-US" dirty="0"/>
              <a:t>Therefore, Bsearch is called an </a:t>
            </a:r>
            <a:r>
              <a:rPr lang="en-US" dirty="0">
                <a:solidFill>
                  <a:srgbClr val="FF0000"/>
                </a:solidFill>
              </a:rPr>
              <a:t>order log n algorithm</a:t>
            </a:r>
            <a:r>
              <a:rPr lang="en-US" dirty="0"/>
              <a:t>, written </a:t>
            </a:r>
            <a:r>
              <a:rPr lang="en-US" dirty="0">
                <a:solidFill>
                  <a:srgbClr val="FF0000"/>
                </a:solidFill>
              </a:rPr>
              <a:t>O(log n). </a:t>
            </a:r>
            <a:r>
              <a:rPr lang="en-US" dirty="0" smtClean="0">
                <a:solidFill>
                  <a:srgbClr val="800000"/>
                </a:solidFill>
              </a:rPr>
              <a:t>(We’ll </a:t>
            </a:r>
            <a:r>
              <a:rPr lang="en-US" dirty="0">
                <a:solidFill>
                  <a:srgbClr val="800000"/>
                </a:solidFill>
              </a:rPr>
              <a:t>formalize this notation later</a:t>
            </a:r>
            <a:r>
              <a:rPr lang="en-US" dirty="0" smtClean="0">
                <a:solidFill>
                  <a:srgbClr val="800000"/>
                </a:solidFill>
              </a:rPr>
              <a:t>.)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rgbClr val="800000"/>
                </a:solidFill>
                <a:latin typeface="Tw Cen MT" charset="0"/>
                <a:ea typeface="MS PGothic" charset="0"/>
              </a:rPr>
              <a:t>Linear search: Find first position of v in b (if </a:t>
            </a:r>
            <a:r>
              <a:rPr lang="en-US" sz="3200" dirty="0" smtClean="0">
                <a:solidFill>
                  <a:srgbClr val="800000"/>
                </a:solidFill>
                <a:latin typeface="Tw Cen MT" charset="0"/>
                <a:ea typeface="MS PGothic" charset="0"/>
              </a:rPr>
              <a:t>present)</a:t>
            </a:r>
            <a:endParaRPr lang="en-US" sz="3200" dirty="0">
              <a:solidFill>
                <a:srgbClr val="800000"/>
              </a:solidFill>
              <a:latin typeface="Tw Cen MT" charset="0"/>
              <a:ea typeface="MS PGothic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B18C7B3-10D6-2F4C-8682-92D0B345BCE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19459" name="Group 2"/>
          <p:cNvGrpSpPr>
            <a:grpSpLocks/>
          </p:cNvGrpSpPr>
          <p:nvPr/>
        </p:nvGrpSpPr>
        <p:grpSpPr bwMode="auto">
          <a:xfrm>
            <a:off x="228600" y="1447800"/>
            <a:ext cx="4876800" cy="990600"/>
            <a:chOff x="457200" y="1371600"/>
            <a:chExt cx="4876800" cy="990600"/>
          </a:xfrm>
        </p:grpSpPr>
        <p:grpSp>
          <p:nvGrpSpPr>
            <p:cNvPr id="19478" name="Group 5"/>
            <p:cNvGrpSpPr>
              <a:grpSpLocks/>
            </p:cNvGrpSpPr>
            <p:nvPr/>
          </p:nvGrpSpPr>
          <p:grpSpPr bwMode="auto">
            <a:xfrm>
              <a:off x="457200" y="1371600"/>
              <a:ext cx="4876800" cy="990600"/>
              <a:chOff x="457200" y="1371600"/>
              <a:chExt cx="4876800" cy="990600"/>
            </a:xfrm>
          </p:grpSpPr>
          <p:sp>
            <p:nvSpPr>
              <p:cNvPr id="19480" name="Rectangle 3"/>
              <p:cNvSpPr>
                <a:spLocks/>
              </p:cNvSpPr>
              <p:nvPr/>
            </p:nvSpPr>
            <p:spPr bwMode="auto">
              <a:xfrm>
                <a:off x="457200" y="1828800"/>
                <a:ext cx="762000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/>
              <a:p>
                <a:pPr marL="39688">
                  <a:spcBef>
                    <a:spcPts val="450"/>
                  </a:spcBef>
                </a:pPr>
                <a:r>
                  <a:rPr lang="en-US" dirty="0">
                    <a:solidFill>
                      <a:srgbClr val="0033CC"/>
                    </a:solidFill>
                    <a:latin typeface="Arial" charset="0"/>
                    <a:cs typeface="Arial" charset="0"/>
                    <a:sym typeface="Arial" charset="0"/>
                  </a:rPr>
                  <a:t>pre:</a:t>
                </a:r>
                <a:endParaRPr lang="en-US" i="1" dirty="0">
                  <a:solidFill>
                    <a:srgbClr val="0033CC"/>
                  </a:solidFill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19481" name="TextBox 1"/>
              <p:cNvSpPr txBox="1">
                <a:spLocks noChangeArrowheads="1"/>
              </p:cNvSpPr>
              <p:nvPr/>
            </p:nvSpPr>
            <p:spPr bwMode="auto">
              <a:xfrm flipH="1">
                <a:off x="1066800" y="1752600"/>
                <a:ext cx="3048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/>
                  <a:t>b</a:t>
                </a:r>
              </a:p>
            </p:txBody>
          </p:sp>
          <p:sp>
            <p:nvSpPr>
              <p:cNvPr id="19482" name="TextBox 4"/>
              <p:cNvSpPr txBox="1">
                <a:spLocks noChangeArrowheads="1"/>
              </p:cNvSpPr>
              <p:nvPr/>
            </p:nvSpPr>
            <p:spPr bwMode="auto">
              <a:xfrm>
                <a:off x="1447800" y="1371600"/>
                <a:ext cx="38862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dirty="0"/>
                  <a:t>0                         </a:t>
                </a:r>
                <a:r>
                  <a:rPr lang="en-US" dirty="0" smtClean="0"/>
                  <a:t>n = b.length</a:t>
                </a:r>
                <a:endParaRPr lang="en-US" dirty="0"/>
              </a:p>
            </p:txBody>
          </p:sp>
        </p:grpSp>
        <p:sp>
          <p:nvSpPr>
            <p:cNvPr id="19479" name="TextBox 2"/>
            <p:cNvSpPr txBox="1">
              <a:spLocks noChangeArrowheads="1"/>
            </p:cNvSpPr>
            <p:nvPr/>
          </p:nvSpPr>
          <p:spPr bwMode="auto">
            <a:xfrm>
              <a:off x="1447800" y="1752600"/>
              <a:ext cx="20574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/>
                <a:t>        ?                                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486400" y="1443335"/>
            <a:ext cx="7315200" cy="1375768"/>
            <a:chOff x="5486400" y="1443335"/>
            <a:chExt cx="7315200" cy="1375768"/>
          </a:xfrm>
        </p:grpSpPr>
        <p:grpSp>
          <p:nvGrpSpPr>
            <p:cNvPr id="4" name="Group 3"/>
            <p:cNvGrpSpPr/>
            <p:nvPr/>
          </p:nvGrpSpPr>
          <p:grpSpPr>
            <a:xfrm>
              <a:off x="6553200" y="1828800"/>
              <a:ext cx="2209800" cy="461963"/>
              <a:chOff x="4572000" y="1828800"/>
              <a:chExt cx="2209800" cy="461963"/>
            </a:xfrm>
          </p:grpSpPr>
          <p:cxnSp>
            <p:nvCxnSpPr>
              <p:cNvPr id="16" name="Straight Connector 15"/>
              <p:cNvCxnSpPr/>
              <p:nvPr/>
            </p:nvCxnSpPr>
            <p:spPr bwMode="auto">
              <a:xfrm>
                <a:off x="6019800" y="1828800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461" name="TextBox 2"/>
              <p:cNvSpPr txBox="1">
                <a:spLocks noChangeArrowheads="1"/>
              </p:cNvSpPr>
              <p:nvPr/>
            </p:nvSpPr>
            <p:spPr bwMode="auto">
              <a:xfrm>
                <a:off x="4572000" y="1828800"/>
                <a:ext cx="2209800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dirty="0"/>
                  <a:t>v not here    ?                                </a:t>
                </a:r>
              </a:p>
            </p:txBody>
          </p:sp>
        </p:grpSp>
        <p:grpSp>
          <p:nvGrpSpPr>
            <p:cNvPr id="19462" name="Group 5"/>
            <p:cNvGrpSpPr>
              <a:grpSpLocks/>
            </p:cNvGrpSpPr>
            <p:nvPr/>
          </p:nvGrpSpPr>
          <p:grpSpPr bwMode="auto">
            <a:xfrm>
              <a:off x="5486400" y="1443335"/>
              <a:ext cx="7315200" cy="995065"/>
              <a:chOff x="457200" y="1443335"/>
              <a:chExt cx="7315200" cy="995065"/>
            </a:xfrm>
          </p:grpSpPr>
          <p:sp>
            <p:nvSpPr>
              <p:cNvPr id="19475" name="Rectangle 3"/>
              <p:cNvSpPr>
                <a:spLocks/>
              </p:cNvSpPr>
              <p:nvPr/>
            </p:nvSpPr>
            <p:spPr bwMode="auto">
              <a:xfrm>
                <a:off x="457200" y="1905000"/>
                <a:ext cx="914400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/>
              <a:p>
                <a:pPr marL="39688">
                  <a:spcBef>
                    <a:spcPts val="450"/>
                  </a:spcBef>
                </a:pPr>
                <a:r>
                  <a:rPr lang="en-US" dirty="0">
                    <a:solidFill>
                      <a:srgbClr val="0033CC"/>
                    </a:solidFill>
                    <a:latin typeface="Arial" charset="0"/>
                    <a:cs typeface="Arial" charset="0"/>
                    <a:sym typeface="Arial" charset="0"/>
                  </a:rPr>
                  <a:t>post:</a:t>
                </a:r>
                <a:endParaRPr lang="en-US" i="1" dirty="0">
                  <a:solidFill>
                    <a:srgbClr val="0033CC"/>
                  </a:solidFill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19476" name="TextBox 1"/>
              <p:cNvSpPr txBox="1">
                <a:spLocks noChangeArrowheads="1"/>
              </p:cNvSpPr>
              <p:nvPr/>
            </p:nvSpPr>
            <p:spPr bwMode="auto">
              <a:xfrm>
                <a:off x="1143000" y="1824335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dirty="0"/>
                  <a:t>b</a:t>
                </a:r>
              </a:p>
            </p:txBody>
          </p:sp>
          <p:sp>
            <p:nvSpPr>
              <p:cNvPr id="19477" name="TextBox 4"/>
              <p:cNvSpPr txBox="1">
                <a:spLocks noChangeArrowheads="1"/>
              </p:cNvSpPr>
              <p:nvPr/>
            </p:nvSpPr>
            <p:spPr bwMode="auto">
              <a:xfrm>
                <a:off x="1447800" y="1443335"/>
                <a:ext cx="63246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dirty="0"/>
                  <a:t>0                 h        </a:t>
                </a:r>
                <a:r>
                  <a:rPr lang="en-US" dirty="0" smtClean="0"/>
                  <a:t>n</a:t>
                </a:r>
                <a:endParaRPr lang="en-US" dirty="0"/>
              </a:p>
            </p:txBody>
          </p:sp>
        </p:grpSp>
        <p:sp>
          <p:nvSpPr>
            <p:cNvPr id="19463" name="TextBox 16"/>
            <p:cNvSpPr txBox="1">
              <a:spLocks noChangeArrowheads="1"/>
            </p:cNvSpPr>
            <p:nvPr/>
          </p:nvSpPr>
          <p:spPr bwMode="auto">
            <a:xfrm>
              <a:off x="5768975" y="2357438"/>
              <a:ext cx="313419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 dirty="0"/>
                <a:t>     and </a:t>
              </a:r>
              <a:r>
                <a:rPr lang="en-US" dirty="0" smtClean="0"/>
                <a:t>h </a:t>
              </a:r>
              <a:r>
                <a:rPr lang="en-US" dirty="0"/>
                <a:t>= </a:t>
              </a:r>
              <a:r>
                <a:rPr lang="en-US" dirty="0" smtClean="0"/>
                <a:t>n </a:t>
              </a:r>
              <a:r>
                <a:rPr lang="en-US" dirty="0"/>
                <a:t>or b[h] = v </a:t>
              </a:r>
            </a:p>
          </p:txBody>
        </p:sp>
      </p:grp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228600" y="2286000"/>
            <a:ext cx="4343400" cy="914400"/>
            <a:chOff x="457200" y="3657600"/>
            <a:chExt cx="4343400" cy="914400"/>
          </a:xfrm>
        </p:grpSpPr>
        <p:grpSp>
          <p:nvGrpSpPr>
            <p:cNvPr id="19468" name="Group 13"/>
            <p:cNvGrpSpPr>
              <a:grpSpLocks/>
            </p:cNvGrpSpPr>
            <p:nvPr/>
          </p:nvGrpSpPr>
          <p:grpSpPr bwMode="auto">
            <a:xfrm>
              <a:off x="457200" y="3657600"/>
              <a:ext cx="4343400" cy="914400"/>
              <a:chOff x="533400" y="1371600"/>
              <a:chExt cx="4343400" cy="914400"/>
            </a:xfrm>
          </p:grpSpPr>
          <p:grpSp>
            <p:nvGrpSpPr>
              <p:cNvPr id="19470" name="Group 5"/>
              <p:cNvGrpSpPr>
                <a:grpSpLocks/>
              </p:cNvGrpSpPr>
              <p:nvPr/>
            </p:nvGrpSpPr>
            <p:grpSpPr bwMode="auto">
              <a:xfrm>
                <a:off x="533400" y="1371600"/>
                <a:ext cx="4343400" cy="914400"/>
                <a:chOff x="533400" y="1371600"/>
                <a:chExt cx="4343400" cy="914400"/>
              </a:xfrm>
            </p:grpSpPr>
            <p:sp>
              <p:nvSpPr>
                <p:cNvPr id="19472" name="Rectangle 3"/>
                <p:cNvSpPr>
                  <a:spLocks/>
                </p:cNvSpPr>
                <p:nvPr/>
              </p:nvSpPr>
              <p:spPr bwMode="auto">
                <a:xfrm>
                  <a:off x="533400" y="1752600"/>
                  <a:ext cx="914400" cy="533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/>
                <a:p>
                  <a:pPr marL="39688">
                    <a:spcBef>
                      <a:spcPts val="450"/>
                    </a:spcBef>
                  </a:pPr>
                  <a:r>
                    <a:rPr lang="en-US" dirty="0">
                      <a:solidFill>
                        <a:srgbClr val="0033CC"/>
                      </a:solidFill>
                      <a:latin typeface="Arial" charset="0"/>
                      <a:cs typeface="Arial" charset="0"/>
                      <a:sym typeface="Arial" charset="0"/>
                    </a:rPr>
                    <a:t>inv:</a:t>
                  </a:r>
                  <a:endParaRPr lang="en-US" i="1" dirty="0">
                    <a:solidFill>
                      <a:srgbClr val="0033CC"/>
                    </a:solidFill>
                    <a:latin typeface="Arial" charset="0"/>
                    <a:cs typeface="Arial" charset="0"/>
                    <a:sym typeface="Arial" charset="0"/>
                  </a:endParaRPr>
                </a:p>
              </p:txBody>
            </p:sp>
            <p:sp>
              <p:nvSpPr>
                <p:cNvPr id="19473" name="TextBox 1"/>
                <p:cNvSpPr txBox="1">
                  <a:spLocks noChangeArrowheads="1"/>
                </p:cNvSpPr>
                <p:nvPr/>
              </p:nvSpPr>
              <p:spPr bwMode="auto">
                <a:xfrm>
                  <a:off x="1143000" y="1671935"/>
                  <a:ext cx="3385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/>
                    <a:t>b</a:t>
                  </a:r>
                </a:p>
              </p:txBody>
            </p:sp>
            <p:sp>
              <p:nvSpPr>
                <p:cNvPr id="19474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1447800" y="1371600"/>
                  <a:ext cx="34290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dirty="0"/>
                    <a:t>0                h         </a:t>
                  </a:r>
                  <a:r>
                    <a:rPr lang="en-US" dirty="0" smtClean="0"/>
                    <a:t>n</a:t>
                  </a:r>
                  <a:endParaRPr lang="en-US" dirty="0"/>
                </a:p>
              </p:txBody>
            </p:sp>
          </p:grpSp>
          <p:sp>
            <p:nvSpPr>
              <p:cNvPr id="19471" name="TextBox 2"/>
              <p:cNvSpPr txBox="1">
                <a:spLocks noChangeArrowheads="1"/>
              </p:cNvSpPr>
              <p:nvPr/>
            </p:nvSpPr>
            <p:spPr bwMode="auto">
              <a:xfrm>
                <a:off x="1447800" y="1747837"/>
                <a:ext cx="2209800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/>
                  <a:t>v not here    ?                                </a:t>
                </a:r>
              </a:p>
            </p:txBody>
          </p:sp>
        </p:grpSp>
        <p:cxnSp>
          <p:nvCxnSpPr>
            <p:cNvPr id="32" name="Straight Connector 31"/>
            <p:cNvCxnSpPr/>
            <p:nvPr/>
          </p:nvCxnSpPr>
          <p:spPr bwMode="auto">
            <a:xfrm>
              <a:off x="2819400" y="40386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406989"/>
              </p:ext>
            </p:extLst>
          </p:nvPr>
        </p:nvGraphicFramePr>
        <p:xfrm>
          <a:off x="1600200" y="3657600"/>
          <a:ext cx="6096002" cy="3708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148599"/>
              </p:ext>
            </p:extLst>
          </p:nvPr>
        </p:nvGraphicFramePr>
        <p:xfrm>
          <a:off x="1600200" y="4495800"/>
          <a:ext cx="6096002" cy="3708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074572"/>
              </p:ext>
            </p:extLst>
          </p:nvPr>
        </p:nvGraphicFramePr>
        <p:xfrm>
          <a:off x="1600200" y="5334000"/>
          <a:ext cx="6096002" cy="3708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904786"/>
              </p:ext>
            </p:extLst>
          </p:nvPr>
        </p:nvGraphicFramePr>
        <p:xfrm>
          <a:off x="1600200" y="6172200"/>
          <a:ext cx="6096002" cy="3708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3581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5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0" y="3276600"/>
            <a:ext cx="7140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h = 0</a:t>
            </a:r>
            <a:endParaRPr lang="en-US" sz="2000" dirty="0"/>
          </a:p>
        </p:txBody>
      </p:sp>
      <p:sp>
        <p:nvSpPr>
          <p:cNvPr id="48" name="Rectangle 47"/>
          <p:cNvSpPr/>
          <p:nvPr/>
        </p:nvSpPr>
        <p:spPr>
          <a:xfrm>
            <a:off x="2057400" y="4114800"/>
            <a:ext cx="7140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h = 1</a:t>
            </a:r>
            <a:endParaRPr lang="en-US" sz="2000" dirty="0"/>
          </a:p>
        </p:txBody>
      </p:sp>
      <p:sp>
        <p:nvSpPr>
          <p:cNvPr id="49" name="Rectangle 48"/>
          <p:cNvSpPr/>
          <p:nvPr/>
        </p:nvSpPr>
        <p:spPr>
          <a:xfrm>
            <a:off x="2638767" y="4953000"/>
            <a:ext cx="7140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h = 2</a:t>
            </a:r>
            <a:endParaRPr lang="en-US" sz="2000" dirty="0"/>
          </a:p>
        </p:txBody>
      </p:sp>
      <p:sp>
        <p:nvSpPr>
          <p:cNvPr id="50" name="Rectangle 49"/>
          <p:cNvSpPr/>
          <p:nvPr/>
        </p:nvSpPr>
        <p:spPr>
          <a:xfrm>
            <a:off x="3172167" y="5791200"/>
            <a:ext cx="7140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h = 3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94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48" grpId="0"/>
      <p:bldP spid="49" grpId="0"/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B18C7B3-10D6-2F4C-8682-92D0B345BCE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19459" name="Group 2"/>
          <p:cNvGrpSpPr>
            <a:grpSpLocks/>
          </p:cNvGrpSpPr>
          <p:nvPr/>
        </p:nvGrpSpPr>
        <p:grpSpPr bwMode="auto">
          <a:xfrm>
            <a:off x="228600" y="1447800"/>
            <a:ext cx="4876800" cy="990600"/>
            <a:chOff x="457200" y="1371600"/>
            <a:chExt cx="4876800" cy="990600"/>
          </a:xfrm>
        </p:grpSpPr>
        <p:grpSp>
          <p:nvGrpSpPr>
            <p:cNvPr id="19478" name="Group 5"/>
            <p:cNvGrpSpPr>
              <a:grpSpLocks/>
            </p:cNvGrpSpPr>
            <p:nvPr/>
          </p:nvGrpSpPr>
          <p:grpSpPr bwMode="auto">
            <a:xfrm>
              <a:off x="457200" y="1371600"/>
              <a:ext cx="4876800" cy="990600"/>
              <a:chOff x="457200" y="1371600"/>
              <a:chExt cx="4876800" cy="990600"/>
            </a:xfrm>
          </p:grpSpPr>
          <p:sp>
            <p:nvSpPr>
              <p:cNvPr id="19480" name="Rectangle 3"/>
              <p:cNvSpPr>
                <a:spLocks/>
              </p:cNvSpPr>
              <p:nvPr/>
            </p:nvSpPr>
            <p:spPr bwMode="auto">
              <a:xfrm>
                <a:off x="457200" y="1828800"/>
                <a:ext cx="762000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/>
              <a:p>
                <a:pPr marL="39688">
                  <a:spcBef>
                    <a:spcPts val="450"/>
                  </a:spcBef>
                </a:pPr>
                <a:r>
                  <a:rPr lang="en-US">
                    <a:solidFill>
                      <a:srgbClr val="0033CC"/>
                    </a:solidFill>
                    <a:latin typeface="Arial" charset="0"/>
                    <a:cs typeface="Arial" charset="0"/>
                    <a:sym typeface="Arial" charset="0"/>
                  </a:rPr>
                  <a:t>pre:</a:t>
                </a:r>
                <a:endParaRPr lang="en-US" i="1">
                  <a:solidFill>
                    <a:srgbClr val="0033CC"/>
                  </a:solidFill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19481" name="TextBox 1"/>
              <p:cNvSpPr txBox="1">
                <a:spLocks noChangeArrowheads="1"/>
              </p:cNvSpPr>
              <p:nvPr/>
            </p:nvSpPr>
            <p:spPr bwMode="auto">
              <a:xfrm flipH="1">
                <a:off x="1066800" y="1752600"/>
                <a:ext cx="3048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/>
                  <a:t>b</a:t>
                </a:r>
              </a:p>
            </p:txBody>
          </p:sp>
          <p:sp>
            <p:nvSpPr>
              <p:cNvPr id="19482" name="TextBox 4"/>
              <p:cNvSpPr txBox="1">
                <a:spLocks noChangeArrowheads="1"/>
              </p:cNvSpPr>
              <p:nvPr/>
            </p:nvSpPr>
            <p:spPr bwMode="auto">
              <a:xfrm>
                <a:off x="1447800" y="1371600"/>
                <a:ext cx="38862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dirty="0"/>
                  <a:t>0                         </a:t>
                </a:r>
                <a:r>
                  <a:rPr lang="en-US" dirty="0" smtClean="0"/>
                  <a:t>n = b.length</a:t>
                </a:r>
                <a:endParaRPr lang="en-US" dirty="0"/>
              </a:p>
            </p:txBody>
          </p:sp>
        </p:grpSp>
        <p:sp>
          <p:nvSpPr>
            <p:cNvPr id="19479" name="TextBox 2"/>
            <p:cNvSpPr txBox="1">
              <a:spLocks noChangeArrowheads="1"/>
            </p:cNvSpPr>
            <p:nvPr/>
          </p:nvSpPr>
          <p:spPr bwMode="auto">
            <a:xfrm>
              <a:off x="1447800" y="1752600"/>
              <a:ext cx="20574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/>
                <a:t>        ?                                </a:t>
              </a:r>
            </a:p>
          </p:txBody>
        </p:sp>
      </p:grp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228600" y="2286000"/>
            <a:ext cx="4343400" cy="914400"/>
            <a:chOff x="457200" y="3657600"/>
            <a:chExt cx="4343400" cy="914400"/>
          </a:xfrm>
        </p:grpSpPr>
        <p:grpSp>
          <p:nvGrpSpPr>
            <p:cNvPr id="19468" name="Group 13"/>
            <p:cNvGrpSpPr>
              <a:grpSpLocks/>
            </p:cNvGrpSpPr>
            <p:nvPr/>
          </p:nvGrpSpPr>
          <p:grpSpPr bwMode="auto">
            <a:xfrm>
              <a:off x="457200" y="3657600"/>
              <a:ext cx="4343400" cy="914400"/>
              <a:chOff x="533400" y="1371600"/>
              <a:chExt cx="4343400" cy="914400"/>
            </a:xfrm>
          </p:grpSpPr>
          <p:grpSp>
            <p:nvGrpSpPr>
              <p:cNvPr id="19470" name="Group 5"/>
              <p:cNvGrpSpPr>
                <a:grpSpLocks/>
              </p:cNvGrpSpPr>
              <p:nvPr/>
            </p:nvGrpSpPr>
            <p:grpSpPr bwMode="auto">
              <a:xfrm>
                <a:off x="533400" y="1371600"/>
                <a:ext cx="4343400" cy="914400"/>
                <a:chOff x="533400" y="1371600"/>
                <a:chExt cx="4343400" cy="914400"/>
              </a:xfrm>
            </p:grpSpPr>
            <p:sp>
              <p:nvSpPr>
                <p:cNvPr id="19472" name="Rectangle 3"/>
                <p:cNvSpPr>
                  <a:spLocks/>
                </p:cNvSpPr>
                <p:nvPr/>
              </p:nvSpPr>
              <p:spPr bwMode="auto">
                <a:xfrm>
                  <a:off x="533400" y="1752600"/>
                  <a:ext cx="914400" cy="533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/>
                <a:p>
                  <a:pPr marL="39688">
                    <a:spcBef>
                      <a:spcPts val="450"/>
                    </a:spcBef>
                  </a:pPr>
                  <a:r>
                    <a:rPr lang="en-US">
                      <a:solidFill>
                        <a:srgbClr val="0033CC"/>
                      </a:solidFill>
                      <a:latin typeface="Arial" charset="0"/>
                      <a:cs typeface="Arial" charset="0"/>
                      <a:sym typeface="Arial" charset="0"/>
                    </a:rPr>
                    <a:t>inv:</a:t>
                  </a:r>
                  <a:endParaRPr lang="en-US" i="1">
                    <a:solidFill>
                      <a:srgbClr val="0033CC"/>
                    </a:solidFill>
                    <a:latin typeface="Arial" charset="0"/>
                    <a:cs typeface="Arial" charset="0"/>
                    <a:sym typeface="Arial" charset="0"/>
                  </a:endParaRPr>
                </a:p>
              </p:txBody>
            </p:sp>
            <p:sp>
              <p:nvSpPr>
                <p:cNvPr id="19473" name="TextBox 1"/>
                <p:cNvSpPr txBox="1">
                  <a:spLocks noChangeArrowheads="1"/>
                </p:cNvSpPr>
                <p:nvPr/>
              </p:nvSpPr>
              <p:spPr bwMode="auto">
                <a:xfrm>
                  <a:off x="1143000" y="1671935"/>
                  <a:ext cx="3385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/>
                    <a:t>b</a:t>
                  </a:r>
                </a:p>
              </p:txBody>
            </p:sp>
            <p:sp>
              <p:nvSpPr>
                <p:cNvPr id="19474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1447800" y="1371600"/>
                  <a:ext cx="34290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dirty="0"/>
                    <a:t>0                h         </a:t>
                  </a:r>
                  <a:r>
                    <a:rPr lang="en-US" dirty="0" smtClean="0"/>
                    <a:t>n</a:t>
                  </a:r>
                  <a:endParaRPr lang="en-US" dirty="0"/>
                </a:p>
              </p:txBody>
            </p:sp>
          </p:grpSp>
          <p:sp>
            <p:nvSpPr>
              <p:cNvPr id="19471" name="TextBox 2"/>
              <p:cNvSpPr txBox="1">
                <a:spLocks noChangeArrowheads="1"/>
              </p:cNvSpPr>
              <p:nvPr/>
            </p:nvSpPr>
            <p:spPr bwMode="auto">
              <a:xfrm>
                <a:off x="1447800" y="1747837"/>
                <a:ext cx="2209800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/>
                  <a:t>v not here    ?                                </a:t>
                </a:r>
              </a:p>
            </p:txBody>
          </p:sp>
        </p:grpSp>
        <p:cxnSp>
          <p:nvCxnSpPr>
            <p:cNvPr id="32" name="Straight Connector 31"/>
            <p:cNvCxnSpPr/>
            <p:nvPr/>
          </p:nvCxnSpPr>
          <p:spPr bwMode="auto">
            <a:xfrm>
              <a:off x="2819400" y="40386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04800" y="4114800"/>
            <a:ext cx="45402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00000"/>
                </a:solidFill>
              </a:rPr>
              <a:t>h= 0;</a:t>
            </a:r>
          </a:p>
          <a:p>
            <a:pPr eaLnBrk="1" hangingPunct="1"/>
            <a:r>
              <a:rPr lang="en-US" b="1" dirty="0">
                <a:solidFill>
                  <a:srgbClr val="800000"/>
                </a:solidFill>
              </a:rPr>
              <a:t>while</a:t>
            </a:r>
            <a:r>
              <a:rPr lang="en-US" dirty="0">
                <a:solidFill>
                  <a:srgbClr val="800000"/>
                </a:solidFill>
              </a:rPr>
              <a:t> (h != b.length &amp;&amp; b[h] != v)</a:t>
            </a:r>
          </a:p>
          <a:p>
            <a:pPr eaLnBrk="1" hangingPunct="1"/>
            <a:r>
              <a:rPr lang="en-US" dirty="0">
                <a:solidFill>
                  <a:srgbClr val="800000"/>
                </a:solidFill>
              </a:rPr>
              <a:t>      h= h+1;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953000" y="3505200"/>
            <a:ext cx="3810000" cy="3046413"/>
          </a:xfrm>
          <a:prstGeom prst="rect">
            <a:avLst/>
          </a:prstGeom>
          <a:solidFill>
            <a:srgbClr val="FFF6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 dirty="0"/>
              <a:t>Worst case: for array of size n, requires n iterations, each taking constant time.</a:t>
            </a:r>
          </a:p>
          <a:p>
            <a:pPr eaLnBrk="1" hangingPunct="1"/>
            <a:r>
              <a:rPr lang="en-US" dirty="0"/>
              <a:t>Worst-case time: O(n).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Expected or average time?</a:t>
            </a:r>
          </a:p>
          <a:p>
            <a:pPr eaLnBrk="1" hangingPunct="1"/>
            <a:r>
              <a:rPr lang="en-US" dirty="0"/>
              <a:t>n/2 iterations. O(n/2) —is also O(n)</a:t>
            </a:r>
            <a:endParaRPr lang="en-US" dirty="0">
              <a:solidFill>
                <a:srgbClr val="800000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5486400" y="1443335"/>
            <a:ext cx="7315200" cy="1375768"/>
            <a:chOff x="5486400" y="1443335"/>
            <a:chExt cx="7315200" cy="1375768"/>
          </a:xfrm>
        </p:grpSpPr>
        <p:grpSp>
          <p:nvGrpSpPr>
            <p:cNvPr id="29" name="Group 28"/>
            <p:cNvGrpSpPr/>
            <p:nvPr/>
          </p:nvGrpSpPr>
          <p:grpSpPr>
            <a:xfrm>
              <a:off x="6553200" y="1828800"/>
              <a:ext cx="2209800" cy="461963"/>
              <a:chOff x="4572000" y="1828800"/>
              <a:chExt cx="2209800" cy="461963"/>
            </a:xfrm>
          </p:grpSpPr>
          <p:cxnSp>
            <p:nvCxnSpPr>
              <p:cNvPr id="39" name="Straight Connector 38"/>
              <p:cNvCxnSpPr/>
              <p:nvPr/>
            </p:nvCxnSpPr>
            <p:spPr bwMode="auto">
              <a:xfrm>
                <a:off x="6019800" y="1828800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TextBox 2"/>
              <p:cNvSpPr txBox="1">
                <a:spLocks noChangeArrowheads="1"/>
              </p:cNvSpPr>
              <p:nvPr/>
            </p:nvSpPr>
            <p:spPr bwMode="auto">
              <a:xfrm>
                <a:off x="4572000" y="1828800"/>
                <a:ext cx="2209800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dirty="0"/>
                  <a:t>v not here    ?                                </a:t>
                </a:r>
              </a:p>
            </p:txBody>
          </p:sp>
        </p:grpSp>
        <p:grpSp>
          <p:nvGrpSpPr>
            <p:cNvPr id="30" name="Group 5"/>
            <p:cNvGrpSpPr>
              <a:grpSpLocks/>
            </p:cNvGrpSpPr>
            <p:nvPr/>
          </p:nvGrpSpPr>
          <p:grpSpPr bwMode="auto">
            <a:xfrm>
              <a:off x="5486400" y="1443335"/>
              <a:ext cx="7315200" cy="995065"/>
              <a:chOff x="457200" y="1443335"/>
              <a:chExt cx="7315200" cy="995065"/>
            </a:xfrm>
          </p:grpSpPr>
          <p:sp>
            <p:nvSpPr>
              <p:cNvPr id="36" name="Rectangle 3"/>
              <p:cNvSpPr>
                <a:spLocks/>
              </p:cNvSpPr>
              <p:nvPr/>
            </p:nvSpPr>
            <p:spPr bwMode="auto">
              <a:xfrm>
                <a:off x="457200" y="1905000"/>
                <a:ext cx="914400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/>
              <a:p>
                <a:pPr marL="39688">
                  <a:spcBef>
                    <a:spcPts val="450"/>
                  </a:spcBef>
                </a:pPr>
                <a:r>
                  <a:rPr lang="en-US" dirty="0">
                    <a:solidFill>
                      <a:srgbClr val="0033CC"/>
                    </a:solidFill>
                    <a:latin typeface="Arial" charset="0"/>
                    <a:cs typeface="Arial" charset="0"/>
                    <a:sym typeface="Arial" charset="0"/>
                  </a:rPr>
                  <a:t>post:</a:t>
                </a:r>
                <a:endParaRPr lang="en-US" i="1" dirty="0">
                  <a:solidFill>
                    <a:srgbClr val="0033CC"/>
                  </a:solidFill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37" name="TextBox 1"/>
              <p:cNvSpPr txBox="1">
                <a:spLocks noChangeArrowheads="1"/>
              </p:cNvSpPr>
              <p:nvPr/>
            </p:nvSpPr>
            <p:spPr bwMode="auto">
              <a:xfrm>
                <a:off x="1143000" y="1824335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dirty="0"/>
                  <a:t>b</a:t>
                </a:r>
              </a:p>
            </p:txBody>
          </p:sp>
          <p:sp>
            <p:nvSpPr>
              <p:cNvPr id="38" name="TextBox 4"/>
              <p:cNvSpPr txBox="1">
                <a:spLocks noChangeArrowheads="1"/>
              </p:cNvSpPr>
              <p:nvPr/>
            </p:nvSpPr>
            <p:spPr bwMode="auto">
              <a:xfrm>
                <a:off x="1447800" y="1443335"/>
                <a:ext cx="63246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dirty="0"/>
                  <a:t>0                 h        </a:t>
                </a:r>
                <a:r>
                  <a:rPr lang="en-US" dirty="0" smtClean="0"/>
                  <a:t>n</a:t>
                </a:r>
                <a:endParaRPr lang="en-US" dirty="0"/>
              </a:p>
            </p:txBody>
          </p:sp>
        </p:grpSp>
        <p:sp>
          <p:nvSpPr>
            <p:cNvPr id="31" name="TextBox 16"/>
            <p:cNvSpPr txBox="1">
              <a:spLocks noChangeArrowheads="1"/>
            </p:cNvSpPr>
            <p:nvPr/>
          </p:nvSpPr>
          <p:spPr bwMode="auto">
            <a:xfrm>
              <a:off x="5768975" y="2357438"/>
              <a:ext cx="313419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 dirty="0"/>
                <a:t>     and </a:t>
              </a:r>
              <a:r>
                <a:rPr lang="en-US" dirty="0" smtClean="0"/>
                <a:t>h </a:t>
              </a:r>
              <a:r>
                <a:rPr lang="en-US" dirty="0"/>
                <a:t>= </a:t>
              </a:r>
              <a:r>
                <a:rPr lang="en-US" dirty="0" smtClean="0"/>
                <a:t>n </a:t>
              </a:r>
              <a:r>
                <a:rPr lang="en-US" dirty="0"/>
                <a:t>or b[h] = v </a:t>
              </a:r>
            </a:p>
          </p:txBody>
        </p:sp>
      </p:grp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rgbClr val="800000"/>
                </a:solidFill>
                <a:latin typeface="Tw Cen MT" charset="0"/>
                <a:ea typeface="MS PGothic" charset="0"/>
              </a:rPr>
              <a:t>Linear search: Find first position of v in b (if </a:t>
            </a:r>
            <a:r>
              <a:rPr lang="en-US" sz="3200" dirty="0" smtClean="0">
                <a:solidFill>
                  <a:srgbClr val="800000"/>
                </a:solidFill>
                <a:latin typeface="Tw Cen MT" charset="0"/>
                <a:ea typeface="MS PGothic" charset="0"/>
              </a:rPr>
              <a:t>present)</a:t>
            </a:r>
            <a:endParaRPr lang="en-US" sz="3200" dirty="0">
              <a:solidFill>
                <a:srgbClr val="800000"/>
              </a:solidFill>
              <a:latin typeface="Tw Cen MT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28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800000"/>
                </a:solidFill>
                <a:latin typeface="Tw Cen MT" charset="0"/>
                <a:ea typeface="MS PGothic" charset="0"/>
              </a:rPr>
              <a:t>Looking at execution speed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9C717F2-77D2-084A-A998-89C00F8BD2B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20483" name="TextBox 3"/>
          <p:cNvSpPr txBox="1">
            <a:spLocks noChangeArrowheads="1"/>
          </p:cNvSpPr>
          <p:nvPr/>
        </p:nvSpPr>
        <p:spPr bwMode="auto">
          <a:xfrm>
            <a:off x="5334000" y="533400"/>
            <a:ext cx="3325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Process an array of size n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066800" y="2743200"/>
            <a:ext cx="0" cy="3733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 flipH="1">
            <a:off x="762000" y="5791200"/>
            <a:ext cx="6934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86" name="TextBox 11"/>
          <p:cNvSpPr txBox="1">
            <a:spLocks noChangeArrowheads="1"/>
          </p:cNvSpPr>
          <p:nvPr/>
        </p:nvSpPr>
        <p:spPr bwMode="auto">
          <a:xfrm>
            <a:off x="7848600" y="5791200"/>
            <a:ext cx="893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size n</a:t>
            </a:r>
          </a:p>
        </p:txBody>
      </p:sp>
      <p:sp>
        <p:nvSpPr>
          <p:cNvPr id="20487" name="TextBox 12"/>
          <p:cNvSpPr txBox="1">
            <a:spLocks noChangeArrowheads="1"/>
          </p:cNvSpPr>
          <p:nvPr/>
        </p:nvSpPr>
        <p:spPr bwMode="auto">
          <a:xfrm>
            <a:off x="1066800" y="5791200"/>
            <a:ext cx="1724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0  1  2  3  …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 flipH="1">
            <a:off x="838200" y="5181600"/>
            <a:ext cx="6400800" cy="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89" name="TextBox 15"/>
          <p:cNvSpPr txBox="1">
            <a:spLocks noChangeArrowheads="1"/>
          </p:cNvSpPr>
          <p:nvPr/>
        </p:nvSpPr>
        <p:spPr bwMode="auto">
          <a:xfrm>
            <a:off x="228600" y="1524000"/>
            <a:ext cx="2057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 dirty="0"/>
              <a:t>Number of operations executed</a:t>
            </a:r>
          </a:p>
        </p:txBody>
      </p:sp>
      <p:sp>
        <p:nvSpPr>
          <p:cNvPr id="20490" name="TextBox 16"/>
          <p:cNvSpPr txBox="1">
            <a:spLocks noChangeArrowheads="1"/>
          </p:cNvSpPr>
          <p:nvPr/>
        </p:nvSpPr>
        <p:spPr bwMode="auto">
          <a:xfrm>
            <a:off x="7265988" y="4876800"/>
            <a:ext cx="1903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Constant time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 flipH="1">
            <a:off x="1066800" y="3581400"/>
            <a:ext cx="6172200" cy="2209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2" name="TextBox 19"/>
          <p:cNvSpPr txBox="1">
            <a:spLocks noChangeArrowheads="1"/>
          </p:cNvSpPr>
          <p:nvPr/>
        </p:nvSpPr>
        <p:spPr bwMode="auto">
          <a:xfrm>
            <a:off x="7315200" y="3429000"/>
            <a:ext cx="842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n ops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 flipH="1">
            <a:off x="1066800" y="3429000"/>
            <a:ext cx="6172200" cy="2209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4" name="TextBox 21"/>
          <p:cNvSpPr txBox="1">
            <a:spLocks noChangeArrowheads="1"/>
          </p:cNvSpPr>
          <p:nvPr/>
        </p:nvSpPr>
        <p:spPr bwMode="auto">
          <a:xfrm>
            <a:off x="7239000" y="2895600"/>
            <a:ext cx="1323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n + 2 ops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 flipH="1">
            <a:off x="1066800" y="2209800"/>
            <a:ext cx="6553200" cy="3429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6" name="TextBox 24"/>
          <p:cNvSpPr txBox="1">
            <a:spLocks noChangeArrowheads="1"/>
          </p:cNvSpPr>
          <p:nvPr/>
        </p:nvSpPr>
        <p:spPr bwMode="auto">
          <a:xfrm>
            <a:off x="7239000" y="2286000"/>
            <a:ext cx="1477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2n + 2 ops</a:t>
            </a:r>
          </a:p>
        </p:txBody>
      </p: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-3124200" y="152400"/>
            <a:ext cx="8237538" cy="5638800"/>
            <a:chOff x="-3124200" y="152400"/>
            <a:chExt cx="8237426" cy="5638800"/>
          </a:xfrm>
        </p:grpSpPr>
        <p:sp>
          <p:nvSpPr>
            <p:cNvPr id="26" name="Arc 25"/>
            <p:cNvSpPr/>
            <p:nvPr/>
          </p:nvSpPr>
          <p:spPr bwMode="auto">
            <a:xfrm>
              <a:off x="-3124200" y="152400"/>
              <a:ext cx="7086504" cy="5638800"/>
            </a:xfrm>
            <a:prstGeom prst="arc">
              <a:avLst>
                <a:gd name="adj1" fmla="val 54222"/>
                <a:gd name="adj2" fmla="val 4606549"/>
              </a:avLst>
            </a:prstGeom>
            <a:noFill/>
            <a:ln w="60325">
              <a:solidFill>
                <a:srgbClr val="3366FF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500" name="TextBox 26"/>
            <p:cNvSpPr txBox="1">
              <a:spLocks noChangeArrowheads="1"/>
            </p:cNvSpPr>
            <p:nvPr/>
          </p:nvSpPr>
          <p:spPr bwMode="auto">
            <a:xfrm>
              <a:off x="3962400" y="2743200"/>
              <a:ext cx="115082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/>
                <a:t>n*n ops</a:t>
              </a:r>
            </a:p>
          </p:txBody>
        </p:sp>
      </p:grp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590800" y="1676400"/>
            <a:ext cx="4487863" cy="461963"/>
          </a:xfrm>
          <a:prstGeom prst="rect">
            <a:avLst/>
          </a:prstGeom>
          <a:solidFill>
            <a:srgbClr val="FFF6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 dirty="0"/>
              <a:t>2n+2, n+2, n are all “order n” O(n)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0" grpId="0"/>
      <p:bldP spid="20492" grpId="0"/>
      <p:bldP spid="20494" grpId="0"/>
      <p:bldP spid="20496" grpId="0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0" y="1835150"/>
            <a:ext cx="533400" cy="244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669D46C2-153B-D545-9CA9-F3DE811E7326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9</a:t>
            </a:fld>
            <a:endParaRPr lang="en-US" sz="1200">
              <a:solidFill>
                <a:srgbClr val="FFFFFF"/>
              </a:solidFill>
            </a:endParaRPr>
          </a:p>
        </p:txBody>
      </p:sp>
      <p:grpSp>
        <p:nvGrpSpPr>
          <p:cNvPr id="21507" name="Group 2"/>
          <p:cNvGrpSpPr>
            <a:grpSpLocks/>
          </p:cNvGrpSpPr>
          <p:nvPr/>
        </p:nvGrpSpPr>
        <p:grpSpPr bwMode="auto">
          <a:xfrm>
            <a:off x="457200" y="1630362"/>
            <a:ext cx="7620000" cy="914400"/>
            <a:chOff x="533400" y="1371600"/>
            <a:chExt cx="7620000" cy="914400"/>
          </a:xfrm>
        </p:grpSpPr>
        <p:grpSp>
          <p:nvGrpSpPr>
            <p:cNvPr id="21532" name="Group 5"/>
            <p:cNvGrpSpPr>
              <a:grpSpLocks/>
            </p:cNvGrpSpPr>
            <p:nvPr/>
          </p:nvGrpSpPr>
          <p:grpSpPr bwMode="auto">
            <a:xfrm>
              <a:off x="533400" y="1371600"/>
              <a:ext cx="7620000" cy="914400"/>
              <a:chOff x="533400" y="1371600"/>
              <a:chExt cx="7620000" cy="914400"/>
            </a:xfrm>
          </p:grpSpPr>
          <p:sp>
            <p:nvSpPr>
              <p:cNvPr id="21534" name="Rectangle 3"/>
              <p:cNvSpPr>
                <a:spLocks/>
              </p:cNvSpPr>
              <p:nvPr/>
            </p:nvSpPr>
            <p:spPr bwMode="auto">
              <a:xfrm>
                <a:off x="533400" y="1752600"/>
                <a:ext cx="762000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/>
              <a:p>
                <a:pPr marL="39688">
                  <a:spcBef>
                    <a:spcPts val="450"/>
                  </a:spcBef>
                </a:pPr>
                <a:r>
                  <a:rPr lang="en-US">
                    <a:solidFill>
                      <a:srgbClr val="0033CC"/>
                    </a:solidFill>
                    <a:latin typeface="Arial" charset="0"/>
                    <a:cs typeface="Arial" charset="0"/>
                    <a:sym typeface="Arial" charset="0"/>
                  </a:rPr>
                  <a:t>pre:</a:t>
                </a:r>
                <a:endParaRPr lang="en-US" i="1">
                  <a:solidFill>
                    <a:srgbClr val="0033CC"/>
                  </a:solidFill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1535" name="TextBox 1"/>
              <p:cNvSpPr txBox="1">
                <a:spLocks noChangeArrowheads="1"/>
              </p:cNvSpPr>
              <p:nvPr/>
            </p:nvSpPr>
            <p:spPr bwMode="auto">
              <a:xfrm>
                <a:off x="1447800" y="1748135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/>
                  <a:t>b</a:t>
                </a:r>
              </a:p>
            </p:txBody>
          </p:sp>
          <p:sp>
            <p:nvSpPr>
              <p:cNvPr id="21536" name="TextBox 4"/>
              <p:cNvSpPr txBox="1">
                <a:spLocks noChangeArrowheads="1"/>
              </p:cNvSpPr>
              <p:nvPr/>
            </p:nvSpPr>
            <p:spPr bwMode="auto">
              <a:xfrm>
                <a:off x="1828800" y="1371600"/>
                <a:ext cx="63246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/>
                  <a:t>0                                                             b.length</a:t>
                </a:r>
              </a:p>
            </p:txBody>
          </p:sp>
        </p:grpSp>
        <p:sp>
          <p:nvSpPr>
            <p:cNvPr id="21533" name="TextBox 2"/>
            <p:cNvSpPr txBox="1">
              <a:spLocks noChangeArrowheads="1"/>
            </p:cNvSpPr>
            <p:nvPr/>
          </p:nvSpPr>
          <p:spPr bwMode="auto">
            <a:xfrm>
              <a:off x="1828800" y="1752600"/>
              <a:ext cx="4800600" cy="4619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/>
                <a:t>                           ?                                </a:t>
              </a:r>
            </a:p>
          </p:txBody>
        </p:sp>
      </p:grpSp>
      <p:grpSp>
        <p:nvGrpSpPr>
          <p:cNvPr id="21508" name="Group 13"/>
          <p:cNvGrpSpPr>
            <a:grpSpLocks/>
          </p:cNvGrpSpPr>
          <p:nvPr/>
        </p:nvGrpSpPr>
        <p:grpSpPr bwMode="auto">
          <a:xfrm>
            <a:off x="457200" y="2544762"/>
            <a:ext cx="7620000" cy="914400"/>
            <a:chOff x="533400" y="1371600"/>
            <a:chExt cx="7620000" cy="914400"/>
          </a:xfrm>
        </p:grpSpPr>
        <p:grpSp>
          <p:nvGrpSpPr>
            <p:cNvPr id="21527" name="Group 5"/>
            <p:cNvGrpSpPr>
              <a:grpSpLocks/>
            </p:cNvGrpSpPr>
            <p:nvPr/>
          </p:nvGrpSpPr>
          <p:grpSpPr bwMode="auto">
            <a:xfrm>
              <a:off x="533400" y="1371600"/>
              <a:ext cx="7620000" cy="914400"/>
              <a:chOff x="533400" y="1371600"/>
              <a:chExt cx="7620000" cy="914400"/>
            </a:xfrm>
          </p:grpSpPr>
          <p:sp>
            <p:nvSpPr>
              <p:cNvPr id="21529" name="Rectangle 3"/>
              <p:cNvSpPr>
                <a:spLocks/>
              </p:cNvSpPr>
              <p:nvPr/>
            </p:nvSpPr>
            <p:spPr bwMode="auto">
              <a:xfrm>
                <a:off x="533400" y="1752600"/>
                <a:ext cx="914400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/>
              <a:p>
                <a:pPr marL="39688">
                  <a:spcBef>
                    <a:spcPts val="450"/>
                  </a:spcBef>
                </a:pPr>
                <a:r>
                  <a:rPr lang="en-US">
                    <a:solidFill>
                      <a:srgbClr val="0033CC"/>
                    </a:solidFill>
                    <a:latin typeface="Arial" charset="0"/>
                    <a:cs typeface="Arial" charset="0"/>
                    <a:sym typeface="Arial" charset="0"/>
                  </a:rPr>
                  <a:t>post:</a:t>
                </a:r>
                <a:endParaRPr lang="en-US" i="1">
                  <a:solidFill>
                    <a:srgbClr val="0033CC"/>
                  </a:solidFill>
                  <a:latin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21530" name="TextBox 1"/>
              <p:cNvSpPr txBox="1">
                <a:spLocks noChangeArrowheads="1"/>
              </p:cNvSpPr>
              <p:nvPr/>
            </p:nvSpPr>
            <p:spPr bwMode="auto">
              <a:xfrm>
                <a:off x="1447800" y="1748135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/>
                  <a:t>b</a:t>
                </a:r>
              </a:p>
            </p:txBody>
          </p:sp>
          <p:sp>
            <p:nvSpPr>
              <p:cNvPr id="21531" name="TextBox 4"/>
              <p:cNvSpPr txBox="1">
                <a:spLocks noChangeArrowheads="1"/>
              </p:cNvSpPr>
              <p:nvPr/>
            </p:nvSpPr>
            <p:spPr bwMode="auto">
              <a:xfrm>
                <a:off x="1828800" y="1371600"/>
                <a:ext cx="63246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/>
                  <a:t>0                                                             b.length</a:t>
                </a:r>
              </a:p>
            </p:txBody>
          </p:sp>
        </p:grpSp>
        <p:sp>
          <p:nvSpPr>
            <p:cNvPr id="21528" name="TextBox 2"/>
            <p:cNvSpPr txBox="1">
              <a:spLocks noChangeArrowheads="1"/>
            </p:cNvSpPr>
            <p:nvPr/>
          </p:nvSpPr>
          <p:spPr bwMode="auto">
            <a:xfrm>
              <a:off x="1828800" y="1752600"/>
              <a:ext cx="4800600" cy="4619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/>
                <a:t>                           sorted                                </a:t>
              </a:r>
            </a:p>
          </p:txBody>
        </p:sp>
      </p:grpSp>
      <p:grpSp>
        <p:nvGrpSpPr>
          <p:cNvPr id="21509" name="Group 34"/>
          <p:cNvGrpSpPr>
            <a:grpSpLocks/>
          </p:cNvGrpSpPr>
          <p:nvPr/>
        </p:nvGrpSpPr>
        <p:grpSpPr bwMode="auto">
          <a:xfrm>
            <a:off x="457200" y="3535362"/>
            <a:ext cx="7620000" cy="1524000"/>
            <a:chOff x="533400" y="2438400"/>
            <a:chExt cx="7620000" cy="1524000"/>
          </a:xfrm>
        </p:grpSpPr>
        <p:grpSp>
          <p:nvGrpSpPr>
            <p:cNvPr id="21520" name="Group 39"/>
            <p:cNvGrpSpPr>
              <a:grpSpLocks/>
            </p:cNvGrpSpPr>
            <p:nvPr/>
          </p:nvGrpSpPr>
          <p:grpSpPr bwMode="auto">
            <a:xfrm>
              <a:off x="533400" y="2438400"/>
              <a:ext cx="7620000" cy="1524000"/>
              <a:chOff x="533400" y="2514600"/>
              <a:chExt cx="7620000" cy="1524000"/>
            </a:xfrm>
          </p:grpSpPr>
          <p:grpSp>
            <p:nvGrpSpPr>
              <p:cNvPr id="21522" name="Group 41"/>
              <p:cNvGrpSpPr>
                <a:grpSpLocks/>
              </p:cNvGrpSpPr>
              <p:nvPr/>
            </p:nvGrpSpPr>
            <p:grpSpPr bwMode="auto">
              <a:xfrm>
                <a:off x="533400" y="2514600"/>
                <a:ext cx="7620000" cy="1524000"/>
                <a:chOff x="533400" y="1371600"/>
                <a:chExt cx="7620000" cy="1524000"/>
              </a:xfrm>
            </p:grpSpPr>
            <p:sp>
              <p:nvSpPr>
                <p:cNvPr id="21524" name="Rectangle 3"/>
                <p:cNvSpPr>
                  <a:spLocks/>
                </p:cNvSpPr>
                <p:nvPr/>
              </p:nvSpPr>
              <p:spPr bwMode="auto">
                <a:xfrm>
                  <a:off x="533400" y="1828800"/>
                  <a:ext cx="4191000" cy="1066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/>
                <a:p>
                  <a:pPr marL="39688">
                    <a:spcBef>
                      <a:spcPts val="450"/>
                    </a:spcBef>
                  </a:pPr>
                  <a:r>
                    <a:rPr lang="en-US">
                      <a:solidFill>
                        <a:srgbClr val="0033CC"/>
                      </a:solidFill>
                      <a:latin typeface="Arial" charset="0"/>
                      <a:cs typeface="Arial" charset="0"/>
                      <a:sym typeface="Arial" charset="0"/>
                    </a:rPr>
                    <a:t>inv:</a:t>
                  </a:r>
                  <a:endParaRPr lang="en-US" i="1">
                    <a:solidFill>
                      <a:srgbClr val="0033CC"/>
                    </a:solidFill>
                    <a:latin typeface="Arial" charset="0"/>
                    <a:cs typeface="Arial" charset="0"/>
                    <a:sym typeface="Arial" charset="0"/>
                  </a:endParaRPr>
                </a:p>
                <a:p>
                  <a:pPr marL="39688">
                    <a:spcBef>
                      <a:spcPts val="450"/>
                    </a:spcBef>
                  </a:pPr>
                  <a:r>
                    <a:rPr lang="en-US">
                      <a:solidFill>
                        <a:srgbClr val="0033CC"/>
                      </a:solidFill>
                      <a:latin typeface="Arial" charset="0"/>
                      <a:cs typeface="Arial" charset="0"/>
                      <a:sym typeface="Arial" charset="0"/>
                    </a:rPr>
                    <a:t> </a:t>
                  </a:r>
                  <a:r>
                    <a:rPr lang="en-US">
                      <a:solidFill>
                        <a:srgbClr val="FF0000"/>
                      </a:solidFill>
                      <a:latin typeface="Arial" charset="0"/>
                      <a:cs typeface="Arial" charset="0"/>
                      <a:sym typeface="Arial" charset="0"/>
                    </a:rPr>
                    <a:t>or:     </a:t>
                  </a:r>
                  <a:r>
                    <a:rPr lang="en-US">
                      <a:solidFill>
                        <a:srgbClr val="FF0000"/>
                      </a:solidFill>
                      <a:cs typeface="Times New Roman" charset="0"/>
                      <a:sym typeface="Arial" charset="0"/>
                    </a:rPr>
                    <a:t>b[0..i-1] is sorted</a:t>
                  </a:r>
                </a:p>
              </p:txBody>
            </p:sp>
            <p:sp>
              <p:nvSpPr>
                <p:cNvPr id="21525" name="TextBox 44"/>
                <p:cNvSpPr txBox="1">
                  <a:spLocks noChangeArrowheads="1"/>
                </p:cNvSpPr>
                <p:nvPr/>
              </p:nvSpPr>
              <p:spPr bwMode="auto">
                <a:xfrm>
                  <a:off x="1447800" y="1748135"/>
                  <a:ext cx="3385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/>
                    <a:t>b</a:t>
                  </a:r>
                </a:p>
              </p:txBody>
            </p:sp>
            <p:sp>
              <p:nvSpPr>
                <p:cNvPr id="21526" name="TextBox 45"/>
                <p:cNvSpPr txBox="1">
                  <a:spLocks noChangeArrowheads="1"/>
                </p:cNvSpPr>
                <p:nvPr/>
              </p:nvSpPr>
              <p:spPr bwMode="auto">
                <a:xfrm>
                  <a:off x="1828800" y="1371600"/>
                  <a:ext cx="63246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/>
                    <a:t>0                         i                                   b.length</a:t>
                  </a:r>
                </a:p>
              </p:txBody>
            </p:sp>
          </p:grpSp>
          <p:sp>
            <p:nvSpPr>
              <p:cNvPr id="21523" name="TextBox 42"/>
              <p:cNvSpPr txBox="1">
                <a:spLocks noChangeArrowheads="1"/>
              </p:cNvSpPr>
              <p:nvPr/>
            </p:nvSpPr>
            <p:spPr bwMode="auto">
              <a:xfrm>
                <a:off x="1828800" y="2967335"/>
                <a:ext cx="48006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0"/>
                    <a:cs typeface="ヒラギノ明朝 ProN W3" charset="0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/>
                  <a:t>        sorted                     ?                                        </a:t>
                </a:r>
              </a:p>
            </p:txBody>
          </p:sp>
        </p:grpSp>
        <p:cxnSp>
          <p:nvCxnSpPr>
            <p:cNvPr id="24" name="Straight Connector 23"/>
            <p:cNvCxnSpPr/>
            <p:nvPr/>
          </p:nvCxnSpPr>
          <p:spPr>
            <a:xfrm>
              <a:off x="3810000" y="28956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457200" y="4906962"/>
            <a:ext cx="8229600" cy="1570038"/>
            <a:chOff x="457200" y="4343400"/>
            <a:chExt cx="8229600" cy="1569660"/>
          </a:xfrm>
        </p:grpSpPr>
        <p:sp>
          <p:nvSpPr>
            <p:cNvPr id="21511" name="TextBox 1"/>
            <p:cNvSpPr txBox="1">
              <a:spLocks noChangeArrowheads="1"/>
            </p:cNvSpPr>
            <p:nvPr/>
          </p:nvSpPr>
          <p:spPr bwMode="auto">
            <a:xfrm>
              <a:off x="5638800" y="4343400"/>
              <a:ext cx="3048000" cy="1569660"/>
            </a:xfrm>
            <a:prstGeom prst="rect">
              <a:avLst/>
            </a:prstGeom>
            <a:solidFill>
              <a:srgbClr val="E9FFED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algn="r" eaLnBrk="1" hangingPunct="1"/>
              <a:r>
                <a:rPr lang="en-US">
                  <a:solidFill>
                    <a:srgbClr val="800000"/>
                  </a:solidFill>
                </a:rPr>
                <a:t>A loop that processes elements of an array</a:t>
              </a:r>
              <a:br>
                <a:rPr lang="en-US">
                  <a:solidFill>
                    <a:srgbClr val="800000"/>
                  </a:solidFill>
                </a:rPr>
              </a:br>
              <a:r>
                <a:rPr lang="en-US">
                  <a:solidFill>
                    <a:srgbClr val="800000"/>
                  </a:solidFill>
                </a:rPr>
                <a:t>in increasing order</a:t>
              </a:r>
              <a:br>
                <a:rPr lang="en-US">
                  <a:solidFill>
                    <a:srgbClr val="800000"/>
                  </a:solidFill>
                </a:rPr>
              </a:br>
              <a:r>
                <a:rPr lang="en-US">
                  <a:solidFill>
                    <a:srgbClr val="800000"/>
                  </a:solidFill>
                </a:rPr>
                <a:t>has this invariant</a:t>
              </a:r>
            </a:p>
          </p:txBody>
        </p:sp>
        <p:grpSp>
          <p:nvGrpSpPr>
            <p:cNvPr id="21512" name="Group 34"/>
            <p:cNvGrpSpPr>
              <a:grpSpLocks/>
            </p:cNvGrpSpPr>
            <p:nvPr/>
          </p:nvGrpSpPr>
          <p:grpSpPr bwMode="auto">
            <a:xfrm>
              <a:off x="457200" y="4724400"/>
              <a:ext cx="5105400" cy="1143000"/>
              <a:chOff x="533400" y="2438400"/>
              <a:chExt cx="5105400" cy="1143000"/>
            </a:xfrm>
          </p:grpSpPr>
          <p:grpSp>
            <p:nvGrpSpPr>
              <p:cNvPr id="21513" name="Group 39"/>
              <p:cNvGrpSpPr>
                <a:grpSpLocks/>
              </p:cNvGrpSpPr>
              <p:nvPr/>
            </p:nvGrpSpPr>
            <p:grpSpPr bwMode="auto">
              <a:xfrm>
                <a:off x="533400" y="2438400"/>
                <a:ext cx="5105400" cy="1143000"/>
                <a:chOff x="533400" y="2514600"/>
                <a:chExt cx="5105400" cy="1143000"/>
              </a:xfrm>
            </p:grpSpPr>
            <p:grpSp>
              <p:nvGrpSpPr>
                <p:cNvPr id="21515" name="Group 41"/>
                <p:cNvGrpSpPr>
                  <a:grpSpLocks/>
                </p:cNvGrpSpPr>
                <p:nvPr/>
              </p:nvGrpSpPr>
              <p:grpSpPr bwMode="auto">
                <a:xfrm>
                  <a:off x="533400" y="2514600"/>
                  <a:ext cx="5105400" cy="1143000"/>
                  <a:chOff x="533400" y="1371600"/>
                  <a:chExt cx="5105400" cy="1143000"/>
                </a:xfrm>
              </p:grpSpPr>
              <p:sp>
                <p:nvSpPr>
                  <p:cNvPr id="21517" name="Rectangle 3"/>
                  <p:cNvSpPr>
                    <a:spLocks/>
                  </p:cNvSpPr>
                  <p:nvPr/>
                </p:nvSpPr>
                <p:spPr bwMode="auto">
                  <a:xfrm>
                    <a:off x="533400" y="1828800"/>
                    <a:ext cx="4191000" cy="6858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40639" bIns="0"/>
                  <a:lstStyle/>
                  <a:p>
                    <a:pPr marL="39688">
                      <a:spcBef>
                        <a:spcPts val="450"/>
                      </a:spcBef>
                    </a:pPr>
                    <a:r>
                      <a:rPr lang="en-US">
                        <a:solidFill>
                          <a:srgbClr val="800000"/>
                        </a:solidFill>
                        <a:latin typeface="Arial" charset="0"/>
                        <a:cs typeface="Arial" charset="0"/>
                        <a:sym typeface="Arial" charset="0"/>
                      </a:rPr>
                      <a:t>inv:</a:t>
                    </a:r>
                    <a:endParaRPr lang="en-US" i="1">
                      <a:solidFill>
                        <a:srgbClr val="800000"/>
                      </a:solidFill>
                      <a:latin typeface="Arial" charset="0"/>
                      <a:cs typeface="Arial" charset="0"/>
                      <a:sym typeface="Arial" charset="0"/>
                    </a:endParaRPr>
                  </a:p>
                </p:txBody>
              </p:sp>
              <p:sp>
                <p:nvSpPr>
                  <p:cNvPr id="21518" name="Text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47800" y="1748135"/>
                    <a:ext cx="338554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>
                        <a:solidFill>
                          <a:srgbClr val="800000"/>
                        </a:solidFill>
                      </a:rPr>
                      <a:t>b</a:t>
                    </a:r>
                  </a:p>
                </p:txBody>
              </p:sp>
              <p:sp>
                <p:nvSpPr>
                  <p:cNvPr id="21519" name="Text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28800" y="1371600"/>
                    <a:ext cx="38100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0"/>
                        <a:cs typeface="ヒラギノ明朝 ProN W3" charset="0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>
                        <a:solidFill>
                          <a:srgbClr val="800000"/>
                        </a:solidFill>
                      </a:rPr>
                      <a:t>0                  i             b.length</a:t>
                    </a:r>
                  </a:p>
                </p:txBody>
              </p:sp>
            </p:grpSp>
            <p:sp>
              <p:nvSpPr>
                <p:cNvPr id="21516" name="TextBox 42"/>
                <p:cNvSpPr txBox="1">
                  <a:spLocks noChangeArrowheads="1"/>
                </p:cNvSpPr>
                <p:nvPr/>
              </p:nvSpPr>
              <p:spPr bwMode="auto">
                <a:xfrm>
                  <a:off x="1828800" y="2967335"/>
                  <a:ext cx="2590800" cy="461665"/>
                </a:xfrm>
                <a:prstGeom prst="rect">
                  <a:avLst/>
                </a:prstGeom>
                <a:noFill/>
                <a:ln w="9525">
                  <a:solidFill>
                    <a:srgbClr val="8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0"/>
                      <a:cs typeface="ヒラギノ明朝 ProN W3" charset="0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/>
                    <a:t> </a:t>
                  </a:r>
                  <a:r>
                    <a:rPr lang="en-US">
                      <a:solidFill>
                        <a:srgbClr val="800000"/>
                      </a:solidFill>
                    </a:rPr>
                    <a:t>processed</a:t>
                  </a:r>
                  <a:r>
                    <a:rPr lang="en-US"/>
                    <a:t>           ?                                        </a:t>
                  </a:r>
                </a:p>
              </p:txBody>
            </p:sp>
          </p:grpSp>
          <p:cxnSp>
            <p:nvCxnSpPr>
              <p:cNvPr id="27" name="Straight Connector 26"/>
              <p:cNvCxnSpPr/>
              <p:nvPr/>
            </p:nvCxnSpPr>
            <p:spPr>
              <a:xfrm>
                <a:off x="3352800" y="2895398"/>
                <a:ext cx="0" cy="457090"/>
              </a:xfrm>
              <a:prstGeom prst="line">
                <a:avLst/>
              </a:prstGeom>
              <a:ln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7772400" cy="1612900"/>
          </a:xfrm>
        </p:spPr>
        <p:txBody>
          <a:bodyPr rIns="132080"/>
          <a:lstStyle/>
          <a:p>
            <a:pPr eaLnBrk="1" hangingPunct="1"/>
            <a:r>
              <a:rPr lang="en-US" sz="3200" b="1" dirty="0">
                <a:solidFill>
                  <a:srgbClr val="800000"/>
                </a:solidFill>
                <a:latin typeface="Courier New" charset="0"/>
                <a:ea typeface="MS PGothic" charset="0"/>
                <a:cs typeface="Courier New" charset="0"/>
                <a:sym typeface="Courier New" charset="0"/>
              </a:rPr>
              <a:t>InsertionSort</a:t>
            </a:r>
            <a:endParaRPr lang="en-US" sz="3200" b="1" dirty="0">
              <a:solidFill>
                <a:srgbClr val="800000"/>
              </a:solidFill>
              <a:latin typeface="Courier New" charset="0"/>
              <a:ea typeface="ヒラギノ角ゴ ProN W6" charset="0"/>
              <a:cs typeface="ヒラギノ角ゴ ProN W6" charset="0"/>
              <a:sym typeface="Courier New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lnDef>
      <a:spPr bwMode="auto">
        <a:noFill/>
        <a:ln w="19050">
          <a:solidFill>
            <a:schemeClr val="tx1"/>
          </a:solidFill>
          <a:round/>
          <a:headEnd/>
          <a:tailEnd/>
        </a:ln>
        <a:effectLst>
          <a:outerShdw blurRad="38100" dist="30000" dir="5400000" sx="0" sy="0" rotWithShape="0">
            <a:srgbClr val="000000">
              <a:alpha val="74998"/>
            </a:srgbClr>
          </a:outerShdw>
        </a:effectLst>
        <a:extLst>
          <a:ext uri="{909E8E84-426E-40dd-AFC4-6F175D3DCCD1}">
            <a14:hiddenFill xmlns:a14="http://schemas.microsoft.com/office/drawing/2010/main">
              <a:noFill/>
            </a14:hiddenFill>
          </a:ext>
        </a:extLst>
      </a:spPr>
      <a:bodyPr/>
      <a:lstStyle/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4064</TotalTime>
  <Pages>0</Pages>
  <Words>3044</Words>
  <Characters>0</Characters>
  <Application>Microsoft Macintosh PowerPoint</Application>
  <PresentationFormat>On-screen Show (4:3)</PresentationFormat>
  <Lines>0</Lines>
  <Paragraphs>643</Paragraphs>
  <Slides>29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Median</vt:lpstr>
      <vt:lpstr>Searching and Sorting Hint at Asymptotic Complexity</vt:lpstr>
      <vt:lpstr>Last lecture: binary search</vt:lpstr>
      <vt:lpstr>Binary search: find position h of v = 5</vt:lpstr>
      <vt:lpstr>Binary search: an O(log n) algorithm</vt:lpstr>
      <vt:lpstr>Binary search: an O(log n) algorithm Search array with 32767 elements, only 15 iterations!</vt:lpstr>
      <vt:lpstr>Linear search: Find first position of v in b (if present)</vt:lpstr>
      <vt:lpstr>Linear search: Find first position of v in b (if present)</vt:lpstr>
      <vt:lpstr>Looking at execution speed</vt:lpstr>
      <vt:lpstr>InsertionSort</vt:lpstr>
      <vt:lpstr>What to do in each iteration?</vt:lpstr>
      <vt:lpstr>InsertionSort</vt:lpstr>
      <vt:lpstr>InsertionSort</vt:lpstr>
      <vt:lpstr>PowerPoint Presentation</vt:lpstr>
      <vt:lpstr>SelectionSort</vt:lpstr>
      <vt:lpstr>QuickSort: a recursive algorithm</vt:lpstr>
      <vt:lpstr>Partition algorithm of QuickSort</vt:lpstr>
      <vt:lpstr>PowerPoint Presentation</vt:lpstr>
      <vt:lpstr>Partition algorithm</vt:lpstr>
      <vt:lpstr>Partition algorithm</vt:lpstr>
      <vt:lpstr>Partition algorithm</vt:lpstr>
      <vt:lpstr>QuickSort procedure</vt:lpstr>
      <vt:lpstr>QuickSort procedure</vt:lpstr>
      <vt:lpstr>Worst case quicksort: pivot always smallest value</vt:lpstr>
      <vt:lpstr>Best case quicksort: pivot always middle value</vt:lpstr>
      <vt:lpstr>QuickSort</vt:lpstr>
      <vt:lpstr>Partition algorithm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CS211</dc:title>
  <dc:creator>chew</dc:creator>
  <cp:lastModifiedBy>David Gries</cp:lastModifiedBy>
  <cp:revision>366</cp:revision>
  <cp:lastPrinted>2015-02-24T06:41:18Z</cp:lastPrinted>
  <dcterms:modified xsi:type="dcterms:W3CDTF">2015-04-21T12:55:03Z</dcterms:modified>
</cp:coreProperties>
</file>