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338" r:id="rId4"/>
    <p:sldId id="321" r:id="rId5"/>
    <p:sldId id="322" r:id="rId6"/>
    <p:sldId id="323" r:id="rId7"/>
    <p:sldId id="324" r:id="rId8"/>
    <p:sldId id="329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7" r:id="rId17"/>
    <p:sldId id="333" r:id="rId18"/>
    <p:sldId id="334" r:id="rId19"/>
    <p:sldId id="335" r:id="rId20"/>
    <p:sldId id="33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30" d="100"/>
          <a:sy n="130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2/4/15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2/4/15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2/4/15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2/4/15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Parameters participate in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2362200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/>
                <a:t>=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990600" y="3505200"/>
            <a:ext cx="76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3046416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1752600" y="4114800"/>
            <a:ext cx="685800" cy="5334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Connector 42"/>
          <p:cNvCxnSpPr>
            <a:cxnSpLocks noChangeShapeType="1"/>
          </p:cNvCxnSpPr>
          <p:nvPr/>
        </p:nvCxnSpPr>
        <p:spPr bwMode="auto">
          <a:xfrm rot="5400000">
            <a:off x="1866901" y="4379912"/>
            <a:ext cx="4648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743200" y="3579812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105400" y="1836003"/>
            <a:ext cx="3733800" cy="4934128"/>
            <a:chOff x="5105400" y="1752600"/>
            <a:chExt cx="3733800" cy="4934128"/>
          </a:xfrm>
        </p:grpSpPr>
        <p:grpSp>
          <p:nvGrpSpPr>
            <p:cNvPr id="6" name="Group 5"/>
            <p:cNvGrpSpPr/>
            <p:nvPr/>
          </p:nvGrpSpPr>
          <p:grpSpPr>
            <a:xfrm>
              <a:off x="5105400" y="1752600"/>
              <a:ext cx="3733800" cy="4934128"/>
              <a:chOff x="4953000" y="1759803"/>
              <a:chExt cx="3733800" cy="4934128"/>
            </a:xfrm>
          </p:grpSpPr>
          <p:sp>
            <p:nvSpPr>
              <p:cNvPr id="24" name="Rectangle 46"/>
              <p:cNvSpPr>
                <a:spLocks noChangeArrowheads="1"/>
              </p:cNvSpPr>
              <p:nvPr/>
            </p:nvSpPr>
            <p:spPr bwMode="auto">
              <a:xfrm>
                <a:off x="5867400" y="3124200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53000" y="1759803"/>
                <a:ext cx="3733800" cy="4934128"/>
                <a:chOff x="4953000" y="1759803"/>
                <a:chExt cx="3733800" cy="4934128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4953000" y="1759803"/>
                  <a:ext cx="3733800" cy="4934128"/>
                  <a:chOff x="5029200" y="1752600"/>
                  <a:chExt cx="3733800" cy="4934128"/>
                </a:xfrm>
              </p:grpSpPr>
              <p:grpSp>
                <p:nvGrpSpPr>
                  <p:cNvPr id="1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105400" y="2362200"/>
                    <a:ext cx="3048000" cy="2995613"/>
                    <a:chOff x="480" y="2001"/>
                    <a:chExt cx="1632" cy="1887"/>
                  </a:xfrm>
                </p:grpSpPr>
                <p:sp>
                  <p:nvSpPr>
                    <p:cNvPr id="18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2620"/>
                      <a:ext cx="1488" cy="1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 err="1" smtClean="0"/>
                        <a:t>setN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/>
                        <a:t>String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</a:t>
                      </a: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  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;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/>
                        <a:t>}</a:t>
                      </a:r>
                    </a:p>
                  </p:txBody>
                </p:sp>
                <p:grpSp>
                  <p:nvGrpSpPr>
                    <p:cNvPr id="19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2001"/>
                      <a:ext cx="1632" cy="1867"/>
                      <a:chOff x="480" y="2001"/>
                      <a:chExt cx="1632" cy="1867"/>
                    </a:xfrm>
                  </p:grpSpPr>
                  <p:sp>
                    <p:nvSpPr>
                      <p:cNvPr id="20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" y="2304"/>
                        <a:ext cx="1632" cy="156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8" y="2304"/>
                        <a:ext cx="624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Person</a:t>
                        </a:r>
                      </a:p>
                    </p:txBody>
                  </p:sp>
                  <p:sp>
                    <p:nvSpPr>
                      <p:cNvPr id="22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" y="2001"/>
                        <a:ext cx="857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 smtClean="0"/>
                          <a:t>Person@a0</a:t>
                        </a:r>
                        <a:endParaRPr lang="en-US" dirty="0"/>
                      </a:p>
                    </p:txBody>
                  </p:sp>
                </p:grpSp>
              </p:grp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29200" y="5486400"/>
                    <a:ext cx="3733800" cy="1200328"/>
                  </a:xfrm>
                  <a:prstGeom prst="rect">
                    <a:avLst/>
                  </a:prstGeom>
                  <a:solidFill>
                    <a:srgbClr val="F8DFF0"/>
                  </a:solidFill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0000"/>
                        </a:solidFill>
                      </a:rPr>
                      <a:t>Parameter</a:t>
                    </a:r>
                    <a:r>
                      <a:rPr lang="en-US" sz="2400" dirty="0">
                        <a:solidFill>
                          <a:srgbClr val="660066"/>
                        </a:solidFill>
                      </a:rPr>
                      <a:t> </a:t>
                    </a:r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n </a:t>
                    </a:r>
                    <a:r>
                      <a:rPr lang="ja-JP" altLang="en-US" sz="2400" dirty="0"/>
                      <a:t>“</a:t>
                    </a:r>
                    <a:r>
                      <a:rPr lang="en-US" altLang="ja-JP" sz="2400" dirty="0"/>
                      <a:t>blocks</a:t>
                    </a:r>
                    <a:r>
                      <a:rPr lang="ja-JP" altLang="en-US" sz="2400" dirty="0" smtClean="0"/>
                      <a:t>”</a:t>
                    </a:r>
                    <a:r>
                      <a:rPr lang="en-US" altLang="ja-JP" sz="2400" dirty="0" smtClean="0"/>
                      <a:t> </a:t>
                    </a:r>
                    <a:r>
                      <a:rPr lang="en-US" altLang="ja-JP" sz="2400" dirty="0"/>
                      <a:t>reference to </a:t>
                    </a:r>
                    <a:r>
                      <a:rPr lang="en-US" sz="2400" dirty="0" smtClean="0"/>
                      <a:t>field 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n.</a:t>
                    </a:r>
                  </a:p>
                  <a:p>
                    <a:r>
                      <a:rPr lang="en-US" sz="2400" dirty="0" smtClean="0"/>
                      <a:t>(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</a:t>
                    </a:r>
                    <a:r>
                      <a:rPr lang="en-US" sz="2400" dirty="0" smtClean="0"/>
                      <a:t> is a “shadowed” variable)</a:t>
                    </a:r>
                    <a:endParaRPr lang="en-US" sz="2400" dirty="0"/>
                  </a:p>
                </p:txBody>
              </p:sp>
              <p:sp>
                <p:nvSpPr>
                  <p:cNvPr id="3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1752600"/>
                    <a:ext cx="2667000" cy="4619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Doesn’</a:t>
                    </a:r>
                    <a:r>
                      <a:rPr lang="en-US" altLang="ja-JP" dirty="0" smtClean="0">
                        <a:solidFill>
                          <a:srgbClr val="FF0000"/>
                        </a:solidFill>
                      </a:rPr>
                      <a:t>t </a:t>
                    </a:r>
                    <a:r>
                      <a:rPr lang="en-US" altLang="ja-JP" dirty="0">
                        <a:solidFill>
                          <a:srgbClr val="FF0000"/>
                        </a:solidFill>
                      </a:rPr>
                      <a:t>work right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486400" y="2970212"/>
                  <a:ext cx="304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rgbClr val="0000FF"/>
                      </a:solidFill>
                    </a:rPr>
                    <a:t>n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6248400" y="4191000"/>
                  <a:ext cx="533400" cy="4572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5791200" y="4114800"/>
                  <a:ext cx="914400" cy="5334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7010400" y="3579812"/>
              <a:ext cx="4572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4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solution: use </a:t>
            </a:r>
            <a:r>
              <a:rPr lang="en-US" sz="3600" b="1" dirty="0" smtClean="0">
                <a:solidFill>
                  <a:srgbClr val="800000"/>
                </a:solidFill>
              </a:rPr>
              <a:t>this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3405187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00FF"/>
                  </a:solidFill>
                </a:rPr>
                <a:t>  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this</a:t>
              </a:r>
              <a:r>
                <a:rPr lang="en-US" dirty="0" err="1" smtClean="0">
                  <a:solidFill>
                    <a:srgbClr val="0000FF"/>
                  </a:solidFill>
                </a:rPr>
                <a:t>.n</a:t>
              </a:r>
              <a:r>
                <a:rPr lang="en-US" dirty="0" smtClean="0"/>
                <a:t>=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H="1" flipV="1">
            <a:off x="1143000" y="4495800"/>
            <a:ext cx="1524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4038600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5105400" y="3557587"/>
            <a:ext cx="3048000" cy="2995613"/>
            <a:chOff x="480" y="2001"/>
            <a:chExt cx="1632" cy="1887"/>
          </a:xfrm>
        </p:grpSpPr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</a:t>
              </a:r>
              <a:r>
                <a:rPr lang="en-US" dirty="0"/>
                <a:t>{</a:t>
              </a: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  </a:t>
              </a:r>
              <a:endParaRPr lang="en-US" dirty="0" smtClean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</a:t>
              </a:r>
              <a:r>
                <a:rPr lang="en-US" dirty="0" smtClean="0">
                  <a:solidFill>
                    <a:srgbClr val="660066"/>
                  </a:solidFill>
                </a:rPr>
                <a:t>    </a:t>
              </a:r>
              <a:r>
                <a:rPr lang="en-US" b="1" dirty="0" err="1" smtClean="0">
                  <a:solidFill>
                    <a:srgbClr val="3366FF"/>
                  </a:solidFill>
                </a:rPr>
                <a:t>this</a:t>
              </a:r>
              <a:r>
                <a:rPr lang="en-US" dirty="0" err="1" smtClean="0">
                  <a:solidFill>
                    <a:srgbClr val="3366FF"/>
                  </a:solidFill>
                </a:rPr>
                <a:t>.n</a:t>
              </a:r>
              <a:r>
                <a:rPr lang="en-US" dirty="0" smtClean="0"/>
                <a:t>=</a:t>
              </a:r>
              <a:r>
                <a:rPr lang="en-US" dirty="0" smtClean="0">
                  <a:solidFill>
                    <a:srgbClr val="660066"/>
                  </a:solidFill>
                </a:rPr>
                <a:t>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660066"/>
                  </a:solidFill>
                </a:rPr>
                <a:t>;</a:t>
              </a:r>
              <a:endParaRPr lang="en-US" dirty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480" y="2001"/>
              <a:ext cx="1632" cy="1791"/>
              <a:chOff x="480" y="2001"/>
              <a:chExt cx="1632" cy="1791"/>
            </a:xfrm>
          </p:grpSpPr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632" cy="14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38"/>
              <p:cNvSpPr txBox="1">
                <a:spLocks noChangeArrowheads="1"/>
              </p:cNvSpPr>
              <p:nvPr/>
            </p:nvSpPr>
            <p:spPr bwMode="auto">
              <a:xfrm>
                <a:off x="1488" y="2304"/>
                <a:ext cx="62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22" name="Text Box 39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57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486400" y="4165599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5867400" y="4319587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2133600" y="5257800"/>
            <a:ext cx="0" cy="4572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V="1">
            <a:off x="6781800" y="5386387"/>
            <a:ext cx="0" cy="404813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6934200" y="477519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2098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 flipV="1">
            <a:off x="5715000" y="4648200"/>
            <a:ext cx="2286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Memorize: Within an object, </a:t>
            </a:r>
            <a:r>
              <a:rPr lang="en-US" sz="2200" b="1" dirty="0">
                <a:solidFill>
                  <a:srgbClr val="0009CC"/>
                </a:solidFill>
              </a:rPr>
              <a:t>this</a:t>
            </a:r>
            <a:r>
              <a:rPr lang="en-US" sz="2200" b="1" dirty="0">
                <a:solidFill>
                  <a:srgbClr val="8B008C"/>
                </a:solidFill>
              </a:rPr>
              <a:t> evaluates to the name of the object. </a:t>
            </a:r>
            <a:endParaRPr lang="en-US" sz="2200" dirty="0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33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Person@a0,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Person@a0</a:t>
            </a:r>
            <a:endParaRPr lang="en-US" sz="2200" dirty="0"/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4724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Person@a1,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Person@a1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998113"/>
            <a:ext cx="4267200" cy="1192887"/>
            <a:chOff x="1981200" y="2998113"/>
            <a:chExt cx="4267200" cy="1192887"/>
          </a:xfrm>
        </p:grpSpPr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286000" y="2998113"/>
              <a:ext cx="3962400" cy="461665"/>
            </a:xfrm>
            <a:prstGeom prst="rect">
              <a:avLst/>
            </a:prstGeom>
            <a:solidFill>
              <a:srgbClr val="F8DFF0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Person@</a:t>
              </a:r>
              <a:r>
                <a:rPr lang="en-US" dirty="0" smtClean="0">
                  <a:solidFill>
                    <a:srgbClr val="800000"/>
                  </a:solidFill>
                </a:rPr>
                <a:t>a0.n </a:t>
              </a:r>
              <a:r>
                <a:rPr lang="en-US" dirty="0" smtClean="0"/>
                <a:t>is this variable</a:t>
              </a:r>
              <a:endParaRPr lang="en-US" dirty="0"/>
            </a:p>
          </p:txBody>
        </p:sp>
        <p:sp>
          <p:nvSpPr>
            <p:cNvPr id="40" name="Line 27"/>
            <p:cNvSpPr>
              <a:spLocks noChangeShapeType="1"/>
            </p:cNvSpPr>
            <p:nvPr/>
          </p:nvSpPr>
          <p:spPr bwMode="auto">
            <a:xfrm flipH="1">
              <a:off x="1981200" y="3429000"/>
              <a:ext cx="2438400" cy="762000"/>
            </a:xfrm>
            <a:prstGeom prst="line">
              <a:avLst/>
            </a:prstGeom>
            <a:noFill/>
            <a:ln w="476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6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05400" y="1828800"/>
            <a:ext cx="36606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5800" y="4038600"/>
            <a:ext cx="3581400" cy="199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() { … </a:t>
            </a:r>
            <a:r>
              <a:rPr lang="en-US" dirty="0" smtClean="0"/>
              <a:t>}</a:t>
            </a:r>
          </a:p>
          <a:p>
            <a:pPr>
              <a:spcBef>
                <a:spcPct val="5000"/>
              </a:spcBef>
            </a:pPr>
            <a:endParaRPr lang="en-US" dirty="0"/>
          </a:p>
          <a:p>
            <a:pPr>
              <a:spcBef>
                <a:spcPct val="5000"/>
              </a:spcBef>
            </a:pPr>
            <a:r>
              <a:rPr lang="en-US" dirty="0" err="1" smtClean="0"/>
              <a:t>ObjectName</a:t>
            </a:r>
            <a:r>
              <a:rPr lang="en-US" dirty="0" smtClean="0"/>
              <a:t>() </a:t>
            </a:r>
            <a:r>
              <a:rPr lang="en-US" dirty="0"/>
              <a:t>{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/>
              <a:t>(</a:t>
            </a:r>
            <a:r>
              <a:rPr lang="en-US" dirty="0" smtClean="0"/>
              <a:t>);</a:t>
            </a:r>
            <a:endParaRPr lang="en-US" dirty="0"/>
          </a:p>
          <a:p>
            <a:pPr>
              <a:spcBef>
                <a:spcPct val="5000"/>
              </a:spcBef>
            </a:pPr>
            <a:r>
              <a:rPr lang="en-US" dirty="0"/>
              <a:t>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33400" y="2209800"/>
            <a:ext cx="3886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200400" y="2209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3400" y="1748135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2725738" y="3352800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PhD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0668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638800" y="4038600"/>
            <a:ext cx="2743200" cy="156966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the </a:t>
            </a:r>
            <a:r>
              <a:rPr lang="en-US" dirty="0" smtClean="0"/>
              <a:t>key-word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this calls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>
                <a:solidFill>
                  <a:srgbClr val="800000"/>
                </a:solidFill>
              </a:rPr>
              <a:t>Object</a:t>
            </a:r>
            <a:r>
              <a:rPr lang="en-US" dirty="0"/>
              <a:t> partition.</a:t>
            </a: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H="1">
            <a:off x="3429000" y="4800600"/>
            <a:ext cx="2209800" cy="4572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533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 flipH="1" flipV="1">
            <a:off x="2971800" y="3200400"/>
            <a:ext cx="5715000" cy="6858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 flipH="1">
            <a:off x="8229600" y="3886200"/>
            <a:ext cx="457200" cy="11430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10200" y="48768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= 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min = 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86400" y="40386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(Instead of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76800" y="1676400"/>
            <a:ext cx="3962400" cy="4876800"/>
            <a:chOff x="3216" y="336"/>
            <a:chExt cx="2304" cy="3072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16" y="336"/>
              <a:ext cx="2304" cy="3072"/>
              <a:chOff x="3216" y="336"/>
              <a:chExt cx="2304" cy="3072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216" y="336"/>
                <a:ext cx="2304" cy="3072"/>
                <a:chOff x="3216" y="336"/>
                <a:chExt cx="2304" cy="3072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576"/>
                  <a:ext cx="2304" cy="283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512" y="576"/>
                  <a:ext cx="1008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0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1392"/>
                  <a:ext cx="487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/>
                    <a:t>Employee(String, int)</a:t>
                  </a:r>
                </a:p>
              </p:txBody>
            </p:sp>
            <p:sp>
              <p:nvSpPr>
                <p:cNvPr id="23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220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  </a:t>
                  </a:r>
                  <a:r>
                    <a:rPr lang="en-US" sz="2400" dirty="0" err="1" smtClean="0"/>
                    <a:t>getCompensation</a:t>
                  </a:r>
                  <a:r>
                    <a:rPr lang="en-US" sz="2400" dirty="0"/>
                    <a:t>()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0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216" y="960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60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216" y="22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312" y="2352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216" y="2736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getBonus</a:t>
                </a:r>
                <a:r>
                  <a:rPr lang="en-US" sz="2400" dirty="0"/>
                  <a:t>()   </a:t>
                </a:r>
                <a:r>
                  <a:rPr lang="en-US" sz="2400" dirty="0" err="1"/>
                  <a:t>getCompensation</a:t>
                </a:r>
                <a:r>
                  <a:rPr lang="en-US" sz="2400" dirty="0"/>
                  <a:t>()</a:t>
                </a:r>
              </a:p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toString</a:t>
                </a:r>
                <a:r>
                  <a:rPr lang="en-US" sz="2400" dirty="0"/>
                  <a:t>()           </a:t>
                </a:r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792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553051"/>
            <a:ext cx="4479455" cy="172354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Employee</a:t>
            </a:r>
            <a:r>
              <a:rPr lang="en-US" sz="2400" dirty="0" smtClean="0">
                <a:latin typeface="Times New Roman"/>
                <a:cs typeface="Times New Roman"/>
              </a:rPr>
              <a:t> contains info that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s common to all employees —name, start date, salary, etc.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gives the salary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3505200"/>
            <a:ext cx="4479455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Executives also get a bonus.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overridden to take this into account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953000"/>
            <a:ext cx="4479455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Could have other subclasses for part-timers, temporary workers, consultants, etc., each with a different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9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</a:rPr>
              <a:t>(…)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(worker is an executive)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(worker is part time)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(worker is temporary)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298543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End up with many more methods, which are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3051"/>
            <a:ext cx="8229600" cy="230832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name=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start= d;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salary=  s;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81203" y="2514600"/>
            <a:ext cx="3657997" cy="4038600"/>
            <a:chOff x="3393" y="336"/>
            <a:chExt cx="2127" cy="2544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93" y="336"/>
              <a:ext cx="2127" cy="2544"/>
              <a:chOff x="3393" y="336"/>
              <a:chExt cx="2127" cy="2544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93" y="336"/>
                <a:ext cx="2127" cy="2544"/>
                <a:chOff x="3393" y="336"/>
                <a:chExt cx="2127" cy="2544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3" y="576"/>
                  <a:ext cx="2127" cy="230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93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678" y="576"/>
                  <a:ext cx="842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93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969" y="1392"/>
                  <a:ext cx="351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419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7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393" y="960"/>
                  <a:ext cx="21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8" y="960"/>
                  <a:ext cx="84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10" y="2208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93" y="2064"/>
                <a:ext cx="21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678" y="2064"/>
                <a:ext cx="84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0" y="2208"/>
                <a:ext cx="480" cy="24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415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918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1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47800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92740"/>
            <a:ext cx="82296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114800"/>
            <a:ext cx="4648200" cy="135421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Principle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subclass constructor, fill in the superclass fields first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How to do that if they are private?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5715000"/>
            <a:ext cx="4648200" cy="461665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Call constructor in superclass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1000" y="2209800"/>
            <a:ext cx="777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18272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63212"/>
            <a:ext cx="822960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 {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Employee(n, d, 50000);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bonus= b;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0" y="3886200"/>
            <a:ext cx="3925393" cy="2278797"/>
            <a:chOff x="609600" y="3886200"/>
            <a:chExt cx="3925393" cy="227879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85800" y="4419600"/>
              <a:ext cx="12954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3000" y="3886200"/>
              <a:ext cx="915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cs typeface="Times New Roman"/>
                </a:rPr>
                <a:t>super</a:t>
              </a:r>
              <a:endParaRPr lang="en-US" sz="2400" b="1" dirty="0"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5334000"/>
              <a:ext cx="3925393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To call a superclass constructor, use    </a:t>
              </a:r>
              <a:r>
                <a:rPr lang="en-US" sz="2400" b="1" dirty="0" smtClean="0"/>
                <a:t>super</a:t>
              </a:r>
              <a:r>
                <a:rPr lang="en-US" sz="2400" dirty="0" smtClean="0"/>
                <a:t>( … 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54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4800" y="1600200"/>
            <a:ext cx="5638800" cy="2677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…*/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C (…) 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S0;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S1;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011046" y="3048000"/>
            <a:ext cx="1828135" cy="3505200"/>
            <a:chOff x="4457" y="672"/>
            <a:chExt cx="1063" cy="2208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457" y="672"/>
              <a:ext cx="1063" cy="2208"/>
              <a:chOff x="4457" y="672"/>
              <a:chExt cx="1063" cy="2208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457" y="960"/>
                <a:ext cx="1063" cy="192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457" y="672"/>
                <a:ext cx="753" cy="2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>
                    <a:solidFill>
                      <a:srgbClr val="E41900"/>
                    </a:solidFill>
                  </a:rPr>
                  <a:t>C</a:t>
                </a:r>
                <a:r>
                  <a:rPr lang="en-US" sz="2400" b="1" dirty="0" smtClean="0">
                    <a:solidFill>
                      <a:srgbClr val="E41900"/>
                    </a:solidFill>
                  </a:rPr>
                  <a:t>@a0</a:t>
                </a:r>
                <a:endParaRPr lang="en-US" sz="2400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767" y="2112"/>
                <a:ext cx="57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/>
                  <a:t>C1( … )</a:t>
                </a: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988" y="1824"/>
                <a:ext cx="521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C1</a:t>
                </a:r>
                <a:endParaRPr lang="en-US" sz="2400" dirty="0"/>
              </a:p>
            </p:txBody>
          </p:sp>
        </p:grp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4457" y="2352"/>
              <a:ext cx="1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4722" y="2544"/>
              <a:ext cx="665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dirty="0" smtClean="0"/>
                <a:t> C( … )           </a:t>
              </a:r>
              <a:endParaRPr lang="en-US" sz="2400" dirty="0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4988" y="2352"/>
              <a:ext cx="5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05000" y="3276600"/>
            <a:ext cx="46482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Java syntax</a:t>
            </a:r>
            <a:r>
              <a:rPr lang="en-US" sz="2400" dirty="0" smtClean="0"/>
              <a:t>: First statement of any constructor you write must be a call on another constructor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</a:rPr>
              <a:t>this</a:t>
            </a:r>
            <a:r>
              <a:rPr lang="en-US" sz="2400" dirty="0" smtClean="0">
                <a:solidFill>
                  <a:srgbClr val="000000"/>
                </a:solidFill>
              </a:rPr>
              <a:t>( … );   or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 … 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620000" y="3505200"/>
            <a:ext cx="12001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7010400" y="48768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7010400" y="43434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7162800" y="3962400"/>
            <a:ext cx="13716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smtClean="0"/>
              <a:t>Object( … 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33461" y="42773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5334000"/>
            <a:ext cx="6415939" cy="98488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you don’t put one in, Java silently inserts this one: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2286000"/>
            <a:ext cx="1136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super</a:t>
            </a:r>
            <a:r>
              <a:rPr lang="en-US" sz="2400" dirty="0">
                <a:solidFill>
                  <a:srgbClr val="FF0000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5957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 about placement of declaration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4267200"/>
            <a:ext cx="18288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Beaut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1816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PhD@20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c.toString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i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any </a:t>
            </a:r>
            <a:r>
              <a:rPr lang="en-US" sz="2400" dirty="0"/>
              <a:t>names 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as names that appear in </a:t>
            </a:r>
            <a:r>
              <a:rPr lang="en-US" sz="2400" u="sng" dirty="0" err="1" smtClean="0"/>
              <a:t>enclos-ing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667000"/>
            <a:ext cx="7696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0" y="2895600"/>
            <a:ext cx="3275592" cy="2286000"/>
            <a:chOff x="480" y="2016"/>
            <a:chExt cx="1555" cy="1440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80" y="2016"/>
              <a:ext cx="1519" cy="1440"/>
              <a:chOff x="480" y="2016"/>
              <a:chExt cx="1519" cy="1440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519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95" y="2304"/>
                <a:ext cx="60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16"/>
                <a:ext cx="915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697" y="2304"/>
              <a:ext cx="503" cy="291"/>
              <a:chOff x="745" y="2496"/>
              <a:chExt cx="503" cy="291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745" y="2496"/>
                <a:ext cx="2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FF"/>
                    </a:solidFill>
                  </a:rPr>
                  <a:t>n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80" y="2688"/>
              <a:ext cx="155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83112" y="3729038"/>
            <a:ext cx="3798879" cy="2366963"/>
            <a:chOff x="480" y="1997"/>
            <a:chExt cx="2094" cy="1491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80" y="1997"/>
              <a:ext cx="1884" cy="1491"/>
              <a:chOff x="480" y="1997"/>
              <a:chExt cx="1884" cy="1491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84" cy="1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304"/>
                <a:ext cx="58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Person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" y="1997"/>
                <a:ext cx="117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690" y="2288"/>
              <a:ext cx="510" cy="291"/>
              <a:chOff x="738" y="2480"/>
              <a:chExt cx="510" cy="291"/>
            </a:xfrm>
          </p:grpSpPr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738" y="248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FF"/>
                    </a:solidFill>
                  </a:rPr>
                  <a:t>n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22" y="2720"/>
              <a:ext cx="205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524000" y="3810000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505200" y="3200400"/>
            <a:ext cx="1524000" cy="1219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 flipV="1">
            <a:off x="5334000" y="3200400"/>
            <a:ext cx="12954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181600" y="4648200"/>
            <a:ext cx="7620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33800" y="6172200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Person’s objects and static components</a:t>
            </a:r>
            <a:endParaRPr lang="en-US" sz="2000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038600" y="28035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PersonPop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791200" y="280352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15226</TotalTime>
  <Words>1571</Words>
  <Application>Microsoft Macintosh PowerPoint</Application>
  <PresentationFormat>On-screen Show (4:3)</PresentationFormat>
  <Paragraphs>353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CS/ENGRD 2110 Spring 2015</vt:lpstr>
      <vt:lpstr>References to text and JavaSummary.pptx</vt:lpstr>
      <vt:lpstr>Homework</vt:lpstr>
      <vt:lpstr>Local variables</vt:lpstr>
      <vt:lpstr>Scope of local variable</vt:lpstr>
      <vt:lpstr>Principle about placement of declaration</vt:lpstr>
      <vt:lpstr>Assertions promote understanding</vt:lpstr>
      <vt:lpstr>Bottom-up/overriding rule</vt:lpstr>
      <vt:lpstr>Inside-out rule</vt:lpstr>
      <vt:lpstr>Parameters participate in inside-out rule</vt:lpstr>
      <vt:lpstr>A solution: use this</vt:lpstr>
      <vt:lpstr>About super</vt:lpstr>
      <vt:lpstr>Calling a constructor from a constructor</vt:lpstr>
      <vt:lpstr>Calling a constructor from a constructor</vt:lpstr>
      <vt:lpstr>Principle: Initialize superclass fields first</vt:lpstr>
      <vt:lpstr>Without OO …</vt:lpstr>
      <vt:lpstr>Principle: initialize superclass fields first</vt:lpstr>
      <vt:lpstr>Principle: initialize superclass fields first</vt:lpstr>
      <vt:lpstr>Principle: initialize superclass fields first</vt:lpstr>
      <vt:lpstr>Principle: initialize superclass fields first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Siddhartha Chaudhuri</cp:lastModifiedBy>
  <cp:revision>381</cp:revision>
  <cp:lastPrinted>2014-09-09T01:01:04Z</cp:lastPrinted>
  <dcterms:created xsi:type="dcterms:W3CDTF">2006-08-16T00:00:00Z</dcterms:created>
  <dcterms:modified xsi:type="dcterms:W3CDTF">2015-02-04T22:11:59Z</dcterms:modified>
</cp:coreProperties>
</file>