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70" r:id="rId12"/>
    <p:sldId id="271" r:id="rId13"/>
    <p:sldId id="265" r:id="rId14"/>
    <p:sldId id="303" r:id="rId15"/>
    <p:sldId id="266" r:id="rId16"/>
    <p:sldId id="268" r:id="rId17"/>
    <p:sldId id="267" r:id="rId18"/>
    <p:sldId id="276" r:id="rId19"/>
    <p:sldId id="277" r:id="rId20"/>
    <p:sldId id="272" r:id="rId21"/>
    <p:sldId id="273" r:id="rId22"/>
    <p:sldId id="274" r:id="rId23"/>
    <p:sldId id="275" r:id="rId24"/>
    <p:sldId id="278" r:id="rId25"/>
    <p:sldId id="279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4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15" autoAdjust="0"/>
  </p:normalViewPr>
  <p:slideViewPr>
    <p:cSldViewPr snapToGrid="0" snapToObjects="1">
      <p:cViewPr varScale="1">
        <p:scale>
          <a:sx n="89" d="100"/>
          <a:sy n="89" d="100"/>
        </p:scale>
        <p:origin x="-12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2" d="100"/>
          <a:sy n="102" d="100"/>
        </p:scale>
        <p:origin x="-445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50387-E896-A04B-A665-425CBE999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4619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7A166-14B0-CA4B-A12B-2A649B73B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4916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1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63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67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16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09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09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5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99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0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19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3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62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02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14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1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613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45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882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950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48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62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10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16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71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86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48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9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5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1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50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6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9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6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26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8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9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91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2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7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175" r="6873"/>
          <a:stretch/>
        </p:blipFill>
        <p:spPr>
          <a:xfrm>
            <a:off x="-1" y="-26018"/>
            <a:ext cx="9144001" cy="69131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-26018"/>
            <a:ext cx="9144001" cy="131000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799" y="-256041"/>
            <a:ext cx="4444329" cy="1470025"/>
          </a:xfrm>
        </p:spPr>
        <p:txBody>
          <a:bodyPr>
            <a:normAutofit/>
          </a:bodyPr>
          <a:lstStyle/>
          <a:p>
            <a:pPr algn="l"/>
            <a:r>
              <a:rPr lang="en-US" sz="80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/>
                  </a:outerShdw>
                </a:effectLst>
              </a:rPr>
              <a:t>Graphs - I</a:t>
            </a:r>
            <a:endParaRPr lang="en-US" sz="8000" dirty="0">
              <a:solidFill>
                <a:schemeClr val="bg1"/>
              </a:solidFill>
              <a:effectLst>
                <a:outerShdw blurRad="50800" dist="635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1638" y="441311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CS 2110, Fall 2015</a:t>
            </a:r>
            <a:endParaRPr lang="en-US" dirty="0">
              <a:solidFill>
                <a:srgbClr val="FFFFFF"/>
              </a:solidFill>
              <a:effectLst>
                <a:outerShdw blurRad="50800" dist="50800" dir="2700000" algn="tl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31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 older social graph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0" y="1367850"/>
            <a:ext cx="7320200" cy="549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2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 older social graph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440" y="1437577"/>
            <a:ext cx="4725120" cy="4512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621" y="6150448"/>
            <a:ext cx="5040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Voltaire and Benjamin Franklin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3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fictional social graph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0" y="1790830"/>
            <a:ext cx="71501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9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622"/>
            <a:ext cx="8229600" cy="1143000"/>
          </a:xfrm>
        </p:spPr>
        <p:txBody>
          <a:bodyPr/>
          <a:lstStyle/>
          <a:p>
            <a:r>
              <a:rPr lang="en-US" dirty="0" smtClean="0"/>
              <a:t>A transport graph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6493"/>
          <a:stretch/>
        </p:blipFill>
        <p:spPr>
          <a:xfrm>
            <a:off x="0" y="1421260"/>
            <a:ext cx="9144000" cy="543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3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622"/>
            <a:ext cx="8229600" cy="1143000"/>
          </a:xfrm>
        </p:spPr>
        <p:txBody>
          <a:bodyPr/>
          <a:lstStyle/>
          <a:p>
            <a:r>
              <a:rPr lang="en-US" dirty="0" smtClean="0"/>
              <a:t>Another transport graph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8846"/>
            <a:ext cx="9144000" cy="553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9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"/>
            <a:ext cx="8229600" cy="1143000"/>
          </a:xfrm>
        </p:spPr>
        <p:txBody>
          <a:bodyPr/>
          <a:lstStyle/>
          <a:p>
            <a:r>
              <a:rPr lang="en-US" dirty="0" smtClean="0"/>
              <a:t>A circuit graph (flip-flop)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1564946"/>
            <a:ext cx="63500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5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"/>
            <a:ext cx="8229600" cy="1143000"/>
          </a:xfrm>
        </p:spPr>
        <p:txBody>
          <a:bodyPr/>
          <a:lstStyle/>
          <a:p>
            <a:r>
              <a:rPr lang="en-US" dirty="0" smtClean="0"/>
              <a:t>A circuit graph (Intel 4004)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93" y="1165512"/>
            <a:ext cx="7830214" cy="570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4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"/>
            <a:ext cx="8229600" cy="1143000"/>
          </a:xfrm>
        </p:spPr>
        <p:txBody>
          <a:bodyPr/>
          <a:lstStyle/>
          <a:p>
            <a:r>
              <a:rPr lang="en-US" dirty="0" smtClean="0"/>
              <a:t>A circuit graph (Intel Haswell)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4261"/>
            <a:ext cx="9144000" cy="567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8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not a graph, this is a cat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920" y="1521615"/>
            <a:ext cx="4112160" cy="506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8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This is a graph(ical model) that has learned to recognize cats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19" y="1843190"/>
            <a:ext cx="7710962" cy="463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6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Gries</a:t>
            </a:r>
            <a:r>
              <a:rPr lang="en-US" dirty="0" smtClean="0"/>
              <a:t> office hours canceled on Thursday</a:t>
            </a:r>
          </a:p>
          <a:p>
            <a:r>
              <a:rPr lang="en-US" dirty="0" smtClean="0"/>
              <a:t>Reading:</a:t>
            </a:r>
          </a:p>
          <a:p>
            <a:pPr lvl="1"/>
            <a:r>
              <a:rPr lang="en-US" dirty="0" smtClean="0"/>
              <a:t>Chapter </a:t>
            </a:r>
            <a:r>
              <a:rPr lang="en-US" dirty="0" smtClean="0"/>
              <a:t>28: Graphs</a:t>
            </a:r>
          </a:p>
          <a:p>
            <a:pPr lvl="1"/>
            <a:r>
              <a:rPr lang="en-US" dirty="0" smtClean="0"/>
              <a:t>Chapter </a:t>
            </a:r>
            <a:r>
              <a:rPr lang="en-US" dirty="0" smtClean="0"/>
              <a:t>29: Graph Implementations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77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abstract graphs</a:t>
            </a:r>
            <a:endParaRPr lang="en-US" dirty="0"/>
          </a:p>
        </p:txBody>
      </p:sp>
      <p:grpSp>
        <p:nvGrpSpPr>
          <p:cNvPr id="148" name="Group 147"/>
          <p:cNvGrpSpPr/>
          <p:nvPr/>
        </p:nvGrpSpPr>
        <p:grpSpPr>
          <a:xfrm>
            <a:off x="575481" y="4096961"/>
            <a:ext cx="1236100" cy="2352025"/>
            <a:chOff x="1468438" y="4121150"/>
            <a:chExt cx="800100" cy="1522413"/>
          </a:xfrm>
        </p:grpSpPr>
        <p:grpSp>
          <p:nvGrpSpPr>
            <p:cNvPr id="29" name="Group 18"/>
            <p:cNvGrpSpPr>
              <a:grpSpLocks/>
            </p:cNvGrpSpPr>
            <p:nvPr/>
          </p:nvGrpSpPr>
          <p:grpSpPr bwMode="auto">
            <a:xfrm>
              <a:off x="1468438" y="4259263"/>
              <a:ext cx="88900" cy="1235075"/>
              <a:chOff x="0" y="0"/>
              <a:chExt cx="56" cy="778"/>
            </a:xfrm>
          </p:grpSpPr>
          <p:sp>
            <p:nvSpPr>
              <p:cNvPr id="30" name="Oval 19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Oval 20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Oval 21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Oval 22"/>
              <p:cNvSpPr>
                <a:spLocks/>
              </p:cNvSpPr>
              <p:nvPr/>
            </p:nvSpPr>
            <p:spPr bwMode="auto">
              <a:xfrm>
                <a:off x="0" y="54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Oval 23"/>
              <p:cNvSpPr>
                <a:spLocks/>
              </p:cNvSpPr>
              <p:nvPr/>
            </p:nvSpPr>
            <p:spPr bwMode="auto">
              <a:xfrm>
                <a:off x="0" y="722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5" name="Group 24"/>
            <p:cNvGrpSpPr>
              <a:grpSpLocks/>
            </p:cNvGrpSpPr>
            <p:nvPr/>
          </p:nvGrpSpPr>
          <p:grpSpPr bwMode="auto">
            <a:xfrm>
              <a:off x="2179638" y="4121150"/>
              <a:ext cx="88900" cy="1522413"/>
              <a:chOff x="0" y="0"/>
              <a:chExt cx="56" cy="959"/>
            </a:xfrm>
          </p:grpSpPr>
          <p:sp>
            <p:nvSpPr>
              <p:cNvPr id="36" name="Oval 25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7" name="Oval 26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Oval 27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Oval 28"/>
              <p:cNvSpPr>
                <a:spLocks/>
              </p:cNvSpPr>
              <p:nvPr/>
            </p:nvSpPr>
            <p:spPr bwMode="auto">
              <a:xfrm>
                <a:off x="0" y="54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0" name="Oval 29"/>
              <p:cNvSpPr>
                <a:spLocks/>
              </p:cNvSpPr>
              <p:nvPr/>
            </p:nvSpPr>
            <p:spPr bwMode="auto">
              <a:xfrm>
                <a:off x="0" y="722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" name="Oval 30"/>
              <p:cNvSpPr>
                <a:spLocks/>
              </p:cNvSpPr>
              <p:nvPr/>
            </p:nvSpPr>
            <p:spPr bwMode="auto">
              <a:xfrm>
                <a:off x="0" y="903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2" name="AutoShape 31"/>
            <p:cNvSpPr>
              <a:spLocks/>
            </p:cNvSpPr>
            <p:nvPr/>
          </p:nvSpPr>
          <p:spPr bwMode="auto">
            <a:xfrm rot="10800000" flipH="1">
              <a:off x="1557338" y="4165600"/>
              <a:ext cx="622300" cy="1381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AutoShape 32"/>
            <p:cNvSpPr>
              <a:spLocks/>
            </p:cNvSpPr>
            <p:nvPr/>
          </p:nvSpPr>
          <p:spPr bwMode="auto">
            <a:xfrm>
              <a:off x="1557338" y="4303713"/>
              <a:ext cx="622300" cy="1476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AutoShape 33"/>
            <p:cNvSpPr>
              <a:spLocks/>
            </p:cNvSpPr>
            <p:nvPr/>
          </p:nvSpPr>
          <p:spPr bwMode="auto">
            <a:xfrm>
              <a:off x="1557338" y="4303713"/>
              <a:ext cx="635000" cy="4032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AutoShape 34"/>
            <p:cNvSpPr>
              <a:spLocks/>
            </p:cNvSpPr>
            <p:nvPr/>
          </p:nvSpPr>
          <p:spPr bwMode="auto">
            <a:xfrm rot="10800000" flipH="1">
              <a:off x="1557338" y="4451350"/>
              <a:ext cx="622300" cy="1381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AutoShape 35"/>
            <p:cNvSpPr>
              <a:spLocks/>
            </p:cNvSpPr>
            <p:nvPr/>
          </p:nvSpPr>
          <p:spPr bwMode="auto">
            <a:xfrm>
              <a:off x="1557338" y="4589463"/>
              <a:ext cx="635000" cy="6905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AutoShape 36"/>
            <p:cNvSpPr>
              <a:spLocks/>
            </p:cNvSpPr>
            <p:nvPr/>
          </p:nvSpPr>
          <p:spPr bwMode="auto">
            <a:xfrm rot="10800000" flipH="1">
              <a:off x="1557338" y="4483100"/>
              <a:ext cx="635000" cy="96678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AutoShape 37"/>
            <p:cNvSpPr>
              <a:spLocks/>
            </p:cNvSpPr>
            <p:nvPr/>
          </p:nvSpPr>
          <p:spPr bwMode="auto">
            <a:xfrm>
              <a:off x="1557338" y="4876800"/>
              <a:ext cx="622300" cy="1476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" name="AutoShape 38"/>
            <p:cNvSpPr>
              <a:spLocks/>
            </p:cNvSpPr>
            <p:nvPr/>
          </p:nvSpPr>
          <p:spPr bwMode="auto">
            <a:xfrm>
              <a:off x="1557338" y="5162550"/>
              <a:ext cx="622300" cy="4365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AutoShape 39"/>
            <p:cNvSpPr>
              <a:spLocks/>
            </p:cNvSpPr>
            <p:nvPr/>
          </p:nvSpPr>
          <p:spPr bwMode="auto">
            <a:xfrm rot="10800000" flipH="1">
              <a:off x="1557338" y="4770438"/>
              <a:ext cx="635000" cy="39211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" name="AutoShape 40"/>
            <p:cNvSpPr>
              <a:spLocks/>
            </p:cNvSpPr>
            <p:nvPr/>
          </p:nvSpPr>
          <p:spPr bwMode="auto">
            <a:xfrm rot="10800000" flipH="1">
              <a:off x="1557338" y="5311775"/>
              <a:ext cx="622300" cy="1381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AutoShape 41"/>
            <p:cNvSpPr>
              <a:spLocks/>
            </p:cNvSpPr>
            <p:nvPr/>
          </p:nvSpPr>
          <p:spPr bwMode="auto">
            <a:xfrm>
              <a:off x="1544638" y="4908550"/>
              <a:ext cx="647700" cy="6588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2384677" y="4435418"/>
            <a:ext cx="2764058" cy="1569651"/>
            <a:chOff x="3292475" y="4343400"/>
            <a:chExt cx="1789113" cy="1016000"/>
          </a:xfrm>
        </p:grpSpPr>
        <p:sp>
          <p:nvSpPr>
            <p:cNvPr id="3" name="Line 118"/>
            <p:cNvSpPr>
              <a:spLocks noChangeShapeType="1"/>
            </p:cNvSpPr>
            <p:nvPr/>
          </p:nvSpPr>
          <p:spPr bwMode="auto">
            <a:xfrm>
              <a:off x="3336925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Line 121"/>
            <p:cNvSpPr>
              <a:spLocks noChangeShapeType="1"/>
            </p:cNvSpPr>
            <p:nvPr/>
          </p:nvSpPr>
          <p:spPr bwMode="auto">
            <a:xfrm>
              <a:off x="5037138" y="4432300"/>
              <a:ext cx="1587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114"/>
            <p:cNvSpPr>
              <a:spLocks noChangeShapeType="1"/>
            </p:cNvSpPr>
            <p:nvPr/>
          </p:nvSpPr>
          <p:spPr bwMode="auto">
            <a:xfrm>
              <a:off x="3381375" y="4387850"/>
              <a:ext cx="16113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115"/>
            <p:cNvSpPr>
              <a:spLocks noChangeShapeType="1"/>
            </p:cNvSpPr>
            <p:nvPr/>
          </p:nvSpPr>
          <p:spPr bwMode="auto">
            <a:xfrm>
              <a:off x="3381375" y="4695825"/>
              <a:ext cx="16113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16"/>
            <p:cNvSpPr>
              <a:spLocks noChangeShapeType="1"/>
            </p:cNvSpPr>
            <p:nvPr/>
          </p:nvSpPr>
          <p:spPr bwMode="auto">
            <a:xfrm>
              <a:off x="3381375" y="5005388"/>
              <a:ext cx="1611313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17"/>
            <p:cNvSpPr>
              <a:spLocks noChangeShapeType="1"/>
            </p:cNvSpPr>
            <p:nvPr/>
          </p:nvSpPr>
          <p:spPr bwMode="auto">
            <a:xfrm>
              <a:off x="3381375" y="5314950"/>
              <a:ext cx="16113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19"/>
            <p:cNvSpPr>
              <a:spLocks noChangeShapeType="1"/>
            </p:cNvSpPr>
            <p:nvPr/>
          </p:nvSpPr>
          <p:spPr bwMode="auto">
            <a:xfrm>
              <a:off x="3676650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20"/>
            <p:cNvSpPr>
              <a:spLocks noChangeShapeType="1"/>
            </p:cNvSpPr>
            <p:nvPr/>
          </p:nvSpPr>
          <p:spPr bwMode="auto">
            <a:xfrm>
              <a:off x="4016375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22"/>
            <p:cNvSpPr>
              <a:spLocks noChangeShapeType="1"/>
            </p:cNvSpPr>
            <p:nvPr/>
          </p:nvSpPr>
          <p:spPr bwMode="auto">
            <a:xfrm>
              <a:off x="4356100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23"/>
            <p:cNvSpPr>
              <a:spLocks noChangeShapeType="1"/>
            </p:cNvSpPr>
            <p:nvPr/>
          </p:nvSpPr>
          <p:spPr bwMode="auto">
            <a:xfrm>
              <a:off x="4695825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7" name="Group 86"/>
            <p:cNvGrpSpPr>
              <a:grpSpLocks/>
            </p:cNvGrpSpPr>
            <p:nvPr/>
          </p:nvGrpSpPr>
          <p:grpSpPr bwMode="auto">
            <a:xfrm>
              <a:off x="3292475" y="4343400"/>
              <a:ext cx="1789113" cy="88900"/>
              <a:chOff x="0" y="0"/>
              <a:chExt cx="1127" cy="56"/>
            </a:xfrm>
          </p:grpSpPr>
          <p:sp>
            <p:nvSpPr>
              <p:cNvPr id="98" name="Oval 87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9" name="Oval 88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0" name="Oval 89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1" name="Oval 90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2" name="Oval 91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3" name="Oval 92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04" name="Group 93"/>
            <p:cNvGrpSpPr>
              <a:grpSpLocks/>
            </p:cNvGrpSpPr>
            <p:nvPr/>
          </p:nvGrpSpPr>
          <p:grpSpPr bwMode="auto">
            <a:xfrm>
              <a:off x="3292475" y="4651375"/>
              <a:ext cx="1789113" cy="88900"/>
              <a:chOff x="0" y="0"/>
              <a:chExt cx="1127" cy="56"/>
            </a:xfrm>
          </p:grpSpPr>
          <p:sp>
            <p:nvSpPr>
              <p:cNvPr id="105" name="Oval 94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6" name="Oval 95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7" name="Oval 96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8" name="Oval 97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9" name="Oval 98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0" name="Oval 99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11" name="Group 100"/>
            <p:cNvGrpSpPr>
              <a:grpSpLocks/>
            </p:cNvGrpSpPr>
            <p:nvPr/>
          </p:nvGrpSpPr>
          <p:grpSpPr bwMode="auto">
            <a:xfrm>
              <a:off x="3292475" y="4960938"/>
              <a:ext cx="1789113" cy="88900"/>
              <a:chOff x="0" y="0"/>
              <a:chExt cx="1127" cy="56"/>
            </a:xfrm>
          </p:grpSpPr>
          <p:sp>
            <p:nvSpPr>
              <p:cNvPr id="112" name="Oval 101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3" name="Oval 102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4" name="Oval 103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5" name="Oval 104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6" name="Oval 105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7" name="Oval 106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18" name="Group 107"/>
            <p:cNvGrpSpPr>
              <a:grpSpLocks/>
            </p:cNvGrpSpPr>
            <p:nvPr/>
          </p:nvGrpSpPr>
          <p:grpSpPr bwMode="auto">
            <a:xfrm>
              <a:off x="3292475" y="5270500"/>
              <a:ext cx="1789113" cy="88900"/>
              <a:chOff x="0" y="0"/>
              <a:chExt cx="1127" cy="56"/>
            </a:xfrm>
          </p:grpSpPr>
          <p:sp>
            <p:nvSpPr>
              <p:cNvPr id="119" name="Oval 108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0" name="Oval 109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1" name="Oval 110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2" name="Oval 111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" name="Oval 112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4" name="Oval 113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143" name="Group 142"/>
          <p:cNvGrpSpPr/>
          <p:nvPr/>
        </p:nvGrpSpPr>
        <p:grpSpPr>
          <a:xfrm>
            <a:off x="692674" y="1740392"/>
            <a:ext cx="2820468" cy="1773215"/>
            <a:chOff x="1282700" y="1912938"/>
            <a:chExt cx="1825625" cy="1147762"/>
          </a:xfrm>
        </p:grpSpPr>
        <p:sp>
          <p:nvSpPr>
            <p:cNvPr id="13" name="Oval 2"/>
            <p:cNvSpPr>
              <a:spLocks/>
            </p:cNvSpPr>
            <p:nvPr/>
          </p:nvSpPr>
          <p:spPr bwMode="auto">
            <a:xfrm>
              <a:off x="1350963" y="19129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Oval 3"/>
            <p:cNvSpPr>
              <a:spLocks/>
            </p:cNvSpPr>
            <p:nvPr/>
          </p:nvSpPr>
          <p:spPr bwMode="auto">
            <a:xfrm>
              <a:off x="1282700" y="27082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Oval 4"/>
            <p:cNvSpPr>
              <a:spLocks/>
            </p:cNvSpPr>
            <p:nvPr/>
          </p:nvSpPr>
          <p:spPr bwMode="auto">
            <a:xfrm>
              <a:off x="2130425" y="23272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Oval 5"/>
            <p:cNvSpPr>
              <a:spLocks/>
            </p:cNvSpPr>
            <p:nvPr/>
          </p:nvSpPr>
          <p:spPr bwMode="auto">
            <a:xfrm>
              <a:off x="2740025" y="20907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Oval 6"/>
            <p:cNvSpPr>
              <a:spLocks/>
            </p:cNvSpPr>
            <p:nvPr/>
          </p:nvSpPr>
          <p:spPr bwMode="auto">
            <a:xfrm>
              <a:off x="2224088" y="29718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" name="Oval 7"/>
            <p:cNvSpPr>
              <a:spLocks/>
            </p:cNvSpPr>
            <p:nvPr/>
          </p:nvSpPr>
          <p:spPr bwMode="auto">
            <a:xfrm>
              <a:off x="3019425" y="28273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AutoShape 8"/>
            <p:cNvSpPr>
              <a:spLocks/>
            </p:cNvSpPr>
            <p:nvPr/>
          </p:nvSpPr>
          <p:spPr bwMode="auto">
            <a:xfrm>
              <a:off x="1439863" y="1957388"/>
              <a:ext cx="690562" cy="4143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AutoShape 9"/>
            <p:cNvSpPr>
              <a:spLocks/>
            </p:cNvSpPr>
            <p:nvPr/>
          </p:nvSpPr>
          <p:spPr bwMode="auto">
            <a:xfrm rot="10800000" flipH="1">
              <a:off x="1327150" y="2001838"/>
              <a:ext cx="68263" cy="706437"/>
            </a:xfrm>
            <a:custGeom>
              <a:avLst/>
              <a:gdLst>
                <a:gd name="T0" fmla="*/ 0 w 21600"/>
                <a:gd name="T1" fmla="*/ 0 h 21600"/>
                <a:gd name="T2" fmla="*/ 2146690782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AutoShape 10"/>
            <p:cNvSpPr>
              <a:spLocks/>
            </p:cNvSpPr>
            <p:nvPr/>
          </p:nvSpPr>
          <p:spPr bwMode="auto">
            <a:xfrm>
              <a:off x="1427163" y="1989138"/>
              <a:ext cx="809625" cy="9953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AutoShape 11"/>
            <p:cNvSpPr>
              <a:spLocks/>
            </p:cNvSpPr>
            <p:nvPr/>
          </p:nvSpPr>
          <p:spPr bwMode="auto">
            <a:xfrm rot="10800000" flipH="1">
              <a:off x="2219325" y="2166938"/>
              <a:ext cx="533400" cy="20478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AutoShape 12"/>
            <p:cNvSpPr>
              <a:spLocks/>
            </p:cNvSpPr>
            <p:nvPr/>
          </p:nvSpPr>
          <p:spPr bwMode="auto">
            <a:xfrm>
              <a:off x="2816225" y="2166938"/>
              <a:ext cx="247650" cy="660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AutoShape 13"/>
            <p:cNvSpPr>
              <a:spLocks/>
            </p:cNvSpPr>
            <p:nvPr/>
          </p:nvSpPr>
          <p:spPr bwMode="auto">
            <a:xfrm flipH="1">
              <a:off x="2300288" y="2179638"/>
              <a:ext cx="484187" cy="8048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AutoShape 14"/>
            <p:cNvSpPr>
              <a:spLocks/>
            </p:cNvSpPr>
            <p:nvPr/>
          </p:nvSpPr>
          <p:spPr bwMode="auto">
            <a:xfrm rot="10800000" flipH="1">
              <a:off x="2312988" y="2871788"/>
              <a:ext cx="706437" cy="1444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AutoShape 15"/>
            <p:cNvSpPr>
              <a:spLocks/>
            </p:cNvSpPr>
            <p:nvPr/>
          </p:nvSpPr>
          <p:spPr bwMode="auto">
            <a:xfrm>
              <a:off x="1427163" y="1925638"/>
              <a:ext cx="1325562" cy="1778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AutoShape 16"/>
            <p:cNvSpPr>
              <a:spLocks/>
            </p:cNvSpPr>
            <p:nvPr/>
          </p:nvSpPr>
          <p:spPr bwMode="auto">
            <a:xfrm>
              <a:off x="1371600" y="2752725"/>
              <a:ext cx="852488" cy="2635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AutoShape 17"/>
            <p:cNvSpPr>
              <a:spLocks/>
            </p:cNvSpPr>
            <p:nvPr/>
          </p:nvSpPr>
          <p:spPr bwMode="auto">
            <a:xfrm rot="10800000" flipH="1">
              <a:off x="1358900" y="2403475"/>
              <a:ext cx="784225" cy="3175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5" name="AutoShape 124"/>
            <p:cNvSpPr>
              <a:spLocks/>
            </p:cNvSpPr>
            <p:nvPr/>
          </p:nvSpPr>
          <p:spPr bwMode="auto">
            <a:xfrm>
              <a:off x="2206625" y="2403475"/>
              <a:ext cx="825500" cy="4365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943369" y="1641361"/>
            <a:ext cx="2656125" cy="2089598"/>
            <a:chOff x="4279900" y="2212975"/>
            <a:chExt cx="1719250" cy="1352550"/>
          </a:xfrm>
        </p:grpSpPr>
        <p:sp>
          <p:nvSpPr>
            <p:cNvPr id="53" name="Oval 42"/>
            <p:cNvSpPr>
              <a:spLocks/>
            </p:cNvSpPr>
            <p:nvPr/>
          </p:nvSpPr>
          <p:spPr bwMode="auto">
            <a:xfrm>
              <a:off x="4279900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Oval 43"/>
            <p:cNvSpPr>
              <a:spLocks/>
            </p:cNvSpPr>
            <p:nvPr/>
          </p:nvSpPr>
          <p:spPr bwMode="auto">
            <a:xfrm>
              <a:off x="4902200" y="22129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" name="Oval 44"/>
            <p:cNvSpPr>
              <a:spLocks/>
            </p:cNvSpPr>
            <p:nvPr/>
          </p:nvSpPr>
          <p:spPr bwMode="auto">
            <a:xfrm>
              <a:off x="5551488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45"/>
            <p:cNvSpPr>
              <a:spLocks/>
            </p:cNvSpPr>
            <p:nvPr/>
          </p:nvSpPr>
          <p:spPr bwMode="auto">
            <a:xfrm>
              <a:off x="4595813" y="346868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46"/>
            <p:cNvSpPr>
              <a:spLocks/>
            </p:cNvSpPr>
            <p:nvPr/>
          </p:nvSpPr>
          <p:spPr bwMode="auto">
            <a:xfrm>
              <a:off x="5297488" y="34766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AutoShape 47"/>
            <p:cNvSpPr>
              <a:spLocks/>
            </p:cNvSpPr>
            <p:nvPr/>
          </p:nvSpPr>
          <p:spPr bwMode="auto">
            <a:xfrm rot="10800000" flipH="1">
              <a:off x="4356100" y="2289175"/>
              <a:ext cx="558800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AutoShape 48"/>
            <p:cNvSpPr>
              <a:spLocks/>
            </p:cNvSpPr>
            <p:nvPr/>
          </p:nvSpPr>
          <p:spPr bwMode="auto">
            <a:xfrm>
              <a:off x="4324350" y="2765425"/>
              <a:ext cx="284163" cy="7159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AutoShape 49"/>
            <p:cNvSpPr>
              <a:spLocks/>
            </p:cNvSpPr>
            <p:nvPr/>
          </p:nvSpPr>
          <p:spPr bwMode="auto">
            <a:xfrm>
              <a:off x="4978400" y="2289175"/>
              <a:ext cx="585788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Line 50"/>
            <p:cNvSpPr>
              <a:spLocks noChangeShapeType="1"/>
            </p:cNvSpPr>
            <p:nvPr/>
          </p:nvSpPr>
          <p:spPr bwMode="auto">
            <a:xfrm>
              <a:off x="4684713" y="3513138"/>
              <a:ext cx="612775" cy="79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AutoShape 51"/>
            <p:cNvSpPr>
              <a:spLocks/>
            </p:cNvSpPr>
            <p:nvPr/>
          </p:nvSpPr>
          <p:spPr bwMode="auto">
            <a:xfrm rot="10800000" flipH="1">
              <a:off x="5341938" y="2765425"/>
              <a:ext cx="254000" cy="7112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AutoShape 52"/>
            <p:cNvSpPr>
              <a:spLocks/>
            </p:cNvSpPr>
            <p:nvPr/>
          </p:nvSpPr>
          <p:spPr bwMode="auto">
            <a:xfrm>
              <a:off x="4356100" y="2752725"/>
              <a:ext cx="954088" cy="736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" name="AutoShape 65"/>
            <p:cNvSpPr>
              <a:spLocks/>
            </p:cNvSpPr>
            <p:nvPr/>
          </p:nvSpPr>
          <p:spPr bwMode="auto">
            <a:xfrm rot="10800000" flipH="1">
              <a:off x="4672013" y="2752725"/>
              <a:ext cx="892175" cy="7286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" name="Line 66"/>
            <p:cNvSpPr>
              <a:spLocks noChangeShapeType="1"/>
            </p:cNvSpPr>
            <p:nvPr/>
          </p:nvSpPr>
          <p:spPr bwMode="auto">
            <a:xfrm>
              <a:off x="4368800" y="2720975"/>
              <a:ext cx="1182688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AutoShape 67"/>
            <p:cNvSpPr>
              <a:spLocks/>
            </p:cNvSpPr>
            <p:nvPr/>
          </p:nvSpPr>
          <p:spPr bwMode="auto">
            <a:xfrm rot="10800000" flipH="1">
              <a:off x="4640263" y="2301875"/>
              <a:ext cx="306387" cy="11668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" name="AutoShape 68"/>
            <p:cNvSpPr>
              <a:spLocks/>
            </p:cNvSpPr>
            <p:nvPr/>
          </p:nvSpPr>
          <p:spPr bwMode="auto">
            <a:xfrm rot="10800000">
              <a:off x="4946650" y="2301875"/>
              <a:ext cx="395288" cy="11747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6" name="Rectangle 125"/>
            <p:cNvSpPr>
              <a:spLocks/>
            </p:cNvSpPr>
            <p:nvPr/>
          </p:nvSpPr>
          <p:spPr bwMode="auto">
            <a:xfrm>
              <a:off x="5338750" y="3276662"/>
              <a:ext cx="6604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5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6847571" y="2119628"/>
            <a:ext cx="1690956" cy="1886317"/>
            <a:chOff x="7024688" y="2555875"/>
            <a:chExt cx="812800" cy="906705"/>
          </a:xfrm>
        </p:grpSpPr>
        <p:grpSp>
          <p:nvGrpSpPr>
            <p:cNvPr id="80" name="Group 69"/>
            <p:cNvGrpSpPr>
              <a:grpSpLocks/>
            </p:cNvGrpSpPr>
            <p:nvPr/>
          </p:nvGrpSpPr>
          <p:grpSpPr bwMode="auto">
            <a:xfrm>
              <a:off x="7083425" y="2555875"/>
              <a:ext cx="88900" cy="661988"/>
              <a:chOff x="0" y="0"/>
              <a:chExt cx="56" cy="417"/>
            </a:xfrm>
          </p:grpSpPr>
          <p:sp>
            <p:nvSpPr>
              <p:cNvPr id="81" name="Oval 70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2" name="Oval 71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3" name="Oval 72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4" name="Group 73"/>
            <p:cNvGrpSpPr>
              <a:grpSpLocks/>
            </p:cNvGrpSpPr>
            <p:nvPr/>
          </p:nvGrpSpPr>
          <p:grpSpPr bwMode="auto">
            <a:xfrm>
              <a:off x="7642225" y="2557463"/>
              <a:ext cx="88900" cy="661987"/>
              <a:chOff x="0" y="0"/>
              <a:chExt cx="56" cy="417"/>
            </a:xfrm>
          </p:grpSpPr>
          <p:sp>
            <p:nvSpPr>
              <p:cNvPr id="85" name="Oval 74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6" name="Oval 75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7" name="Oval 76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88" name="Line 77"/>
            <p:cNvSpPr>
              <a:spLocks noChangeShapeType="1"/>
            </p:cNvSpPr>
            <p:nvPr/>
          </p:nvSpPr>
          <p:spPr bwMode="auto">
            <a:xfrm>
              <a:off x="7172325" y="260032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78"/>
            <p:cNvSpPr>
              <a:spLocks noChangeShapeType="1"/>
            </p:cNvSpPr>
            <p:nvPr/>
          </p:nvSpPr>
          <p:spPr bwMode="auto">
            <a:xfrm>
              <a:off x="7172325" y="288607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79"/>
            <p:cNvSpPr>
              <a:spLocks noChangeShapeType="1"/>
            </p:cNvSpPr>
            <p:nvPr/>
          </p:nvSpPr>
          <p:spPr bwMode="auto">
            <a:xfrm>
              <a:off x="7172325" y="3173413"/>
              <a:ext cx="4699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AutoShape 80"/>
            <p:cNvSpPr>
              <a:spLocks/>
            </p:cNvSpPr>
            <p:nvPr/>
          </p:nvSpPr>
          <p:spPr bwMode="auto">
            <a:xfrm>
              <a:off x="7159625" y="2632075"/>
              <a:ext cx="495300" cy="2238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" name="AutoShape 81"/>
            <p:cNvSpPr>
              <a:spLocks/>
            </p:cNvSpPr>
            <p:nvPr/>
          </p:nvSpPr>
          <p:spPr bwMode="auto">
            <a:xfrm>
              <a:off x="7159625" y="2917825"/>
              <a:ext cx="495300" cy="2254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3" name="AutoShape 82"/>
            <p:cNvSpPr>
              <a:spLocks/>
            </p:cNvSpPr>
            <p:nvPr/>
          </p:nvSpPr>
          <p:spPr bwMode="auto">
            <a:xfrm>
              <a:off x="7159625" y="2632075"/>
              <a:ext cx="527050" cy="49847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AutoShape 83"/>
            <p:cNvSpPr>
              <a:spLocks/>
            </p:cNvSpPr>
            <p:nvPr/>
          </p:nvSpPr>
          <p:spPr bwMode="auto">
            <a:xfrm rot="10800000" flipH="1">
              <a:off x="7159625" y="2919413"/>
              <a:ext cx="495300" cy="2222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AutoShape 84"/>
            <p:cNvSpPr>
              <a:spLocks/>
            </p:cNvSpPr>
            <p:nvPr/>
          </p:nvSpPr>
          <p:spPr bwMode="auto">
            <a:xfrm rot="10800000" flipH="1">
              <a:off x="7159625" y="2633663"/>
              <a:ext cx="495300" cy="2206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AutoShape 85"/>
            <p:cNvSpPr>
              <a:spLocks/>
            </p:cNvSpPr>
            <p:nvPr/>
          </p:nvSpPr>
          <p:spPr bwMode="auto">
            <a:xfrm rot="10800000" flipH="1">
              <a:off x="7127875" y="2646363"/>
              <a:ext cx="558800" cy="482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7" name="Rectangle 126"/>
            <p:cNvSpPr>
              <a:spLocks/>
            </p:cNvSpPr>
            <p:nvPr/>
          </p:nvSpPr>
          <p:spPr bwMode="auto">
            <a:xfrm>
              <a:off x="7024688" y="3290888"/>
              <a:ext cx="812800" cy="17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3,3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5718571" y="4507404"/>
            <a:ext cx="2955360" cy="1572103"/>
            <a:chOff x="6086475" y="4478338"/>
            <a:chExt cx="1912938" cy="1017587"/>
          </a:xfrm>
        </p:grpSpPr>
        <p:sp>
          <p:nvSpPr>
            <p:cNvPr id="64" name="Oval 53"/>
            <p:cNvSpPr>
              <a:spLocks/>
            </p:cNvSpPr>
            <p:nvPr/>
          </p:nvSpPr>
          <p:spPr bwMode="auto">
            <a:xfrm>
              <a:off x="6086475" y="47291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Oval 54"/>
            <p:cNvSpPr>
              <a:spLocks/>
            </p:cNvSpPr>
            <p:nvPr/>
          </p:nvSpPr>
          <p:spPr bwMode="auto">
            <a:xfrm>
              <a:off x="6470650" y="44783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Oval 55"/>
            <p:cNvSpPr>
              <a:spLocks/>
            </p:cNvSpPr>
            <p:nvPr/>
          </p:nvSpPr>
          <p:spPr bwMode="auto">
            <a:xfrm>
              <a:off x="6086475" y="516255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" name="Oval 56"/>
            <p:cNvSpPr>
              <a:spLocks/>
            </p:cNvSpPr>
            <p:nvPr/>
          </p:nvSpPr>
          <p:spPr bwMode="auto">
            <a:xfrm>
              <a:off x="6470650" y="54070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8" name="Oval 57"/>
            <p:cNvSpPr>
              <a:spLocks/>
            </p:cNvSpPr>
            <p:nvPr/>
          </p:nvSpPr>
          <p:spPr bwMode="auto">
            <a:xfrm>
              <a:off x="6815138" y="47371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9" name="Oval 58"/>
            <p:cNvSpPr>
              <a:spLocks/>
            </p:cNvSpPr>
            <p:nvPr/>
          </p:nvSpPr>
          <p:spPr bwMode="auto">
            <a:xfrm>
              <a:off x="6815138" y="517048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0" name="AutoShape 59"/>
            <p:cNvSpPr>
              <a:spLocks/>
            </p:cNvSpPr>
            <p:nvPr/>
          </p:nvSpPr>
          <p:spPr bwMode="auto">
            <a:xfrm rot="10800000" flipH="1">
              <a:off x="6162675" y="4554538"/>
              <a:ext cx="320675" cy="1873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" name="AutoShape 60"/>
            <p:cNvSpPr>
              <a:spLocks/>
            </p:cNvSpPr>
            <p:nvPr/>
          </p:nvSpPr>
          <p:spPr bwMode="auto">
            <a:xfrm rot="10800000" flipH="1">
              <a:off x="6546850" y="5246688"/>
              <a:ext cx="280988" cy="1730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" name="AutoShape 61"/>
            <p:cNvSpPr>
              <a:spLocks/>
            </p:cNvSpPr>
            <p:nvPr/>
          </p:nvSpPr>
          <p:spPr bwMode="auto">
            <a:xfrm>
              <a:off x="6546850" y="4554538"/>
              <a:ext cx="280988" cy="1952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" name="Line 62"/>
            <p:cNvSpPr>
              <a:spLocks noChangeShapeType="1"/>
            </p:cNvSpPr>
            <p:nvPr/>
          </p:nvSpPr>
          <p:spPr bwMode="auto">
            <a:xfrm rot="10800000" flipH="1">
              <a:off x="6859588" y="4826000"/>
              <a:ext cx="1587" cy="3444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63"/>
            <p:cNvSpPr>
              <a:spLocks noChangeShapeType="1"/>
            </p:cNvSpPr>
            <p:nvPr/>
          </p:nvSpPr>
          <p:spPr bwMode="auto">
            <a:xfrm rot="10800000" flipH="1">
              <a:off x="6130925" y="4818063"/>
              <a:ext cx="1588" cy="3444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AutoShape 64"/>
            <p:cNvSpPr>
              <a:spLocks/>
            </p:cNvSpPr>
            <p:nvPr/>
          </p:nvSpPr>
          <p:spPr bwMode="auto">
            <a:xfrm rot="10800000">
              <a:off x="6162675" y="5238750"/>
              <a:ext cx="320675" cy="18097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28" name="Group 127"/>
            <p:cNvGrpSpPr>
              <a:grpSpLocks/>
            </p:cNvGrpSpPr>
            <p:nvPr/>
          </p:nvGrpSpPr>
          <p:grpSpPr bwMode="auto">
            <a:xfrm>
              <a:off x="7351713" y="4629150"/>
              <a:ext cx="88900" cy="661988"/>
              <a:chOff x="0" y="0"/>
              <a:chExt cx="56" cy="417"/>
            </a:xfrm>
          </p:grpSpPr>
          <p:sp>
            <p:nvSpPr>
              <p:cNvPr id="129" name="Oval 128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0" name="Oval 129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1" name="Oval 130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32" name="Group 131"/>
            <p:cNvGrpSpPr>
              <a:grpSpLocks/>
            </p:cNvGrpSpPr>
            <p:nvPr/>
          </p:nvGrpSpPr>
          <p:grpSpPr bwMode="auto">
            <a:xfrm>
              <a:off x="7910513" y="4630738"/>
              <a:ext cx="88900" cy="661987"/>
              <a:chOff x="0" y="0"/>
              <a:chExt cx="56" cy="417"/>
            </a:xfrm>
          </p:grpSpPr>
          <p:sp>
            <p:nvSpPr>
              <p:cNvPr id="133" name="Oval 132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4" name="Oval 133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5" name="Oval 134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36" name="Line 135"/>
            <p:cNvSpPr>
              <a:spLocks noChangeShapeType="1"/>
            </p:cNvSpPr>
            <p:nvPr/>
          </p:nvSpPr>
          <p:spPr bwMode="auto">
            <a:xfrm>
              <a:off x="7440613" y="4673600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136"/>
            <p:cNvSpPr>
              <a:spLocks noChangeShapeType="1"/>
            </p:cNvSpPr>
            <p:nvPr/>
          </p:nvSpPr>
          <p:spPr bwMode="auto">
            <a:xfrm>
              <a:off x="7440613" y="4959350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137"/>
            <p:cNvSpPr>
              <a:spLocks noChangeShapeType="1"/>
            </p:cNvSpPr>
            <p:nvPr/>
          </p:nvSpPr>
          <p:spPr bwMode="auto">
            <a:xfrm>
              <a:off x="7440613" y="5246688"/>
              <a:ext cx="4699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AutoShape 138"/>
            <p:cNvSpPr>
              <a:spLocks/>
            </p:cNvSpPr>
            <p:nvPr/>
          </p:nvSpPr>
          <p:spPr bwMode="auto">
            <a:xfrm>
              <a:off x="7427913" y="4705350"/>
              <a:ext cx="495300" cy="51117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0" name="AutoShape 139"/>
            <p:cNvSpPr>
              <a:spLocks/>
            </p:cNvSpPr>
            <p:nvPr/>
          </p:nvSpPr>
          <p:spPr bwMode="auto">
            <a:xfrm rot="10800000" flipH="1">
              <a:off x="7427913" y="4992688"/>
              <a:ext cx="495300" cy="2222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1" name="AutoShape 140"/>
            <p:cNvSpPr>
              <a:spLocks/>
            </p:cNvSpPr>
            <p:nvPr/>
          </p:nvSpPr>
          <p:spPr bwMode="auto">
            <a:xfrm rot="10800000" flipH="1">
              <a:off x="7427913" y="4706938"/>
              <a:ext cx="495300" cy="2206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2" name="Rectangle 141"/>
            <p:cNvSpPr>
              <a:spLocks/>
            </p:cNvSpPr>
            <p:nvPr/>
          </p:nvSpPr>
          <p:spPr bwMode="auto">
            <a:xfrm>
              <a:off x="6716344" y="4761532"/>
              <a:ext cx="812800" cy="44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sz="4000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497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Graphs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79846"/>
            <a:ext cx="8229600" cy="528374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Communication networks</a:t>
            </a:r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ocial networks</a:t>
            </a:r>
          </a:p>
          <a:p>
            <a:r>
              <a:rPr lang="en-US" dirty="0" smtClean="0"/>
              <a:t>Routing and shortest path problems</a:t>
            </a:r>
          </a:p>
          <a:p>
            <a:r>
              <a:rPr lang="en-US" dirty="0" smtClean="0"/>
              <a:t>Commodity distribution (network flow)</a:t>
            </a:r>
          </a:p>
          <a:p>
            <a:r>
              <a:rPr lang="en-US" dirty="0" smtClean="0"/>
              <a:t>Traffic control</a:t>
            </a:r>
          </a:p>
          <a:p>
            <a:r>
              <a:rPr lang="en-US" dirty="0" smtClean="0"/>
              <a:t>Resource allocation</a:t>
            </a:r>
          </a:p>
          <a:p>
            <a:r>
              <a:rPr lang="en-US" dirty="0" smtClean="0"/>
              <a:t>Numerical linear algebra (sparse matrices)</a:t>
            </a:r>
          </a:p>
          <a:p>
            <a:r>
              <a:rPr lang="en-US" dirty="0" smtClean="0"/>
              <a:t>Geometric modeling (meshes, topology, …)</a:t>
            </a:r>
          </a:p>
          <a:p>
            <a:r>
              <a:rPr lang="en-US" dirty="0" smtClean="0"/>
              <a:t>Image processing (e.g. graph cuts)</a:t>
            </a:r>
          </a:p>
          <a:p>
            <a:r>
              <a:rPr lang="en-US" dirty="0" smtClean="0"/>
              <a:t>Computer animation (e.g. motion graphs)</a:t>
            </a:r>
          </a:p>
          <a:p>
            <a:r>
              <a:rPr lang="en-US" dirty="0" smtClean="0"/>
              <a:t>Systems biology</a:t>
            </a:r>
          </a:p>
          <a:p>
            <a:r>
              <a:rPr lang="en-US" dirty="0" smtClean="0"/>
              <a:t>Digital humanities (e.g. Republic of Letters)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5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Directed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98" y="1550195"/>
            <a:ext cx="6402989" cy="497027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sz="3000" dirty="0">
                <a:latin typeface="Calibri" charset="0"/>
              </a:rPr>
              <a:t>A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directed graph</a:t>
            </a:r>
            <a:r>
              <a:rPr lang="en-US" sz="3000" dirty="0">
                <a:latin typeface="Calibri" charset="0"/>
              </a:rPr>
              <a:t> </a:t>
            </a:r>
            <a:r>
              <a:rPr lang="en-US" sz="3000" dirty="0" smtClean="0">
                <a:latin typeface="Calibri" charset="0"/>
              </a:rPr>
              <a:t>(</a:t>
            </a:r>
            <a:r>
              <a:rPr lang="en-US" sz="3000" dirty="0" smtClean="0">
                <a:solidFill>
                  <a:srgbClr val="0000FF"/>
                </a:solidFill>
                <a:latin typeface="Calibri" charset="0"/>
              </a:rPr>
              <a:t>digraph</a:t>
            </a:r>
            <a:r>
              <a:rPr lang="en-US" sz="3000" dirty="0">
                <a:latin typeface="Calibri" charset="0"/>
              </a:rPr>
              <a:t>) is a pair </a:t>
            </a:r>
            <a:r>
              <a:rPr lang="en-US" sz="3000" dirty="0">
                <a:latin typeface="Times New Roman"/>
                <a:cs typeface="Times New Roman"/>
              </a:rPr>
              <a:t>(</a:t>
            </a:r>
            <a:r>
              <a:rPr lang="en-US" sz="3000" i="1" dirty="0">
                <a:latin typeface="Times New Roman"/>
                <a:cs typeface="Times New Roman"/>
              </a:rPr>
              <a:t>V</a:t>
            </a:r>
            <a:r>
              <a:rPr lang="en-US" sz="3000" dirty="0">
                <a:latin typeface="Times New Roman"/>
                <a:cs typeface="Times New Roman"/>
              </a:rPr>
              <a:t>, </a:t>
            </a:r>
            <a:r>
              <a:rPr lang="en-US" sz="3000" i="1" dirty="0">
                <a:latin typeface="Times New Roman"/>
                <a:cs typeface="Times New Roman"/>
              </a:rPr>
              <a:t>E</a:t>
            </a:r>
            <a:r>
              <a:rPr lang="en-US" sz="3000" dirty="0" smtClean="0">
                <a:latin typeface="Times New Roman"/>
                <a:cs typeface="Times New Roman"/>
              </a:rPr>
              <a:t>)</a:t>
            </a:r>
            <a:r>
              <a:rPr lang="en-US" sz="3000" dirty="0" smtClean="0">
                <a:latin typeface="Calibri" charset="0"/>
              </a:rPr>
              <a:t> where</a:t>
            </a:r>
            <a:endParaRPr lang="en-US" sz="3000" dirty="0">
              <a:latin typeface="Calibri" charset="0"/>
            </a:endParaRPr>
          </a:p>
          <a:p>
            <a:pPr marL="728663" lvl="1">
              <a:lnSpc>
                <a:spcPct val="120000"/>
              </a:lnSpc>
              <a:defRPr/>
            </a:pPr>
            <a:r>
              <a:rPr lang="en-US" sz="2600" i="1" dirty="0">
                <a:latin typeface="Times New Roman"/>
                <a:cs typeface="Times New Roman"/>
              </a:rPr>
              <a:t>V</a:t>
            </a:r>
            <a:r>
              <a:rPr lang="en-US" sz="2600" dirty="0">
                <a:latin typeface="Calibri" charset="0"/>
              </a:rPr>
              <a:t> is a set</a:t>
            </a:r>
          </a:p>
          <a:p>
            <a:pPr marL="728663" lvl="1">
              <a:lnSpc>
                <a:spcPct val="120000"/>
              </a:lnSpc>
              <a:defRPr/>
            </a:pPr>
            <a:r>
              <a:rPr lang="en-US" sz="2600" i="1" dirty="0">
                <a:latin typeface="Times New Roman"/>
                <a:cs typeface="Times New Roman"/>
              </a:rPr>
              <a:t>E</a:t>
            </a:r>
            <a:r>
              <a:rPr lang="en-US" sz="2600" dirty="0">
                <a:latin typeface="Calibri" charset="0"/>
              </a:rPr>
              <a:t> is a set of </a:t>
            </a:r>
            <a:r>
              <a:rPr lang="en-US" sz="2600" b="1" i="1" dirty="0">
                <a:latin typeface="Calibri" charset="0"/>
              </a:rPr>
              <a:t>ordered</a:t>
            </a:r>
            <a:r>
              <a:rPr lang="en-US" sz="2600" dirty="0">
                <a:latin typeface="Calibri" charset="0"/>
              </a:rPr>
              <a:t> pairs </a:t>
            </a:r>
            <a:r>
              <a:rPr lang="en-US" sz="2600" dirty="0">
                <a:latin typeface="Times New Roman"/>
                <a:cs typeface="Times New Roman"/>
              </a:rPr>
              <a:t>(</a:t>
            </a:r>
            <a:r>
              <a:rPr lang="en-US" sz="2600" i="1" dirty="0">
                <a:latin typeface="Times New Roman"/>
                <a:cs typeface="Times New Roman"/>
              </a:rPr>
              <a:t>u</a:t>
            </a:r>
            <a:r>
              <a:rPr lang="en-US" sz="2600" dirty="0" smtClean="0">
                <a:latin typeface="Times New Roman"/>
                <a:cs typeface="Times New Roman"/>
              </a:rPr>
              <a:t>, 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  <a:r>
              <a:rPr lang="en-US" sz="2600" dirty="0">
                <a:latin typeface="Times New Roman"/>
                <a:cs typeface="Times New Roman"/>
              </a:rPr>
              <a:t>)</a:t>
            </a:r>
            <a:r>
              <a:rPr lang="en-US" sz="2600" dirty="0">
                <a:latin typeface="Calibri" charset="0"/>
              </a:rPr>
              <a:t> where </a:t>
            </a:r>
            <a:r>
              <a:rPr lang="en-US" sz="2600" i="1" dirty="0">
                <a:latin typeface="Times New Roman"/>
                <a:cs typeface="Times New Roman"/>
              </a:rPr>
              <a:t>u</a:t>
            </a:r>
            <a:r>
              <a:rPr lang="en-US" sz="2600" dirty="0" smtClean="0">
                <a:latin typeface="Times New Roman"/>
                <a:cs typeface="Times New Roman"/>
              </a:rPr>
              <a:t>,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  <a:r>
              <a:rPr lang="en-US" sz="2600" dirty="0" smtClean="0">
                <a:latin typeface="Times New Roman"/>
                <a:cs typeface="Times New Roman"/>
              </a:rPr>
              <a:t> </a:t>
            </a:r>
            <a:r>
              <a:rPr lang="en-US" sz="2600" dirty="0">
                <a:latin typeface="Times New Roman"/>
                <a:cs typeface="Times New Roman"/>
                <a:sym typeface="Symbol" charset="0"/>
              </a:rPr>
              <a:t> 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</a:p>
          <a:p>
            <a:pPr marL="1128713" lvl="2">
              <a:lnSpc>
                <a:spcPct val="120000"/>
              </a:lnSpc>
              <a:defRPr/>
            </a:pPr>
            <a:r>
              <a:rPr lang="en-US" dirty="0" smtClean="0">
                <a:latin typeface="Calibri" charset="0"/>
              </a:rPr>
              <a:t>Often </a:t>
            </a:r>
            <a:r>
              <a:rPr lang="en-US" dirty="0">
                <a:latin typeface="Calibri" charset="0"/>
              </a:rPr>
              <a:t>require </a:t>
            </a:r>
            <a:r>
              <a:rPr lang="en-US" sz="2200" i="1" dirty="0">
                <a:latin typeface="Times New Roman"/>
                <a:cs typeface="Times New Roman"/>
              </a:rPr>
              <a:t>u</a:t>
            </a:r>
            <a:r>
              <a:rPr lang="en-US" sz="2200" dirty="0">
                <a:latin typeface="Times New Roman"/>
                <a:cs typeface="Times New Roman"/>
              </a:rPr>
              <a:t> ≠ </a:t>
            </a:r>
            <a:r>
              <a:rPr lang="en-US" sz="2200" i="1" dirty="0">
                <a:latin typeface="Times New Roman"/>
                <a:cs typeface="Times New Roman"/>
              </a:rPr>
              <a:t>v </a:t>
            </a:r>
            <a:r>
              <a:rPr lang="en-US" dirty="0">
                <a:latin typeface="Calibri" charset="0"/>
              </a:rPr>
              <a:t>(i.e. no self-loops)</a:t>
            </a:r>
          </a:p>
          <a:p>
            <a:pPr>
              <a:lnSpc>
                <a:spcPct val="120000"/>
              </a:lnSpc>
              <a:defRPr/>
            </a:pPr>
            <a:endParaRPr lang="en-US" sz="3000" dirty="0">
              <a:latin typeface="Calibri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3000" dirty="0">
                <a:latin typeface="Calibri" charset="0"/>
              </a:rPr>
              <a:t>An element of </a:t>
            </a:r>
            <a:r>
              <a:rPr lang="en-US" sz="3100" i="1" dirty="0">
                <a:latin typeface="Times New Roman"/>
                <a:cs typeface="Times New Roman"/>
              </a:rPr>
              <a:t>V</a:t>
            </a:r>
            <a:r>
              <a:rPr lang="en-US" sz="3000" dirty="0">
                <a:latin typeface="Calibri" charset="0"/>
              </a:rPr>
              <a:t> is called a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vertex</a:t>
            </a:r>
            <a:r>
              <a:rPr lang="en-US" sz="3000" dirty="0">
                <a:latin typeface="Calibri" charset="0"/>
              </a:rPr>
              <a:t> or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node</a:t>
            </a:r>
          </a:p>
          <a:p>
            <a:pPr>
              <a:lnSpc>
                <a:spcPct val="120000"/>
              </a:lnSpc>
              <a:defRPr/>
            </a:pPr>
            <a:r>
              <a:rPr lang="en-US" sz="3000" dirty="0">
                <a:latin typeface="Calibri" charset="0"/>
              </a:rPr>
              <a:t>An element of </a:t>
            </a:r>
            <a:r>
              <a:rPr lang="en-US" sz="3100" i="1" dirty="0">
                <a:latin typeface="Times New Roman"/>
                <a:cs typeface="Times New Roman"/>
              </a:rPr>
              <a:t>E</a:t>
            </a:r>
            <a:r>
              <a:rPr lang="en-US" sz="3000" dirty="0">
                <a:latin typeface="Calibri" charset="0"/>
              </a:rPr>
              <a:t> is called an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edge</a:t>
            </a:r>
            <a:r>
              <a:rPr lang="en-US" sz="3000" dirty="0">
                <a:latin typeface="Calibri" charset="0"/>
              </a:rPr>
              <a:t> or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arc</a:t>
            </a:r>
          </a:p>
          <a:p>
            <a:pPr>
              <a:lnSpc>
                <a:spcPct val="120000"/>
              </a:lnSpc>
              <a:defRPr/>
            </a:pPr>
            <a:endParaRPr lang="en-US" sz="3000" dirty="0">
              <a:latin typeface="Calibri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3000" dirty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sz="3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sz="3000" dirty="0" smtClean="0">
                <a:latin typeface="Calibri" charset="0"/>
              </a:rPr>
              <a:t> </a:t>
            </a:r>
            <a:r>
              <a:rPr lang="en-US" sz="3000" dirty="0">
                <a:latin typeface="Calibri" charset="0"/>
              </a:rPr>
              <a:t>= size of </a:t>
            </a:r>
            <a:r>
              <a:rPr lang="en-US" sz="3000" i="1" dirty="0">
                <a:latin typeface="Times New Roman"/>
                <a:cs typeface="Times New Roman"/>
              </a:rPr>
              <a:t>V</a:t>
            </a:r>
            <a:r>
              <a:rPr lang="en-US" sz="3000" dirty="0">
                <a:latin typeface="Calibri" charset="0"/>
              </a:rPr>
              <a:t>, often denoted </a:t>
            </a:r>
            <a:r>
              <a:rPr lang="en-US" sz="3000" i="1" dirty="0">
                <a:solidFill>
                  <a:srgbClr val="E46C0A"/>
                </a:solidFill>
                <a:latin typeface="Times New Roman"/>
                <a:cs typeface="Times New Roman"/>
              </a:rPr>
              <a:t>n</a:t>
            </a:r>
          </a:p>
          <a:p>
            <a:pPr>
              <a:lnSpc>
                <a:spcPct val="120000"/>
              </a:lnSpc>
              <a:defRPr/>
            </a:pPr>
            <a:r>
              <a:rPr lang="en-US" sz="3000" dirty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sz="3000" i="1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sz="3000" dirty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sz="3000" dirty="0">
                <a:latin typeface="Calibri" charset="0"/>
              </a:rPr>
              <a:t> = size of </a:t>
            </a:r>
            <a:r>
              <a:rPr lang="en-US" sz="3000" i="1" dirty="0">
                <a:latin typeface="Times New Roman"/>
                <a:cs typeface="Times New Roman"/>
              </a:rPr>
              <a:t>E</a:t>
            </a:r>
            <a:r>
              <a:rPr lang="en-US" sz="3000" dirty="0">
                <a:latin typeface="Calibri" charset="0"/>
              </a:rPr>
              <a:t>, often denoted </a:t>
            </a:r>
            <a:r>
              <a:rPr lang="en-US" sz="3000" i="1" dirty="0" smtClean="0">
                <a:solidFill>
                  <a:srgbClr val="E46C0A"/>
                </a:solidFill>
                <a:latin typeface="Times New Roman"/>
                <a:cs typeface="Times New Roman"/>
              </a:rPr>
              <a:t>m</a:t>
            </a:r>
            <a:endParaRPr lang="en-US" sz="3000" dirty="0">
              <a:solidFill>
                <a:srgbClr val="E46C0A"/>
              </a:solidFill>
              <a:latin typeface="Calibri" charset="0"/>
            </a:endParaRP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7660199" y="1770121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7035182" y="279258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8300218" y="279258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5" name="Oval 24"/>
          <p:cNvSpPr/>
          <p:nvPr/>
        </p:nvSpPr>
        <p:spPr>
          <a:xfrm>
            <a:off x="7660199" y="394266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835179" y="4112681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28" name="Straight Arrow Connector 27"/>
          <p:cNvCxnSpPr>
            <a:stCxn id="23" idx="7"/>
            <a:endCxn id="22" idx="3"/>
          </p:cNvCxnSpPr>
          <p:nvPr/>
        </p:nvCxnSpPr>
        <p:spPr>
          <a:xfrm flipV="1">
            <a:off x="7521721" y="2256660"/>
            <a:ext cx="221955" cy="6194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5"/>
            <a:endCxn id="24" idx="0"/>
          </p:cNvCxnSpPr>
          <p:nvPr/>
        </p:nvCxnSpPr>
        <p:spPr>
          <a:xfrm>
            <a:off x="8146738" y="2256660"/>
            <a:ext cx="438488" cy="535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6"/>
            <a:endCxn id="24" idx="1"/>
          </p:cNvCxnSpPr>
          <p:nvPr/>
        </p:nvCxnSpPr>
        <p:spPr>
          <a:xfrm flipV="1">
            <a:off x="7605198" y="2876061"/>
            <a:ext cx="778497" cy="2015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24" idx="2"/>
            <a:endCxn id="25" idx="1"/>
          </p:cNvCxnSpPr>
          <p:nvPr/>
        </p:nvCxnSpPr>
        <p:spPr>
          <a:xfrm rot="10800000" flipV="1">
            <a:off x="7743676" y="3077591"/>
            <a:ext cx="556542" cy="948549"/>
          </a:xfrm>
          <a:prstGeom prst="curvedConnector2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24" idx="5"/>
            <a:endCxn id="25" idx="6"/>
          </p:cNvCxnSpPr>
          <p:nvPr/>
        </p:nvCxnSpPr>
        <p:spPr>
          <a:xfrm rot="5400000">
            <a:off x="8034212" y="3475126"/>
            <a:ext cx="948549" cy="556542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571905" y="4910350"/>
            <a:ext cx="26035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= {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}</a:t>
            </a:r>
          </a:p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 = {(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), (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), (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), </a:t>
            </a:r>
          </a:p>
          <a:p>
            <a:r>
              <a:rPr lang="en-US" dirty="0">
                <a:latin typeface="Times New Roman"/>
                <a:cs typeface="Times New Roman"/>
              </a:rPr>
              <a:t>	</a:t>
            </a:r>
            <a:r>
              <a:rPr lang="en-US" dirty="0" smtClean="0">
                <a:latin typeface="Times New Roman"/>
                <a:cs typeface="Times New Roman"/>
              </a:rPr>
              <a:t> (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), (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)}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dirty="0" smtClean="0">
                <a:latin typeface="Times New Roman"/>
                <a:cs typeface="Times New Roman"/>
              </a:rPr>
              <a:t> = 5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dirty="0" smtClean="0">
                <a:latin typeface="Times New Roman"/>
                <a:cs typeface="Times New Roman"/>
              </a:rPr>
              <a:t> = 5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716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Un</a:t>
            </a:r>
            <a:r>
              <a:rPr lang="en-US" dirty="0" smtClean="0"/>
              <a:t>directed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98" y="1550195"/>
            <a:ext cx="6172981" cy="497027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defRPr/>
            </a:pPr>
            <a:r>
              <a:rPr lang="en-US" sz="3000" dirty="0" smtClean="0">
                <a:latin typeface="Calibri" charset="0"/>
              </a:rPr>
              <a:t>An </a:t>
            </a:r>
            <a:r>
              <a:rPr lang="en-US" sz="3000" dirty="0" smtClean="0">
                <a:solidFill>
                  <a:srgbClr val="0000FF"/>
                </a:solidFill>
                <a:latin typeface="Calibri" charset="0"/>
              </a:rPr>
              <a:t>undirected graph</a:t>
            </a:r>
            <a:r>
              <a:rPr lang="en-US" sz="3000" dirty="0" smtClean="0">
                <a:latin typeface="Calibri" charset="0"/>
              </a:rPr>
              <a:t> is just like a directed graph!</a:t>
            </a:r>
          </a:p>
          <a:p>
            <a:pPr marL="728663" lvl="1">
              <a:lnSpc>
                <a:spcPct val="120000"/>
              </a:lnSpc>
              <a:defRPr/>
            </a:pPr>
            <a:r>
              <a:rPr lang="en-US" sz="3000" dirty="0" smtClean="0">
                <a:latin typeface="Calibri" charset="0"/>
              </a:rPr>
              <a:t>… except that </a:t>
            </a:r>
            <a:r>
              <a:rPr lang="en-US" sz="2600" i="1" dirty="0">
                <a:latin typeface="Times New Roman"/>
                <a:cs typeface="Times New Roman"/>
              </a:rPr>
              <a:t>E</a:t>
            </a:r>
            <a:r>
              <a:rPr lang="en-US" sz="2600" dirty="0">
                <a:latin typeface="Calibri" charset="0"/>
              </a:rPr>
              <a:t> is </a:t>
            </a:r>
            <a:r>
              <a:rPr lang="en-US" sz="2600" dirty="0" smtClean="0">
                <a:latin typeface="Calibri" charset="0"/>
              </a:rPr>
              <a:t>now a </a:t>
            </a:r>
            <a:r>
              <a:rPr lang="en-US" sz="2600" dirty="0">
                <a:latin typeface="Calibri" charset="0"/>
              </a:rPr>
              <a:t>set of </a:t>
            </a:r>
            <a:r>
              <a:rPr lang="en-US" sz="2600" b="1" i="1" dirty="0" smtClean="0">
                <a:latin typeface="Calibri" charset="0"/>
              </a:rPr>
              <a:t>unordered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>
                <a:latin typeface="Calibri" charset="0"/>
              </a:rPr>
              <a:t>pairs </a:t>
            </a:r>
            <a:r>
              <a:rPr lang="en-US" sz="2600" dirty="0" smtClean="0">
                <a:latin typeface="Times New Roman"/>
                <a:cs typeface="Times New Roman"/>
              </a:rPr>
              <a:t>{</a:t>
            </a:r>
            <a:r>
              <a:rPr lang="en-US" sz="2600" i="1" dirty="0" smtClean="0">
                <a:latin typeface="Times New Roman"/>
                <a:cs typeface="Times New Roman"/>
              </a:rPr>
              <a:t>u</a:t>
            </a:r>
            <a:r>
              <a:rPr lang="en-US" sz="2600" dirty="0">
                <a:latin typeface="Times New Roman"/>
                <a:cs typeface="Times New Roman"/>
              </a:rPr>
              <a:t>, 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  <a:r>
              <a:rPr lang="en-US" sz="2600" dirty="0" smtClean="0">
                <a:latin typeface="Times New Roman"/>
                <a:cs typeface="Times New Roman"/>
              </a:rPr>
              <a:t>}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>
                <a:latin typeface="Calibri" charset="0"/>
              </a:rPr>
              <a:t>where </a:t>
            </a:r>
            <a:r>
              <a:rPr lang="en-US" sz="2600" i="1" dirty="0">
                <a:latin typeface="Times New Roman"/>
                <a:cs typeface="Times New Roman"/>
              </a:rPr>
              <a:t>u</a:t>
            </a:r>
            <a:r>
              <a:rPr lang="en-US" sz="2600" dirty="0">
                <a:latin typeface="Times New Roman"/>
                <a:cs typeface="Times New Roman"/>
              </a:rPr>
              <a:t>,</a:t>
            </a:r>
            <a:r>
              <a:rPr lang="en-US" sz="2600" i="1" dirty="0">
                <a:latin typeface="Times New Roman"/>
                <a:cs typeface="Times New Roman"/>
              </a:rPr>
              <a:t>v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>
                <a:latin typeface="Times New Roman"/>
                <a:cs typeface="Times New Roman"/>
                <a:sym typeface="Symbol" charset="0"/>
              </a:rPr>
              <a:t> 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</a:p>
          <a:p>
            <a:pPr marL="328613">
              <a:lnSpc>
                <a:spcPct val="120000"/>
              </a:lnSpc>
              <a:defRPr/>
            </a:pPr>
            <a:r>
              <a:rPr lang="en-US" dirty="0" smtClean="0">
                <a:latin typeface="Calibri" charset="0"/>
              </a:rPr>
              <a:t>Every undirected graph </a:t>
            </a:r>
            <a:r>
              <a:rPr lang="en-US" dirty="0" smtClean="0">
                <a:latin typeface="Calibri" charset="0"/>
              </a:rPr>
              <a:t>can be easily </a:t>
            </a:r>
            <a:r>
              <a:rPr lang="en-US" dirty="0" smtClean="0">
                <a:latin typeface="Calibri" charset="0"/>
              </a:rPr>
              <a:t>converted to an equivalent directed </a:t>
            </a:r>
            <a:r>
              <a:rPr lang="en-US" dirty="0" smtClean="0">
                <a:latin typeface="Calibri" charset="0"/>
              </a:rPr>
              <a:t>graph via a simple transformation:</a:t>
            </a:r>
            <a:endParaRPr lang="en-US" dirty="0" smtClean="0">
              <a:latin typeface="Calibri" charset="0"/>
            </a:endParaRPr>
          </a:p>
          <a:p>
            <a:pPr marL="728663" lvl="1">
              <a:lnSpc>
                <a:spcPct val="120000"/>
              </a:lnSpc>
              <a:defRPr/>
            </a:pPr>
            <a:r>
              <a:rPr lang="en-US" dirty="0" smtClean="0">
                <a:latin typeface="Calibri" charset="0"/>
              </a:rPr>
              <a:t>Replace every undirected edge with two directed edges in opposite directions</a:t>
            </a:r>
          </a:p>
          <a:p>
            <a:pPr marL="328613">
              <a:lnSpc>
                <a:spcPct val="120000"/>
              </a:lnSpc>
              <a:defRPr/>
            </a:pPr>
            <a:r>
              <a:rPr lang="en-US" dirty="0" smtClean="0">
                <a:latin typeface="Calibri" charset="0"/>
              </a:rPr>
              <a:t>… but not vice versa</a:t>
            </a:r>
            <a:endParaRPr lang="en-US" dirty="0">
              <a:latin typeface="Calibri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660199" y="1770121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7035182" y="279258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8300218" y="279258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5" name="Oval 24"/>
          <p:cNvSpPr/>
          <p:nvPr/>
        </p:nvSpPr>
        <p:spPr>
          <a:xfrm>
            <a:off x="7660199" y="394266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835179" y="4112681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28" name="Straight Arrow Connector 27"/>
          <p:cNvCxnSpPr>
            <a:stCxn id="23" idx="7"/>
            <a:endCxn id="22" idx="3"/>
          </p:cNvCxnSpPr>
          <p:nvPr/>
        </p:nvCxnSpPr>
        <p:spPr>
          <a:xfrm flipV="1">
            <a:off x="7521721" y="2256660"/>
            <a:ext cx="221955" cy="619401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5"/>
            <a:endCxn id="24" idx="0"/>
          </p:cNvCxnSpPr>
          <p:nvPr/>
        </p:nvCxnSpPr>
        <p:spPr>
          <a:xfrm>
            <a:off x="8146738" y="2256660"/>
            <a:ext cx="438488" cy="535924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6"/>
            <a:endCxn id="24" idx="1"/>
          </p:cNvCxnSpPr>
          <p:nvPr/>
        </p:nvCxnSpPr>
        <p:spPr>
          <a:xfrm flipV="1">
            <a:off x="7605198" y="2876061"/>
            <a:ext cx="778497" cy="201531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24" idx="3"/>
            <a:endCxn id="25" idx="7"/>
          </p:cNvCxnSpPr>
          <p:nvPr/>
        </p:nvCxnSpPr>
        <p:spPr>
          <a:xfrm flipH="1">
            <a:off x="8146738" y="3279123"/>
            <a:ext cx="236957" cy="74701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840173" y="4910350"/>
            <a:ext cx="22250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= {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}</a:t>
            </a:r>
          </a:p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 = {{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>
                <a:latin typeface="Times New Roman"/>
                <a:cs typeface="Times New Roman"/>
              </a:rPr>
              <a:t>}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},</a:t>
            </a:r>
          </a:p>
          <a:p>
            <a:r>
              <a:rPr lang="en-US" dirty="0">
                <a:latin typeface="Times New Roman"/>
                <a:cs typeface="Times New Roman"/>
              </a:rPr>
              <a:t>	</a:t>
            </a:r>
            <a:r>
              <a:rPr lang="en-US" dirty="0" smtClean="0">
                <a:latin typeface="Times New Roman"/>
                <a:cs typeface="Times New Roman"/>
              </a:rPr>
              <a:t> {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}, {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}}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dirty="0" smtClean="0">
                <a:latin typeface="Times New Roman"/>
                <a:cs typeface="Times New Roman"/>
              </a:rPr>
              <a:t> = 5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dirty="0" smtClean="0">
                <a:latin typeface="Times New Roman"/>
                <a:cs typeface="Times New Roman"/>
              </a:rPr>
              <a:t> = 4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363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62989" cy="505028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/>
              <a:t>Vertices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 smtClean="0"/>
              <a:t> </a:t>
            </a:r>
            <a:r>
              <a:rPr lang="en-US" dirty="0"/>
              <a:t>are </a:t>
            </a:r>
            <a:r>
              <a:rPr lang="en-US" dirty="0" smtClean="0"/>
              <a:t>called</a:t>
            </a:r>
          </a:p>
          <a:p>
            <a:pPr lvl="1">
              <a:defRPr/>
            </a:pPr>
            <a:r>
              <a:rPr lang="en-US" dirty="0" smtClean="0"/>
              <a:t>the </a:t>
            </a:r>
            <a:r>
              <a:rPr lang="en-US" dirty="0">
                <a:solidFill>
                  <a:srgbClr val="0000FF"/>
                </a:solidFill>
              </a:rPr>
              <a:t>source</a:t>
            </a:r>
            <a:r>
              <a:rPr lang="en-US" dirty="0"/>
              <a:t> and </a:t>
            </a:r>
            <a:r>
              <a:rPr lang="en-US" dirty="0">
                <a:solidFill>
                  <a:srgbClr val="0000FF"/>
                </a:solidFill>
              </a:rPr>
              <a:t>sink</a:t>
            </a:r>
            <a:r>
              <a:rPr lang="en-US" dirty="0"/>
              <a:t> of the directed edge 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>
                <a:latin typeface="Times New Roman"/>
                <a:cs typeface="Times New Roman"/>
              </a:rPr>
              <a:t>)</a:t>
            </a:r>
            <a:r>
              <a:rPr lang="en-US" dirty="0"/>
              <a:t>, respectively</a:t>
            </a:r>
          </a:p>
          <a:p>
            <a:pPr lvl="1">
              <a:defRPr/>
            </a:pPr>
            <a:r>
              <a:rPr lang="en-US" dirty="0" smtClean="0"/>
              <a:t>the </a:t>
            </a:r>
            <a:r>
              <a:rPr lang="en-US" dirty="0">
                <a:solidFill>
                  <a:srgbClr val="0000FF"/>
                </a:solidFill>
              </a:rPr>
              <a:t>endpoints</a:t>
            </a:r>
            <a:r>
              <a:rPr lang="en-US" dirty="0"/>
              <a:t> of 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Calibri (Body)"/>
                <a:cs typeface="Calibri (Body)"/>
              </a:rPr>
              <a:t> or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i="1" dirty="0">
                <a:latin typeface="Times New Roman"/>
                <a:cs typeface="Times New Roman"/>
              </a:rPr>
              <a:t>v</a:t>
            </a:r>
            <a:r>
              <a:rPr lang="en-US" dirty="0">
                <a:latin typeface="Times New Roman"/>
                <a:cs typeface="Times New Roman"/>
              </a:rPr>
              <a:t>}</a:t>
            </a:r>
            <a:endParaRPr lang="en-US" dirty="0"/>
          </a:p>
          <a:p>
            <a:pPr>
              <a:defRPr/>
            </a:pPr>
            <a:r>
              <a:rPr lang="en-US" dirty="0"/>
              <a:t>Two vertices are </a:t>
            </a:r>
            <a:r>
              <a:rPr lang="en-US" dirty="0">
                <a:solidFill>
                  <a:srgbClr val="0000FF"/>
                </a:solidFill>
              </a:rPr>
              <a:t>adjacent</a:t>
            </a:r>
            <a:r>
              <a:rPr lang="en-US" dirty="0"/>
              <a:t> if they are connected by an edge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outdegree</a:t>
            </a:r>
            <a:r>
              <a:rPr lang="en-US" dirty="0"/>
              <a:t> of a vertex 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in a directed graph is the number of edges for which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is the source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indegree</a:t>
            </a:r>
            <a:r>
              <a:rPr lang="en-US" dirty="0"/>
              <a:t> of a vertex </a:t>
            </a:r>
            <a:r>
              <a:rPr lang="en-US" i="1" dirty="0">
                <a:latin typeface="Times New Roman"/>
                <a:cs typeface="Times New Roman"/>
              </a:rPr>
              <a:t>v</a:t>
            </a:r>
            <a:r>
              <a:rPr lang="en-US" dirty="0" smtClean="0"/>
              <a:t> </a:t>
            </a:r>
            <a:r>
              <a:rPr lang="en-US" dirty="0"/>
              <a:t>in a directed graph is the number of edges for which </a:t>
            </a:r>
            <a:r>
              <a:rPr lang="en-US" i="1" dirty="0">
                <a:latin typeface="Times New Roman"/>
                <a:cs typeface="Times New Roman"/>
              </a:rPr>
              <a:t>v</a:t>
            </a:r>
            <a:r>
              <a:rPr lang="en-US" dirty="0" smtClean="0"/>
              <a:t> </a:t>
            </a:r>
            <a:r>
              <a:rPr lang="en-US" dirty="0"/>
              <a:t>is the sink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degree</a:t>
            </a:r>
            <a:r>
              <a:rPr lang="en-US" dirty="0"/>
              <a:t> of a vertex 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in an undirected graph is the number of edges of which 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is an </a:t>
            </a:r>
            <a:r>
              <a:rPr lang="en-US" dirty="0" smtClean="0"/>
              <a:t>endpoint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350714" y="1591784"/>
            <a:ext cx="1395036" cy="1996579"/>
            <a:chOff x="6835179" y="1770121"/>
            <a:chExt cx="2035055" cy="2912576"/>
          </a:xfrm>
        </p:grpSpPr>
        <p:sp>
          <p:nvSpPr>
            <p:cNvPr id="4" name="Oval 3"/>
            <p:cNvSpPr/>
            <p:nvPr/>
          </p:nvSpPr>
          <p:spPr>
            <a:xfrm>
              <a:off x="7660199" y="177012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7035182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8300218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7660199" y="394266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6835179" y="411268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cxnSp>
          <p:nvCxnSpPr>
            <p:cNvPr id="9" name="Straight Arrow Connector 8"/>
            <p:cNvCxnSpPr>
              <a:stCxn id="5" idx="7"/>
              <a:endCxn id="4" idx="3"/>
            </p:cNvCxnSpPr>
            <p:nvPr/>
          </p:nvCxnSpPr>
          <p:spPr>
            <a:xfrm flipV="1">
              <a:off x="7521721" y="2256660"/>
              <a:ext cx="221955" cy="6194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4" idx="5"/>
              <a:endCxn id="6" idx="0"/>
            </p:cNvCxnSpPr>
            <p:nvPr/>
          </p:nvCxnSpPr>
          <p:spPr>
            <a:xfrm>
              <a:off x="8146738" y="2256660"/>
              <a:ext cx="438488" cy="5359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5" idx="6"/>
              <a:endCxn id="6" idx="1"/>
            </p:cNvCxnSpPr>
            <p:nvPr/>
          </p:nvCxnSpPr>
          <p:spPr>
            <a:xfrm flipV="1">
              <a:off x="7605198" y="2876061"/>
              <a:ext cx="778497" cy="2015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>
              <a:stCxn id="6" idx="2"/>
              <a:endCxn id="7" idx="1"/>
            </p:cNvCxnSpPr>
            <p:nvPr/>
          </p:nvCxnSpPr>
          <p:spPr>
            <a:xfrm rot="10800000" flipV="1">
              <a:off x="7743676" y="3077591"/>
              <a:ext cx="556542" cy="948549"/>
            </a:xfrm>
            <a:prstGeom prst="curvedConnector2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6" idx="5"/>
              <a:endCxn id="7" idx="6"/>
            </p:cNvCxnSpPr>
            <p:nvPr/>
          </p:nvCxnSpPr>
          <p:spPr>
            <a:xfrm rot="5400000">
              <a:off x="8034212" y="3475126"/>
              <a:ext cx="948549" cy="556542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7350714" y="4286127"/>
            <a:ext cx="1395036" cy="1996579"/>
            <a:chOff x="6835179" y="1770121"/>
            <a:chExt cx="2035055" cy="2912576"/>
          </a:xfrm>
        </p:grpSpPr>
        <p:sp>
          <p:nvSpPr>
            <p:cNvPr id="15" name="Oval 14"/>
            <p:cNvSpPr/>
            <p:nvPr/>
          </p:nvSpPr>
          <p:spPr>
            <a:xfrm>
              <a:off x="7660199" y="177012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7035182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8300218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7660199" y="394266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6835179" y="411268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cxnSp>
          <p:nvCxnSpPr>
            <p:cNvPr id="20" name="Straight Arrow Connector 19"/>
            <p:cNvCxnSpPr>
              <a:stCxn id="16" idx="7"/>
              <a:endCxn id="15" idx="3"/>
            </p:cNvCxnSpPr>
            <p:nvPr/>
          </p:nvCxnSpPr>
          <p:spPr>
            <a:xfrm flipV="1">
              <a:off x="7521721" y="2256660"/>
              <a:ext cx="221955" cy="61940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5" idx="5"/>
              <a:endCxn id="17" idx="0"/>
            </p:cNvCxnSpPr>
            <p:nvPr/>
          </p:nvCxnSpPr>
          <p:spPr>
            <a:xfrm>
              <a:off x="8146738" y="2256660"/>
              <a:ext cx="438488" cy="535924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6" idx="6"/>
              <a:endCxn id="17" idx="1"/>
            </p:cNvCxnSpPr>
            <p:nvPr/>
          </p:nvCxnSpPr>
          <p:spPr>
            <a:xfrm flipV="1">
              <a:off x="7605198" y="2876061"/>
              <a:ext cx="778497" cy="20153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33"/>
            <p:cNvCxnSpPr>
              <a:stCxn id="17" idx="3"/>
              <a:endCxn id="18" idx="7"/>
            </p:cNvCxnSpPr>
            <p:nvPr/>
          </p:nvCxnSpPr>
          <p:spPr>
            <a:xfrm flipH="1">
              <a:off x="8146738" y="3279123"/>
              <a:ext cx="236957" cy="74701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6373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Graph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0112"/>
            <a:ext cx="6252983" cy="505036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path</a:t>
            </a:r>
            <a:r>
              <a:rPr lang="en-US" sz="2700" dirty="0" smtClean="0">
                <a:latin typeface="Calibri" charset="0"/>
              </a:rPr>
              <a:t> is a sequence 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0</a:t>
            </a:r>
            <a:r>
              <a:rPr lang="en-US" sz="2700" dirty="0" smtClean="0">
                <a:latin typeface="Times New Roman"/>
                <a:cs typeface="Times New Roman"/>
              </a:rPr>
              <a:t>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1</a:t>
            </a:r>
            <a:r>
              <a:rPr lang="en-US" sz="2700" dirty="0" smtClean="0">
                <a:latin typeface="Times New Roman"/>
                <a:cs typeface="Times New Roman"/>
              </a:rPr>
              <a:t>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2</a:t>
            </a:r>
            <a:r>
              <a:rPr lang="en-US" sz="2700" dirty="0" smtClean="0">
                <a:latin typeface="Times New Roman"/>
                <a:cs typeface="Times New Roman"/>
              </a:rPr>
              <a:t>,...,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i="1" baseline="-25000" dirty="0" smtClean="0">
                <a:latin typeface="Times New Roman"/>
                <a:cs typeface="Times New Roman"/>
              </a:rPr>
              <a:t>p</a:t>
            </a:r>
            <a:r>
              <a:rPr lang="en-US" sz="2700" dirty="0" smtClean="0">
                <a:latin typeface="Calibri" charset="0"/>
              </a:rPr>
              <a:t> of vertices such that for </a:t>
            </a:r>
            <a:r>
              <a:rPr lang="en-US" sz="2700" dirty="0" smtClean="0">
                <a:latin typeface="Times New Roman"/>
                <a:cs typeface="Times New Roman"/>
              </a:rPr>
              <a:t>0 ≤ </a:t>
            </a:r>
            <a:r>
              <a:rPr lang="en-US" sz="2700" i="1" dirty="0" smtClean="0">
                <a:latin typeface="Times New Roman"/>
                <a:cs typeface="Times New Roman"/>
              </a:rPr>
              <a:t>i</a:t>
            </a:r>
            <a:r>
              <a:rPr lang="en-US" sz="2700" dirty="0" smtClean="0">
                <a:latin typeface="Times New Roman"/>
                <a:cs typeface="Times New Roman"/>
              </a:rPr>
              <a:t> ≤ </a:t>
            </a:r>
            <a:r>
              <a:rPr lang="en-US" sz="2700" i="1" dirty="0" smtClean="0">
                <a:latin typeface="Times New Roman"/>
                <a:cs typeface="Times New Roman"/>
              </a:rPr>
              <a:t>p</a:t>
            </a:r>
            <a:r>
              <a:rPr lang="en-US" sz="2700" dirty="0" smtClean="0">
                <a:latin typeface="Times New Roman"/>
                <a:cs typeface="Times New Roman"/>
              </a:rPr>
              <a:t> – 1,</a:t>
            </a:r>
            <a:endParaRPr lang="en-US" sz="2700" dirty="0">
              <a:latin typeface="Calibri" charset="0"/>
            </a:endParaRPr>
          </a:p>
          <a:p>
            <a:pPr lvl="1">
              <a:lnSpc>
                <a:spcPct val="110000"/>
              </a:lnSpc>
              <a:spcBef>
                <a:spcPts val="648"/>
              </a:spcBef>
            </a:pPr>
            <a:r>
              <a:rPr lang="en-US" sz="2300" dirty="0" smtClean="0">
                <a:latin typeface="Times New Roman"/>
                <a:cs typeface="Times New Roman"/>
              </a:rPr>
              <a:t>(</a:t>
            </a:r>
            <a:r>
              <a:rPr lang="en-US" sz="2300" i="1" dirty="0" smtClean="0">
                <a:latin typeface="Times New Roman"/>
                <a:cs typeface="Times New Roman"/>
              </a:rPr>
              <a:t>v</a:t>
            </a:r>
            <a:r>
              <a:rPr lang="en-US" sz="23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300" dirty="0" smtClean="0">
                <a:latin typeface="Times New Roman"/>
                <a:cs typeface="Times New Roman"/>
              </a:rPr>
              <a:t>,</a:t>
            </a:r>
            <a:r>
              <a:rPr lang="en-US" sz="2300" i="1" dirty="0" smtClean="0">
                <a:latin typeface="Times New Roman"/>
                <a:cs typeface="Times New Roman"/>
              </a:rPr>
              <a:t>v</a:t>
            </a:r>
            <a:r>
              <a:rPr lang="en-US" sz="23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300" baseline="-25000" dirty="0" smtClean="0">
                <a:latin typeface="Times New Roman"/>
                <a:cs typeface="Times New Roman"/>
              </a:rPr>
              <a:t>+1</a:t>
            </a:r>
            <a:r>
              <a:rPr lang="en-US" sz="2300" dirty="0" smtClean="0">
                <a:latin typeface="Times New Roman"/>
                <a:cs typeface="Times New Roman"/>
              </a:rPr>
              <a:t>)∈</a:t>
            </a:r>
            <a:r>
              <a:rPr lang="en-US" sz="2300" i="1" dirty="0" smtClean="0">
                <a:latin typeface="Times New Roman"/>
                <a:cs typeface="Times New Roman"/>
              </a:rPr>
              <a:t>E</a:t>
            </a:r>
            <a:r>
              <a:rPr lang="en-US" sz="2400" dirty="0"/>
              <a:t> if the graph is directed</a:t>
            </a:r>
            <a:endParaRPr lang="en-US" sz="2400" i="1" dirty="0" smtClean="0">
              <a:latin typeface="Times New Roman"/>
              <a:cs typeface="Times New Roman"/>
            </a:endParaRPr>
          </a:p>
          <a:p>
            <a:pPr lvl="1">
              <a:lnSpc>
                <a:spcPct val="110000"/>
              </a:lnSpc>
              <a:spcBef>
                <a:spcPts val="648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{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,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400" baseline="-25000" dirty="0" smtClean="0">
                <a:latin typeface="Times New Roman"/>
                <a:cs typeface="Times New Roman"/>
              </a:rPr>
              <a:t>+1</a:t>
            </a:r>
            <a:r>
              <a:rPr lang="en-US" sz="2400" dirty="0" smtClean="0">
                <a:latin typeface="Times New Roman"/>
                <a:cs typeface="Times New Roman"/>
              </a:rPr>
              <a:t>}∈</a:t>
            </a:r>
            <a:r>
              <a:rPr lang="en-US" sz="2400" i="1" dirty="0" smtClean="0">
                <a:latin typeface="Times New Roman"/>
                <a:cs typeface="Times New Roman"/>
              </a:rPr>
              <a:t>E</a:t>
            </a:r>
            <a:r>
              <a:rPr lang="en-US" sz="2400" dirty="0" smtClean="0"/>
              <a:t> if the graph is undirected</a:t>
            </a:r>
            <a:endParaRPr lang="en-US" sz="2400" dirty="0" smtClean="0">
              <a:latin typeface="Times New Roman"/>
              <a:cs typeface="Times New Roman"/>
            </a:endParaRP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The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length of a path</a:t>
            </a:r>
            <a:r>
              <a:rPr lang="en-US" sz="2700" dirty="0" smtClean="0">
                <a:latin typeface="Calibri" charset="0"/>
              </a:rPr>
              <a:t> is its number of edges </a:t>
            </a:r>
          </a:p>
          <a:p>
            <a:pPr marL="728663" lvl="1">
              <a:lnSpc>
                <a:spcPct val="110000"/>
              </a:lnSpc>
              <a:spcBef>
                <a:spcPts val="648"/>
              </a:spcBef>
            </a:pPr>
            <a:r>
              <a:rPr lang="en-US" sz="2400" dirty="0" smtClean="0">
                <a:latin typeface="Calibri" charset="0"/>
              </a:rPr>
              <a:t>In this example, the length is 2</a:t>
            </a: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path is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simple</a:t>
            </a:r>
            <a:r>
              <a:rPr lang="en-US" sz="2700" dirty="0" smtClean="0">
                <a:latin typeface="Calibri" charset="0"/>
              </a:rPr>
              <a:t> if it doesn’t repeat any vertices</a:t>
            </a: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cycle</a:t>
            </a:r>
            <a:r>
              <a:rPr lang="en-US" sz="2700" dirty="0" smtClean="0">
                <a:latin typeface="Calibri" charset="0"/>
              </a:rPr>
              <a:t> is a path 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0</a:t>
            </a:r>
            <a:r>
              <a:rPr lang="en-US" sz="2700" dirty="0" smtClean="0">
                <a:latin typeface="Times New Roman"/>
                <a:cs typeface="Times New Roman"/>
              </a:rPr>
              <a:t>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1</a:t>
            </a:r>
            <a:r>
              <a:rPr lang="en-US" sz="2700" dirty="0" smtClean="0">
                <a:latin typeface="Times New Roman"/>
                <a:cs typeface="Times New Roman"/>
              </a:rPr>
              <a:t>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2</a:t>
            </a:r>
            <a:r>
              <a:rPr lang="en-US" sz="2700" dirty="0" smtClean="0">
                <a:latin typeface="Times New Roman"/>
                <a:cs typeface="Times New Roman"/>
              </a:rPr>
              <a:t>,...,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i="1" baseline="-25000" dirty="0" smtClean="0">
                <a:latin typeface="Times New Roman"/>
                <a:cs typeface="Times New Roman"/>
              </a:rPr>
              <a:t>p</a:t>
            </a:r>
            <a:r>
              <a:rPr lang="en-US" sz="2700" dirty="0" smtClean="0">
                <a:latin typeface="Times New Roman"/>
                <a:cs typeface="Times New Roman"/>
              </a:rPr>
              <a:t> </a:t>
            </a:r>
            <a:r>
              <a:rPr lang="en-US" sz="2700" dirty="0" smtClean="0">
                <a:latin typeface="Calibri" charset="0"/>
              </a:rPr>
              <a:t>such that 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0</a:t>
            </a:r>
            <a:r>
              <a:rPr lang="en-US" sz="2700" dirty="0" smtClean="0">
                <a:latin typeface="Times New Roman"/>
                <a:cs typeface="Times New Roman"/>
              </a:rPr>
              <a:t> = 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i="1" baseline="-25000" dirty="0" smtClean="0">
                <a:latin typeface="Times New Roman"/>
                <a:cs typeface="Times New Roman"/>
              </a:rPr>
              <a:t>p</a:t>
            </a: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cycle is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simple</a:t>
            </a:r>
            <a:r>
              <a:rPr lang="en-US" sz="2700" dirty="0" smtClean="0">
                <a:latin typeface="Calibri" charset="0"/>
              </a:rPr>
              <a:t> if it does not repeat any vertices except the first and last</a:t>
            </a: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graph is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acyclic</a:t>
            </a:r>
            <a:r>
              <a:rPr lang="en-US" sz="2700" dirty="0" smtClean="0">
                <a:latin typeface="Calibri" charset="0"/>
              </a:rPr>
              <a:t> if it has no cycles</a:t>
            </a: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</a:t>
            </a:r>
            <a:r>
              <a:rPr lang="en-US" sz="2700" b="1" i="1" dirty="0" smtClean="0">
                <a:solidFill>
                  <a:srgbClr val="FF0000"/>
                </a:solidFill>
                <a:latin typeface="Calibri" charset="0"/>
              </a:rPr>
              <a:t>d</a:t>
            </a:r>
            <a:r>
              <a:rPr lang="en-US" sz="2700" dirty="0" smtClean="0">
                <a:latin typeface="Calibri" charset="0"/>
              </a:rPr>
              <a:t>irected </a:t>
            </a:r>
            <a:r>
              <a:rPr lang="en-US" sz="2700" b="1" i="1" dirty="0">
                <a:solidFill>
                  <a:srgbClr val="FF0000"/>
                </a:solidFill>
                <a:latin typeface="Calibri" charset="0"/>
              </a:rPr>
              <a:t>a</a:t>
            </a:r>
            <a:r>
              <a:rPr lang="en-US" sz="2700" dirty="0" smtClean="0">
                <a:latin typeface="Calibri" charset="0"/>
              </a:rPr>
              <a:t>cyclic </a:t>
            </a:r>
            <a:r>
              <a:rPr lang="en-US" sz="2700" b="1" i="1" dirty="0">
                <a:solidFill>
                  <a:srgbClr val="FF0000"/>
                </a:solidFill>
                <a:latin typeface="Calibri" charset="0"/>
              </a:rPr>
              <a:t>g</a:t>
            </a:r>
            <a:r>
              <a:rPr lang="en-US" sz="2700" dirty="0" smtClean="0">
                <a:latin typeface="Calibri" charset="0"/>
              </a:rPr>
              <a:t>raph is called a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DAG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99597" y="1448604"/>
            <a:ext cx="1665153" cy="1996579"/>
            <a:chOff x="6835179" y="1770121"/>
            <a:chExt cx="2429098" cy="2912576"/>
          </a:xfrm>
        </p:grpSpPr>
        <p:sp>
          <p:nvSpPr>
            <p:cNvPr id="5" name="Oval 4"/>
            <p:cNvSpPr/>
            <p:nvPr/>
          </p:nvSpPr>
          <p:spPr>
            <a:xfrm>
              <a:off x="7660199" y="1770121"/>
              <a:ext cx="570016" cy="57001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7035182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8694260" y="2994115"/>
              <a:ext cx="570017" cy="57001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7660199" y="3942664"/>
              <a:ext cx="570016" cy="57001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6835179" y="411268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cxnSp>
          <p:nvCxnSpPr>
            <p:cNvPr id="10" name="Straight Arrow Connector 9"/>
            <p:cNvCxnSpPr>
              <a:stCxn id="6" idx="7"/>
              <a:endCxn id="5" idx="3"/>
            </p:cNvCxnSpPr>
            <p:nvPr/>
          </p:nvCxnSpPr>
          <p:spPr>
            <a:xfrm flipV="1">
              <a:off x="7521721" y="2256660"/>
              <a:ext cx="221955" cy="6194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5" idx="5"/>
              <a:endCxn id="7" idx="0"/>
            </p:cNvCxnSpPr>
            <p:nvPr/>
          </p:nvCxnSpPr>
          <p:spPr>
            <a:xfrm>
              <a:off x="8146736" y="2256660"/>
              <a:ext cx="832532" cy="7374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6" idx="6"/>
              <a:endCxn id="7" idx="1"/>
            </p:cNvCxnSpPr>
            <p:nvPr/>
          </p:nvCxnSpPr>
          <p:spPr>
            <a:xfrm>
              <a:off x="7605198" y="3077592"/>
              <a:ext cx="11725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6" idx="4"/>
              <a:endCxn id="8" idx="1"/>
            </p:cNvCxnSpPr>
            <p:nvPr/>
          </p:nvCxnSpPr>
          <p:spPr>
            <a:xfrm>
              <a:off x="7320191" y="3362600"/>
              <a:ext cx="423485" cy="663541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7" idx="5"/>
              <a:endCxn id="8" idx="6"/>
            </p:cNvCxnSpPr>
            <p:nvPr/>
          </p:nvCxnSpPr>
          <p:spPr>
            <a:xfrm rot="5400000">
              <a:off x="8331999" y="3378870"/>
              <a:ext cx="747018" cy="950586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899597" y="4184548"/>
            <a:ext cx="1665153" cy="1996579"/>
            <a:chOff x="6835179" y="1770121"/>
            <a:chExt cx="2429098" cy="2912576"/>
          </a:xfrm>
        </p:grpSpPr>
        <p:sp>
          <p:nvSpPr>
            <p:cNvPr id="36" name="Oval 35"/>
            <p:cNvSpPr/>
            <p:nvPr/>
          </p:nvSpPr>
          <p:spPr>
            <a:xfrm>
              <a:off x="7660199" y="177012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7035182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8694260" y="2994115"/>
              <a:ext cx="570017" cy="57001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7660199" y="394266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6835179" y="411268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cxnSp>
          <p:nvCxnSpPr>
            <p:cNvPr id="41" name="Straight Arrow Connector 40"/>
            <p:cNvCxnSpPr>
              <a:stCxn id="37" idx="7"/>
              <a:endCxn id="36" idx="3"/>
            </p:cNvCxnSpPr>
            <p:nvPr/>
          </p:nvCxnSpPr>
          <p:spPr>
            <a:xfrm flipV="1">
              <a:off x="7521721" y="2256660"/>
              <a:ext cx="221955" cy="6194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6" idx="5"/>
              <a:endCxn id="38" idx="0"/>
            </p:cNvCxnSpPr>
            <p:nvPr/>
          </p:nvCxnSpPr>
          <p:spPr>
            <a:xfrm>
              <a:off x="8146736" y="2256660"/>
              <a:ext cx="832532" cy="7374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7" idx="6"/>
              <a:endCxn id="38" idx="1"/>
            </p:cNvCxnSpPr>
            <p:nvPr/>
          </p:nvCxnSpPr>
          <p:spPr>
            <a:xfrm>
              <a:off x="7605198" y="3077592"/>
              <a:ext cx="11725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7" idx="4"/>
              <a:endCxn id="39" idx="1"/>
            </p:cNvCxnSpPr>
            <p:nvPr/>
          </p:nvCxnSpPr>
          <p:spPr>
            <a:xfrm>
              <a:off x="7320191" y="3362600"/>
              <a:ext cx="423485" cy="663541"/>
            </a:xfrm>
            <a:prstGeom prst="straightConnector1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urved Connector 44"/>
            <p:cNvCxnSpPr>
              <a:stCxn id="38" idx="5"/>
              <a:endCxn id="39" idx="6"/>
            </p:cNvCxnSpPr>
            <p:nvPr/>
          </p:nvCxnSpPr>
          <p:spPr>
            <a:xfrm rot="5400000">
              <a:off x="8331999" y="3378870"/>
              <a:ext cx="747018" cy="950586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7460344" y="3410243"/>
            <a:ext cx="746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DAG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7078804" y="6203539"/>
            <a:ext cx="1496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a DAG</a:t>
            </a:r>
            <a:endParaRPr lang="en-US" sz="2400" dirty="0"/>
          </a:p>
        </p:txBody>
      </p:sp>
      <p:sp>
        <p:nvSpPr>
          <p:cNvPr id="64" name="TextBox 63"/>
          <p:cNvSpPr txBox="1"/>
          <p:nvPr/>
        </p:nvSpPr>
        <p:spPr>
          <a:xfrm>
            <a:off x="8167664" y="1369305"/>
            <a:ext cx="698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</a:t>
            </a:r>
            <a:br>
              <a:rPr lang="en-US" dirty="0" smtClean="0"/>
            </a:br>
            <a:r>
              <a:rPr lang="en-US" dirty="0" smtClean="0"/>
              <a:t>A,C,D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83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0" name="Oval 29"/>
          <p:cNvSpPr/>
          <p:nvPr/>
        </p:nvSpPr>
        <p:spPr>
          <a:xfrm>
            <a:off x="2905025" y="299313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100398" y="1605583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451384" y="2362061"/>
            <a:ext cx="390748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3" name="Oval 32"/>
          <p:cNvSpPr/>
          <p:nvPr/>
        </p:nvSpPr>
        <p:spPr>
          <a:xfrm>
            <a:off x="5490779" y="1617740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5" name="Straight Arrow Connector 4"/>
          <p:cNvCxnSpPr>
            <a:stCxn id="31" idx="7"/>
            <a:endCxn id="33" idx="1"/>
          </p:cNvCxnSpPr>
          <p:nvPr/>
        </p:nvCxnSpPr>
        <p:spPr>
          <a:xfrm>
            <a:off x="3433921" y="1662807"/>
            <a:ext cx="2114082" cy="121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1" idx="6"/>
            <a:endCxn id="32" idx="1"/>
          </p:cNvCxnSpPr>
          <p:nvPr/>
        </p:nvCxnSpPr>
        <p:spPr>
          <a:xfrm>
            <a:off x="3491145" y="1800957"/>
            <a:ext cx="1017463" cy="6183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1" idx="5"/>
            <a:endCxn id="34" idx="1"/>
          </p:cNvCxnSpPr>
          <p:nvPr/>
        </p:nvCxnSpPr>
        <p:spPr>
          <a:xfrm>
            <a:off x="3433921" y="1939107"/>
            <a:ext cx="1212837" cy="15831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0" idx="7"/>
            <a:endCxn id="32" idx="2"/>
          </p:cNvCxnSpPr>
          <p:nvPr/>
        </p:nvCxnSpPr>
        <p:spPr>
          <a:xfrm flipV="1">
            <a:off x="3238548" y="2557435"/>
            <a:ext cx="1212836" cy="492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0" idx="0"/>
            <a:endCxn id="31" idx="3"/>
          </p:cNvCxnSpPr>
          <p:nvPr/>
        </p:nvCxnSpPr>
        <p:spPr>
          <a:xfrm flipV="1">
            <a:off x="3100399" y="1939107"/>
            <a:ext cx="57223" cy="10540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0" idx="5"/>
            <a:endCxn id="34" idx="2"/>
          </p:cNvCxnSpPr>
          <p:nvPr/>
        </p:nvCxnSpPr>
        <p:spPr>
          <a:xfrm>
            <a:off x="3238548" y="3326660"/>
            <a:ext cx="1350986" cy="333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2" idx="6"/>
            <a:endCxn id="42" idx="1"/>
          </p:cNvCxnSpPr>
          <p:nvPr/>
        </p:nvCxnSpPr>
        <p:spPr>
          <a:xfrm>
            <a:off x="4842132" y="2557435"/>
            <a:ext cx="1237061" cy="507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3" idx="5"/>
            <a:endCxn id="42" idx="0"/>
          </p:cNvCxnSpPr>
          <p:nvPr/>
        </p:nvCxnSpPr>
        <p:spPr>
          <a:xfrm>
            <a:off x="5824302" y="1951264"/>
            <a:ext cx="393041" cy="105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2" idx="7"/>
            <a:endCxn id="33" idx="3"/>
          </p:cNvCxnSpPr>
          <p:nvPr/>
        </p:nvCxnSpPr>
        <p:spPr>
          <a:xfrm flipV="1">
            <a:off x="4784908" y="1951264"/>
            <a:ext cx="763095" cy="4680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3" idx="4"/>
            <a:endCxn id="34" idx="7"/>
          </p:cNvCxnSpPr>
          <p:nvPr/>
        </p:nvCxnSpPr>
        <p:spPr>
          <a:xfrm flipH="1">
            <a:off x="4923057" y="2008488"/>
            <a:ext cx="763096" cy="1513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98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1" name="Oval 30"/>
          <p:cNvSpPr/>
          <p:nvPr/>
        </p:nvSpPr>
        <p:spPr>
          <a:xfrm>
            <a:off x="3100398" y="1605583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451384" y="2362061"/>
            <a:ext cx="390748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3" name="Oval 32"/>
          <p:cNvSpPr/>
          <p:nvPr/>
        </p:nvSpPr>
        <p:spPr>
          <a:xfrm>
            <a:off x="5490779" y="1617740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5" name="Straight Arrow Connector 4"/>
          <p:cNvCxnSpPr>
            <a:stCxn id="31" idx="7"/>
            <a:endCxn id="33" idx="1"/>
          </p:cNvCxnSpPr>
          <p:nvPr/>
        </p:nvCxnSpPr>
        <p:spPr>
          <a:xfrm>
            <a:off x="3433921" y="1662807"/>
            <a:ext cx="2114082" cy="121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1" idx="6"/>
            <a:endCxn id="32" idx="1"/>
          </p:cNvCxnSpPr>
          <p:nvPr/>
        </p:nvCxnSpPr>
        <p:spPr>
          <a:xfrm>
            <a:off x="3491145" y="1800957"/>
            <a:ext cx="1017463" cy="6183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1" idx="5"/>
            <a:endCxn id="34" idx="1"/>
          </p:cNvCxnSpPr>
          <p:nvPr/>
        </p:nvCxnSpPr>
        <p:spPr>
          <a:xfrm>
            <a:off x="3433921" y="1939107"/>
            <a:ext cx="1212837" cy="15831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2" idx="6"/>
            <a:endCxn id="42" idx="1"/>
          </p:cNvCxnSpPr>
          <p:nvPr/>
        </p:nvCxnSpPr>
        <p:spPr>
          <a:xfrm>
            <a:off x="4842132" y="2557435"/>
            <a:ext cx="1237061" cy="507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3" idx="5"/>
            <a:endCxn id="42" idx="0"/>
          </p:cNvCxnSpPr>
          <p:nvPr/>
        </p:nvCxnSpPr>
        <p:spPr>
          <a:xfrm>
            <a:off x="5824302" y="1951264"/>
            <a:ext cx="393041" cy="105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2" idx="7"/>
            <a:endCxn id="33" idx="3"/>
          </p:cNvCxnSpPr>
          <p:nvPr/>
        </p:nvCxnSpPr>
        <p:spPr>
          <a:xfrm flipV="1">
            <a:off x="4784908" y="1951264"/>
            <a:ext cx="763095" cy="4680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3" idx="4"/>
            <a:endCxn id="34" idx="7"/>
          </p:cNvCxnSpPr>
          <p:nvPr/>
        </p:nvCxnSpPr>
        <p:spPr>
          <a:xfrm flipH="1">
            <a:off x="4923057" y="2008488"/>
            <a:ext cx="763096" cy="1513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2906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2" name="Oval 31"/>
          <p:cNvSpPr/>
          <p:nvPr/>
        </p:nvSpPr>
        <p:spPr>
          <a:xfrm>
            <a:off x="4451384" y="2362061"/>
            <a:ext cx="390748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3" name="Oval 32"/>
          <p:cNvSpPr/>
          <p:nvPr/>
        </p:nvSpPr>
        <p:spPr>
          <a:xfrm>
            <a:off x="5490779" y="1617740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32" idx="6"/>
            <a:endCxn id="42" idx="1"/>
          </p:cNvCxnSpPr>
          <p:nvPr/>
        </p:nvCxnSpPr>
        <p:spPr>
          <a:xfrm>
            <a:off x="4842132" y="2557435"/>
            <a:ext cx="1237061" cy="507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3" idx="5"/>
            <a:endCxn id="42" idx="0"/>
          </p:cNvCxnSpPr>
          <p:nvPr/>
        </p:nvCxnSpPr>
        <p:spPr>
          <a:xfrm>
            <a:off x="5824302" y="1951264"/>
            <a:ext cx="393041" cy="105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2" idx="7"/>
            <a:endCxn id="33" idx="3"/>
          </p:cNvCxnSpPr>
          <p:nvPr/>
        </p:nvCxnSpPr>
        <p:spPr>
          <a:xfrm flipV="1">
            <a:off x="4784908" y="1951264"/>
            <a:ext cx="763095" cy="4680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3" idx="4"/>
            <a:endCxn id="34" idx="7"/>
          </p:cNvCxnSpPr>
          <p:nvPr/>
        </p:nvCxnSpPr>
        <p:spPr>
          <a:xfrm flipH="1">
            <a:off x="4923057" y="2008488"/>
            <a:ext cx="763096" cy="1513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9117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3" name="Oval 32"/>
          <p:cNvSpPr/>
          <p:nvPr/>
        </p:nvSpPr>
        <p:spPr>
          <a:xfrm>
            <a:off x="5490779" y="1617740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33" idx="5"/>
            <a:endCxn id="42" idx="0"/>
          </p:cNvCxnSpPr>
          <p:nvPr/>
        </p:nvCxnSpPr>
        <p:spPr>
          <a:xfrm>
            <a:off x="5824302" y="1951264"/>
            <a:ext cx="393041" cy="105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3" idx="4"/>
            <a:endCxn id="34" idx="7"/>
          </p:cNvCxnSpPr>
          <p:nvPr/>
        </p:nvCxnSpPr>
        <p:spPr>
          <a:xfrm flipH="1">
            <a:off x="4923057" y="2008488"/>
            <a:ext cx="763096" cy="1513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3346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These </a:t>
            </a:r>
            <a:r>
              <a:rPr lang="en-US" sz="3600" i="1" dirty="0" smtClean="0"/>
              <a:t>aren’t</a:t>
            </a:r>
            <a:r>
              <a:rPr lang="en-US" sz="3600" dirty="0" smtClean="0"/>
              <a:t> the graphs we’re interested in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93" t="766" r="1093" b="2242"/>
          <a:stretch/>
        </p:blipFill>
        <p:spPr>
          <a:xfrm>
            <a:off x="1905000" y="1660207"/>
            <a:ext cx="5334000" cy="47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1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7207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27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942" y="1417638"/>
            <a:ext cx="1852634" cy="2600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0035" y="2290167"/>
            <a:ext cx="2130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FF0000"/>
                </a:solidFill>
              </a:rPr>
              <a:t>YES!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753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Topological Sort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4347510"/>
            <a:ext cx="8543046" cy="2849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We just computed a </a:t>
            </a:r>
            <a:r>
              <a:rPr lang="en-US" dirty="0">
                <a:solidFill>
                  <a:srgbClr val="0000FF"/>
                </a:solidFill>
              </a:rPr>
              <a:t>topological sort</a:t>
            </a:r>
            <a:r>
              <a:rPr lang="en-US" dirty="0"/>
              <a:t> of the </a:t>
            </a:r>
            <a:r>
              <a:rPr lang="en-US" dirty="0" smtClean="0"/>
              <a:t>DAG</a:t>
            </a:r>
            <a:endParaRPr lang="en-US" dirty="0"/>
          </a:p>
          <a:p>
            <a:pPr marL="728663" lvl="1">
              <a:defRPr/>
            </a:pPr>
            <a:r>
              <a:rPr lang="en-US" dirty="0"/>
              <a:t>This is a numbering of the vertices such that all edges go from lower- to higher-numbered </a:t>
            </a:r>
            <a:r>
              <a:rPr lang="en-US" dirty="0" smtClean="0"/>
              <a:t>vertices</a:t>
            </a:r>
          </a:p>
          <a:p>
            <a:pPr marL="728663" lvl="1">
              <a:defRPr/>
            </a:pPr>
            <a:r>
              <a:rPr lang="en-US" dirty="0"/>
              <a:t>Useful in job scheduling with precedence </a:t>
            </a:r>
            <a:r>
              <a:rPr lang="en-US" dirty="0" smtClean="0"/>
              <a:t>constraints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905025" y="1735596"/>
            <a:ext cx="3507691" cy="2250231"/>
            <a:chOff x="2905025" y="1605583"/>
            <a:chExt cx="3507691" cy="2250231"/>
          </a:xfrm>
        </p:grpSpPr>
        <p:sp>
          <p:nvSpPr>
            <p:cNvPr id="30" name="Oval 29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6021969" y="3007429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6</a:t>
              </a:r>
              <a:endParaRPr lang="en-US" dirty="0"/>
            </a:p>
          </p:txBody>
        </p:sp>
        <p:cxnSp>
          <p:nvCxnSpPr>
            <p:cNvPr id="5" name="Straight Arrow Connector 4"/>
            <p:cNvCxnSpPr>
              <a:stCxn id="31" idx="7"/>
              <a:endCxn id="33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stCxn id="31" idx="6"/>
              <a:endCxn id="32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31" idx="5"/>
              <a:endCxn id="34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30" idx="7"/>
              <a:endCxn id="32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30" idx="0"/>
              <a:endCxn id="31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0" idx="5"/>
              <a:endCxn id="34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2" idx="6"/>
              <a:endCxn id="42" idx="1"/>
            </p:cNvCxnSpPr>
            <p:nvPr/>
          </p:nvCxnSpPr>
          <p:spPr>
            <a:xfrm>
              <a:off x="4842132" y="2557435"/>
              <a:ext cx="1237061" cy="5072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3" idx="5"/>
              <a:endCxn id="42" idx="0"/>
            </p:cNvCxnSpPr>
            <p:nvPr/>
          </p:nvCxnSpPr>
          <p:spPr>
            <a:xfrm>
              <a:off x="5824302" y="1951264"/>
              <a:ext cx="393041" cy="1056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2" idx="7"/>
              <a:endCxn id="33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3" idx="4"/>
              <a:endCxn id="34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4" idx="6"/>
              <a:endCxn id="42" idx="3"/>
            </p:cNvCxnSpPr>
            <p:nvPr/>
          </p:nvCxnSpPr>
          <p:spPr>
            <a:xfrm flipV="1">
              <a:off x="4980281" y="3340953"/>
              <a:ext cx="1098912" cy="3194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49384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Graph Coloring</a:t>
            </a: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90280"/>
          </a:xfrm>
        </p:spPr>
        <p:txBody>
          <a:bodyPr rIns="132080"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</a:t>
            </a:r>
            <a:r>
              <a:rPr lang="en-US" dirty="0" smtClean="0">
                <a:solidFill>
                  <a:srgbClr val="0000FF"/>
                </a:solidFill>
                <a:ea typeface="+mn-ea"/>
                <a:cs typeface="+mn-cs"/>
              </a:rPr>
              <a:t>coloring</a:t>
            </a:r>
            <a:r>
              <a:rPr lang="en-US" dirty="0" smtClean="0">
                <a:ea typeface="+mn-ea"/>
                <a:cs typeface="+mn-cs"/>
              </a:rPr>
              <a:t> of an undirected graph is an assignment of a color to each node such that no two adjacent vertices get the same color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How many colors are needed to color this graph?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92912" y="3378404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4"/>
              <a:endCxn id="29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21232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Graph Coloring</a:t>
            </a: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90280"/>
          </a:xfrm>
        </p:spPr>
        <p:txBody>
          <a:bodyPr rIns="132080"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</a:t>
            </a:r>
            <a:r>
              <a:rPr lang="en-US" dirty="0" smtClean="0">
                <a:solidFill>
                  <a:srgbClr val="0000FF"/>
                </a:solidFill>
                <a:ea typeface="+mn-ea"/>
                <a:cs typeface="+mn-cs"/>
              </a:rPr>
              <a:t>coloring</a:t>
            </a:r>
            <a:r>
              <a:rPr lang="en-US" dirty="0" smtClean="0">
                <a:ea typeface="+mn-ea"/>
                <a:cs typeface="+mn-cs"/>
              </a:rPr>
              <a:t> of an undirected graph is an assignment of a color to each node such that no two adjacent vertices get the same color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How many colors are needed to color this graph?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92912" y="3378404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4"/>
              <a:endCxn id="29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52180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An Application of Coloring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3336229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>
                <a:solidFill>
                  <a:srgbClr val="008000"/>
                </a:solidFill>
                <a:latin typeface="Calibri" charset="0"/>
              </a:rPr>
              <a:t>Vertices</a:t>
            </a:r>
            <a:r>
              <a:rPr lang="en-US" dirty="0">
                <a:latin typeface="Calibri" charset="0"/>
              </a:rPr>
              <a:t> are </a:t>
            </a:r>
            <a:r>
              <a:rPr lang="en-US" b="1" dirty="0">
                <a:latin typeface="Calibri" charset="0"/>
              </a:rPr>
              <a:t>jobs</a:t>
            </a:r>
          </a:p>
          <a:p>
            <a:r>
              <a:rPr lang="en-US" dirty="0">
                <a:solidFill>
                  <a:srgbClr val="008000"/>
                </a:solidFill>
                <a:latin typeface="Calibri" charset="0"/>
              </a:rPr>
              <a:t>Edge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Calibri" charset="0"/>
              </a:rPr>
              <a:t> is </a:t>
            </a:r>
            <a:r>
              <a:rPr lang="en-US" dirty="0">
                <a:latin typeface="Calibri" charset="0"/>
              </a:rPr>
              <a:t>present if jobs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and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each require access to the </a:t>
            </a:r>
            <a:r>
              <a:rPr lang="en-US" b="1" dirty="0">
                <a:latin typeface="Calibri" charset="0"/>
              </a:rPr>
              <a:t>same shared resource</a:t>
            </a:r>
            <a:r>
              <a:rPr lang="en-US" dirty="0">
                <a:latin typeface="Calibri" charset="0"/>
              </a:rPr>
              <a:t>, and thus cannot execute simultaneously</a:t>
            </a:r>
          </a:p>
          <a:p>
            <a:pPr eaLnBrk="1" hangingPunct="1"/>
            <a:r>
              <a:rPr lang="en-US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o</a:t>
            </a:r>
            <a:r>
              <a:rPr lang="en-US" dirty="0">
                <a:solidFill>
                  <a:srgbClr val="0000FF"/>
                </a:solidFill>
                <a:latin typeface="Calibri" charset="0"/>
              </a:rPr>
              <a:t>l</a:t>
            </a:r>
            <a:r>
              <a:rPr lang="en-US" dirty="0">
                <a:solidFill>
                  <a:srgbClr val="008000"/>
                </a:solidFill>
                <a:latin typeface="Calibri" charset="0"/>
              </a:rPr>
              <a:t>o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r</a:t>
            </a:r>
            <a:r>
              <a:rPr lang="en-US" dirty="0">
                <a:solidFill>
                  <a:srgbClr val="0000FF"/>
                </a:solidFill>
                <a:latin typeface="Calibri" charset="0"/>
              </a:rPr>
              <a:t>s</a:t>
            </a:r>
            <a:r>
              <a:rPr lang="en-US" dirty="0">
                <a:latin typeface="Calibri" charset="0"/>
              </a:rPr>
              <a:t> are </a:t>
            </a:r>
            <a:r>
              <a:rPr lang="en-US" b="1" dirty="0">
                <a:latin typeface="Calibri" charset="0"/>
              </a:rPr>
              <a:t>time slots</a:t>
            </a:r>
            <a:r>
              <a:rPr lang="en-US" dirty="0">
                <a:latin typeface="Calibri" charset="0"/>
              </a:rPr>
              <a:t> to schedule the jobs</a:t>
            </a:r>
          </a:p>
          <a:p>
            <a:pPr eaLnBrk="1" hangingPunct="1"/>
            <a:r>
              <a:rPr lang="en-US" dirty="0">
                <a:latin typeface="Calibri" charset="0"/>
              </a:rPr>
              <a:t>Minimum number of colors needed to color the graph = minimum number of time slots required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471597" y="5172766"/>
            <a:ext cx="2200807" cy="1411847"/>
            <a:chOff x="2905025" y="1605583"/>
            <a:chExt cx="3507691" cy="2250231"/>
          </a:xfrm>
        </p:grpSpPr>
        <p:sp>
          <p:nvSpPr>
            <p:cNvPr id="26" name="Oval 25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2" name="Straight Arrow Connector 31"/>
            <p:cNvCxnSpPr>
              <a:stCxn id="27" idx="7"/>
              <a:endCxn id="29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7" idx="6"/>
              <a:endCxn id="28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7" idx="5"/>
              <a:endCxn id="30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6" idx="7"/>
              <a:endCxn id="28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6" idx="0"/>
              <a:endCxn id="27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6" idx="5"/>
              <a:endCxn id="30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6"/>
              <a:endCxn id="31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9" idx="5"/>
              <a:endCxn id="31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7"/>
              <a:endCxn id="29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29" idx="4"/>
              <a:endCxn id="30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13242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dirty="0" smtClean="0">
                <a:latin typeface="Calibri" charset="0"/>
              </a:rPr>
              <a:t>Planarity</a:t>
            </a:r>
            <a:endParaRPr lang="en-US" dirty="0">
              <a:latin typeface="Calibri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91905"/>
            <a:ext cx="8229600" cy="5586364"/>
          </a:xfrm>
        </p:spPr>
        <p:txBody>
          <a:bodyPr rIns="132080"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graph is planar if it can be drawn in the plane without any edges crossing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Is this graph planar?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80799" y="2911387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4"/>
              <a:endCxn id="29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0840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dirty="0" smtClean="0">
                <a:latin typeface="Calibri" charset="0"/>
              </a:rPr>
              <a:t>Planarity</a:t>
            </a:r>
            <a:endParaRPr lang="en-US" dirty="0">
              <a:latin typeface="Calibri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91905"/>
            <a:ext cx="8229600" cy="5586364"/>
          </a:xfrm>
        </p:spPr>
        <p:txBody>
          <a:bodyPr rIns="132080"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graph is planar if it can be drawn in the plane without any edges crossing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Is this graph planar?</a:t>
            </a:r>
          </a:p>
          <a:p>
            <a:pPr lvl="1">
              <a:defRPr/>
            </a:pPr>
            <a:r>
              <a:rPr lang="en-US" dirty="0" smtClean="0"/>
              <a:t>Yes!</a:t>
            </a:r>
            <a:endParaRPr lang="en-US" dirty="0" smtClean="0"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80799" y="2911387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 w="57150" cmpd="sng"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4"/>
              <a:endCxn id="29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 w="57150" cmpd="sng"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8579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dirty="0" smtClean="0">
                <a:latin typeface="Calibri" charset="0"/>
              </a:rPr>
              <a:t>Planarity</a:t>
            </a:r>
            <a:endParaRPr lang="en-US" dirty="0">
              <a:latin typeface="Calibri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91905"/>
            <a:ext cx="8229600" cy="5586364"/>
          </a:xfrm>
        </p:spPr>
        <p:txBody>
          <a:bodyPr rIns="132080"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graph is planar if it </a:t>
            </a:r>
            <a:r>
              <a:rPr lang="en-US" b="1" u="sng" dirty="0" smtClean="0">
                <a:solidFill>
                  <a:srgbClr val="FF0000"/>
                </a:solidFill>
                <a:ea typeface="+mn-ea"/>
                <a:cs typeface="+mn-cs"/>
              </a:rPr>
              <a:t>can</a:t>
            </a:r>
            <a:r>
              <a:rPr lang="en-US" dirty="0" smtClean="0">
                <a:ea typeface="+mn-ea"/>
                <a:cs typeface="+mn-cs"/>
              </a:rPr>
              <a:t> be drawn in the plane without any edges crossing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Is this graph planar?</a:t>
            </a:r>
          </a:p>
          <a:p>
            <a:pPr lvl="1">
              <a:defRPr/>
            </a:pPr>
            <a:r>
              <a:rPr lang="en-US" dirty="0" smtClean="0"/>
              <a:t>Yes!</a:t>
            </a:r>
            <a:endParaRPr lang="en-US" dirty="0" smtClean="0"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80799" y="2911387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2"/>
              <a:endCxn id="29" idx="3"/>
            </p:cNvCxnSpPr>
            <p:nvPr/>
          </p:nvCxnSpPr>
          <p:spPr>
            <a:xfrm rot="10800000" flipH="1" flipV="1">
              <a:off x="3100398" y="1800956"/>
              <a:ext cx="1546360" cy="1997633"/>
            </a:xfrm>
            <a:prstGeom prst="curvedConnector4">
              <a:avLst>
                <a:gd name="adj1" fmla="val -50438"/>
                <a:gd name="adj2" fmla="val 114308"/>
              </a:avLst>
            </a:prstGeom>
            <a:ln w="57150" cmpd="sng"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6"/>
              <a:endCxn id="29" idx="5"/>
            </p:cNvCxnSpPr>
            <p:nvPr/>
          </p:nvCxnSpPr>
          <p:spPr>
            <a:xfrm flipH="1">
              <a:off x="4923057" y="1813114"/>
              <a:ext cx="958469" cy="1985476"/>
            </a:xfrm>
            <a:prstGeom prst="curvedConnector4">
              <a:avLst>
                <a:gd name="adj1" fmla="val -128626"/>
                <a:gd name="adj2" fmla="val 114396"/>
              </a:avLst>
            </a:prstGeom>
            <a:ln w="57150" cmpd="sng"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19652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These </a:t>
            </a:r>
            <a:r>
              <a:rPr lang="en-US" sz="3600" i="1" dirty="0" smtClean="0"/>
              <a:t>aren’t</a:t>
            </a:r>
            <a:r>
              <a:rPr lang="en-US" sz="3600" dirty="0" smtClean="0"/>
              <a:t> the graphs we’re interested in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93" t="766" r="1093" b="2242"/>
          <a:stretch/>
        </p:blipFill>
        <p:spPr>
          <a:xfrm>
            <a:off x="1905000" y="1660207"/>
            <a:ext cx="5334000" cy="4760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00" y="1401739"/>
            <a:ext cx="5048265" cy="5048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485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Detecting Planarity</a:t>
            </a:r>
          </a:p>
        </p:txBody>
      </p:sp>
      <p:sp>
        <p:nvSpPr>
          <p:cNvPr id="3174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95687"/>
          </a:xfrm>
        </p:spPr>
        <p:txBody>
          <a:bodyPr rIns="132080">
            <a:normAutofit fontScale="92500" lnSpcReduction="10000"/>
          </a:bodyPr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dirty="0" smtClean="0">
                <a:solidFill>
                  <a:srgbClr val="0000FF"/>
                </a:solidFill>
                <a:ea typeface="+mn-ea"/>
                <a:cs typeface="+mn-cs"/>
              </a:rPr>
              <a:t>Kuratowski's Theorem: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dirty="0" smtClean="0">
                <a:ea typeface="+mn-ea"/>
                <a:cs typeface="+mn-cs"/>
              </a:rPr>
              <a:t>A graph is planar if and only if it does not contain a copy of </a:t>
            </a:r>
            <a:r>
              <a:rPr lang="en-US" i="1" dirty="0" smtClean="0">
                <a:latin typeface="Times New Roman"/>
                <a:ea typeface="+mn-ea"/>
                <a:cs typeface="Times New Roman"/>
              </a:rPr>
              <a:t>K</a:t>
            </a:r>
            <a:r>
              <a:rPr lang="en-US" baseline="-25000" dirty="0" smtClean="0">
                <a:latin typeface="Times New Roman"/>
                <a:ea typeface="+mn-ea"/>
                <a:cs typeface="Times New Roman"/>
              </a:rPr>
              <a:t>5</a:t>
            </a:r>
            <a:r>
              <a:rPr lang="en-US" dirty="0" smtClean="0">
                <a:ea typeface="+mn-ea"/>
                <a:cs typeface="+mn-cs"/>
              </a:rPr>
              <a:t> or </a:t>
            </a:r>
            <a:r>
              <a:rPr lang="en-US" i="1" dirty="0" smtClean="0">
                <a:latin typeface="Times New Roman"/>
                <a:ea typeface="+mn-ea"/>
                <a:cs typeface="Times New Roman"/>
              </a:rPr>
              <a:t>K</a:t>
            </a:r>
            <a:r>
              <a:rPr lang="en-US" baseline="-25000" dirty="0" smtClean="0">
                <a:latin typeface="Times New Roman"/>
                <a:ea typeface="+mn-ea"/>
                <a:cs typeface="Times New Roman"/>
              </a:rPr>
              <a:t>3,3</a:t>
            </a:r>
            <a:r>
              <a:rPr lang="en-US" dirty="0" smtClean="0">
                <a:ea typeface="+mn-ea"/>
                <a:cs typeface="+mn-cs"/>
              </a:rPr>
              <a:t> (possibly with other nodes along the edges shown)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211425" y="2357105"/>
            <a:ext cx="2656125" cy="2089598"/>
            <a:chOff x="4279900" y="2212975"/>
            <a:chExt cx="1719250" cy="1352550"/>
          </a:xfrm>
        </p:grpSpPr>
        <p:sp>
          <p:nvSpPr>
            <p:cNvPr id="40" name="Oval 42"/>
            <p:cNvSpPr>
              <a:spLocks/>
            </p:cNvSpPr>
            <p:nvPr/>
          </p:nvSpPr>
          <p:spPr bwMode="auto">
            <a:xfrm>
              <a:off x="4279900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Oval 43"/>
            <p:cNvSpPr>
              <a:spLocks/>
            </p:cNvSpPr>
            <p:nvPr/>
          </p:nvSpPr>
          <p:spPr bwMode="auto">
            <a:xfrm>
              <a:off x="4902200" y="22129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Oval 44"/>
            <p:cNvSpPr>
              <a:spLocks/>
            </p:cNvSpPr>
            <p:nvPr/>
          </p:nvSpPr>
          <p:spPr bwMode="auto">
            <a:xfrm>
              <a:off x="5551488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Oval 45"/>
            <p:cNvSpPr>
              <a:spLocks/>
            </p:cNvSpPr>
            <p:nvPr/>
          </p:nvSpPr>
          <p:spPr bwMode="auto">
            <a:xfrm>
              <a:off x="4595813" y="346868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Oval 46"/>
            <p:cNvSpPr>
              <a:spLocks/>
            </p:cNvSpPr>
            <p:nvPr/>
          </p:nvSpPr>
          <p:spPr bwMode="auto">
            <a:xfrm>
              <a:off x="5297488" y="34766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AutoShape 47"/>
            <p:cNvSpPr>
              <a:spLocks/>
            </p:cNvSpPr>
            <p:nvPr/>
          </p:nvSpPr>
          <p:spPr bwMode="auto">
            <a:xfrm rot="10800000" flipH="1">
              <a:off x="4356100" y="2289175"/>
              <a:ext cx="558800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AutoShape 48"/>
            <p:cNvSpPr>
              <a:spLocks/>
            </p:cNvSpPr>
            <p:nvPr/>
          </p:nvSpPr>
          <p:spPr bwMode="auto">
            <a:xfrm>
              <a:off x="4324350" y="2765425"/>
              <a:ext cx="284163" cy="7159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AutoShape 49"/>
            <p:cNvSpPr>
              <a:spLocks/>
            </p:cNvSpPr>
            <p:nvPr/>
          </p:nvSpPr>
          <p:spPr bwMode="auto">
            <a:xfrm>
              <a:off x="4978400" y="2289175"/>
              <a:ext cx="585788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Line 50"/>
            <p:cNvSpPr>
              <a:spLocks noChangeShapeType="1"/>
            </p:cNvSpPr>
            <p:nvPr/>
          </p:nvSpPr>
          <p:spPr bwMode="auto">
            <a:xfrm>
              <a:off x="4684713" y="3513138"/>
              <a:ext cx="612775" cy="79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AutoShape 51"/>
            <p:cNvSpPr>
              <a:spLocks/>
            </p:cNvSpPr>
            <p:nvPr/>
          </p:nvSpPr>
          <p:spPr bwMode="auto">
            <a:xfrm rot="10800000" flipH="1">
              <a:off x="5341938" y="2765425"/>
              <a:ext cx="254000" cy="7112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AutoShape 52"/>
            <p:cNvSpPr>
              <a:spLocks/>
            </p:cNvSpPr>
            <p:nvPr/>
          </p:nvSpPr>
          <p:spPr bwMode="auto">
            <a:xfrm>
              <a:off x="4356100" y="2752725"/>
              <a:ext cx="954088" cy="736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" name="AutoShape 65"/>
            <p:cNvSpPr>
              <a:spLocks/>
            </p:cNvSpPr>
            <p:nvPr/>
          </p:nvSpPr>
          <p:spPr bwMode="auto">
            <a:xfrm rot="10800000" flipH="1">
              <a:off x="4672013" y="2752725"/>
              <a:ext cx="892175" cy="7286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Line 66"/>
            <p:cNvSpPr>
              <a:spLocks noChangeShapeType="1"/>
            </p:cNvSpPr>
            <p:nvPr/>
          </p:nvSpPr>
          <p:spPr bwMode="auto">
            <a:xfrm>
              <a:off x="4368800" y="2720975"/>
              <a:ext cx="1182688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67"/>
            <p:cNvSpPr>
              <a:spLocks/>
            </p:cNvSpPr>
            <p:nvPr/>
          </p:nvSpPr>
          <p:spPr bwMode="auto">
            <a:xfrm rot="10800000" flipH="1">
              <a:off x="4640263" y="2301875"/>
              <a:ext cx="306387" cy="11668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AutoShape 68"/>
            <p:cNvSpPr>
              <a:spLocks/>
            </p:cNvSpPr>
            <p:nvPr/>
          </p:nvSpPr>
          <p:spPr bwMode="auto">
            <a:xfrm rot="10800000">
              <a:off x="4946650" y="2301875"/>
              <a:ext cx="395288" cy="11747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" name="Rectangle 54"/>
            <p:cNvSpPr>
              <a:spLocks/>
            </p:cNvSpPr>
            <p:nvPr/>
          </p:nvSpPr>
          <p:spPr bwMode="auto">
            <a:xfrm>
              <a:off x="5338750" y="3276662"/>
              <a:ext cx="6604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5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205971" y="2641538"/>
            <a:ext cx="1690956" cy="1886317"/>
            <a:chOff x="7024688" y="2555875"/>
            <a:chExt cx="812800" cy="906705"/>
          </a:xfrm>
        </p:grpSpPr>
        <p:grpSp>
          <p:nvGrpSpPr>
            <p:cNvPr id="57" name="Group 69"/>
            <p:cNvGrpSpPr>
              <a:grpSpLocks/>
            </p:cNvGrpSpPr>
            <p:nvPr/>
          </p:nvGrpSpPr>
          <p:grpSpPr bwMode="auto">
            <a:xfrm>
              <a:off x="7083425" y="2555875"/>
              <a:ext cx="88900" cy="661988"/>
              <a:chOff x="0" y="0"/>
              <a:chExt cx="56" cy="417"/>
            </a:xfrm>
          </p:grpSpPr>
          <p:sp>
            <p:nvSpPr>
              <p:cNvPr id="72" name="Oval 70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" name="Oval 71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4" name="Oval 72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8" name="Group 73"/>
            <p:cNvGrpSpPr>
              <a:grpSpLocks/>
            </p:cNvGrpSpPr>
            <p:nvPr/>
          </p:nvGrpSpPr>
          <p:grpSpPr bwMode="auto">
            <a:xfrm>
              <a:off x="7642225" y="2557463"/>
              <a:ext cx="88900" cy="661987"/>
              <a:chOff x="0" y="0"/>
              <a:chExt cx="56" cy="417"/>
            </a:xfrm>
          </p:grpSpPr>
          <p:sp>
            <p:nvSpPr>
              <p:cNvPr id="69" name="Oval 74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0" name="Oval 75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" name="Oval 76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59" name="Line 77"/>
            <p:cNvSpPr>
              <a:spLocks noChangeShapeType="1"/>
            </p:cNvSpPr>
            <p:nvPr/>
          </p:nvSpPr>
          <p:spPr bwMode="auto">
            <a:xfrm>
              <a:off x="7172325" y="260032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78"/>
            <p:cNvSpPr>
              <a:spLocks noChangeShapeType="1"/>
            </p:cNvSpPr>
            <p:nvPr/>
          </p:nvSpPr>
          <p:spPr bwMode="auto">
            <a:xfrm>
              <a:off x="7172325" y="288607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79"/>
            <p:cNvSpPr>
              <a:spLocks noChangeShapeType="1"/>
            </p:cNvSpPr>
            <p:nvPr/>
          </p:nvSpPr>
          <p:spPr bwMode="auto">
            <a:xfrm>
              <a:off x="7172325" y="3173413"/>
              <a:ext cx="4699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AutoShape 80"/>
            <p:cNvSpPr>
              <a:spLocks/>
            </p:cNvSpPr>
            <p:nvPr/>
          </p:nvSpPr>
          <p:spPr bwMode="auto">
            <a:xfrm>
              <a:off x="7159625" y="2632075"/>
              <a:ext cx="495300" cy="2238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AutoShape 81"/>
            <p:cNvSpPr>
              <a:spLocks/>
            </p:cNvSpPr>
            <p:nvPr/>
          </p:nvSpPr>
          <p:spPr bwMode="auto">
            <a:xfrm>
              <a:off x="7159625" y="2917825"/>
              <a:ext cx="495300" cy="2254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AutoShape 82"/>
            <p:cNvSpPr>
              <a:spLocks/>
            </p:cNvSpPr>
            <p:nvPr/>
          </p:nvSpPr>
          <p:spPr bwMode="auto">
            <a:xfrm>
              <a:off x="7159625" y="2632075"/>
              <a:ext cx="527050" cy="49847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AutoShape 83"/>
            <p:cNvSpPr>
              <a:spLocks/>
            </p:cNvSpPr>
            <p:nvPr/>
          </p:nvSpPr>
          <p:spPr bwMode="auto">
            <a:xfrm rot="10800000" flipH="1">
              <a:off x="7159625" y="2919413"/>
              <a:ext cx="495300" cy="2222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AutoShape 84"/>
            <p:cNvSpPr>
              <a:spLocks/>
            </p:cNvSpPr>
            <p:nvPr/>
          </p:nvSpPr>
          <p:spPr bwMode="auto">
            <a:xfrm rot="10800000" flipH="1">
              <a:off x="7159625" y="2633663"/>
              <a:ext cx="495300" cy="2206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" name="AutoShape 85"/>
            <p:cNvSpPr>
              <a:spLocks/>
            </p:cNvSpPr>
            <p:nvPr/>
          </p:nvSpPr>
          <p:spPr bwMode="auto">
            <a:xfrm rot="10800000" flipH="1">
              <a:off x="7127875" y="2646363"/>
              <a:ext cx="558800" cy="482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8" name="Rectangle 67"/>
            <p:cNvSpPr>
              <a:spLocks/>
            </p:cNvSpPr>
            <p:nvPr/>
          </p:nvSpPr>
          <p:spPr bwMode="auto">
            <a:xfrm>
              <a:off x="7024688" y="3290888"/>
              <a:ext cx="812800" cy="17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3,3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8904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Four-Color </a:t>
            </a:r>
            <a:r>
              <a:rPr lang="en-US" dirty="0" smtClean="0">
                <a:solidFill>
                  <a:srgbClr val="0000FF"/>
                </a:solidFill>
              </a:rPr>
              <a:t>Theorem:</a:t>
            </a:r>
          </a:p>
          <a:p>
            <a:pPr marL="0" indent="0">
              <a:buNone/>
            </a:pPr>
            <a:r>
              <a:rPr lang="en-US" dirty="0" smtClean="0"/>
              <a:t>Every </a:t>
            </a:r>
            <a:r>
              <a:rPr lang="en-US" dirty="0"/>
              <a:t>planar </a:t>
            </a:r>
            <a:r>
              <a:rPr lang="en-US" dirty="0" smtClean="0"/>
              <a:t>graph is 4</a:t>
            </a:r>
            <a:r>
              <a:rPr lang="en-US" dirty="0"/>
              <a:t>-</a:t>
            </a:r>
            <a:r>
              <a:rPr lang="en-US" dirty="0" smtClean="0"/>
              <a:t>colorable</a:t>
            </a:r>
            <a:br>
              <a:rPr lang="en-US" dirty="0" smtClean="0"/>
            </a:br>
            <a:r>
              <a:rPr lang="en-US" sz="2000" dirty="0" smtClean="0"/>
              <a:t>[Appel </a:t>
            </a:r>
            <a:r>
              <a:rPr lang="en-US" sz="2000" dirty="0"/>
              <a:t>&amp; Haken, </a:t>
            </a:r>
            <a:r>
              <a:rPr lang="en-US" sz="2000" dirty="0" smtClean="0"/>
              <a:t>1976]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(Every map defines a planar graph – countries are vertices, and two adjacent countries define an edge)</a:t>
            </a:r>
            <a:endParaRPr lang="en-US" sz="2000" dirty="0"/>
          </a:p>
        </p:txBody>
      </p:sp>
      <p:sp>
        <p:nvSpPr>
          <p:cNvPr id="48132" name="Rectangle 1"/>
          <p:cNvSpPr>
            <a:spLocks/>
          </p:cNvSpPr>
          <p:nvPr/>
        </p:nvSpPr>
        <p:spPr bwMode="auto">
          <a:xfrm>
            <a:off x="231775" y="3765550"/>
            <a:ext cx="37846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r"/>
            <a:endParaRPr lang="en-US" sz="20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4813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918" y="521340"/>
            <a:ext cx="4643437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0010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Another 4-colored planar graph</a:t>
            </a:r>
          </a:p>
        </p:txBody>
      </p:sp>
      <p:pic>
        <p:nvPicPr>
          <p:cNvPr id="49155" name="Picture 6" descr="US48_nocurv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25775"/>
            <a:ext cx="4506913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9" descr="US48_colored_balanc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325775"/>
            <a:ext cx="44894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01818" y="5145175"/>
            <a:ext cx="4572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http://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www.cs.cmu.edu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/~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bryant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/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boolean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/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maps.html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087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Bipartite Graphs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20565"/>
          </a:xfrm>
        </p:spPr>
        <p:txBody>
          <a:bodyPr rIns="132080">
            <a:normAutofit/>
          </a:bodyPr>
          <a:lstStyle/>
          <a:p>
            <a:pPr eaLnBrk="1" hangingPunct="1"/>
            <a:r>
              <a:rPr lang="en-US" dirty="0">
                <a:latin typeface="Calibri" charset="0"/>
              </a:rPr>
              <a:t>A directed or undirected graph is </a:t>
            </a:r>
            <a:r>
              <a:rPr lang="en-US" dirty="0">
                <a:solidFill>
                  <a:srgbClr val="0000FF"/>
                </a:solidFill>
                <a:latin typeface="Calibri" charset="0"/>
              </a:rPr>
              <a:t>bipartite</a:t>
            </a:r>
            <a:r>
              <a:rPr lang="en-US" dirty="0">
                <a:latin typeface="Calibri" charset="0"/>
              </a:rPr>
              <a:t> if the vertices can be partitioned into two sets such that </a:t>
            </a:r>
            <a:r>
              <a:rPr lang="en-US" dirty="0" smtClean="0">
                <a:latin typeface="Calibri" charset="0"/>
              </a:rPr>
              <a:t>no edge connects two vertices in the same set</a:t>
            </a:r>
            <a:r>
              <a:rPr lang="en-US" dirty="0">
                <a:latin typeface="Calibri" charset="0"/>
              </a:rPr>
              <a:t/>
            </a:r>
            <a:br>
              <a:rPr lang="en-US" dirty="0">
                <a:latin typeface="Calibri" charset="0"/>
              </a:rPr>
            </a:br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>
                <a:latin typeface="Calibri" charset="0"/>
              </a:rPr>
              <a:t>The following are equivalent</a:t>
            </a:r>
          </a:p>
          <a:p>
            <a:pPr marL="728663" lvl="1" eaLnBrk="1" hangingPunct="1"/>
            <a:r>
              <a:rPr lang="en-US" i="1" dirty="0">
                <a:latin typeface="Times New Roman"/>
                <a:cs typeface="Times New Roman"/>
              </a:rPr>
              <a:t>G</a:t>
            </a:r>
            <a:r>
              <a:rPr lang="en-US" dirty="0">
                <a:latin typeface="Calibri" charset="0"/>
              </a:rPr>
              <a:t> is bipartite</a:t>
            </a:r>
          </a:p>
          <a:p>
            <a:pPr marL="728663" lvl="1"/>
            <a:r>
              <a:rPr lang="en-US" i="1" dirty="0" smtClean="0">
                <a:latin typeface="Times New Roman"/>
                <a:cs typeface="Times New Roman"/>
              </a:rPr>
              <a:t>G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is 2-colorable</a:t>
            </a:r>
          </a:p>
          <a:p>
            <a:pPr marL="728663" lvl="1"/>
            <a:r>
              <a:rPr lang="en-US" i="1" dirty="0" smtClean="0">
                <a:latin typeface="Times New Roman"/>
                <a:cs typeface="Times New Roman"/>
              </a:rPr>
              <a:t>G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has no cycles of odd length</a:t>
            </a:r>
          </a:p>
          <a:p>
            <a:pPr eaLnBrk="1" hangingPunct="1">
              <a:buFont typeface="Arial" charset="0"/>
              <a:buNone/>
            </a:pPr>
            <a:endParaRPr lang="en-US" dirty="0">
              <a:latin typeface="Calibri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222157" y="39991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222157" y="4867192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222157" y="573926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7614254" y="3521814"/>
            <a:ext cx="390747" cy="3907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7614254" y="4389877"/>
            <a:ext cx="390747" cy="3907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614254" y="5261954"/>
            <a:ext cx="390747" cy="3907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7576365" y="6130017"/>
            <a:ext cx="390747" cy="3907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cxnSp>
        <p:nvCxnSpPr>
          <p:cNvPr id="3" name="Straight Connector 2"/>
          <p:cNvCxnSpPr>
            <a:stCxn id="28" idx="7"/>
            <a:endCxn id="31" idx="2"/>
          </p:cNvCxnSpPr>
          <p:nvPr/>
        </p:nvCxnSpPr>
        <p:spPr>
          <a:xfrm flipV="1">
            <a:off x="6555680" y="3717188"/>
            <a:ext cx="1058574" cy="3391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28" idx="6"/>
            <a:endCxn id="32" idx="2"/>
          </p:cNvCxnSpPr>
          <p:nvPr/>
        </p:nvCxnSpPr>
        <p:spPr>
          <a:xfrm>
            <a:off x="6612904" y="4194503"/>
            <a:ext cx="1001350" cy="3907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28" idx="5"/>
            <a:endCxn id="33" idx="1"/>
          </p:cNvCxnSpPr>
          <p:nvPr/>
        </p:nvCxnSpPr>
        <p:spPr>
          <a:xfrm>
            <a:off x="6555680" y="4332653"/>
            <a:ext cx="1115798" cy="986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9" idx="6"/>
            <a:endCxn id="32" idx="3"/>
          </p:cNvCxnSpPr>
          <p:nvPr/>
        </p:nvCxnSpPr>
        <p:spPr>
          <a:xfrm flipV="1">
            <a:off x="6612904" y="4723401"/>
            <a:ext cx="1058574" cy="3391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29" idx="7"/>
            <a:endCxn id="31" idx="3"/>
          </p:cNvCxnSpPr>
          <p:nvPr/>
        </p:nvCxnSpPr>
        <p:spPr>
          <a:xfrm flipV="1">
            <a:off x="6555680" y="3855338"/>
            <a:ext cx="1115798" cy="10690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30" idx="5"/>
            <a:endCxn id="34" idx="2"/>
          </p:cNvCxnSpPr>
          <p:nvPr/>
        </p:nvCxnSpPr>
        <p:spPr>
          <a:xfrm>
            <a:off x="6555680" y="6072793"/>
            <a:ext cx="1020685" cy="2525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30" idx="7"/>
            <a:endCxn id="31" idx="4"/>
          </p:cNvCxnSpPr>
          <p:nvPr/>
        </p:nvCxnSpPr>
        <p:spPr>
          <a:xfrm flipV="1">
            <a:off x="6555680" y="3912562"/>
            <a:ext cx="1253948" cy="18839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0" idx="6"/>
            <a:endCxn id="33" idx="3"/>
          </p:cNvCxnSpPr>
          <p:nvPr/>
        </p:nvCxnSpPr>
        <p:spPr>
          <a:xfrm flipV="1">
            <a:off x="6612904" y="5595478"/>
            <a:ext cx="1058574" cy="3391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687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98600"/>
          </a:xfrm>
        </p:spPr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Traveling Salesperson</a:t>
            </a:r>
          </a:p>
        </p:txBody>
      </p:sp>
      <p:sp>
        <p:nvSpPr>
          <p:cNvPr id="51202" name="Rectangle 74"/>
          <p:cNvSpPr>
            <a:spLocks noGrp="1" noChangeArrowheads="1"/>
          </p:cNvSpPr>
          <p:nvPr>
            <p:ph idx="1"/>
          </p:nvPr>
        </p:nvSpPr>
        <p:spPr>
          <a:xfrm>
            <a:off x="216601" y="5405438"/>
            <a:ext cx="8742796" cy="796665"/>
          </a:xfrm>
        </p:spPr>
        <p:txBody>
          <a:bodyPr rIns="132080">
            <a:normAutofit/>
          </a:bodyPr>
          <a:lstStyle/>
          <a:p>
            <a:pPr marL="0" indent="0" algn="ctr" eaLnBrk="1" hangingPunct="1">
              <a:buClr>
                <a:srgbClr val="9900CC"/>
              </a:buClr>
              <a:buNone/>
            </a:pPr>
            <a:r>
              <a:rPr lang="en-US" sz="3000" dirty="0">
                <a:latin typeface="Calibri" charset="0"/>
              </a:rPr>
              <a:t>Find a path of minimum distance that visits every city </a:t>
            </a:r>
          </a:p>
        </p:txBody>
      </p:sp>
      <p:grpSp>
        <p:nvGrpSpPr>
          <p:cNvPr id="51204" name="Group 76"/>
          <p:cNvGrpSpPr>
            <a:grpSpLocks/>
          </p:cNvGrpSpPr>
          <p:nvPr/>
        </p:nvGrpSpPr>
        <p:grpSpPr bwMode="auto">
          <a:xfrm>
            <a:off x="1176338" y="1695783"/>
            <a:ext cx="6636689" cy="3134124"/>
            <a:chOff x="1176338" y="1636713"/>
            <a:chExt cx="6636392" cy="3134799"/>
          </a:xfrm>
        </p:grpSpPr>
        <p:sp>
          <p:nvSpPr>
            <p:cNvPr id="51205" name="AutoShape 1"/>
            <p:cNvSpPr>
              <a:spLocks/>
            </p:cNvSpPr>
            <p:nvPr/>
          </p:nvSpPr>
          <p:spPr bwMode="auto">
            <a:xfrm rot="10800000" flipH="1">
              <a:off x="6003925" y="2187575"/>
              <a:ext cx="876300" cy="3365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06" name="Rectangle 2"/>
            <p:cNvSpPr>
              <a:spLocks/>
            </p:cNvSpPr>
            <p:nvPr/>
          </p:nvSpPr>
          <p:spPr bwMode="auto">
            <a:xfrm>
              <a:off x="6535738" y="2765425"/>
              <a:ext cx="996747" cy="280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Amsterdam</a:t>
              </a:r>
            </a:p>
          </p:txBody>
        </p:sp>
        <p:sp>
          <p:nvSpPr>
            <p:cNvPr id="51207" name="Oval 3"/>
            <p:cNvSpPr>
              <a:spLocks/>
            </p:cNvSpPr>
            <p:nvPr/>
          </p:nvSpPr>
          <p:spPr bwMode="auto">
            <a:xfrm>
              <a:off x="2047875" y="20748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08" name="Oval 4"/>
            <p:cNvSpPr>
              <a:spLocks/>
            </p:cNvSpPr>
            <p:nvPr/>
          </p:nvSpPr>
          <p:spPr bwMode="auto">
            <a:xfrm>
              <a:off x="3278188" y="19050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09" name="Oval 5"/>
            <p:cNvSpPr>
              <a:spLocks/>
            </p:cNvSpPr>
            <p:nvPr/>
          </p:nvSpPr>
          <p:spPr bwMode="auto">
            <a:xfrm>
              <a:off x="2836863" y="26082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0" name="Oval 6"/>
            <p:cNvSpPr>
              <a:spLocks/>
            </p:cNvSpPr>
            <p:nvPr/>
          </p:nvSpPr>
          <p:spPr bwMode="auto">
            <a:xfrm>
              <a:off x="2157413" y="342741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1" name="Oval 7"/>
            <p:cNvSpPr>
              <a:spLocks/>
            </p:cNvSpPr>
            <p:nvPr/>
          </p:nvSpPr>
          <p:spPr bwMode="auto">
            <a:xfrm>
              <a:off x="2352675" y="464185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2" name="Oval 8"/>
            <p:cNvSpPr>
              <a:spLocks/>
            </p:cNvSpPr>
            <p:nvPr/>
          </p:nvSpPr>
          <p:spPr bwMode="auto">
            <a:xfrm>
              <a:off x="5915025" y="24796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3" name="Oval 9"/>
            <p:cNvSpPr>
              <a:spLocks/>
            </p:cNvSpPr>
            <p:nvPr/>
          </p:nvSpPr>
          <p:spPr bwMode="auto">
            <a:xfrm>
              <a:off x="6480175" y="313531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4" name="Oval 10"/>
            <p:cNvSpPr>
              <a:spLocks/>
            </p:cNvSpPr>
            <p:nvPr/>
          </p:nvSpPr>
          <p:spPr bwMode="auto">
            <a:xfrm>
              <a:off x="6867525" y="21113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5" name="Oval 11"/>
            <p:cNvSpPr>
              <a:spLocks/>
            </p:cNvSpPr>
            <p:nvPr/>
          </p:nvSpPr>
          <p:spPr bwMode="auto">
            <a:xfrm>
              <a:off x="7158038" y="44164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6" name="Oval 12"/>
            <p:cNvSpPr>
              <a:spLocks/>
            </p:cNvSpPr>
            <p:nvPr/>
          </p:nvSpPr>
          <p:spPr bwMode="auto">
            <a:xfrm>
              <a:off x="7121525" y="35464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7" name="AutoShape 13"/>
            <p:cNvSpPr>
              <a:spLocks/>
            </p:cNvSpPr>
            <p:nvPr/>
          </p:nvSpPr>
          <p:spPr bwMode="auto">
            <a:xfrm rot="10800000">
              <a:off x="2124075" y="2151063"/>
              <a:ext cx="725488" cy="4699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8" name="AutoShape 14"/>
            <p:cNvSpPr>
              <a:spLocks/>
            </p:cNvSpPr>
            <p:nvPr/>
          </p:nvSpPr>
          <p:spPr bwMode="auto">
            <a:xfrm rot="10800000" flipH="1">
              <a:off x="2233613" y="2697163"/>
              <a:ext cx="647700" cy="7429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9" name="AutoShape 15"/>
            <p:cNvSpPr>
              <a:spLocks/>
            </p:cNvSpPr>
            <p:nvPr/>
          </p:nvSpPr>
          <p:spPr bwMode="auto">
            <a:xfrm rot="10800000" flipH="1">
              <a:off x="2397125" y="2697163"/>
              <a:ext cx="484188" cy="194468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0" name="AutoShape 16"/>
            <p:cNvSpPr>
              <a:spLocks/>
            </p:cNvSpPr>
            <p:nvPr/>
          </p:nvSpPr>
          <p:spPr bwMode="auto">
            <a:xfrm rot="10800000">
              <a:off x="2201863" y="3516313"/>
              <a:ext cx="195262" cy="11255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1" name="AutoShape 17"/>
            <p:cNvSpPr>
              <a:spLocks/>
            </p:cNvSpPr>
            <p:nvPr/>
          </p:nvSpPr>
          <p:spPr bwMode="auto">
            <a:xfrm rot="10800000" flipH="1">
              <a:off x="2913063" y="1981200"/>
              <a:ext cx="377825" cy="6397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2" name="AutoShape 18"/>
            <p:cNvSpPr>
              <a:spLocks/>
            </p:cNvSpPr>
            <p:nvPr/>
          </p:nvSpPr>
          <p:spPr bwMode="auto">
            <a:xfrm rot="10800000" flipH="1">
              <a:off x="2441575" y="2555875"/>
              <a:ext cx="3486150" cy="21304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3" name="AutoShape 19"/>
            <p:cNvSpPr>
              <a:spLocks/>
            </p:cNvSpPr>
            <p:nvPr/>
          </p:nvSpPr>
          <p:spPr bwMode="auto">
            <a:xfrm rot="10800000" flipH="1">
              <a:off x="2246313" y="2555875"/>
              <a:ext cx="3681412" cy="91598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4" name="AutoShape 20"/>
            <p:cNvSpPr>
              <a:spLocks/>
            </p:cNvSpPr>
            <p:nvPr/>
          </p:nvSpPr>
          <p:spPr bwMode="auto">
            <a:xfrm rot="10800000" flipH="1">
              <a:off x="2925763" y="2524125"/>
              <a:ext cx="2989262" cy="12858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5" name="AutoShape 21"/>
            <p:cNvSpPr>
              <a:spLocks/>
            </p:cNvSpPr>
            <p:nvPr/>
          </p:nvSpPr>
          <p:spPr bwMode="auto">
            <a:xfrm>
              <a:off x="3367088" y="1949450"/>
              <a:ext cx="2547937" cy="57467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6" name="AutoShape 22"/>
            <p:cNvSpPr>
              <a:spLocks/>
            </p:cNvSpPr>
            <p:nvPr/>
          </p:nvSpPr>
          <p:spPr bwMode="auto">
            <a:xfrm rot="10800000" flipH="1">
              <a:off x="6602413" y="2200275"/>
              <a:ext cx="309562" cy="6223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7" name="AutoShape 23"/>
            <p:cNvSpPr>
              <a:spLocks/>
            </p:cNvSpPr>
            <p:nvPr/>
          </p:nvSpPr>
          <p:spPr bwMode="auto">
            <a:xfrm rot="10800000" flipH="1">
              <a:off x="6524625" y="2898775"/>
              <a:ext cx="46038" cy="236538"/>
            </a:xfrm>
            <a:custGeom>
              <a:avLst/>
              <a:gdLst>
                <a:gd name="T0" fmla="*/ 0 w 21600"/>
                <a:gd name="T1" fmla="*/ 0 h 21600"/>
                <a:gd name="T2" fmla="*/ 41790945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8" name="AutoShape 24"/>
            <p:cNvSpPr>
              <a:spLocks/>
            </p:cNvSpPr>
            <p:nvPr/>
          </p:nvSpPr>
          <p:spPr bwMode="auto">
            <a:xfrm rot="10800000">
              <a:off x="5991225" y="2555875"/>
              <a:ext cx="547688" cy="2667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9" name="AutoShape 25"/>
            <p:cNvSpPr>
              <a:spLocks/>
            </p:cNvSpPr>
            <p:nvPr/>
          </p:nvSpPr>
          <p:spPr bwMode="auto">
            <a:xfrm rot="10800000">
              <a:off x="5991225" y="2555875"/>
              <a:ext cx="501650" cy="5921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0" name="AutoShape 26"/>
            <p:cNvSpPr>
              <a:spLocks/>
            </p:cNvSpPr>
            <p:nvPr/>
          </p:nvSpPr>
          <p:spPr bwMode="auto">
            <a:xfrm rot="10800000">
              <a:off x="5991225" y="2555875"/>
              <a:ext cx="1143000" cy="10033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1" name="AutoShape 27"/>
            <p:cNvSpPr>
              <a:spLocks/>
            </p:cNvSpPr>
            <p:nvPr/>
          </p:nvSpPr>
          <p:spPr bwMode="auto">
            <a:xfrm rot="10800000">
              <a:off x="5991225" y="2555875"/>
              <a:ext cx="1211263" cy="18605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2" name="AutoShape 28"/>
            <p:cNvSpPr>
              <a:spLocks/>
            </p:cNvSpPr>
            <p:nvPr/>
          </p:nvSpPr>
          <p:spPr bwMode="auto">
            <a:xfrm rot="10800000">
              <a:off x="7165975" y="3635375"/>
              <a:ext cx="36513" cy="781050"/>
            </a:xfrm>
            <a:custGeom>
              <a:avLst/>
              <a:gdLst>
                <a:gd name="T0" fmla="*/ 0 w 21600"/>
                <a:gd name="T1" fmla="*/ 0 h 21600"/>
                <a:gd name="T2" fmla="*/ 4115184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3" name="AutoShape 29"/>
            <p:cNvSpPr>
              <a:spLocks/>
            </p:cNvSpPr>
            <p:nvPr/>
          </p:nvSpPr>
          <p:spPr bwMode="auto">
            <a:xfrm rot="10800000">
              <a:off x="6556375" y="3211513"/>
              <a:ext cx="646113" cy="120491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4" name="AutoShape 30"/>
            <p:cNvSpPr>
              <a:spLocks/>
            </p:cNvSpPr>
            <p:nvPr/>
          </p:nvSpPr>
          <p:spPr bwMode="auto">
            <a:xfrm rot="10800000">
              <a:off x="6556375" y="3211513"/>
              <a:ext cx="565150" cy="37941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5" name="AutoShape 31"/>
            <p:cNvSpPr>
              <a:spLocks/>
            </p:cNvSpPr>
            <p:nvPr/>
          </p:nvSpPr>
          <p:spPr bwMode="auto">
            <a:xfrm rot="10800000">
              <a:off x="6602413" y="2886075"/>
              <a:ext cx="531812" cy="6731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6" name="AutoShape 32"/>
            <p:cNvSpPr>
              <a:spLocks/>
            </p:cNvSpPr>
            <p:nvPr/>
          </p:nvSpPr>
          <p:spPr bwMode="auto">
            <a:xfrm rot="10800000">
              <a:off x="6911975" y="2200275"/>
              <a:ext cx="254000" cy="13462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7" name="AutoShape 33"/>
            <p:cNvSpPr>
              <a:spLocks/>
            </p:cNvSpPr>
            <p:nvPr/>
          </p:nvSpPr>
          <p:spPr bwMode="auto">
            <a:xfrm rot="10800000" flipH="1">
              <a:off x="2441575" y="3179763"/>
              <a:ext cx="4038600" cy="15065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8" name="AutoShape 34"/>
            <p:cNvSpPr>
              <a:spLocks/>
            </p:cNvSpPr>
            <p:nvPr/>
          </p:nvSpPr>
          <p:spPr bwMode="auto">
            <a:xfrm rot="10800000" flipH="1">
              <a:off x="2246313" y="3179763"/>
              <a:ext cx="4233862" cy="2921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9" name="AutoShape 35"/>
            <p:cNvSpPr>
              <a:spLocks/>
            </p:cNvSpPr>
            <p:nvPr/>
          </p:nvSpPr>
          <p:spPr bwMode="auto">
            <a:xfrm>
              <a:off x="2913063" y="2684463"/>
              <a:ext cx="3567112" cy="4953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0" name="AutoShape 36"/>
            <p:cNvSpPr>
              <a:spLocks/>
            </p:cNvSpPr>
            <p:nvPr/>
          </p:nvSpPr>
          <p:spPr bwMode="auto">
            <a:xfrm>
              <a:off x="3354388" y="1981200"/>
              <a:ext cx="3125787" cy="11985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1" name="AutoShape 37"/>
            <p:cNvSpPr>
              <a:spLocks/>
            </p:cNvSpPr>
            <p:nvPr/>
          </p:nvSpPr>
          <p:spPr bwMode="auto">
            <a:xfrm>
              <a:off x="2232025" y="3503613"/>
              <a:ext cx="4926013" cy="9572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2" name="AutoShape 38"/>
            <p:cNvSpPr>
              <a:spLocks/>
            </p:cNvSpPr>
            <p:nvPr/>
          </p:nvSpPr>
          <p:spPr bwMode="auto">
            <a:xfrm>
              <a:off x="2246313" y="3471863"/>
              <a:ext cx="4875212" cy="1190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3" name="AutoShape 39"/>
            <p:cNvSpPr>
              <a:spLocks/>
            </p:cNvSpPr>
            <p:nvPr/>
          </p:nvSpPr>
          <p:spPr bwMode="auto">
            <a:xfrm>
              <a:off x="2913063" y="2684463"/>
              <a:ext cx="4208462" cy="9064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4" name="AutoShape 40"/>
            <p:cNvSpPr>
              <a:spLocks/>
            </p:cNvSpPr>
            <p:nvPr/>
          </p:nvSpPr>
          <p:spPr bwMode="auto">
            <a:xfrm>
              <a:off x="2881313" y="2697163"/>
              <a:ext cx="4289425" cy="17319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5" name="AutoShape 41"/>
            <p:cNvSpPr>
              <a:spLocks/>
            </p:cNvSpPr>
            <p:nvPr/>
          </p:nvSpPr>
          <p:spPr bwMode="auto">
            <a:xfrm rot="10800000" flipH="1">
              <a:off x="2925763" y="2155825"/>
              <a:ext cx="3941762" cy="49688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6" name="Rectangle 42"/>
            <p:cNvSpPr>
              <a:spLocks/>
            </p:cNvSpPr>
            <p:nvPr/>
          </p:nvSpPr>
          <p:spPr bwMode="auto">
            <a:xfrm>
              <a:off x="7215188" y="4346575"/>
              <a:ext cx="519923" cy="2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Rome</a:t>
              </a:r>
            </a:p>
          </p:txBody>
        </p:sp>
        <p:sp>
          <p:nvSpPr>
            <p:cNvPr id="51247" name="Rectangle 43"/>
            <p:cNvSpPr>
              <a:spLocks/>
            </p:cNvSpPr>
            <p:nvPr/>
          </p:nvSpPr>
          <p:spPr bwMode="auto">
            <a:xfrm>
              <a:off x="2954338" y="1636713"/>
              <a:ext cx="599956" cy="2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Boston</a:t>
              </a:r>
            </a:p>
          </p:txBody>
        </p:sp>
        <p:sp>
          <p:nvSpPr>
            <p:cNvPr id="51248" name="Rectangle 44"/>
            <p:cNvSpPr>
              <a:spLocks/>
            </p:cNvSpPr>
            <p:nvPr/>
          </p:nvSpPr>
          <p:spPr bwMode="auto">
            <a:xfrm>
              <a:off x="1720850" y="4502150"/>
              <a:ext cx="599956" cy="2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Atlanta</a:t>
              </a:r>
            </a:p>
          </p:txBody>
        </p:sp>
        <p:sp>
          <p:nvSpPr>
            <p:cNvPr id="51249" name="Rectangle 45"/>
            <p:cNvSpPr>
              <a:spLocks/>
            </p:cNvSpPr>
            <p:nvPr/>
          </p:nvSpPr>
          <p:spPr bwMode="auto">
            <a:xfrm>
              <a:off x="5337175" y="2471738"/>
              <a:ext cx="640104" cy="2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London</a:t>
              </a:r>
            </a:p>
          </p:txBody>
        </p:sp>
        <p:sp>
          <p:nvSpPr>
            <p:cNvPr id="51250" name="Rectangle 46"/>
            <p:cNvSpPr>
              <a:spLocks/>
            </p:cNvSpPr>
            <p:nvPr/>
          </p:nvSpPr>
          <p:spPr bwMode="auto">
            <a:xfrm>
              <a:off x="6562725" y="3006725"/>
              <a:ext cx="450057" cy="2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Paris</a:t>
              </a:r>
            </a:p>
          </p:txBody>
        </p:sp>
        <p:sp>
          <p:nvSpPr>
            <p:cNvPr id="51251" name="Rectangle 47"/>
            <p:cNvSpPr>
              <a:spLocks/>
            </p:cNvSpPr>
            <p:nvPr/>
          </p:nvSpPr>
          <p:spPr bwMode="auto">
            <a:xfrm>
              <a:off x="6607175" y="1800225"/>
              <a:ext cx="1105751" cy="280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Copenhagen</a:t>
              </a:r>
            </a:p>
          </p:txBody>
        </p:sp>
        <p:sp>
          <p:nvSpPr>
            <p:cNvPr id="51252" name="Rectangle 48"/>
            <p:cNvSpPr>
              <a:spLocks/>
            </p:cNvSpPr>
            <p:nvPr/>
          </p:nvSpPr>
          <p:spPr bwMode="auto">
            <a:xfrm>
              <a:off x="7192963" y="3433763"/>
              <a:ext cx="619767" cy="2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Munich</a:t>
              </a:r>
            </a:p>
          </p:txBody>
        </p:sp>
        <p:sp>
          <p:nvSpPr>
            <p:cNvPr id="51253" name="Rectangle 49"/>
            <p:cNvSpPr>
              <a:spLocks/>
            </p:cNvSpPr>
            <p:nvPr/>
          </p:nvSpPr>
          <p:spPr bwMode="auto">
            <a:xfrm>
              <a:off x="1766888" y="1782763"/>
              <a:ext cx="530091" cy="2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 dirty="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Ithaca</a:t>
              </a:r>
            </a:p>
          </p:txBody>
        </p:sp>
        <p:sp>
          <p:nvSpPr>
            <p:cNvPr id="51254" name="Rectangle 50"/>
            <p:cNvSpPr>
              <a:spLocks/>
            </p:cNvSpPr>
            <p:nvPr/>
          </p:nvSpPr>
          <p:spPr bwMode="auto">
            <a:xfrm>
              <a:off x="2001838" y="2492375"/>
              <a:ext cx="839139" cy="280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New York</a:t>
              </a:r>
            </a:p>
          </p:txBody>
        </p:sp>
        <p:sp>
          <p:nvSpPr>
            <p:cNvPr id="51255" name="Rectangle 51"/>
            <p:cNvSpPr>
              <a:spLocks/>
            </p:cNvSpPr>
            <p:nvPr/>
          </p:nvSpPr>
          <p:spPr bwMode="auto">
            <a:xfrm>
              <a:off x="1176338" y="3262313"/>
              <a:ext cx="1020535" cy="280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Washington</a:t>
              </a:r>
            </a:p>
          </p:txBody>
        </p:sp>
        <p:sp>
          <p:nvSpPr>
            <p:cNvPr id="51256" name="Rectangle 52"/>
            <p:cNvSpPr>
              <a:spLocks/>
            </p:cNvSpPr>
            <p:nvPr/>
          </p:nvSpPr>
          <p:spPr bwMode="auto">
            <a:xfrm>
              <a:off x="3316288" y="428466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1202</a:t>
              </a:r>
            </a:p>
          </p:txBody>
        </p:sp>
        <p:sp>
          <p:nvSpPr>
            <p:cNvPr id="51257" name="Rectangle 53"/>
            <p:cNvSpPr>
              <a:spLocks/>
            </p:cNvSpPr>
            <p:nvPr/>
          </p:nvSpPr>
          <p:spPr bwMode="auto">
            <a:xfrm>
              <a:off x="4852988" y="4032250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1380</a:t>
              </a:r>
            </a:p>
          </p:txBody>
        </p:sp>
        <p:sp>
          <p:nvSpPr>
            <p:cNvPr id="51258" name="Rectangle 54"/>
            <p:cNvSpPr>
              <a:spLocks/>
            </p:cNvSpPr>
            <p:nvPr/>
          </p:nvSpPr>
          <p:spPr bwMode="auto">
            <a:xfrm>
              <a:off x="5211763" y="375761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1214</a:t>
              </a:r>
            </a:p>
          </p:txBody>
        </p:sp>
        <p:sp>
          <p:nvSpPr>
            <p:cNvPr id="51259" name="Rectangle 55"/>
            <p:cNvSpPr>
              <a:spLocks/>
            </p:cNvSpPr>
            <p:nvPr/>
          </p:nvSpPr>
          <p:spPr bwMode="auto">
            <a:xfrm>
              <a:off x="6010275" y="3502025"/>
              <a:ext cx="493713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1322</a:t>
              </a:r>
            </a:p>
          </p:txBody>
        </p:sp>
        <p:sp>
          <p:nvSpPr>
            <p:cNvPr id="51260" name="Rectangle 56"/>
            <p:cNvSpPr>
              <a:spLocks/>
            </p:cNvSpPr>
            <p:nvPr/>
          </p:nvSpPr>
          <p:spPr bwMode="auto">
            <a:xfrm>
              <a:off x="2876550" y="3886200"/>
              <a:ext cx="493713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1356</a:t>
              </a:r>
            </a:p>
          </p:txBody>
        </p:sp>
        <p:sp>
          <p:nvSpPr>
            <p:cNvPr id="51261" name="Rectangle 57"/>
            <p:cNvSpPr>
              <a:spLocks/>
            </p:cNvSpPr>
            <p:nvPr/>
          </p:nvSpPr>
          <p:spPr bwMode="auto">
            <a:xfrm>
              <a:off x="3481388" y="309086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1002</a:t>
              </a:r>
            </a:p>
          </p:txBody>
        </p:sp>
        <p:sp>
          <p:nvSpPr>
            <p:cNvPr id="51262" name="Rectangle 58"/>
            <p:cNvSpPr>
              <a:spLocks/>
            </p:cNvSpPr>
            <p:nvPr/>
          </p:nvSpPr>
          <p:spPr bwMode="auto">
            <a:xfrm>
              <a:off x="6978650" y="233680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512</a:t>
              </a:r>
            </a:p>
          </p:txBody>
        </p:sp>
        <p:sp>
          <p:nvSpPr>
            <p:cNvPr id="51263" name="Rectangle 59"/>
            <p:cNvSpPr>
              <a:spLocks/>
            </p:cNvSpPr>
            <p:nvPr/>
          </p:nvSpPr>
          <p:spPr bwMode="auto">
            <a:xfrm>
              <a:off x="6635750" y="257175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216</a:t>
              </a:r>
            </a:p>
          </p:txBody>
        </p:sp>
        <p:sp>
          <p:nvSpPr>
            <p:cNvPr id="51264" name="Rectangle 60"/>
            <p:cNvSpPr>
              <a:spLocks/>
            </p:cNvSpPr>
            <p:nvPr/>
          </p:nvSpPr>
          <p:spPr bwMode="auto">
            <a:xfrm>
              <a:off x="7212013" y="3881438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441</a:t>
              </a:r>
            </a:p>
          </p:txBody>
        </p:sp>
        <p:sp>
          <p:nvSpPr>
            <p:cNvPr id="51265" name="Rectangle 61"/>
            <p:cNvSpPr>
              <a:spLocks/>
            </p:cNvSpPr>
            <p:nvPr/>
          </p:nvSpPr>
          <p:spPr bwMode="auto">
            <a:xfrm>
              <a:off x="6194425" y="2452688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189</a:t>
              </a:r>
            </a:p>
          </p:txBody>
        </p:sp>
        <p:sp>
          <p:nvSpPr>
            <p:cNvPr id="51266" name="Rectangle 62"/>
            <p:cNvSpPr>
              <a:spLocks/>
            </p:cNvSpPr>
            <p:nvPr/>
          </p:nvSpPr>
          <p:spPr bwMode="auto">
            <a:xfrm>
              <a:off x="6265863" y="2282825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160</a:t>
              </a:r>
            </a:p>
          </p:txBody>
        </p:sp>
        <p:sp>
          <p:nvSpPr>
            <p:cNvPr id="51267" name="Oval 63"/>
            <p:cNvSpPr>
              <a:spLocks/>
            </p:cNvSpPr>
            <p:nvPr/>
          </p:nvSpPr>
          <p:spPr bwMode="auto">
            <a:xfrm>
              <a:off x="6526213" y="28098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68" name="Rectangle 64"/>
            <p:cNvSpPr>
              <a:spLocks/>
            </p:cNvSpPr>
            <p:nvPr/>
          </p:nvSpPr>
          <p:spPr bwMode="auto">
            <a:xfrm>
              <a:off x="5586413" y="196691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1556</a:t>
              </a:r>
            </a:p>
          </p:txBody>
        </p:sp>
        <p:sp>
          <p:nvSpPr>
            <p:cNvPr id="51269" name="Rectangle 65"/>
            <p:cNvSpPr>
              <a:spLocks/>
            </p:cNvSpPr>
            <p:nvPr/>
          </p:nvSpPr>
          <p:spPr bwMode="auto">
            <a:xfrm>
              <a:off x="4387850" y="1938338"/>
              <a:ext cx="493713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1323</a:t>
              </a:r>
            </a:p>
          </p:txBody>
        </p:sp>
        <p:sp>
          <p:nvSpPr>
            <p:cNvPr id="51270" name="Rectangle 66"/>
            <p:cNvSpPr>
              <a:spLocks/>
            </p:cNvSpPr>
            <p:nvPr/>
          </p:nvSpPr>
          <p:spPr bwMode="auto">
            <a:xfrm>
              <a:off x="1854200" y="388620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419</a:t>
              </a:r>
            </a:p>
          </p:txBody>
        </p:sp>
        <p:sp>
          <p:nvSpPr>
            <p:cNvPr id="51271" name="Rectangle 67"/>
            <p:cNvSpPr>
              <a:spLocks/>
            </p:cNvSpPr>
            <p:nvPr/>
          </p:nvSpPr>
          <p:spPr bwMode="auto">
            <a:xfrm>
              <a:off x="2112963" y="2886075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210</a:t>
              </a:r>
            </a:p>
          </p:txBody>
        </p:sp>
        <p:sp>
          <p:nvSpPr>
            <p:cNvPr id="51272" name="Rectangle 68"/>
            <p:cNvSpPr>
              <a:spLocks/>
            </p:cNvSpPr>
            <p:nvPr/>
          </p:nvSpPr>
          <p:spPr bwMode="auto">
            <a:xfrm>
              <a:off x="2374900" y="2079625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224</a:t>
              </a:r>
            </a:p>
          </p:txBody>
        </p:sp>
        <p:sp>
          <p:nvSpPr>
            <p:cNvPr id="51273" name="Rectangle 69"/>
            <p:cNvSpPr>
              <a:spLocks/>
            </p:cNvSpPr>
            <p:nvPr/>
          </p:nvSpPr>
          <p:spPr bwMode="auto">
            <a:xfrm>
              <a:off x="3113088" y="2117725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132</a:t>
              </a:r>
            </a:p>
          </p:txBody>
        </p:sp>
        <p:sp>
          <p:nvSpPr>
            <p:cNvPr id="51274" name="Rectangle 70"/>
            <p:cNvSpPr>
              <a:spLocks/>
            </p:cNvSpPr>
            <p:nvPr/>
          </p:nvSpPr>
          <p:spPr bwMode="auto">
            <a:xfrm>
              <a:off x="2574925" y="370205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660</a:t>
              </a:r>
            </a:p>
          </p:txBody>
        </p:sp>
        <p:sp>
          <p:nvSpPr>
            <p:cNvPr id="51275" name="Rectangle 71"/>
            <p:cNvSpPr>
              <a:spLocks/>
            </p:cNvSpPr>
            <p:nvPr/>
          </p:nvSpPr>
          <p:spPr bwMode="auto">
            <a:xfrm>
              <a:off x="6473825" y="378460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505</a:t>
              </a:r>
            </a:p>
          </p:txBody>
        </p:sp>
        <p:sp>
          <p:nvSpPr>
            <p:cNvPr id="51276" name="Rectangle 72"/>
            <p:cNvSpPr>
              <a:spLocks/>
            </p:cNvSpPr>
            <p:nvPr/>
          </p:nvSpPr>
          <p:spPr bwMode="auto">
            <a:xfrm>
              <a:off x="2982913" y="291306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1078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36921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54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Representations of Graphs</a:t>
            </a:r>
          </a:p>
        </p:txBody>
      </p:sp>
      <p:grpSp>
        <p:nvGrpSpPr>
          <p:cNvPr id="52227" name="Group 1"/>
          <p:cNvGrpSpPr>
            <a:grpSpLocks/>
          </p:cNvGrpSpPr>
          <p:nvPr/>
        </p:nvGrpSpPr>
        <p:grpSpPr bwMode="auto">
          <a:xfrm>
            <a:off x="1619252" y="4146600"/>
            <a:ext cx="2479673" cy="2051050"/>
            <a:chOff x="1" y="0"/>
            <a:chExt cx="1561" cy="1292"/>
          </a:xfrm>
        </p:grpSpPr>
        <p:sp>
          <p:nvSpPr>
            <p:cNvPr id="52262" name="Rectangle 2"/>
            <p:cNvSpPr>
              <a:spLocks/>
            </p:cNvSpPr>
            <p:nvPr/>
          </p:nvSpPr>
          <p:spPr bwMode="auto">
            <a:xfrm>
              <a:off x="655" y="1127"/>
              <a:ext cx="293" cy="165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3" name="Oval 3"/>
            <p:cNvSpPr>
              <a:spLocks/>
            </p:cNvSpPr>
            <p:nvPr/>
          </p:nvSpPr>
          <p:spPr bwMode="auto">
            <a:xfrm>
              <a:off x="824" y="118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4" name="Rectangle 4"/>
            <p:cNvSpPr>
              <a:spLocks/>
            </p:cNvSpPr>
            <p:nvPr/>
          </p:nvSpPr>
          <p:spPr bwMode="auto">
            <a:xfrm>
              <a:off x="1285" y="1127"/>
              <a:ext cx="277" cy="165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5" name="Line 5"/>
            <p:cNvSpPr>
              <a:spLocks noChangeShapeType="1"/>
            </p:cNvSpPr>
            <p:nvPr/>
          </p:nvSpPr>
          <p:spPr bwMode="auto">
            <a:xfrm>
              <a:off x="880" y="1210"/>
              <a:ext cx="39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6" name="Rectangle 6"/>
            <p:cNvSpPr>
              <a:spLocks/>
            </p:cNvSpPr>
            <p:nvPr/>
          </p:nvSpPr>
          <p:spPr bwMode="auto">
            <a:xfrm>
              <a:off x="633" y="14"/>
              <a:ext cx="304" cy="165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7" name="Rectangle 7"/>
            <p:cNvSpPr>
              <a:spLocks/>
            </p:cNvSpPr>
            <p:nvPr/>
          </p:nvSpPr>
          <p:spPr bwMode="auto">
            <a:xfrm>
              <a:off x="1268" y="14"/>
              <a:ext cx="267" cy="165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8" name="Line 8"/>
            <p:cNvSpPr>
              <a:spLocks noChangeShapeType="1"/>
            </p:cNvSpPr>
            <p:nvPr/>
          </p:nvSpPr>
          <p:spPr bwMode="auto">
            <a:xfrm>
              <a:off x="879" y="96"/>
              <a:ext cx="383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9" name="Rectangle 9"/>
            <p:cNvSpPr>
              <a:spLocks/>
            </p:cNvSpPr>
            <p:nvPr/>
          </p:nvSpPr>
          <p:spPr bwMode="auto">
            <a:xfrm>
              <a:off x="623" y="377"/>
              <a:ext cx="309" cy="165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70" name="Rectangle 10"/>
            <p:cNvSpPr>
              <a:spLocks/>
            </p:cNvSpPr>
            <p:nvPr/>
          </p:nvSpPr>
          <p:spPr bwMode="auto">
            <a:xfrm>
              <a:off x="695" y="1114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52271" name="Rectangle 11"/>
            <p:cNvSpPr>
              <a:spLocks/>
            </p:cNvSpPr>
            <p:nvPr/>
          </p:nvSpPr>
          <p:spPr bwMode="auto">
            <a:xfrm>
              <a:off x="1329" y="1114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52272" name="Rectangle 12"/>
            <p:cNvSpPr>
              <a:spLocks/>
            </p:cNvSpPr>
            <p:nvPr/>
          </p:nvSpPr>
          <p:spPr bwMode="auto">
            <a:xfrm>
              <a:off x="682" y="0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52273" name="Rectangle 13"/>
            <p:cNvSpPr>
              <a:spLocks/>
            </p:cNvSpPr>
            <p:nvPr/>
          </p:nvSpPr>
          <p:spPr bwMode="auto">
            <a:xfrm>
              <a:off x="1301" y="1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  <p:sp>
          <p:nvSpPr>
            <p:cNvPr id="52274" name="Rectangle 14"/>
            <p:cNvSpPr>
              <a:spLocks/>
            </p:cNvSpPr>
            <p:nvPr/>
          </p:nvSpPr>
          <p:spPr bwMode="auto">
            <a:xfrm>
              <a:off x="699" y="364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36915" name="Rectangle 15"/>
            <p:cNvSpPr>
              <a:spLocks/>
            </p:cNvSpPr>
            <p:nvPr/>
          </p:nvSpPr>
          <p:spPr bwMode="auto">
            <a:xfrm>
              <a:off x="2" y="10"/>
              <a:ext cx="389" cy="165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76" name="Rectangle 16"/>
            <p:cNvSpPr>
              <a:spLocks/>
            </p:cNvSpPr>
            <p:nvPr/>
          </p:nvSpPr>
          <p:spPr bwMode="auto">
            <a:xfrm>
              <a:off x="36" y="1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1</a:t>
              </a:r>
            </a:p>
          </p:txBody>
        </p:sp>
        <p:sp>
          <p:nvSpPr>
            <p:cNvPr id="36918" name="Rectangle 18"/>
            <p:cNvSpPr>
              <a:spLocks/>
            </p:cNvSpPr>
            <p:nvPr/>
          </p:nvSpPr>
          <p:spPr bwMode="auto">
            <a:xfrm>
              <a:off x="1" y="373"/>
              <a:ext cx="389" cy="165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78" name="Rectangle 19"/>
            <p:cNvSpPr>
              <a:spLocks/>
            </p:cNvSpPr>
            <p:nvPr/>
          </p:nvSpPr>
          <p:spPr bwMode="auto">
            <a:xfrm>
              <a:off x="35" y="364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36920" name="Rectangle 20"/>
            <p:cNvSpPr>
              <a:spLocks/>
            </p:cNvSpPr>
            <p:nvPr/>
          </p:nvSpPr>
          <p:spPr bwMode="auto">
            <a:xfrm>
              <a:off x="2" y="756"/>
              <a:ext cx="389" cy="165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0" name="Rectangle 21"/>
            <p:cNvSpPr>
              <a:spLocks/>
            </p:cNvSpPr>
            <p:nvPr/>
          </p:nvSpPr>
          <p:spPr bwMode="auto">
            <a:xfrm>
              <a:off x="36" y="747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36922" name="Rectangle 22"/>
            <p:cNvSpPr>
              <a:spLocks/>
            </p:cNvSpPr>
            <p:nvPr/>
          </p:nvSpPr>
          <p:spPr bwMode="auto">
            <a:xfrm>
              <a:off x="2" y="1123"/>
              <a:ext cx="389" cy="165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2" name="Rectangle 23"/>
            <p:cNvSpPr>
              <a:spLocks/>
            </p:cNvSpPr>
            <p:nvPr/>
          </p:nvSpPr>
          <p:spPr bwMode="auto">
            <a:xfrm>
              <a:off x="36" y="1114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  <p:sp>
          <p:nvSpPr>
            <p:cNvPr id="52283" name="Oval 26"/>
            <p:cNvSpPr>
              <a:spLocks/>
            </p:cNvSpPr>
            <p:nvPr/>
          </p:nvSpPr>
          <p:spPr bwMode="auto">
            <a:xfrm>
              <a:off x="306" y="118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4" name="Line 27"/>
            <p:cNvSpPr>
              <a:spLocks noChangeShapeType="1"/>
            </p:cNvSpPr>
            <p:nvPr/>
          </p:nvSpPr>
          <p:spPr bwMode="auto">
            <a:xfrm>
              <a:off x="362" y="1210"/>
              <a:ext cx="287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5" name="Line 28"/>
            <p:cNvSpPr>
              <a:spLocks noChangeShapeType="1"/>
            </p:cNvSpPr>
            <p:nvPr/>
          </p:nvSpPr>
          <p:spPr bwMode="auto">
            <a:xfrm>
              <a:off x="345" y="96"/>
              <a:ext cx="2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6" name="Oval 29"/>
            <p:cNvSpPr>
              <a:spLocks/>
            </p:cNvSpPr>
            <p:nvPr/>
          </p:nvSpPr>
          <p:spPr bwMode="auto">
            <a:xfrm>
              <a:off x="823" y="68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7" name="Line 30"/>
            <p:cNvSpPr>
              <a:spLocks noChangeShapeType="1"/>
            </p:cNvSpPr>
            <p:nvPr/>
          </p:nvSpPr>
          <p:spPr bwMode="auto">
            <a:xfrm>
              <a:off x="340" y="460"/>
              <a:ext cx="27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8" name="Oval 34"/>
            <p:cNvSpPr>
              <a:spLocks/>
            </p:cNvSpPr>
            <p:nvPr/>
          </p:nvSpPr>
          <p:spPr bwMode="auto">
            <a:xfrm>
              <a:off x="289" y="68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9" name="Oval 35"/>
            <p:cNvSpPr>
              <a:spLocks/>
            </p:cNvSpPr>
            <p:nvPr/>
          </p:nvSpPr>
          <p:spPr bwMode="auto">
            <a:xfrm>
              <a:off x="284" y="43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52228" name="Rectangle 36"/>
          <p:cNvSpPr>
            <a:spLocks/>
          </p:cNvSpPr>
          <p:nvPr/>
        </p:nvSpPr>
        <p:spPr bwMode="auto">
          <a:xfrm>
            <a:off x="5635625" y="4459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29" name="Rectangle 37"/>
          <p:cNvSpPr>
            <a:spLocks/>
          </p:cNvSpPr>
          <p:nvPr/>
        </p:nvSpPr>
        <p:spPr bwMode="auto">
          <a:xfrm>
            <a:off x="6016625" y="4459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0" name="Rectangle 38"/>
          <p:cNvSpPr>
            <a:spLocks/>
          </p:cNvSpPr>
          <p:nvPr/>
        </p:nvSpPr>
        <p:spPr bwMode="auto">
          <a:xfrm>
            <a:off x="6397625" y="4459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1" name="Rectangle 39"/>
          <p:cNvSpPr>
            <a:spLocks/>
          </p:cNvSpPr>
          <p:nvPr/>
        </p:nvSpPr>
        <p:spPr bwMode="auto">
          <a:xfrm>
            <a:off x="6778625" y="4459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2" name="Rectangle 40"/>
          <p:cNvSpPr>
            <a:spLocks/>
          </p:cNvSpPr>
          <p:nvPr/>
        </p:nvSpPr>
        <p:spPr bwMode="auto">
          <a:xfrm>
            <a:off x="5635625" y="4840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3" name="Rectangle 41"/>
          <p:cNvSpPr>
            <a:spLocks/>
          </p:cNvSpPr>
          <p:nvPr/>
        </p:nvSpPr>
        <p:spPr bwMode="auto">
          <a:xfrm>
            <a:off x="6016625" y="4840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4" name="Rectangle 42"/>
          <p:cNvSpPr>
            <a:spLocks/>
          </p:cNvSpPr>
          <p:nvPr/>
        </p:nvSpPr>
        <p:spPr bwMode="auto">
          <a:xfrm>
            <a:off x="6397625" y="4840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5" name="Rectangle 43"/>
          <p:cNvSpPr>
            <a:spLocks/>
          </p:cNvSpPr>
          <p:nvPr/>
        </p:nvSpPr>
        <p:spPr bwMode="auto">
          <a:xfrm>
            <a:off x="6778625" y="4840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6" name="Rectangle 44"/>
          <p:cNvSpPr>
            <a:spLocks/>
          </p:cNvSpPr>
          <p:nvPr/>
        </p:nvSpPr>
        <p:spPr bwMode="auto">
          <a:xfrm>
            <a:off x="5635625" y="5221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7" name="Rectangle 45"/>
          <p:cNvSpPr>
            <a:spLocks/>
          </p:cNvSpPr>
          <p:nvPr/>
        </p:nvSpPr>
        <p:spPr bwMode="auto">
          <a:xfrm>
            <a:off x="6016625" y="5221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8" name="Rectangle 46"/>
          <p:cNvSpPr>
            <a:spLocks/>
          </p:cNvSpPr>
          <p:nvPr/>
        </p:nvSpPr>
        <p:spPr bwMode="auto">
          <a:xfrm>
            <a:off x="6397625" y="5221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9" name="Rectangle 47"/>
          <p:cNvSpPr>
            <a:spLocks/>
          </p:cNvSpPr>
          <p:nvPr/>
        </p:nvSpPr>
        <p:spPr bwMode="auto">
          <a:xfrm>
            <a:off x="6778625" y="5221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0" name="Rectangle 48"/>
          <p:cNvSpPr>
            <a:spLocks/>
          </p:cNvSpPr>
          <p:nvPr/>
        </p:nvSpPr>
        <p:spPr bwMode="auto">
          <a:xfrm>
            <a:off x="5635625" y="5602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1" name="Rectangle 49"/>
          <p:cNvSpPr>
            <a:spLocks/>
          </p:cNvSpPr>
          <p:nvPr/>
        </p:nvSpPr>
        <p:spPr bwMode="auto">
          <a:xfrm>
            <a:off x="6016625" y="5602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2" name="Rectangle 50"/>
          <p:cNvSpPr>
            <a:spLocks/>
          </p:cNvSpPr>
          <p:nvPr/>
        </p:nvSpPr>
        <p:spPr bwMode="auto">
          <a:xfrm>
            <a:off x="6397625" y="5602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3" name="Rectangle 51"/>
          <p:cNvSpPr>
            <a:spLocks/>
          </p:cNvSpPr>
          <p:nvPr/>
        </p:nvSpPr>
        <p:spPr bwMode="auto">
          <a:xfrm>
            <a:off x="6778625" y="5602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4" name="Rectangle 52"/>
          <p:cNvSpPr>
            <a:spLocks/>
          </p:cNvSpPr>
          <p:nvPr/>
        </p:nvSpPr>
        <p:spPr bwMode="auto">
          <a:xfrm>
            <a:off x="5708650" y="4503788"/>
            <a:ext cx="1397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0   1   0   1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0   0   1   0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0   0   0   0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0   1   1   0</a:t>
            </a:r>
          </a:p>
        </p:txBody>
      </p:sp>
      <p:sp>
        <p:nvSpPr>
          <p:cNvPr id="52245" name="Rectangle 53"/>
          <p:cNvSpPr>
            <a:spLocks/>
          </p:cNvSpPr>
          <p:nvPr/>
        </p:nvSpPr>
        <p:spPr bwMode="auto">
          <a:xfrm>
            <a:off x="5353050" y="4137075"/>
            <a:ext cx="280035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    1   2   3   4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1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2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3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4</a:t>
            </a:r>
          </a:p>
        </p:txBody>
      </p:sp>
      <p:sp>
        <p:nvSpPr>
          <p:cNvPr id="52246" name="Rectangle 55"/>
          <p:cNvSpPr>
            <a:spLocks/>
          </p:cNvSpPr>
          <p:nvPr/>
        </p:nvSpPr>
        <p:spPr bwMode="auto">
          <a:xfrm>
            <a:off x="1904382" y="3534478"/>
            <a:ext cx="1809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16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Adjacency List</a:t>
            </a:r>
          </a:p>
        </p:txBody>
      </p:sp>
      <p:sp>
        <p:nvSpPr>
          <p:cNvPr id="52247" name="Rectangle 56"/>
          <p:cNvSpPr>
            <a:spLocks/>
          </p:cNvSpPr>
          <p:nvPr/>
        </p:nvSpPr>
        <p:spPr bwMode="auto">
          <a:xfrm>
            <a:off x="5214484" y="3534478"/>
            <a:ext cx="22108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16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Adjacency Matrix</a:t>
            </a:r>
          </a:p>
        </p:txBody>
      </p:sp>
      <p:grpSp>
        <p:nvGrpSpPr>
          <p:cNvPr id="52248" name="Group 71"/>
          <p:cNvGrpSpPr>
            <a:grpSpLocks/>
          </p:cNvGrpSpPr>
          <p:nvPr/>
        </p:nvGrpSpPr>
        <p:grpSpPr bwMode="auto">
          <a:xfrm>
            <a:off x="3684318" y="1470967"/>
            <a:ext cx="2167978" cy="1763012"/>
            <a:chOff x="3694151" y="1815052"/>
            <a:chExt cx="1615489" cy="1272561"/>
          </a:xfrm>
        </p:grpSpPr>
        <p:sp>
          <p:nvSpPr>
            <p:cNvPr id="52249" name="Oval 57"/>
            <p:cNvSpPr>
              <a:spLocks/>
            </p:cNvSpPr>
            <p:nvPr/>
          </p:nvSpPr>
          <p:spPr bwMode="auto">
            <a:xfrm>
              <a:off x="3948113" y="20240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0" name="Oval 58"/>
            <p:cNvSpPr>
              <a:spLocks/>
            </p:cNvSpPr>
            <p:nvPr/>
          </p:nvSpPr>
          <p:spPr bwMode="auto">
            <a:xfrm>
              <a:off x="4935538" y="20240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1" name="Oval 59"/>
            <p:cNvSpPr>
              <a:spLocks/>
            </p:cNvSpPr>
            <p:nvPr/>
          </p:nvSpPr>
          <p:spPr bwMode="auto">
            <a:xfrm>
              <a:off x="3949700" y="28194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2" name="Oval 60"/>
            <p:cNvSpPr>
              <a:spLocks/>
            </p:cNvSpPr>
            <p:nvPr/>
          </p:nvSpPr>
          <p:spPr bwMode="auto">
            <a:xfrm>
              <a:off x="4935538" y="282098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3" name="AutoShape 61"/>
            <p:cNvSpPr>
              <a:spLocks/>
            </p:cNvSpPr>
            <p:nvPr/>
          </p:nvSpPr>
          <p:spPr bwMode="auto">
            <a:xfrm rot="10800000" flipH="1">
              <a:off x="4025900" y="2171700"/>
              <a:ext cx="863600" cy="660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254" name="Line 62"/>
            <p:cNvSpPr>
              <a:spLocks noChangeShapeType="1"/>
            </p:cNvSpPr>
            <p:nvPr/>
          </p:nvSpPr>
          <p:spPr bwMode="auto">
            <a:xfrm>
              <a:off x="4037013" y="2068513"/>
              <a:ext cx="898525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5" name="Line 63"/>
            <p:cNvSpPr>
              <a:spLocks noChangeShapeType="1"/>
            </p:cNvSpPr>
            <p:nvPr/>
          </p:nvSpPr>
          <p:spPr bwMode="auto">
            <a:xfrm>
              <a:off x="3992563" y="2112963"/>
              <a:ext cx="1587" cy="7064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6" name="Line 64"/>
            <p:cNvSpPr>
              <a:spLocks noChangeShapeType="1"/>
            </p:cNvSpPr>
            <p:nvPr/>
          </p:nvSpPr>
          <p:spPr bwMode="auto">
            <a:xfrm>
              <a:off x="4038600" y="2863850"/>
              <a:ext cx="896938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7" name="Line 65"/>
            <p:cNvSpPr>
              <a:spLocks noChangeShapeType="1"/>
            </p:cNvSpPr>
            <p:nvPr/>
          </p:nvSpPr>
          <p:spPr bwMode="auto">
            <a:xfrm>
              <a:off x="4979988" y="2112963"/>
              <a:ext cx="1587" cy="708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8" name="Rectangle 66"/>
            <p:cNvSpPr>
              <a:spLocks/>
            </p:cNvSpPr>
            <p:nvPr/>
          </p:nvSpPr>
          <p:spPr bwMode="auto">
            <a:xfrm>
              <a:off x="3727296" y="1815052"/>
              <a:ext cx="95347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1</a:t>
              </a:r>
            </a:p>
          </p:txBody>
        </p:sp>
        <p:sp>
          <p:nvSpPr>
            <p:cNvPr id="52259" name="Rectangle 67"/>
            <p:cNvSpPr>
              <a:spLocks/>
            </p:cNvSpPr>
            <p:nvPr/>
          </p:nvSpPr>
          <p:spPr bwMode="auto">
            <a:xfrm>
              <a:off x="5095558" y="1816249"/>
              <a:ext cx="214082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52260" name="Rectangle 68"/>
            <p:cNvSpPr>
              <a:spLocks/>
            </p:cNvSpPr>
            <p:nvPr/>
          </p:nvSpPr>
          <p:spPr bwMode="auto">
            <a:xfrm>
              <a:off x="5095557" y="2730574"/>
              <a:ext cx="214082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52261" name="Rectangle 69"/>
            <p:cNvSpPr>
              <a:spLocks/>
            </p:cNvSpPr>
            <p:nvPr/>
          </p:nvSpPr>
          <p:spPr bwMode="auto">
            <a:xfrm>
              <a:off x="3694151" y="2732162"/>
              <a:ext cx="214082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7598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Calibri" charset="0"/>
              </a:rPr>
              <a:t>Adjacency Matrix or </a:t>
            </a:r>
            <a:r>
              <a:rPr lang="en-US" sz="4000" dirty="0" smtClean="0">
                <a:latin typeface="Calibri" charset="0"/>
              </a:rPr>
              <a:t>Adjacency </a:t>
            </a:r>
            <a:r>
              <a:rPr lang="en-US" sz="4000" dirty="0">
                <a:latin typeface="Calibri" charset="0"/>
              </a:rPr>
              <a:t>List?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1347580"/>
            <a:ext cx="8382000" cy="5638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400" dirty="0" smtClean="0">
                <a:solidFill>
                  <a:srgbClr val="008000"/>
                </a:solidFill>
                <a:latin typeface="Calibri" charset="0"/>
              </a:rPr>
              <a:t>Definitions:</a:t>
            </a:r>
            <a:endParaRPr lang="en-US" sz="2400" dirty="0">
              <a:solidFill>
                <a:srgbClr val="008000"/>
              </a:solidFill>
              <a:latin typeface="Calibri" charset="0"/>
            </a:endParaRPr>
          </a:p>
          <a:p>
            <a:pPr lvl="1" eaLnBrk="1" hangingPunct="1"/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>
                <a:latin typeface="Calibri" charset="0"/>
              </a:rPr>
              <a:t> = number of vertices</a:t>
            </a:r>
          </a:p>
          <a:p>
            <a:pPr lvl="1" eaLnBrk="1" hangingPunct="1"/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z="2400" dirty="0">
                <a:latin typeface="Calibri" charset="0"/>
              </a:rPr>
              <a:t> = number of edges</a:t>
            </a:r>
          </a:p>
          <a:p>
            <a:pPr lvl="1" eaLnBrk="1" hangingPunct="1"/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r>
              <a:rPr lang="en-US" sz="2400" dirty="0">
                <a:latin typeface="Calibri" charset="0"/>
              </a:rPr>
              <a:t> = degree of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latin typeface="Calibri" charset="0"/>
              </a:rPr>
              <a:t> = number of edges leaving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</a:p>
          <a:p>
            <a:pPr eaLnBrk="1" hangingPunct="1"/>
            <a:r>
              <a:rPr lang="en-US" sz="2400" dirty="0">
                <a:solidFill>
                  <a:srgbClr val="660066"/>
                </a:solidFill>
                <a:latin typeface="Calibri" charset="0"/>
              </a:rPr>
              <a:t>Adjacency Matrix</a:t>
            </a:r>
          </a:p>
          <a:p>
            <a:pPr lvl="1" eaLnBrk="1" hangingPunct="1"/>
            <a:r>
              <a:rPr lang="en-US" sz="2400" dirty="0">
                <a:latin typeface="Calibri" charset="0"/>
              </a:rPr>
              <a:t>Uses space 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</a:p>
          <a:p>
            <a:pPr lvl="1"/>
            <a:r>
              <a:rPr lang="en-US" sz="2400" dirty="0">
                <a:latin typeface="Calibri" charset="0"/>
              </a:rPr>
              <a:t>Can iterate over all edges in time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en-US" sz="24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Can answer </a:t>
            </a:r>
            <a:r>
              <a:rPr lang="ja-JP" altLang="en-US" sz="2400" dirty="0">
                <a:latin typeface="Calibri" charset="0"/>
              </a:rPr>
              <a:t>“</a:t>
            </a:r>
            <a:r>
              <a:rPr lang="en-US" altLang="ja-JP" sz="2400" dirty="0">
                <a:latin typeface="Calibri" charset="0"/>
              </a:rPr>
              <a:t>Is there an edge from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altLang="ja-JP" sz="2400" dirty="0" smtClean="0">
                <a:latin typeface="Calibri" charset="0"/>
              </a:rPr>
              <a:t> </a:t>
            </a:r>
            <a:r>
              <a:rPr lang="en-US" altLang="ja-JP" sz="2400" dirty="0">
                <a:latin typeface="Calibri" charset="0"/>
              </a:rPr>
              <a:t>to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altLang="ja-JP" sz="2400" dirty="0" smtClean="0">
                <a:latin typeface="Calibri" charset="0"/>
              </a:rPr>
              <a:t>?</a:t>
            </a:r>
            <a:r>
              <a:rPr lang="ja-JP" altLang="en-US" sz="2400" dirty="0">
                <a:latin typeface="Calibri" charset="0"/>
              </a:rPr>
              <a:t>”</a:t>
            </a:r>
            <a:r>
              <a:rPr lang="en-US" altLang="ja-JP" sz="2400" dirty="0">
                <a:latin typeface="Calibri" charset="0"/>
              </a:rPr>
              <a:t> in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O(1)</a:t>
            </a:r>
            <a:r>
              <a:rPr lang="en-US" altLang="ja-JP" sz="2400" dirty="0" smtClean="0">
                <a:latin typeface="Calibri" charset="0"/>
              </a:rPr>
              <a:t> </a:t>
            </a:r>
            <a:r>
              <a:rPr lang="en-US" altLang="ja-JP" sz="2400" dirty="0">
                <a:latin typeface="Calibri" charset="0"/>
              </a:rPr>
              <a:t>time</a:t>
            </a:r>
          </a:p>
          <a:p>
            <a:pPr lvl="1" eaLnBrk="1" hangingPunct="1"/>
            <a:r>
              <a:rPr lang="en-US" sz="2400" dirty="0">
                <a:latin typeface="Calibri" charset="0"/>
              </a:rPr>
              <a:t>Better for dense graphs (lots of edges)</a:t>
            </a:r>
          </a:p>
          <a:p>
            <a:pPr eaLnBrk="1" hangingPunct="1"/>
            <a:r>
              <a:rPr lang="en-US" sz="2400" dirty="0">
                <a:solidFill>
                  <a:srgbClr val="660066"/>
                </a:solidFill>
                <a:latin typeface="Calibri" charset="0"/>
                <a:sym typeface="Arial" charset="0"/>
              </a:rPr>
              <a:t>Adjacency List</a:t>
            </a:r>
          </a:p>
          <a:p>
            <a:pPr lvl="1"/>
            <a:r>
              <a:rPr lang="en-US" sz="2400" dirty="0">
                <a:latin typeface="Calibri" charset="0"/>
                <a:sym typeface="Arial" charset="0"/>
              </a:rPr>
              <a:t>Uses space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+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en-US" sz="2400" dirty="0">
              <a:latin typeface="Calibri" charset="0"/>
              <a:sym typeface="Arial" charset="0"/>
            </a:endParaRPr>
          </a:p>
          <a:p>
            <a:pPr lvl="1"/>
            <a:r>
              <a:rPr lang="en-US" sz="2400" dirty="0">
                <a:latin typeface="Calibri" charset="0"/>
                <a:sym typeface="Arial" charset="0"/>
              </a:rPr>
              <a:t>Can iterate over all edges in time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+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en-US" sz="2400" dirty="0">
              <a:latin typeface="Calibri" charset="0"/>
              <a:sym typeface="Arial" charset="0"/>
            </a:endParaRPr>
          </a:p>
          <a:p>
            <a:pPr lvl="1"/>
            <a:r>
              <a:rPr lang="en-US" sz="2400" dirty="0">
                <a:latin typeface="Calibri" charset="0"/>
                <a:sym typeface="Arial" charset="0"/>
              </a:rPr>
              <a:t>Can answer </a:t>
            </a:r>
            <a:r>
              <a:rPr lang="ja-JP" altLang="en-US" sz="2400" dirty="0">
                <a:latin typeface="Calibri" charset="0"/>
                <a:sym typeface="Arial" charset="0"/>
              </a:rPr>
              <a:t>“</a:t>
            </a:r>
            <a:r>
              <a:rPr lang="en-US" altLang="ja-JP" sz="2400" dirty="0">
                <a:latin typeface="Calibri" charset="0"/>
                <a:sym typeface="Arial" charset="0"/>
              </a:rPr>
              <a:t>Is there an edge from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altLang="ja-JP" sz="2400" dirty="0" smtClean="0">
                <a:latin typeface="Calibri" charset="0"/>
                <a:sym typeface="Arial" charset="0"/>
              </a:rPr>
              <a:t> </a:t>
            </a:r>
            <a:r>
              <a:rPr lang="en-US" altLang="ja-JP" sz="2400" dirty="0">
                <a:latin typeface="Calibri" charset="0"/>
                <a:sym typeface="Arial" charset="0"/>
              </a:rPr>
              <a:t>to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altLang="ja-JP" sz="2400" dirty="0" smtClean="0">
                <a:latin typeface="Calibri" charset="0"/>
                <a:sym typeface="Arial" charset="0"/>
              </a:rPr>
              <a:t>?</a:t>
            </a:r>
            <a:r>
              <a:rPr lang="ja-JP" altLang="en-US" sz="2400" dirty="0">
                <a:latin typeface="Calibri" charset="0"/>
                <a:sym typeface="Arial" charset="0"/>
              </a:rPr>
              <a:t>”</a:t>
            </a:r>
            <a:r>
              <a:rPr lang="en-US" altLang="ja-JP" sz="2400" dirty="0">
                <a:latin typeface="Calibri" charset="0"/>
                <a:sym typeface="Arial" charset="0"/>
              </a:rPr>
              <a:t> in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))</a:t>
            </a:r>
            <a:r>
              <a:rPr lang="en-US" altLang="ja-JP" sz="2400" dirty="0" smtClean="0">
                <a:latin typeface="Calibri" charset="0"/>
                <a:sym typeface="Arial" charset="0"/>
              </a:rPr>
              <a:t> </a:t>
            </a:r>
            <a:r>
              <a:rPr lang="en-US" altLang="ja-JP" sz="2400" dirty="0">
                <a:latin typeface="Calibri" charset="0"/>
                <a:sym typeface="Arial" charset="0"/>
              </a:rPr>
              <a:t>time</a:t>
            </a:r>
          </a:p>
          <a:p>
            <a:pPr lvl="1" eaLnBrk="1" hangingPunct="1"/>
            <a:r>
              <a:rPr lang="en-US" sz="2400" dirty="0">
                <a:latin typeface="Calibri" charset="0"/>
                <a:sym typeface="Arial" charset="0"/>
              </a:rPr>
              <a:t>Better for sparse graphs (fewer edges)</a:t>
            </a:r>
          </a:p>
        </p:txBody>
      </p:sp>
      <p:sp>
        <p:nvSpPr>
          <p:cNvPr id="53252" name="Rectangle 3"/>
          <p:cNvSpPr>
            <a:spLocks/>
          </p:cNvSpPr>
          <p:nvPr/>
        </p:nvSpPr>
        <p:spPr bwMode="auto">
          <a:xfrm>
            <a:off x="4648200" y="1287463"/>
            <a:ext cx="38100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09550" indent="-169863">
              <a:spcBef>
                <a:spcPts val="450"/>
              </a:spcBef>
              <a:buClr>
                <a:srgbClr val="0033CC"/>
              </a:buClr>
              <a:buSzPct val="100000"/>
              <a:buFont typeface="Wingdings" charset="0"/>
              <a:buChar char=""/>
            </a:pPr>
            <a:endParaRPr lang="en-US" sz="1800">
              <a:solidFill>
                <a:srgbClr val="9900CC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0577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Graph Algorithms</a:t>
            </a:r>
          </a:p>
        </p:txBody>
      </p:sp>
      <p:sp>
        <p:nvSpPr>
          <p:cNvPr id="54274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Calibri" charset="0"/>
                <a:sym typeface="Arial" charset="0"/>
              </a:rPr>
              <a:t>Search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D</a:t>
            </a:r>
            <a:r>
              <a:rPr lang="en-US" dirty="0" smtClean="0">
                <a:latin typeface="Calibri" charset="0"/>
                <a:sym typeface="Arial" charset="0"/>
              </a:rPr>
              <a:t>epth</a:t>
            </a:r>
            <a:r>
              <a:rPr lang="en-US" dirty="0">
                <a:latin typeface="Calibri" charset="0"/>
                <a:sym typeface="Arial" charset="0"/>
              </a:rPr>
              <a:t>-first search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B</a:t>
            </a:r>
            <a:r>
              <a:rPr lang="en-US" dirty="0" smtClean="0">
                <a:latin typeface="Calibri" charset="0"/>
                <a:sym typeface="Arial" charset="0"/>
              </a:rPr>
              <a:t>readth</a:t>
            </a:r>
            <a:r>
              <a:rPr lang="en-US" dirty="0">
                <a:latin typeface="Calibri" charset="0"/>
                <a:sym typeface="Arial" charset="0"/>
              </a:rPr>
              <a:t>-first search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Calibri" charset="0"/>
                <a:sym typeface="Arial" charset="0"/>
              </a:rPr>
              <a:t>Shortest paths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Dijkstra's algorithm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Calibri" charset="0"/>
                <a:sym typeface="Arial" charset="0"/>
              </a:rPr>
              <a:t>Minimum spanning trees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Prim's algorithm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Kruskal's algorithm</a:t>
            </a:r>
          </a:p>
        </p:txBody>
      </p:sp>
    </p:spTree>
    <p:extLst>
      <p:ext uri="{BB962C8B-B14F-4D97-AF65-F5344CB8AC3E}">
        <p14:creationId xmlns:p14="http://schemas.microsoft.com/office/powerpoint/2010/main" val="42803973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Chapter 28: Graphs</a:t>
            </a:r>
          </a:p>
          <a:p>
            <a:r>
              <a:rPr lang="en-US" dirty="0" smtClean="0"/>
              <a:t>Chapter 29: Graph Implementations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4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181" y="970062"/>
            <a:ext cx="6247639" cy="554790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8539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This 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0088" y="6500477"/>
            <a:ext cx="5800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V.J. Wedeen and L.L. Wald, Martinos Center for Biomedical Imaging at MGH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2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"/>
            <a:ext cx="8229600" cy="1143000"/>
          </a:xfrm>
        </p:spPr>
        <p:txBody>
          <a:bodyPr/>
          <a:lstStyle/>
          <a:p>
            <a:r>
              <a:rPr lang="en-US" dirty="0" smtClean="0"/>
              <a:t>And so is this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745" y="1100084"/>
            <a:ext cx="7052510" cy="566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1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"/>
            <a:ext cx="8229600" cy="1143000"/>
          </a:xfrm>
        </p:spPr>
        <p:txBody>
          <a:bodyPr/>
          <a:lstStyle/>
          <a:p>
            <a:r>
              <a:rPr lang="en-US" dirty="0" smtClean="0"/>
              <a:t>And this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32" y="1604942"/>
            <a:ext cx="8840736" cy="447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4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This carries Internet traffic across the oceans</a:t>
            </a:r>
            <a:endParaRPr lang="en-US" sz="3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858" y="1417638"/>
            <a:ext cx="5334285" cy="509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62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social graph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3035"/>
            <a:ext cx="9144000" cy="455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1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1751</Words>
  <Application>Microsoft Macintosh PowerPoint</Application>
  <PresentationFormat>On-screen Show (4:3)</PresentationFormat>
  <Paragraphs>429</Paragraphs>
  <Slides>48</Slides>
  <Notes>39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Graphs - I</vt:lpstr>
      <vt:lpstr>Announcements</vt:lpstr>
      <vt:lpstr>These aren’t the graphs we’re interested in</vt:lpstr>
      <vt:lpstr>These aren’t the graphs we’re interested in</vt:lpstr>
      <vt:lpstr>This is</vt:lpstr>
      <vt:lpstr>And so is this</vt:lpstr>
      <vt:lpstr>And this</vt:lpstr>
      <vt:lpstr>This carries Internet traffic across the oceans</vt:lpstr>
      <vt:lpstr>A social graph</vt:lpstr>
      <vt:lpstr>An older social graph</vt:lpstr>
      <vt:lpstr>An older social graph</vt:lpstr>
      <vt:lpstr>A fictional social graph</vt:lpstr>
      <vt:lpstr>A transport graph</vt:lpstr>
      <vt:lpstr>Another transport graph</vt:lpstr>
      <vt:lpstr>A circuit graph (flip-flop)</vt:lpstr>
      <vt:lpstr>A circuit graph (Intel 4004)</vt:lpstr>
      <vt:lpstr>A circuit graph (Intel Haswell)</vt:lpstr>
      <vt:lpstr>This is not a graph, this is a cat</vt:lpstr>
      <vt:lpstr>This is a graph(ical model) that has learned to recognize cats</vt:lpstr>
      <vt:lpstr>Some abstract graphs</vt:lpstr>
      <vt:lpstr>Applications of Graphs</vt:lpstr>
      <vt:lpstr>Directed Graphs</vt:lpstr>
      <vt:lpstr>Undirected Graphs</vt:lpstr>
      <vt:lpstr>Graph Terminology</vt:lpstr>
      <vt:lpstr>More Graph Terminology</vt:lpstr>
      <vt:lpstr>Is this a DAG?</vt:lpstr>
      <vt:lpstr>Is this a DAG?</vt:lpstr>
      <vt:lpstr>Is this a DAG?</vt:lpstr>
      <vt:lpstr>Is this a DAG?</vt:lpstr>
      <vt:lpstr>Is this a DAG?</vt:lpstr>
      <vt:lpstr>Is this a DAG?</vt:lpstr>
      <vt:lpstr>Is this a DAG?</vt:lpstr>
      <vt:lpstr>Topological Sort</vt:lpstr>
      <vt:lpstr>Graph Coloring</vt:lpstr>
      <vt:lpstr>Graph Coloring</vt:lpstr>
      <vt:lpstr>An Application of Coloring</vt:lpstr>
      <vt:lpstr>Planarity</vt:lpstr>
      <vt:lpstr>Planarity</vt:lpstr>
      <vt:lpstr>Planarity</vt:lpstr>
      <vt:lpstr>Detecting Planarity</vt:lpstr>
      <vt:lpstr>PowerPoint Presentation</vt:lpstr>
      <vt:lpstr>Another 4-colored planar graph</vt:lpstr>
      <vt:lpstr>Bipartite Graphs</vt:lpstr>
      <vt:lpstr>Traveling Salesperson</vt:lpstr>
      <vt:lpstr>Representations of Graphs</vt:lpstr>
      <vt:lpstr>Adjacency Matrix or Adjacency List?</vt:lpstr>
      <vt:lpstr>Graph Algorithms</vt:lpstr>
      <vt:lpstr>Readings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Graphs</dc:title>
  <dc:creator>Siddhartha Chaudhuri</dc:creator>
  <cp:lastModifiedBy>Nate Foster</cp:lastModifiedBy>
  <cp:revision>227</cp:revision>
  <cp:lastPrinted>2015-03-24T09:11:34Z</cp:lastPrinted>
  <dcterms:created xsi:type="dcterms:W3CDTF">2015-03-24T03:01:15Z</dcterms:created>
  <dcterms:modified xsi:type="dcterms:W3CDTF">2015-10-27T15:04:09Z</dcterms:modified>
</cp:coreProperties>
</file>