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368" r:id="rId2"/>
    <p:sldId id="370" r:id="rId3"/>
    <p:sldId id="262" r:id="rId4"/>
    <p:sldId id="345" r:id="rId5"/>
    <p:sldId id="346" r:id="rId6"/>
    <p:sldId id="347" r:id="rId7"/>
    <p:sldId id="348" r:id="rId8"/>
    <p:sldId id="349" r:id="rId9"/>
    <p:sldId id="361" r:id="rId10"/>
    <p:sldId id="305" r:id="rId11"/>
    <p:sldId id="271" r:id="rId12"/>
    <p:sldId id="272" r:id="rId13"/>
    <p:sldId id="369" r:id="rId14"/>
    <p:sldId id="366" r:id="rId1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99"/>
    <a:srgbClr val="FFFFCC"/>
    <a:srgbClr val="FF00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304" y="-80"/>
      </p:cViewPr>
      <p:guideLst>
        <p:guide orient="horz" pos="1104"/>
        <p:guide pos="67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8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9B4318BD-C299-44E9-88D1-C6CC9E233D26}" type="datetimeFigureOut">
              <a:rPr lang="fr-FR" smtClean="0"/>
              <a:pPr/>
              <a:t>9/17/15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8A05F905-2C5C-4864-A355-6EC3CB3AE8BB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440355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F579695-C23E-4FFE-ABC5-539166CA7C48}" type="datetimeFigureOut">
              <a:rPr lang="fr-FR" smtClean="0"/>
              <a:pPr/>
              <a:t>9/17/15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FF3DDF71-1BD4-4DB5-A775-C070775D01DC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36626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9/17/15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530CB95-2B6A-467F-B333-49971DD911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9/17/15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895EA-417B-4F7C-962F-9E328EFCE2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3A271A1-F6D6-438B-A432-4747EE7ECD40}" type="datetimeFigureOut">
              <a:rPr lang="en-US" smtClean="0"/>
              <a:pPr/>
              <a:t>9/17/15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E15FE25-7B5C-405C-9E44-2D9F3E6861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9/17/15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7486EEE-CEC5-4AEA-9FA0-08BD86ED8D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9/17/15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480990A-AB83-4A88-A706-0F19240CB2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9/17/15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75A245-EE69-4B3A-AFB3-0E3CED1714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9/17/15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A9BB117-30C8-4C4C-A786-F07586D086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9/17/15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A7D23AC-FF0A-4996-AE1A-D46A57801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9/17/15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730C3DA-37AA-4A8A-84A9-259E84A18A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9/17/15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DD195D-8CA4-4EB9-95E6-C475B94F1C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3A271A1-F6D6-438B-A432-4747EE7ECD40}" type="datetimeFigureOut">
              <a:rPr lang="en-US" smtClean="0"/>
              <a:pPr/>
              <a:t>9/17/15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D0FE9C2-751A-4D4B-83D5-7DEE1D71A4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A271A1-F6D6-438B-A432-4747EE7ECD40}" type="datetimeFigureOut">
              <a:rPr lang="en-US" smtClean="0"/>
              <a:pPr/>
              <a:t>9/17/15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AE02889-2932-4A11-AA74-26138C8CBE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3" name="Group 1"/>
          <p:cNvGrpSpPr>
            <a:grpSpLocks/>
          </p:cNvGrpSpPr>
          <p:nvPr/>
        </p:nvGrpSpPr>
        <p:grpSpPr bwMode="auto">
          <a:xfrm>
            <a:off x="304800" y="228600"/>
            <a:ext cx="4711700" cy="5981700"/>
            <a:chOff x="0" y="0"/>
            <a:chExt cx="2968" cy="3768"/>
          </a:xfrm>
        </p:grpSpPr>
        <p:sp>
          <p:nvSpPr>
            <p:cNvPr id="3074" name="Rectangle 2"/>
            <p:cNvSpPr>
              <a:spLocks/>
            </p:cNvSpPr>
            <p:nvPr/>
          </p:nvSpPr>
          <p:spPr bwMode="auto">
            <a:xfrm>
              <a:off x="0" y="0"/>
              <a:ext cx="2968" cy="3768"/>
            </a:xfrm>
            <a:prstGeom prst="rect">
              <a:avLst/>
            </a:prstGeom>
            <a:solidFill>
              <a:schemeClr val="accent1"/>
            </a:solidFill>
            <a:ln w="12700">
              <a:noFill/>
              <a:miter lim="800000"/>
              <a:headEnd type="none" w="med" len="med"/>
              <a:tailEnd type="none" w="med" len="med"/>
            </a:ln>
          </p:spPr>
          <p:txBody>
            <a:bodyPr lIns="0" tIns="0" rIns="0" bIns="0"/>
            <a:lstStyle/>
            <a:p>
              <a:endParaRPr lang="fr-BE"/>
            </a:p>
          </p:txBody>
        </p:sp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 l="20000" t="218" r="6874" b="438"/>
            <a:stretch>
              <a:fillRect/>
            </a:stretch>
          </p:blipFill>
          <p:spPr bwMode="auto">
            <a:xfrm>
              <a:off x="80" y="72"/>
              <a:ext cx="2808" cy="36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</p:grp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 rIns="132080"/>
          <a:lstStyle/>
          <a:p>
            <a:pPr algn="r"/>
            <a:r>
              <a:rPr lang="en-US" sz="3600" dirty="0" smtClean="0"/>
              <a:t>Recursion,</a:t>
            </a:r>
            <a:br>
              <a:rPr lang="en-US" sz="3600" dirty="0" smtClean="0"/>
            </a:br>
            <a:r>
              <a:rPr lang="en-US" sz="3600" dirty="0" smtClean="0"/>
              <a:t>Continued</a:t>
            </a:r>
            <a:endParaRPr lang="en-US" sz="3600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ln/>
        </p:spPr>
        <p:txBody>
          <a:bodyPr rIns="132080" anchor="ctr">
            <a:normAutofit fontScale="92500" lnSpcReduction="10000"/>
          </a:bodyPr>
          <a:lstStyle/>
          <a:p>
            <a:pPr marL="39688" indent="0" algn="ctr">
              <a:spcBef>
                <a:spcPct val="0"/>
              </a:spcBef>
              <a:buFont typeface="Wingdings" charset="2"/>
              <a:buNone/>
            </a:pPr>
            <a:r>
              <a:rPr lang="en-US" sz="2000"/>
              <a:t>Lecture </a:t>
            </a:r>
            <a:r>
              <a:rPr lang="en-US" sz="2000" dirty="0"/>
              <a:t>8</a:t>
            </a:r>
          </a:p>
          <a:p>
            <a:pPr marL="39688" indent="0" algn="ctr">
              <a:spcBef>
                <a:spcPts val="500"/>
              </a:spcBef>
              <a:buFont typeface="Wingdings" charset="2"/>
              <a:buNone/>
            </a:pPr>
            <a:r>
              <a:rPr lang="en-US" sz="2000" dirty="0"/>
              <a:t>CS2110 – </a:t>
            </a:r>
            <a:r>
              <a:rPr lang="en-US" sz="2000" dirty="0" smtClean="0"/>
              <a:t>Fall 2015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4800455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dirty="0" smtClean="0">
                <a:solidFill>
                  <a:srgbClr val="800000"/>
                </a:solidFill>
              </a:rPr>
              <a:t>Example: Counting characters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7486EEE-CEC5-4AEA-9FA0-08BD86ED8DF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5486400"/>
            <a:ext cx="8153400" cy="914400"/>
          </a:xfrm>
        </p:spPr>
        <p:txBody>
          <a:bodyPr>
            <a:normAutofit/>
          </a:bodyPr>
          <a:lstStyle/>
          <a:p>
            <a:r>
              <a:rPr lang="en-US" sz="2400" dirty="0" err="1"/>
              <a:t>countEm</a:t>
            </a:r>
            <a:r>
              <a:rPr lang="en-US" sz="2400" dirty="0"/>
              <a:t>(‘</a:t>
            </a:r>
            <a:r>
              <a:rPr lang="en-US" sz="2400" dirty="0" smtClean="0"/>
              <a:t>e’ “it is </a:t>
            </a:r>
            <a:r>
              <a:rPr lang="en-US" sz="2400" dirty="0" smtClean="0">
                <a:solidFill>
                  <a:srgbClr val="00B050"/>
                </a:solidFill>
              </a:rPr>
              <a:t>e</a:t>
            </a:r>
            <a:r>
              <a:rPr lang="en-US" sz="2400" dirty="0" smtClean="0"/>
              <a:t>asy to s</a:t>
            </a:r>
            <a:r>
              <a:rPr lang="en-US" sz="2400" dirty="0" smtClean="0">
                <a:solidFill>
                  <a:srgbClr val="00B050"/>
                </a:solidFill>
              </a:rPr>
              <a:t>ee</a:t>
            </a:r>
            <a:r>
              <a:rPr lang="en-US" sz="2400" dirty="0" smtClean="0"/>
              <a:t> that this has many </a:t>
            </a:r>
            <a:r>
              <a:rPr lang="en-US" sz="2400" dirty="0" smtClean="0">
                <a:solidFill>
                  <a:srgbClr val="00B050"/>
                </a:solidFill>
              </a:rPr>
              <a:t>e</a:t>
            </a:r>
            <a:r>
              <a:rPr lang="en-US" sz="2400" dirty="0" smtClean="0"/>
              <a:t>’s”) = 4</a:t>
            </a:r>
          </a:p>
          <a:p>
            <a:r>
              <a:rPr lang="en-US" sz="2400" dirty="0" err="1"/>
              <a:t>countEm</a:t>
            </a:r>
            <a:r>
              <a:rPr lang="en-US" sz="2400" dirty="0"/>
              <a:t>(‘</a:t>
            </a:r>
            <a:r>
              <a:rPr lang="en-US" sz="2400" dirty="0" smtClean="0"/>
              <a:t>e’ “Mississippi”) = 0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381000" y="1689080"/>
            <a:ext cx="8610600" cy="3724097"/>
          </a:xfrm>
          <a:prstGeom prst="rect">
            <a:avLst/>
          </a:prstGeom>
          <a:solidFill>
            <a:srgbClr val="FFFFCC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 /** </a:t>
            </a:r>
            <a:r>
              <a:rPr lang="en-US" dirty="0" err="1" smtClean="0">
                <a:solidFill>
                  <a:srgbClr val="008000"/>
                </a:solidFill>
              </a:rPr>
              <a:t>countEm</a:t>
            </a:r>
            <a:r>
              <a:rPr lang="en-US" dirty="0" smtClean="0">
                <a:solidFill>
                  <a:srgbClr val="008000"/>
                </a:solidFill>
              </a:rPr>
              <a:t>(</a:t>
            </a:r>
            <a:r>
              <a:rPr lang="en-US" dirty="0" err="1" smtClean="0">
                <a:solidFill>
                  <a:srgbClr val="008000"/>
                </a:solidFill>
              </a:rPr>
              <a:t>c,s</a:t>
            </a:r>
            <a:r>
              <a:rPr lang="en-US" dirty="0" smtClean="0">
                <a:solidFill>
                  <a:srgbClr val="008000"/>
                </a:solidFill>
              </a:rPr>
              <a:t>) =  number </a:t>
            </a:r>
            <a:r>
              <a:rPr lang="en-US" dirty="0">
                <a:solidFill>
                  <a:srgbClr val="008000"/>
                </a:solidFill>
              </a:rPr>
              <a:t>of times c occurs in s */</a:t>
            </a:r>
          </a:p>
          <a:p>
            <a:r>
              <a:rPr lang="en-US" dirty="0"/>
              <a:t> </a:t>
            </a:r>
            <a:r>
              <a:rPr lang="en-US" b="1" dirty="0" smtClean="0"/>
              <a:t>public</a:t>
            </a:r>
            <a:r>
              <a:rPr lang="en-US" dirty="0" smtClean="0"/>
              <a:t> </a:t>
            </a:r>
            <a:r>
              <a:rPr lang="en-US" b="1" dirty="0"/>
              <a:t>static</a:t>
            </a:r>
            <a:r>
              <a:rPr lang="en-US" dirty="0"/>
              <a:t> </a:t>
            </a:r>
            <a:r>
              <a:rPr lang="en-US" b="1" dirty="0" err="1"/>
              <a:t>int</a:t>
            </a:r>
            <a:r>
              <a:rPr lang="en-US" dirty="0"/>
              <a:t> </a:t>
            </a:r>
            <a:r>
              <a:rPr lang="en-US" dirty="0" err="1" smtClean="0">
                <a:solidFill>
                  <a:srgbClr val="0000FF"/>
                </a:solidFill>
              </a:rPr>
              <a:t>countEm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rgbClr val="FF0000"/>
                </a:solidFill>
              </a:rPr>
              <a:t>char</a:t>
            </a:r>
            <a:r>
              <a:rPr lang="en-US" dirty="0" smtClean="0">
                <a:solidFill>
                  <a:srgbClr val="FF0000"/>
                </a:solidFill>
              </a:rPr>
              <a:t> c, </a:t>
            </a:r>
            <a:r>
              <a:rPr lang="en-US" dirty="0">
                <a:solidFill>
                  <a:srgbClr val="FF0000"/>
                </a:solidFill>
              </a:rPr>
              <a:t>String s</a:t>
            </a:r>
            <a:r>
              <a:rPr lang="en-US" dirty="0"/>
              <a:t>) {</a:t>
            </a:r>
          </a:p>
          <a:p>
            <a:r>
              <a:rPr lang="en-US" dirty="0"/>
              <a:t>    </a:t>
            </a:r>
            <a:r>
              <a:rPr lang="en-US" b="1" dirty="0" smtClean="0"/>
              <a:t>if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s.length</a:t>
            </a:r>
            <a:r>
              <a:rPr lang="en-US" dirty="0"/>
              <a:t>() == 0</a:t>
            </a:r>
            <a:r>
              <a:rPr lang="en-US" dirty="0" smtClean="0"/>
              <a:t>) </a:t>
            </a:r>
            <a:r>
              <a:rPr lang="en-US" b="1" dirty="0" smtClean="0"/>
              <a:t>return</a:t>
            </a:r>
            <a:r>
              <a:rPr lang="en-US" dirty="0" smtClean="0"/>
              <a:t> </a:t>
            </a:r>
            <a:r>
              <a:rPr lang="en-US" dirty="0"/>
              <a:t>0</a:t>
            </a:r>
            <a:r>
              <a:rPr lang="en-US" dirty="0" smtClean="0"/>
              <a:t>;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>
                <a:solidFill>
                  <a:srgbClr val="008000"/>
                </a:solidFill>
              </a:rPr>
              <a:t>    </a:t>
            </a:r>
            <a:r>
              <a:rPr lang="en-US" dirty="0" smtClean="0">
                <a:solidFill>
                  <a:srgbClr val="008000"/>
                </a:solidFill>
              </a:rPr>
              <a:t>/</a:t>
            </a:r>
            <a:r>
              <a:rPr lang="en-US" dirty="0">
                <a:solidFill>
                  <a:srgbClr val="008000"/>
                </a:solidFill>
              </a:rPr>
              <a:t>/ { s has at least 1 character }</a:t>
            </a:r>
          </a:p>
          <a:p>
            <a:r>
              <a:rPr lang="en-US" dirty="0"/>
              <a:t>    </a:t>
            </a:r>
            <a:r>
              <a:rPr lang="en-US" b="1" dirty="0" smtClean="0"/>
              <a:t>if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s.charAt</a:t>
            </a:r>
            <a:r>
              <a:rPr lang="en-US" dirty="0"/>
              <a:t>(0) != c)</a:t>
            </a:r>
          </a:p>
          <a:p>
            <a:r>
              <a:rPr lang="en-US" dirty="0"/>
              <a:t>         </a:t>
            </a:r>
            <a:r>
              <a:rPr lang="en-US" b="1" dirty="0" smtClean="0"/>
              <a:t>return</a:t>
            </a:r>
            <a:r>
              <a:rPr lang="en-US" dirty="0" smtClean="0"/>
              <a:t> </a:t>
            </a:r>
            <a:r>
              <a:rPr lang="en-US" dirty="0" err="1" smtClean="0"/>
              <a:t>countEm</a:t>
            </a:r>
            <a:r>
              <a:rPr lang="en-US" dirty="0" smtClean="0"/>
              <a:t>(c, </a:t>
            </a:r>
            <a:r>
              <a:rPr lang="en-US" dirty="0" err="1"/>
              <a:t>s.substring</a:t>
            </a:r>
            <a:r>
              <a:rPr lang="en-US" dirty="0"/>
              <a:t>(1))</a:t>
            </a:r>
            <a:r>
              <a:rPr lang="en-US" dirty="0" smtClean="0"/>
              <a:t>;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>
                <a:solidFill>
                  <a:srgbClr val="008000"/>
                </a:solidFill>
              </a:rPr>
              <a:t>    </a:t>
            </a:r>
            <a:r>
              <a:rPr lang="en-US" dirty="0" smtClean="0">
                <a:solidFill>
                  <a:srgbClr val="008000"/>
                </a:solidFill>
              </a:rPr>
              <a:t>/</a:t>
            </a:r>
            <a:r>
              <a:rPr lang="en-US" dirty="0">
                <a:solidFill>
                  <a:srgbClr val="008000"/>
                </a:solidFill>
              </a:rPr>
              <a:t>/ { first character of s is c}</a:t>
            </a:r>
          </a:p>
          <a:p>
            <a:r>
              <a:rPr lang="en-US" dirty="0"/>
              <a:t>    </a:t>
            </a:r>
            <a:r>
              <a:rPr lang="en-US" b="1" dirty="0" smtClean="0"/>
              <a:t>return</a:t>
            </a:r>
            <a:r>
              <a:rPr lang="en-US" dirty="0" smtClean="0"/>
              <a:t> </a:t>
            </a:r>
            <a:r>
              <a:rPr lang="en-US" dirty="0"/>
              <a:t>1 + </a:t>
            </a:r>
            <a:r>
              <a:rPr lang="en-US" dirty="0" err="1"/>
              <a:t>countEm</a:t>
            </a:r>
            <a:r>
              <a:rPr lang="en-US" dirty="0"/>
              <a:t> </a:t>
            </a:r>
            <a:r>
              <a:rPr lang="en-US" dirty="0" smtClean="0"/>
              <a:t>(c, </a:t>
            </a:r>
            <a:r>
              <a:rPr lang="en-US" dirty="0" err="1"/>
              <a:t>s.substring</a:t>
            </a:r>
            <a:r>
              <a:rPr lang="en-US" dirty="0"/>
              <a:t>(1))</a:t>
            </a:r>
            <a:r>
              <a:rPr lang="en-US" dirty="0" smtClean="0"/>
              <a:t>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715000" y="2514600"/>
            <a:ext cx="2761281" cy="1200328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s</a:t>
            </a:r>
            <a:r>
              <a:rPr lang="en-US" b="1" dirty="0" smtClean="0">
                <a:solidFill>
                  <a:srgbClr val="FFFF00"/>
                </a:solidFill>
              </a:rPr>
              <a:t>ubstring s[1..]</a:t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>i.e. s[1] … s(</a:t>
            </a:r>
            <a:r>
              <a:rPr lang="en-US" b="1" dirty="0" err="1" smtClean="0">
                <a:solidFill>
                  <a:srgbClr val="FFFF00"/>
                </a:solidFill>
              </a:rPr>
              <a:t>s.length</a:t>
            </a:r>
            <a:r>
              <a:rPr lang="en-US" b="1" dirty="0" smtClean="0">
                <a:solidFill>
                  <a:srgbClr val="FFFF00"/>
                </a:solidFill>
              </a:rPr>
              <a:t>()-1)</a:t>
            </a:r>
            <a:endParaRPr lang="en-US" b="1" dirty="0">
              <a:solidFill>
                <a:srgbClr val="FFFF00"/>
              </a:solidFill>
            </a:endParaRPr>
          </a:p>
        </p:txBody>
      </p:sp>
      <p:cxnSp>
        <p:nvCxnSpPr>
          <p:cNvPr id="7" name="Straight Arrow Connector 6"/>
          <p:cNvCxnSpPr>
            <a:stCxn id="6" idx="1"/>
          </p:cNvCxnSpPr>
          <p:nvPr/>
        </p:nvCxnSpPr>
        <p:spPr>
          <a:xfrm flipH="1">
            <a:off x="4343400" y="3114764"/>
            <a:ext cx="1371600" cy="61903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5231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800000"/>
                </a:solidFill>
              </a:rPr>
              <a:t>Example: Exponentiation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EE6C706-42C8-4184-8300-7301804EC38A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1534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Power computation:</a:t>
            </a:r>
          </a:p>
          <a:p>
            <a:pPr lvl="1"/>
            <a:r>
              <a:rPr lang="en-US" sz="2400" dirty="0" smtClean="0"/>
              <a:t>a</a:t>
            </a:r>
            <a:r>
              <a:rPr lang="en-US" sz="3200" baseline="30000" dirty="0" smtClean="0"/>
              <a:t>0</a:t>
            </a:r>
            <a:r>
              <a:rPr lang="en-US" sz="2400" dirty="0" smtClean="0"/>
              <a:t> = 1</a:t>
            </a:r>
          </a:p>
          <a:p>
            <a:pPr lvl="1"/>
            <a:r>
              <a:rPr lang="en-US" sz="2400" dirty="0" smtClean="0"/>
              <a:t>If </a:t>
            </a:r>
            <a:r>
              <a:rPr lang="en-US" sz="2400" dirty="0"/>
              <a:t>n != </a:t>
            </a:r>
            <a:r>
              <a:rPr lang="en-US" sz="2400" dirty="0" smtClean="0"/>
              <a:t>0 a</a:t>
            </a:r>
            <a:r>
              <a:rPr lang="en-US" sz="3200" baseline="30000" dirty="0" smtClean="0"/>
              <a:t>n</a:t>
            </a:r>
            <a:r>
              <a:rPr lang="en-US" sz="2400" dirty="0" smtClean="0"/>
              <a:t> = a * a</a:t>
            </a:r>
            <a:r>
              <a:rPr lang="en-US" sz="3200" baseline="30000" dirty="0" smtClean="0"/>
              <a:t>n-1</a:t>
            </a:r>
            <a:endParaRPr lang="en-US" sz="3200" dirty="0"/>
          </a:p>
        </p:txBody>
      </p:sp>
      <p:sp>
        <p:nvSpPr>
          <p:cNvPr id="7" name="Rectangle 3"/>
          <p:cNvSpPr>
            <a:spLocks/>
          </p:cNvSpPr>
          <p:nvPr/>
        </p:nvSpPr>
        <p:spPr bwMode="auto">
          <a:xfrm>
            <a:off x="1384662" y="3657600"/>
            <a:ext cx="4093438" cy="2575064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177800" tIns="177800" rIns="182880" bIns="17780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/** power(</a:t>
            </a:r>
            <a:r>
              <a:rPr lang="en-US" dirty="0" err="1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a,n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) returns </a:t>
            </a:r>
            <a:r>
              <a:rPr lang="en-US" dirty="0" err="1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a^n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 </a:t>
            </a:r>
          </a:p>
          <a:p>
            <a:r>
              <a:rPr lang="en-US" dirty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 *  Precondition: n &gt;= 0 */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static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int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  <a:sym typeface="Courier New" charset="0"/>
              </a:rPr>
              <a:t>power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(</a:t>
            </a:r>
            <a:r>
              <a:rPr lang="en-US" b="1" dirty="0" err="1">
                <a:solidFill>
                  <a:srgbClr val="FF0000"/>
                </a:solidFill>
                <a:latin typeface="Times New Roman"/>
                <a:cs typeface="Times New Roman"/>
                <a:sym typeface="Courier New" charset="0"/>
              </a:rPr>
              <a:t>int</a:t>
            </a:r>
            <a:r>
              <a:rPr lang="en-US" dirty="0">
                <a:solidFill>
                  <a:srgbClr val="FF0000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Times New Roman"/>
                <a:cs typeface="Times New Roman"/>
                <a:sym typeface="Courier New" charset="0"/>
              </a:rPr>
              <a:t>a,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/>
                <a:cs typeface="Times New Roman"/>
                <a:sym typeface="Courier New" charset="0"/>
              </a:rPr>
              <a:t>int</a:t>
            </a:r>
            <a:r>
              <a:rPr lang="en-US" dirty="0">
                <a:solidFill>
                  <a:srgbClr val="FF0000"/>
                </a:solidFill>
                <a:latin typeface="Times New Roman"/>
                <a:cs typeface="Times New Roman"/>
                <a:sym typeface="Courier New" charset="0"/>
              </a:rPr>
              <a:t> n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) {</a:t>
            </a:r>
          </a:p>
          <a:p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  </a:t>
            </a:r>
            <a:r>
              <a:rPr lang="en-US" b="1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(n == 0) </a:t>
            </a:r>
            <a:r>
              <a:rPr lang="en-US" b="1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return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1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;</a:t>
            </a:r>
          </a:p>
          <a:p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 </a:t>
            </a:r>
            <a:r>
              <a:rPr lang="en-US" b="1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return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a * power(a, n-1)</a:t>
            </a:r>
            <a:endParaRPr lang="en-US" dirty="0">
              <a:solidFill>
                <a:schemeClr val="tx1"/>
              </a:solidFill>
              <a:latin typeface="Times New Roman"/>
              <a:cs typeface="Times New Roman"/>
              <a:sym typeface="Courier New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}</a:t>
            </a:r>
            <a:endParaRPr lang="en-US" dirty="0">
              <a:solidFill>
                <a:schemeClr val="tx1"/>
              </a:solidFill>
              <a:latin typeface="Times New Roman"/>
              <a:cs typeface="Times New Roman"/>
              <a:sym typeface="Courier New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dirty="0" smtClean="0">
                <a:solidFill>
                  <a:srgbClr val="800000"/>
                </a:solidFill>
              </a:rPr>
              <a:t>Example: Fast Exponentiation</a:t>
            </a:r>
            <a:endParaRPr lang="en-US" dirty="0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6D73C1E-8206-4137-8EE5-DCDC1F046D9B}" type="slidenum">
              <a:rPr lang="en-US"/>
              <a:pPr/>
              <a:t>12</a:t>
            </a:fld>
            <a:endParaRPr lang="en-US"/>
          </a:p>
        </p:txBody>
      </p:sp>
      <p:sp>
        <p:nvSpPr>
          <p:cNvPr id="20483" name="Rectangle 3"/>
          <p:cNvSpPr>
            <a:spLocks/>
          </p:cNvSpPr>
          <p:nvPr/>
        </p:nvSpPr>
        <p:spPr bwMode="auto">
          <a:xfrm>
            <a:off x="1384662" y="3657600"/>
            <a:ext cx="5320938" cy="2944396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177800" tIns="177800" rIns="182880" bIns="17780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/** power(</a:t>
            </a:r>
            <a:r>
              <a:rPr lang="en-US" dirty="0" err="1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a,n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) computes </a:t>
            </a:r>
            <a:r>
              <a:rPr lang="en-US" dirty="0" err="1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a^n</a:t>
            </a:r>
            <a:endParaRPr lang="en-US" dirty="0" smtClean="0">
              <a:solidFill>
                <a:srgbClr val="008000"/>
              </a:solidFill>
              <a:latin typeface="Times New Roman"/>
              <a:cs typeface="Times New Roman"/>
              <a:sym typeface="Courier New" charset="0"/>
            </a:endParaRPr>
          </a:p>
          <a:p>
            <a:r>
              <a:rPr lang="en-US" dirty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 *  Precondition: n &gt;= 0 */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static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int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  <a:sym typeface="Courier New" charset="0"/>
              </a:rPr>
              <a:t>power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(</a:t>
            </a:r>
            <a:r>
              <a:rPr lang="en-US" b="1" dirty="0" err="1">
                <a:solidFill>
                  <a:srgbClr val="FF0000"/>
                </a:solidFill>
                <a:latin typeface="Times New Roman"/>
                <a:cs typeface="Times New Roman"/>
                <a:sym typeface="Courier New" charset="0"/>
              </a:rPr>
              <a:t>int</a:t>
            </a:r>
            <a:r>
              <a:rPr lang="en-US" dirty="0">
                <a:solidFill>
                  <a:srgbClr val="FF0000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Times New Roman"/>
                <a:cs typeface="Times New Roman"/>
                <a:sym typeface="Courier New" charset="0"/>
              </a:rPr>
              <a:t>a,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/>
                <a:cs typeface="Times New Roman"/>
                <a:sym typeface="Courier New" charset="0"/>
              </a:rPr>
              <a:t>int</a:t>
            </a:r>
            <a:r>
              <a:rPr lang="en-US" dirty="0">
                <a:solidFill>
                  <a:srgbClr val="FF0000"/>
                </a:solidFill>
                <a:latin typeface="Times New Roman"/>
                <a:cs typeface="Times New Roman"/>
                <a:sym typeface="Courier New" charset="0"/>
              </a:rPr>
              <a:t> n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) {</a:t>
            </a:r>
          </a:p>
          <a:p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  </a:t>
            </a:r>
            <a:r>
              <a:rPr lang="en-US" b="1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(n == 0) </a:t>
            </a:r>
            <a:r>
              <a:rPr lang="en-US" b="1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return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1;</a:t>
            </a:r>
          </a:p>
          <a:p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  </a:t>
            </a:r>
            <a:r>
              <a:rPr lang="en-US" b="1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(n%2 == 0) </a:t>
            </a:r>
            <a:r>
              <a:rPr lang="en-US" b="1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return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power(a*a, n/2);</a:t>
            </a:r>
            <a:endParaRPr lang="en-US" dirty="0">
              <a:solidFill>
                <a:schemeClr val="tx1"/>
              </a:solidFill>
              <a:latin typeface="Times New Roman"/>
              <a:cs typeface="Times New Roman"/>
              <a:sym typeface="Courier New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  </a:t>
            </a:r>
            <a:r>
              <a:rPr lang="en-US" b="1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return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a * power(a, n-1);</a:t>
            </a:r>
            <a:endParaRPr lang="en-US" dirty="0">
              <a:solidFill>
                <a:schemeClr val="tx1"/>
              </a:solidFill>
              <a:latin typeface="Times New Roman"/>
              <a:cs typeface="Times New Roman"/>
              <a:sym typeface="Courier New" charset="0"/>
            </a:endParaRPr>
          </a:p>
          <a:p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}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09600" y="1600200"/>
            <a:ext cx="8153400" cy="4114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sz="2400" dirty="0" smtClean="0"/>
              <a:t>Power computation:</a:t>
            </a:r>
          </a:p>
          <a:p>
            <a:pPr lvl="1"/>
            <a:r>
              <a:rPr lang="en-US" sz="2400" dirty="0" smtClean="0"/>
              <a:t>a</a:t>
            </a:r>
            <a:r>
              <a:rPr lang="en-US" sz="3200" baseline="30000" dirty="0" smtClean="0"/>
              <a:t>0</a:t>
            </a:r>
            <a:r>
              <a:rPr lang="en-US" sz="2400" dirty="0" smtClean="0"/>
              <a:t> = 1</a:t>
            </a:r>
          </a:p>
          <a:p>
            <a:pPr lvl="1"/>
            <a:r>
              <a:rPr lang="en-US" sz="2400" dirty="0" smtClean="0"/>
              <a:t>If n != 0 a</a:t>
            </a:r>
            <a:r>
              <a:rPr lang="en-US" sz="3200" baseline="30000" dirty="0" smtClean="0"/>
              <a:t>n</a:t>
            </a:r>
            <a:r>
              <a:rPr lang="en-US" sz="2400" dirty="0" smtClean="0"/>
              <a:t> = a * a</a:t>
            </a:r>
            <a:r>
              <a:rPr lang="en-US" sz="3200" baseline="30000" dirty="0" smtClean="0"/>
              <a:t>n-1</a:t>
            </a:r>
            <a:endParaRPr lang="en-US" sz="3200" dirty="0" smtClean="0"/>
          </a:p>
          <a:p>
            <a:pPr lvl="1"/>
            <a:r>
              <a:rPr lang="en-US" sz="2400" dirty="0" smtClean="0"/>
              <a:t>If n != 0 and even a</a:t>
            </a:r>
            <a:r>
              <a:rPr lang="en-US" sz="3200" baseline="30000" dirty="0" smtClean="0"/>
              <a:t>n</a:t>
            </a:r>
            <a:r>
              <a:rPr lang="en-US" sz="2400" dirty="0" smtClean="0"/>
              <a:t> = (a*a)</a:t>
            </a:r>
            <a:r>
              <a:rPr lang="en-US" sz="3200" baseline="30000" dirty="0" smtClean="0"/>
              <a:t>n/2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7486EEE-CEC5-4AEA-9FA0-08BD86ED8DF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381000" y="152400"/>
            <a:ext cx="8153400" cy="990600"/>
          </a:xfrm>
          <a:prstGeom prst="rect">
            <a:avLst/>
          </a:prstGeom>
          <a:ln/>
        </p:spPr>
        <p:txBody>
          <a:bodyPr vert="horz" rIns="132080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rgbClr val="800000"/>
                </a:solidFill>
              </a:rPr>
              <a:t>Example: Searching in a list</a:t>
            </a:r>
            <a:endParaRPr lang="en-US" dirty="0"/>
          </a:p>
        </p:txBody>
      </p:sp>
      <p:sp>
        <p:nvSpPr>
          <p:cNvPr id="8" name="Rectangle 3"/>
          <p:cNvSpPr>
            <a:spLocks/>
          </p:cNvSpPr>
          <p:nvPr/>
        </p:nvSpPr>
        <p:spPr bwMode="auto">
          <a:xfrm>
            <a:off x="1143000" y="3352800"/>
            <a:ext cx="6800610" cy="3313728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177800" tIns="177800" rIns="182880" bIns="17780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/** Returns an index </a:t>
            </a:r>
            <a:r>
              <a:rPr lang="en-US" dirty="0" err="1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i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 between </a:t>
            </a:r>
            <a:r>
              <a:rPr lang="en-US" dirty="0" err="1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fst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 and </a:t>
            </a:r>
            <a:r>
              <a:rPr lang="en-US" dirty="0" err="1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lst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, inclusive, </a:t>
            </a:r>
          </a:p>
          <a:p>
            <a:r>
              <a:rPr lang="en-US" dirty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  * where a[</a:t>
            </a:r>
            <a:r>
              <a:rPr lang="en-US" dirty="0" err="1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i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] = k.</a:t>
            </a:r>
          </a:p>
          <a:p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   *  Precondition: such an index exists, </a:t>
            </a:r>
          </a:p>
          <a:p>
            <a:r>
              <a:rPr lang="en-US" dirty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  *     and a is sorted in ascending order</a:t>
            </a:r>
          </a:p>
          <a:p>
            <a:r>
              <a:rPr lang="en-US" dirty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  */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static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int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  <a:sym typeface="Courier New" charset="0"/>
              </a:rPr>
              <a:t>search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Times New Roman"/>
                <a:cs typeface="Times New Roman"/>
                <a:sym typeface="Courier New" charset="0"/>
              </a:rPr>
              <a:t>int</a:t>
            </a:r>
            <a:r>
              <a:rPr lang="en-US" b="1" dirty="0" smtClean="0">
                <a:solidFill>
                  <a:srgbClr val="FF0000"/>
                </a:solidFill>
                <a:latin typeface="Times New Roman"/>
                <a:cs typeface="Times New Roman"/>
                <a:sym typeface="Courier New" charset="0"/>
              </a:rPr>
              <a:t>[]</a:t>
            </a:r>
            <a:r>
              <a:rPr lang="en-US" dirty="0" smtClean="0">
                <a:solidFill>
                  <a:srgbClr val="FF0000"/>
                </a:solidFill>
                <a:latin typeface="Times New Roman"/>
                <a:cs typeface="Times New Roman"/>
                <a:sym typeface="Courier New" charset="0"/>
              </a:rPr>
              <a:t> a,</a:t>
            </a:r>
            <a:r>
              <a:rPr lang="en-US" dirty="0">
                <a:solidFill>
                  <a:srgbClr val="FF0000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/>
                <a:cs typeface="Times New Roman"/>
                <a:sym typeface="Courier New" charset="0"/>
              </a:rPr>
              <a:t>int</a:t>
            </a:r>
            <a:r>
              <a:rPr lang="en-US" dirty="0" smtClean="0">
                <a:solidFill>
                  <a:srgbClr val="FF0000"/>
                </a:solidFill>
                <a:latin typeface="Times New Roman"/>
                <a:cs typeface="Times New Roman"/>
                <a:sym typeface="Courier New" charset="0"/>
              </a:rPr>
              <a:t> k, </a:t>
            </a:r>
            <a:r>
              <a:rPr lang="en-US" b="1" dirty="0" err="1" smtClean="0">
                <a:solidFill>
                  <a:srgbClr val="FF0000"/>
                </a:solidFill>
                <a:latin typeface="Times New Roman"/>
                <a:cs typeface="Times New Roman"/>
                <a:sym typeface="Courier New" charset="0"/>
              </a:rPr>
              <a:t>int</a:t>
            </a:r>
            <a:r>
              <a:rPr lang="en-US" dirty="0" smtClean="0">
                <a:solidFill>
                  <a:srgbClr val="FF0000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/>
                <a:cs typeface="Times New Roman"/>
                <a:sym typeface="Courier New" charset="0"/>
              </a:rPr>
              <a:t>fst</a:t>
            </a:r>
            <a:r>
              <a:rPr lang="en-US" dirty="0" smtClean="0">
                <a:solidFill>
                  <a:srgbClr val="FF0000"/>
                </a:solidFill>
                <a:latin typeface="Times New Roman"/>
                <a:cs typeface="Times New Roman"/>
                <a:sym typeface="Courier New" charset="0"/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  <a:latin typeface="Times New Roman"/>
                <a:cs typeface="Times New Roman"/>
                <a:sym typeface="Courier New" charset="0"/>
              </a:rPr>
              <a:t>int</a:t>
            </a:r>
            <a:r>
              <a:rPr lang="en-US" dirty="0" smtClean="0">
                <a:solidFill>
                  <a:srgbClr val="FF0000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/>
                <a:cs typeface="Times New Roman"/>
                <a:sym typeface="Courier New" charset="0"/>
              </a:rPr>
              <a:t>lst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) 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{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  …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}</a:t>
            </a:r>
            <a:endParaRPr lang="en-US" dirty="0">
              <a:solidFill>
                <a:schemeClr val="tx1"/>
              </a:solidFill>
              <a:latin typeface="Times New Roman"/>
              <a:cs typeface="Times New Roman"/>
              <a:sym typeface="Courier New" charset="0"/>
            </a:endParaRPr>
          </a:p>
        </p:txBody>
      </p:sp>
      <p:sp>
        <p:nvSpPr>
          <p:cNvPr id="10" name="Text Box 62"/>
          <p:cNvSpPr txBox="1">
            <a:spLocks noChangeArrowheads="1"/>
          </p:cNvSpPr>
          <p:nvPr/>
        </p:nvSpPr>
        <p:spPr bwMode="auto">
          <a:xfrm>
            <a:off x="1371600" y="2209800"/>
            <a:ext cx="480060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000000"/>
                </a:solidFill>
              </a:rPr>
              <a:t>n</a:t>
            </a:r>
            <a:r>
              <a:rPr lang="en-US" baseline="-25000" dirty="0" smtClean="0">
                <a:solidFill>
                  <a:srgbClr val="000000"/>
                </a:solidFill>
              </a:rPr>
              <a:t>0</a:t>
            </a:r>
            <a:r>
              <a:rPr lang="en-US" dirty="0" smtClean="0">
                <a:solidFill>
                  <a:srgbClr val="000000"/>
                </a:solidFill>
              </a:rPr>
              <a:t>	n</a:t>
            </a:r>
            <a:r>
              <a:rPr lang="en-US" baseline="-25000" dirty="0">
                <a:solidFill>
                  <a:srgbClr val="000000"/>
                </a:solidFill>
              </a:rPr>
              <a:t>1</a:t>
            </a:r>
            <a:r>
              <a:rPr lang="en-US" dirty="0" smtClean="0">
                <a:solidFill>
                  <a:srgbClr val="000000"/>
                </a:solidFill>
              </a:rPr>
              <a:t>	n</a:t>
            </a:r>
            <a:r>
              <a:rPr lang="en-US" baseline="-25000" dirty="0">
                <a:solidFill>
                  <a:srgbClr val="000000"/>
                </a:solidFill>
              </a:rPr>
              <a:t>2</a:t>
            </a:r>
            <a:r>
              <a:rPr lang="en-US" dirty="0" smtClean="0">
                <a:solidFill>
                  <a:srgbClr val="000000"/>
                </a:solidFill>
              </a:rPr>
              <a:t>	n</a:t>
            </a:r>
            <a:r>
              <a:rPr lang="en-US" baseline="-25000" dirty="0" smtClean="0">
                <a:solidFill>
                  <a:srgbClr val="000000"/>
                </a:solidFill>
              </a:rPr>
              <a:t>3	</a:t>
            </a:r>
            <a:r>
              <a:rPr lang="en-US" dirty="0" smtClean="0">
                <a:solidFill>
                  <a:srgbClr val="000000"/>
                </a:solidFill>
              </a:rPr>
              <a:t>…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14400" y="2209800"/>
            <a:ext cx="3257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371600" y="1676400"/>
            <a:ext cx="4800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0	1	2	3	…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371600" y="2743200"/>
            <a:ext cx="4800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	</a:t>
            </a:r>
            <a:r>
              <a:rPr lang="en-US" dirty="0" err="1" smtClean="0"/>
              <a:t>fst</a:t>
            </a:r>
            <a:r>
              <a:rPr lang="en-US" dirty="0" smtClean="0"/>
              <a:t>		</a:t>
            </a:r>
            <a:r>
              <a:rPr lang="en-US" dirty="0" err="1" smtClean="0"/>
              <a:t>lst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16" name="Text Box 62"/>
          <p:cNvSpPr txBox="1">
            <a:spLocks noChangeArrowheads="1"/>
          </p:cNvSpPr>
          <p:nvPr/>
        </p:nvSpPr>
        <p:spPr bwMode="auto">
          <a:xfrm>
            <a:off x="7620000" y="1752600"/>
            <a:ext cx="38100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000000"/>
                </a:solidFill>
              </a:rPr>
              <a:t>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162800" y="175260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05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800000"/>
                </a:solidFill>
              </a:rPr>
              <a:t>Example</a:t>
            </a:r>
            <a:r>
              <a:rPr lang="en-US" dirty="0" smtClean="0">
                <a:solidFill>
                  <a:srgbClr val="800000"/>
                </a:solidFill>
              </a:rPr>
              <a:t>: </a:t>
            </a:r>
            <a:r>
              <a:rPr lang="en-US" dirty="0" err="1" smtClean="0">
                <a:solidFill>
                  <a:srgbClr val="800000"/>
                </a:solidFill>
              </a:rPr>
              <a:t>Sierpinski’s</a:t>
            </a:r>
            <a:r>
              <a:rPr lang="en-US" dirty="0" smtClean="0">
                <a:solidFill>
                  <a:srgbClr val="800000"/>
                </a:solidFill>
              </a:rPr>
              <a:t> Triangle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7486EEE-CEC5-4AEA-9FA0-08BD86ED8DFB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8800" y="1752600"/>
            <a:ext cx="3158305" cy="2735759"/>
          </a:xfrm>
          <a:prstGeom prst="rect">
            <a:avLst/>
          </a:prstGeom>
        </p:spPr>
      </p:pic>
      <p:sp>
        <p:nvSpPr>
          <p:cNvPr id="6" name="Rectangle 3"/>
          <p:cNvSpPr>
            <a:spLocks/>
          </p:cNvSpPr>
          <p:nvPr/>
        </p:nvSpPr>
        <p:spPr bwMode="auto">
          <a:xfrm>
            <a:off x="609600" y="1828800"/>
            <a:ext cx="5410200" cy="3313728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177800" tIns="177800" rIns="182880" bIns="17780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/** 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draws </a:t>
            </a:r>
            <a:r>
              <a:rPr lang="en-US" dirty="0" err="1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Sierpinski’s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 triangle 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bounded              * by p1, p2, and p3 on g up to order n</a:t>
            </a:r>
            <a:endParaRPr lang="en-US" dirty="0">
              <a:solidFill>
                <a:srgbClr val="008000"/>
              </a:solidFill>
              <a:latin typeface="Times New Roman"/>
              <a:cs typeface="Times New Roman"/>
              <a:sym typeface="Courier New" charset="0"/>
            </a:endParaRPr>
          </a:p>
          <a:p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*  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Precondition: 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pi not null, n 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&gt;= 0 */</a:t>
            </a:r>
          </a:p>
          <a:p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private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static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void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b="1" dirty="0" err="1">
                <a:solidFill>
                  <a:srgbClr val="3366FF"/>
                </a:solidFill>
                <a:latin typeface="Times New Roman"/>
                <a:cs typeface="Times New Roman"/>
                <a:sym typeface="Courier New" charset="0"/>
              </a:rPr>
              <a:t>displayTriangles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Times New Roman"/>
                <a:cs typeface="Times New Roman"/>
                <a:sym typeface="Courier New" charset="0"/>
              </a:rPr>
              <a:t>Graphics g, </a:t>
            </a:r>
            <a:r>
              <a:rPr lang="en-US" b="1" dirty="0" err="1">
                <a:solidFill>
                  <a:srgbClr val="FF0000"/>
                </a:solidFill>
                <a:latin typeface="Times New Roman"/>
                <a:cs typeface="Times New Roman"/>
                <a:sym typeface="Courier New" charset="0"/>
              </a:rPr>
              <a:t>int</a:t>
            </a:r>
            <a:r>
              <a:rPr lang="en-US" b="1" dirty="0">
                <a:solidFill>
                  <a:srgbClr val="FF0000"/>
                </a:solidFill>
                <a:latin typeface="Times New Roman"/>
                <a:cs typeface="Times New Roman"/>
                <a:sym typeface="Courier New" charset="0"/>
              </a:rPr>
              <a:t> order,</a:t>
            </a:r>
          </a:p>
          <a:p>
            <a:r>
              <a:rPr lang="en-US" b="1" dirty="0">
                <a:solidFill>
                  <a:srgbClr val="FF0000"/>
                </a:solidFill>
                <a:latin typeface="Times New Roman"/>
                <a:cs typeface="Times New Roman"/>
                <a:sym typeface="Courier New" charset="0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Times New Roman"/>
                <a:cs typeface="Times New Roman"/>
                <a:sym typeface="Courier New" charset="0"/>
              </a:rPr>
              <a:t>Point </a:t>
            </a:r>
            <a:r>
              <a:rPr lang="en-US" b="1" dirty="0">
                <a:solidFill>
                  <a:srgbClr val="FF0000"/>
                </a:solidFill>
                <a:latin typeface="Times New Roman"/>
                <a:cs typeface="Times New Roman"/>
                <a:sym typeface="Courier New" charset="0"/>
              </a:rPr>
              <a:t>p1, Point p2, Point p3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)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{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  …</a:t>
            </a:r>
            <a:endParaRPr lang="en-US" dirty="0">
              <a:solidFill>
                <a:schemeClr val="tx1"/>
              </a:solidFill>
              <a:latin typeface="Times New Roman"/>
              <a:cs typeface="Times New Roman"/>
              <a:sym typeface="Courier New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}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quarter" idx="1"/>
          </p:nvPr>
        </p:nvSpPr>
        <p:spPr>
          <a:xfrm>
            <a:off x="609600" y="5029200"/>
            <a:ext cx="8153400" cy="914400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drawLine</a:t>
            </a:r>
            <a:r>
              <a:rPr lang="en-US" sz="2400" dirty="0" smtClean="0"/>
              <a:t>(g, p1,p2)</a:t>
            </a:r>
          </a:p>
          <a:p>
            <a:r>
              <a:rPr lang="en-US" sz="2400" dirty="0"/>
              <a:t>m</a:t>
            </a:r>
            <a:r>
              <a:rPr lang="en-US" sz="2400" dirty="0" smtClean="0"/>
              <a:t>idpoint(p1,p2)</a:t>
            </a:r>
          </a:p>
        </p:txBody>
      </p:sp>
    </p:spTree>
    <p:extLst>
      <p:ext uri="{BB962C8B-B14F-4D97-AF65-F5344CB8AC3E}">
        <p14:creationId xmlns:p14="http://schemas.microsoft.com/office/powerpoint/2010/main" val="994970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7486EEE-CEC5-4AEA-9FA0-08BD86ED8DF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A2 grades are available</a:t>
            </a:r>
          </a:p>
          <a:p>
            <a:r>
              <a:rPr lang="en-US" dirty="0" smtClean="0"/>
              <a:t>For prelim conflicts, please follow instructions at</a:t>
            </a:r>
          </a:p>
          <a:p>
            <a:pPr marL="0" indent="0">
              <a:buNone/>
            </a:pPr>
            <a:r>
              <a:rPr lang="en-US" sz="1800" dirty="0" smtClean="0"/>
              <a:t>     http</a:t>
            </a:r>
            <a:r>
              <a:rPr lang="en-US" sz="1800" dirty="0"/>
              <a:t>://</a:t>
            </a:r>
            <a:r>
              <a:rPr lang="en-US" sz="1800" dirty="0" err="1"/>
              <a:t>www.cs.cornell.edu</a:t>
            </a:r>
            <a:r>
              <a:rPr lang="en-US" sz="1800" dirty="0"/>
              <a:t>/courses/CS2110/2015fa/</a:t>
            </a:r>
            <a:r>
              <a:rPr lang="en-US" sz="1800" dirty="0" err="1" smtClean="0"/>
              <a:t>exams.html</a:t>
            </a: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703331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89000"/>
          </a:xfrm>
          <a:ln/>
        </p:spPr>
        <p:txBody>
          <a:bodyPr rIns="132080">
            <a:noAutofit/>
          </a:bodyPr>
          <a:lstStyle/>
          <a:p>
            <a:pPr algn="ctr"/>
            <a:r>
              <a:rPr lang="en-US" dirty="0" smtClean="0">
                <a:solidFill>
                  <a:srgbClr val="800000"/>
                </a:solidFill>
              </a:rPr>
              <a:t>Two views of recursive methods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215D87C-719A-4249-AE1B-A315CA029664}" type="slidenum">
              <a:rPr lang="en-US"/>
              <a:pPr/>
              <a:t>3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09600" y="1676400"/>
            <a:ext cx="7848600" cy="4808537"/>
          </a:xfrm>
          <a:ln/>
        </p:spPr>
        <p:txBody>
          <a:bodyPr rIns="132080">
            <a:normAutofit/>
          </a:bodyPr>
          <a:lstStyle/>
          <a:p>
            <a:pPr marL="496888" indent="-457200"/>
            <a:r>
              <a:rPr lang="en-US" dirty="0" smtClean="0">
                <a:solidFill>
                  <a:srgbClr val="FF0000"/>
                </a:solidFill>
              </a:rPr>
              <a:t>How are calls on recursive methods executed?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/>
              <a:t>We saw that in the lecture. Useful for understanding </a:t>
            </a:r>
            <a:r>
              <a:rPr lang="en-US" dirty="0" err="1" smtClean="0"/>
              <a:t>hwo</a:t>
            </a:r>
            <a:r>
              <a:rPr lang="en-US" dirty="0" smtClean="0"/>
              <a:t> recursion works.</a:t>
            </a:r>
          </a:p>
          <a:p>
            <a:pPr marL="496888" indent="-457200"/>
            <a:r>
              <a:rPr lang="en-US" dirty="0" smtClean="0">
                <a:solidFill>
                  <a:srgbClr val="FF0000"/>
                </a:solidFill>
              </a:rPr>
              <a:t>How do we understand a recursive method —know that it satisfies its specification? How do we write a recursive method?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 smtClean="0"/>
              <a:t>This requires a totally different approach. Thinking about how the method gets executed will confuse you completely! We now introduce this approach.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229600" cy="889000"/>
          </a:xfrm>
          <a:ln/>
        </p:spPr>
        <p:txBody>
          <a:bodyPr rIns="132080">
            <a:noAutofit/>
          </a:bodyPr>
          <a:lstStyle/>
          <a:p>
            <a:pPr algn="ctr"/>
            <a:r>
              <a:rPr lang="en-US" dirty="0" smtClean="0">
                <a:solidFill>
                  <a:srgbClr val="800000"/>
                </a:solidFill>
              </a:rPr>
              <a:t>Understanding  a recursive method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215D87C-719A-4249-AE1B-A315CA029664}" type="slidenum">
              <a:rPr lang="en-US"/>
              <a:pPr/>
              <a:t>4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381000" y="1524000"/>
            <a:ext cx="7848600" cy="4808537"/>
          </a:xfrm>
          <a:ln/>
        </p:spPr>
        <p:txBody>
          <a:bodyPr rIns="132080">
            <a:normAutofit/>
          </a:bodyPr>
          <a:lstStyle/>
          <a:p>
            <a:pPr marL="39688" indent="0"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Step 1. Have a precise spec!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343400" y="3505200"/>
            <a:ext cx="4267200" cy="3200400"/>
            <a:chOff x="1143000" y="1143000"/>
            <a:chExt cx="4267200" cy="3200400"/>
          </a:xfrm>
        </p:grpSpPr>
        <p:sp>
          <p:nvSpPr>
            <p:cNvPr id="5" name="Rectangle 4"/>
            <p:cNvSpPr/>
            <p:nvPr/>
          </p:nvSpPr>
          <p:spPr>
            <a:xfrm>
              <a:off x="1143000" y="1143000"/>
              <a:ext cx="4267200" cy="3200400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219200" y="1219200"/>
              <a:ext cx="4114800" cy="30469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rgbClr val="008000"/>
                  </a:solidFill>
                </a:rPr>
                <a:t>/</a:t>
              </a:r>
              <a:r>
                <a:rPr lang="en-US" dirty="0">
                  <a:solidFill>
                    <a:srgbClr val="008000"/>
                  </a:solidFill>
                </a:rPr>
                <a:t>** </a:t>
              </a:r>
              <a:r>
                <a:rPr lang="en-US" dirty="0" smtClean="0">
                  <a:solidFill>
                    <a:srgbClr val="008000"/>
                  </a:solidFill>
                </a:rPr>
                <a:t>=  sum </a:t>
              </a:r>
              <a:r>
                <a:rPr lang="en-US" dirty="0">
                  <a:solidFill>
                    <a:srgbClr val="008000"/>
                  </a:solidFill>
                </a:rPr>
                <a:t>of digits </a:t>
              </a:r>
              <a:r>
                <a:rPr lang="en-US" dirty="0" smtClean="0">
                  <a:solidFill>
                    <a:srgbClr val="008000"/>
                  </a:solidFill>
                </a:rPr>
                <a:t>of n.</a:t>
              </a:r>
            </a:p>
            <a:p>
              <a:r>
                <a:rPr lang="en-US" dirty="0">
                  <a:solidFill>
                    <a:srgbClr val="008000"/>
                  </a:solidFill>
                </a:rPr>
                <a:t> </a:t>
              </a:r>
              <a:r>
                <a:rPr lang="en-US" dirty="0" smtClean="0">
                  <a:solidFill>
                    <a:srgbClr val="008000"/>
                  </a:solidFill>
                </a:rPr>
                <a:t>  * Precondition:  </a:t>
              </a:r>
              <a:r>
                <a:rPr lang="en-US" dirty="0">
                  <a:solidFill>
                    <a:srgbClr val="008000"/>
                  </a:solidFill>
                </a:rPr>
                <a:t>n &gt;= 0 */</a:t>
              </a:r>
              <a:r>
                <a:rPr lang="en-US" dirty="0"/>
                <a:t> </a:t>
              </a:r>
              <a:r>
                <a:rPr lang="en-US" b="1" dirty="0" smtClean="0"/>
                <a:t>public</a:t>
              </a:r>
              <a:r>
                <a:rPr lang="en-US" dirty="0" smtClean="0"/>
                <a:t> </a:t>
              </a:r>
              <a:r>
                <a:rPr lang="en-US" b="1" dirty="0"/>
                <a:t>static</a:t>
              </a:r>
              <a:r>
                <a:rPr lang="en-US" dirty="0"/>
                <a:t> </a:t>
              </a:r>
              <a:r>
                <a:rPr lang="en-US" b="1" dirty="0" err="1"/>
                <a:t>int</a:t>
              </a:r>
              <a:r>
                <a:rPr lang="en-US" dirty="0"/>
                <a:t> </a:t>
              </a:r>
              <a:r>
                <a:rPr lang="en-US" dirty="0">
                  <a:solidFill>
                    <a:srgbClr val="0000FF"/>
                  </a:solidFill>
                </a:rPr>
                <a:t>sum</a:t>
              </a:r>
              <a:r>
                <a:rPr lang="en-US" dirty="0"/>
                <a:t>(</a:t>
              </a:r>
              <a:r>
                <a:rPr lang="en-US" b="1" dirty="0" err="1">
                  <a:solidFill>
                    <a:srgbClr val="FF0000"/>
                  </a:solidFill>
                </a:rPr>
                <a:t>int</a:t>
              </a:r>
              <a:r>
                <a:rPr lang="en-US" dirty="0">
                  <a:solidFill>
                    <a:srgbClr val="FF0000"/>
                  </a:solidFill>
                </a:rPr>
                <a:t> n</a:t>
              </a:r>
              <a:r>
                <a:rPr lang="en-US" dirty="0"/>
                <a:t>) {</a:t>
              </a:r>
            </a:p>
            <a:p>
              <a:r>
                <a:rPr lang="en-US" dirty="0"/>
                <a:t>     </a:t>
              </a:r>
              <a:r>
                <a:rPr lang="en-US" b="1" dirty="0" smtClean="0"/>
                <a:t>if</a:t>
              </a:r>
              <a:r>
                <a:rPr lang="en-US" dirty="0" smtClean="0"/>
                <a:t> </a:t>
              </a:r>
              <a:r>
                <a:rPr lang="en-US" dirty="0"/>
                <a:t>(n &lt; 10) </a:t>
              </a:r>
              <a:r>
                <a:rPr lang="en-US" b="1" dirty="0"/>
                <a:t>return</a:t>
              </a:r>
              <a:r>
                <a:rPr lang="en-US" dirty="0"/>
                <a:t> n;</a:t>
              </a:r>
            </a:p>
            <a:p>
              <a:r>
                <a:rPr lang="en-US" dirty="0"/>
                <a:t> </a:t>
              </a:r>
            </a:p>
            <a:p>
              <a:r>
                <a:rPr lang="en-US" dirty="0">
                  <a:solidFill>
                    <a:srgbClr val="008000"/>
                  </a:solidFill>
                </a:rPr>
                <a:t>     </a:t>
              </a:r>
              <a:r>
                <a:rPr lang="en-US" dirty="0" smtClean="0">
                  <a:solidFill>
                    <a:srgbClr val="008000"/>
                  </a:solidFill>
                </a:rPr>
                <a:t>/</a:t>
              </a:r>
              <a:r>
                <a:rPr lang="en-US" dirty="0">
                  <a:solidFill>
                    <a:srgbClr val="008000"/>
                  </a:solidFill>
                </a:rPr>
                <a:t>/ </a:t>
              </a:r>
              <a:r>
                <a:rPr lang="en-US" dirty="0" smtClean="0">
                  <a:solidFill>
                    <a:srgbClr val="008000"/>
                  </a:solidFill>
                </a:rPr>
                <a:t>n </a:t>
              </a:r>
              <a:r>
                <a:rPr lang="en-US" dirty="0">
                  <a:solidFill>
                    <a:srgbClr val="008000"/>
                  </a:solidFill>
                </a:rPr>
                <a:t>has at least two </a:t>
              </a:r>
              <a:r>
                <a:rPr lang="en-US" dirty="0" smtClean="0">
                  <a:solidFill>
                    <a:srgbClr val="008000"/>
                  </a:solidFill>
                </a:rPr>
                <a:t>digits</a:t>
              </a:r>
              <a:endParaRPr lang="en-US" dirty="0">
                <a:solidFill>
                  <a:srgbClr val="008000"/>
                </a:solidFill>
              </a:endParaRPr>
            </a:p>
            <a:p>
              <a:r>
                <a:rPr lang="en-US" b="1" dirty="0" smtClean="0"/>
                <a:t>     return</a:t>
              </a:r>
              <a:r>
                <a:rPr lang="en-US" dirty="0" smtClean="0"/>
                <a:t> sum</a:t>
              </a:r>
              <a:r>
                <a:rPr lang="en-US" dirty="0"/>
                <a:t>(n/10)  +  n%10 </a:t>
              </a:r>
              <a:r>
                <a:rPr lang="en-US" dirty="0" smtClean="0"/>
                <a:t>;</a:t>
              </a:r>
            </a:p>
            <a:p>
              <a:r>
                <a:rPr lang="en-US" dirty="0" smtClean="0"/>
                <a:t>}</a:t>
              </a:r>
              <a:endParaRPr lang="en-US" dirty="0"/>
            </a:p>
          </p:txBody>
        </p:sp>
      </p:grp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81000" y="2075507"/>
            <a:ext cx="8229600" cy="4096693"/>
          </a:xfrm>
          <a:prstGeom prst="rect">
            <a:avLst/>
          </a:prstGeom>
          <a:ln/>
        </p:spPr>
        <p:txBody>
          <a:bodyPr vert="horz" rIns="132080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9688" indent="0">
              <a:buFont typeface="Wingdings"/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Step 2. Check that the method works in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the base case</a:t>
            </a:r>
            <a:r>
              <a:rPr lang="en-US" sz="2400" dirty="0" smtClean="0">
                <a:latin typeface="Times New Roman"/>
                <a:cs typeface="Times New Roman"/>
              </a:rPr>
              <a:t>(s): Cases where the parameter is small enough that the result can be computed simply and without recursive calls. </a:t>
            </a:r>
          </a:p>
          <a:p>
            <a:pPr marL="39688" indent="0">
              <a:buFont typeface="Wingdings"/>
              <a:buNone/>
            </a:pPr>
            <a:endParaRPr lang="en-US" sz="2400" dirty="0">
              <a:latin typeface="Times New Roman"/>
              <a:cs typeface="Times New Roman"/>
            </a:endParaRPr>
          </a:p>
          <a:p>
            <a:pPr marL="39688" indent="0">
              <a:buFont typeface="Wingdings"/>
              <a:buNone/>
            </a:pPr>
            <a:r>
              <a:rPr lang="en-US" sz="2400" dirty="0" smtClean="0">
                <a:solidFill>
                  <a:srgbClr val="3366FF"/>
                </a:solidFill>
                <a:latin typeface="Times New Roman"/>
                <a:cs typeface="Times New Roman"/>
              </a:rPr>
              <a:t>If n &lt; 10 then n consists of</a:t>
            </a:r>
          </a:p>
          <a:p>
            <a:pPr marL="39688" indent="0">
              <a:buFont typeface="Wingdings"/>
              <a:buNone/>
            </a:pPr>
            <a:r>
              <a:rPr lang="en-US" sz="2400" dirty="0">
                <a:solidFill>
                  <a:srgbClr val="3366FF"/>
                </a:solidFill>
                <a:latin typeface="Times New Roman"/>
                <a:cs typeface="Times New Roman"/>
              </a:rPr>
              <a:t>a</a:t>
            </a:r>
            <a:r>
              <a:rPr lang="en-US" sz="2400" dirty="0" smtClean="0">
                <a:solidFill>
                  <a:srgbClr val="3366FF"/>
                </a:solidFill>
                <a:latin typeface="Times New Roman"/>
                <a:cs typeface="Times New Roman"/>
              </a:rPr>
              <a:t> single digit. Looking at the</a:t>
            </a:r>
          </a:p>
          <a:p>
            <a:pPr marL="39688" indent="0">
              <a:buFont typeface="Wingdings"/>
              <a:buNone/>
            </a:pPr>
            <a:r>
              <a:rPr lang="en-US" sz="2400" dirty="0" smtClean="0">
                <a:solidFill>
                  <a:srgbClr val="3366FF"/>
                </a:solidFill>
                <a:latin typeface="Times New Roman"/>
                <a:cs typeface="Times New Roman"/>
              </a:rPr>
              <a:t>spec we see that that digit is</a:t>
            </a:r>
          </a:p>
          <a:p>
            <a:pPr marL="39688" indent="0">
              <a:buFont typeface="Wingdings"/>
              <a:buNone/>
            </a:pPr>
            <a:r>
              <a:rPr lang="en-US" sz="2400" dirty="0" smtClean="0">
                <a:solidFill>
                  <a:srgbClr val="3366FF"/>
                </a:solidFill>
                <a:latin typeface="Times New Roman"/>
                <a:cs typeface="Times New Roman"/>
              </a:rPr>
              <a:t>the required sum.</a:t>
            </a:r>
          </a:p>
        </p:txBody>
      </p:sp>
    </p:spTree>
    <p:extLst>
      <p:ext uri="{BB962C8B-B14F-4D97-AF65-F5344CB8AC3E}">
        <p14:creationId xmlns:p14="http://schemas.microsoft.com/office/powerpoint/2010/main" val="27889419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381000" y="2971801"/>
            <a:ext cx="8458200" cy="2819399"/>
          </a:xfrm>
          <a:prstGeom prst="rect">
            <a:avLst/>
          </a:prstGeom>
          <a:ln/>
        </p:spPr>
        <p:txBody>
          <a:bodyPr vert="horz" rIns="132080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9688" indent="0">
              <a:buFont typeface="Wingdings"/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Step 3. Look at the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recursive</a:t>
            </a:r>
          </a:p>
          <a:p>
            <a:pPr marL="39688" indent="0">
              <a:buFont typeface="Wingdings"/>
              <a:buNone/>
            </a:pP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case(s)</a:t>
            </a:r>
            <a:r>
              <a:rPr lang="en-US" sz="2400" dirty="0" smtClean="0">
                <a:latin typeface="Times New Roman"/>
                <a:cs typeface="Times New Roman"/>
              </a:rPr>
              <a:t>. In your mind replace</a:t>
            </a:r>
          </a:p>
          <a:p>
            <a:pPr marL="39688" indent="0">
              <a:buFont typeface="Wingdings"/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each recursive call by what it</a:t>
            </a:r>
          </a:p>
          <a:p>
            <a:pPr marL="39688" indent="0">
              <a:buFont typeface="Wingdings"/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does according to the method spec and verify that the correct result is then obtained. </a:t>
            </a:r>
          </a:p>
          <a:p>
            <a:pPr marL="39688" indent="0">
              <a:buNone/>
            </a:pP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         </a:t>
            </a:r>
            <a:r>
              <a:rPr lang="en-US" sz="2400" b="1" dirty="0">
                <a:solidFill>
                  <a:srgbClr val="3366FF"/>
                </a:solidFill>
                <a:latin typeface="Times New Roman"/>
                <a:cs typeface="Times New Roman"/>
              </a:rPr>
              <a:t>return</a:t>
            </a:r>
            <a:r>
              <a:rPr lang="en-US" sz="2400" dirty="0">
                <a:solidFill>
                  <a:srgbClr val="3366FF"/>
                </a:solidFill>
                <a:latin typeface="Times New Roman"/>
                <a:cs typeface="Times New Roman"/>
              </a:rPr>
              <a:t> sum(n/10)  +  n%</a:t>
            </a:r>
            <a:r>
              <a:rPr lang="en-US" sz="2400" dirty="0" smtClean="0">
                <a:solidFill>
                  <a:srgbClr val="3366FF"/>
                </a:solidFill>
                <a:latin typeface="Times New Roman"/>
                <a:cs typeface="Times New Roman"/>
              </a:rPr>
              <a:t>10;</a:t>
            </a:r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89000"/>
          </a:xfrm>
          <a:ln/>
        </p:spPr>
        <p:txBody>
          <a:bodyPr rIns="132080">
            <a:noAutofit/>
          </a:bodyPr>
          <a:lstStyle/>
          <a:p>
            <a:pPr algn="ctr"/>
            <a:r>
              <a:rPr lang="en-US" sz="3600" dirty="0" smtClean="0">
                <a:solidFill>
                  <a:srgbClr val="800000"/>
                </a:solidFill>
              </a:rPr>
              <a:t>Understanding a recursive method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215D87C-719A-4249-AE1B-A315CA029664}" type="slidenum">
              <a:rPr lang="en-US"/>
              <a:pPr/>
              <a:t>5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381000" y="1524001"/>
            <a:ext cx="7848600" cy="609600"/>
          </a:xfrm>
          <a:ln/>
        </p:spPr>
        <p:txBody>
          <a:bodyPr rIns="132080">
            <a:normAutofit/>
          </a:bodyPr>
          <a:lstStyle/>
          <a:p>
            <a:pPr marL="39688" indent="0"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Step 1. Have a precise spec!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81000" y="2075507"/>
            <a:ext cx="3962400" cy="972493"/>
          </a:xfrm>
          <a:prstGeom prst="rect">
            <a:avLst/>
          </a:prstGeom>
          <a:ln/>
        </p:spPr>
        <p:txBody>
          <a:bodyPr vert="horz" rIns="132080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9688" indent="0">
              <a:buFont typeface="Wingdings"/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Step 2. Check that the method works in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the base case(s)</a:t>
            </a:r>
            <a:r>
              <a:rPr lang="en-US" sz="2400" dirty="0" smtClean="0"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1219200" y="5715000"/>
            <a:ext cx="7543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688" indent="0">
              <a:buNone/>
            </a:pP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b="1" dirty="0">
                <a:solidFill>
                  <a:srgbClr val="3366FF"/>
                </a:solidFill>
                <a:latin typeface="Times New Roman"/>
                <a:cs typeface="Times New Roman"/>
              </a:rPr>
              <a:t>return </a:t>
            </a:r>
            <a:r>
              <a:rPr lang="en-US" dirty="0">
                <a:solidFill>
                  <a:srgbClr val="FF0000"/>
                </a:solidFill>
                <a:latin typeface="Times New Roman"/>
                <a:cs typeface="Times New Roman"/>
              </a:rPr>
              <a:t>(sum of digits of n/10)  </a:t>
            </a:r>
            <a:r>
              <a:rPr lang="en-US" dirty="0" smtClean="0">
                <a:solidFill>
                  <a:srgbClr val="3366FF"/>
                </a:solidFill>
                <a:latin typeface="Times New Roman"/>
                <a:cs typeface="Times New Roman"/>
              </a:rPr>
              <a:t>+  </a:t>
            </a:r>
            <a:r>
              <a:rPr lang="en-US" dirty="0">
                <a:solidFill>
                  <a:srgbClr val="3366FF"/>
                </a:solidFill>
                <a:latin typeface="Times New Roman"/>
                <a:cs typeface="Times New Roman"/>
              </a:rPr>
              <a:t>n%10</a:t>
            </a:r>
            <a:r>
              <a:rPr lang="en-US" dirty="0" smtClean="0">
                <a:solidFill>
                  <a:srgbClr val="3366FF"/>
                </a:solidFill>
                <a:latin typeface="Times New Roman"/>
                <a:cs typeface="Times New Roman"/>
              </a:rPr>
              <a:t>;       </a:t>
            </a:r>
            <a:r>
              <a:rPr lang="en-US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 e.g. n = 843</a:t>
            </a:r>
            <a:endParaRPr lang="en-US" dirty="0">
              <a:solidFill>
                <a:srgbClr val="008000"/>
              </a:solidFill>
              <a:latin typeface="Times New Roman"/>
              <a:cs typeface="Times New Roman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4495800" y="1066800"/>
            <a:ext cx="4267200" cy="3200400"/>
            <a:chOff x="1143000" y="1143000"/>
            <a:chExt cx="4267200" cy="3200400"/>
          </a:xfrm>
        </p:grpSpPr>
        <p:sp>
          <p:nvSpPr>
            <p:cNvPr id="13" name="Rectangle 12"/>
            <p:cNvSpPr/>
            <p:nvPr/>
          </p:nvSpPr>
          <p:spPr>
            <a:xfrm>
              <a:off x="1143000" y="1143000"/>
              <a:ext cx="4267200" cy="3200400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219200" y="1219200"/>
              <a:ext cx="4114800" cy="30469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rgbClr val="008000"/>
                  </a:solidFill>
                </a:rPr>
                <a:t>/</a:t>
              </a:r>
              <a:r>
                <a:rPr lang="en-US" dirty="0">
                  <a:solidFill>
                    <a:srgbClr val="008000"/>
                  </a:solidFill>
                </a:rPr>
                <a:t>** </a:t>
              </a:r>
              <a:r>
                <a:rPr lang="en-US" dirty="0" smtClean="0">
                  <a:solidFill>
                    <a:srgbClr val="008000"/>
                  </a:solidFill>
                </a:rPr>
                <a:t>=  sum </a:t>
              </a:r>
              <a:r>
                <a:rPr lang="en-US" dirty="0">
                  <a:solidFill>
                    <a:srgbClr val="008000"/>
                  </a:solidFill>
                </a:rPr>
                <a:t>of digits </a:t>
              </a:r>
              <a:r>
                <a:rPr lang="en-US" dirty="0" smtClean="0">
                  <a:solidFill>
                    <a:srgbClr val="008000"/>
                  </a:solidFill>
                </a:rPr>
                <a:t>of n.</a:t>
              </a:r>
            </a:p>
            <a:p>
              <a:r>
                <a:rPr lang="en-US" dirty="0">
                  <a:solidFill>
                    <a:srgbClr val="008000"/>
                  </a:solidFill>
                </a:rPr>
                <a:t> </a:t>
              </a:r>
              <a:r>
                <a:rPr lang="en-US" dirty="0" smtClean="0">
                  <a:solidFill>
                    <a:srgbClr val="008000"/>
                  </a:solidFill>
                </a:rPr>
                <a:t>  * Precondition:  </a:t>
              </a:r>
              <a:r>
                <a:rPr lang="en-US" dirty="0">
                  <a:solidFill>
                    <a:srgbClr val="008000"/>
                  </a:solidFill>
                </a:rPr>
                <a:t>n &gt;= 0 */</a:t>
              </a:r>
              <a:r>
                <a:rPr lang="en-US" dirty="0"/>
                <a:t> </a:t>
              </a:r>
              <a:r>
                <a:rPr lang="en-US" b="1" dirty="0" smtClean="0"/>
                <a:t>public</a:t>
              </a:r>
              <a:r>
                <a:rPr lang="en-US" dirty="0" smtClean="0"/>
                <a:t> </a:t>
              </a:r>
              <a:r>
                <a:rPr lang="en-US" b="1" dirty="0"/>
                <a:t>static</a:t>
              </a:r>
              <a:r>
                <a:rPr lang="en-US" dirty="0"/>
                <a:t> </a:t>
              </a:r>
              <a:r>
                <a:rPr lang="en-US" b="1" dirty="0" err="1"/>
                <a:t>int</a:t>
              </a:r>
              <a:r>
                <a:rPr lang="en-US" dirty="0"/>
                <a:t> </a:t>
              </a:r>
              <a:r>
                <a:rPr lang="en-US" dirty="0">
                  <a:solidFill>
                    <a:srgbClr val="0000FF"/>
                  </a:solidFill>
                </a:rPr>
                <a:t>sum</a:t>
              </a:r>
              <a:r>
                <a:rPr lang="en-US" dirty="0"/>
                <a:t>(</a:t>
              </a:r>
              <a:r>
                <a:rPr lang="en-US" b="1" dirty="0" err="1">
                  <a:solidFill>
                    <a:srgbClr val="FF0000"/>
                  </a:solidFill>
                </a:rPr>
                <a:t>int</a:t>
              </a:r>
              <a:r>
                <a:rPr lang="en-US" dirty="0">
                  <a:solidFill>
                    <a:srgbClr val="FF0000"/>
                  </a:solidFill>
                </a:rPr>
                <a:t> n</a:t>
              </a:r>
              <a:r>
                <a:rPr lang="en-US" dirty="0"/>
                <a:t>) {</a:t>
              </a:r>
            </a:p>
            <a:p>
              <a:r>
                <a:rPr lang="en-US" dirty="0"/>
                <a:t>     </a:t>
              </a:r>
              <a:r>
                <a:rPr lang="en-US" b="1" dirty="0" smtClean="0"/>
                <a:t>if</a:t>
              </a:r>
              <a:r>
                <a:rPr lang="en-US" dirty="0" smtClean="0"/>
                <a:t> </a:t>
              </a:r>
              <a:r>
                <a:rPr lang="en-US" dirty="0"/>
                <a:t>(n &lt; 10) </a:t>
              </a:r>
              <a:r>
                <a:rPr lang="en-US" b="1" dirty="0"/>
                <a:t>return</a:t>
              </a:r>
              <a:r>
                <a:rPr lang="en-US" dirty="0"/>
                <a:t> n;</a:t>
              </a:r>
            </a:p>
            <a:p>
              <a:r>
                <a:rPr lang="en-US" dirty="0"/>
                <a:t> </a:t>
              </a:r>
            </a:p>
            <a:p>
              <a:r>
                <a:rPr lang="en-US" dirty="0">
                  <a:solidFill>
                    <a:srgbClr val="008000"/>
                  </a:solidFill>
                </a:rPr>
                <a:t>     </a:t>
              </a:r>
              <a:r>
                <a:rPr lang="en-US" dirty="0" smtClean="0">
                  <a:solidFill>
                    <a:srgbClr val="008000"/>
                  </a:solidFill>
                </a:rPr>
                <a:t>/</a:t>
              </a:r>
              <a:r>
                <a:rPr lang="en-US" dirty="0">
                  <a:solidFill>
                    <a:srgbClr val="008000"/>
                  </a:solidFill>
                </a:rPr>
                <a:t>/ </a:t>
              </a:r>
              <a:r>
                <a:rPr lang="en-US" dirty="0" smtClean="0">
                  <a:solidFill>
                    <a:srgbClr val="008000"/>
                  </a:solidFill>
                </a:rPr>
                <a:t>n </a:t>
              </a:r>
              <a:r>
                <a:rPr lang="en-US" dirty="0">
                  <a:solidFill>
                    <a:srgbClr val="008000"/>
                  </a:solidFill>
                </a:rPr>
                <a:t>has at least two </a:t>
              </a:r>
              <a:r>
                <a:rPr lang="en-US" dirty="0" smtClean="0">
                  <a:solidFill>
                    <a:srgbClr val="008000"/>
                  </a:solidFill>
                </a:rPr>
                <a:t>digits</a:t>
              </a:r>
              <a:endParaRPr lang="en-US" dirty="0">
                <a:solidFill>
                  <a:srgbClr val="008000"/>
                </a:solidFill>
              </a:endParaRPr>
            </a:p>
            <a:p>
              <a:r>
                <a:rPr lang="en-US" b="1" dirty="0" smtClean="0"/>
                <a:t>     return</a:t>
              </a:r>
              <a:r>
                <a:rPr lang="en-US" dirty="0" smtClean="0"/>
                <a:t> sum</a:t>
              </a:r>
              <a:r>
                <a:rPr lang="en-US" dirty="0"/>
                <a:t>(n/10)  +  n%10 </a:t>
              </a:r>
              <a:r>
                <a:rPr lang="en-US" dirty="0" smtClean="0"/>
                <a:t>;</a:t>
              </a:r>
            </a:p>
            <a:p>
              <a:r>
                <a:rPr lang="en-US" dirty="0" smtClean="0"/>
                <a:t>}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16038142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381000" y="3200401"/>
            <a:ext cx="8458200" cy="1676399"/>
          </a:xfrm>
          <a:prstGeom prst="rect">
            <a:avLst/>
          </a:prstGeom>
          <a:ln/>
        </p:spPr>
        <p:txBody>
          <a:bodyPr vert="horz" rIns="132080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Step 3. Look at the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recursive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case(s)</a:t>
            </a:r>
            <a:r>
              <a:rPr lang="en-US" sz="2400" dirty="0" smtClean="0">
                <a:latin typeface="Times New Roman"/>
                <a:cs typeface="Times New Roman"/>
              </a:rPr>
              <a:t>. In your mind replace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each recursive call by what it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does acc. to the spec and verify correctness.</a:t>
            </a:r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889000"/>
          </a:xfrm>
          <a:ln/>
        </p:spPr>
        <p:txBody>
          <a:bodyPr rIns="132080">
            <a:noAutofit/>
          </a:bodyPr>
          <a:lstStyle/>
          <a:p>
            <a:pPr algn="ctr"/>
            <a:r>
              <a:rPr lang="en-US" dirty="0" smtClean="0">
                <a:solidFill>
                  <a:srgbClr val="800000"/>
                </a:solidFill>
              </a:rPr>
              <a:t>Understanding a recursive method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215D87C-719A-4249-AE1B-A315CA029664}" type="slidenum">
              <a:rPr lang="en-US"/>
              <a:pPr/>
              <a:t>6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381000" y="1524001"/>
            <a:ext cx="7848600" cy="609600"/>
          </a:xfrm>
          <a:ln/>
        </p:spPr>
        <p:txBody>
          <a:bodyPr rIns="132080">
            <a:normAutofit/>
          </a:bodyPr>
          <a:lstStyle/>
          <a:p>
            <a:pPr marL="39688" indent="0"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Step 1. Have a precise spec!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81000" y="2151707"/>
            <a:ext cx="3962400" cy="972493"/>
          </a:xfrm>
          <a:prstGeom prst="rect">
            <a:avLst/>
          </a:prstGeom>
          <a:ln/>
        </p:spPr>
        <p:txBody>
          <a:bodyPr vert="horz" rIns="132080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9688" indent="0">
              <a:buFont typeface="Wingdings"/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Step 2. Check that the method works in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the base case(s)</a:t>
            </a:r>
            <a:r>
              <a:rPr lang="en-US" sz="2400" dirty="0" smtClean="0"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381000" y="4876800"/>
            <a:ext cx="8458200" cy="1828800"/>
          </a:xfrm>
          <a:prstGeom prst="rect">
            <a:avLst/>
          </a:prstGeom>
          <a:ln/>
        </p:spPr>
        <p:txBody>
          <a:bodyPr vert="horz" rIns="132080">
            <a:normAutofit lnSpcReduction="1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Step 4. (No infinite recursion) Make sure that arguments to recursive calls are in some sense smaller than the parameters of the method.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endParaRPr lang="en-US" sz="2400" dirty="0">
              <a:latin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        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n/10  &lt;  n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4495800" y="1066800"/>
            <a:ext cx="4267200" cy="3200400"/>
            <a:chOff x="1143000" y="1143000"/>
            <a:chExt cx="4267200" cy="3200400"/>
          </a:xfrm>
        </p:grpSpPr>
        <p:sp>
          <p:nvSpPr>
            <p:cNvPr id="13" name="Rectangle 12"/>
            <p:cNvSpPr/>
            <p:nvPr/>
          </p:nvSpPr>
          <p:spPr>
            <a:xfrm>
              <a:off x="1143000" y="1143000"/>
              <a:ext cx="4267200" cy="3200400"/>
            </a:xfrm>
            <a:prstGeom prst="rect">
              <a:avLst/>
            </a:prstGeom>
            <a:solidFill>
              <a:srgbClr val="FFFF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219200" y="1219200"/>
              <a:ext cx="4114800" cy="30469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rgbClr val="008000"/>
                  </a:solidFill>
                </a:rPr>
                <a:t>/</a:t>
              </a:r>
              <a:r>
                <a:rPr lang="en-US" dirty="0">
                  <a:solidFill>
                    <a:srgbClr val="008000"/>
                  </a:solidFill>
                </a:rPr>
                <a:t>** </a:t>
              </a:r>
              <a:r>
                <a:rPr lang="en-US" dirty="0" smtClean="0">
                  <a:solidFill>
                    <a:srgbClr val="008000"/>
                  </a:solidFill>
                </a:rPr>
                <a:t>=  sum </a:t>
              </a:r>
              <a:r>
                <a:rPr lang="en-US" dirty="0">
                  <a:solidFill>
                    <a:srgbClr val="008000"/>
                  </a:solidFill>
                </a:rPr>
                <a:t>of digits </a:t>
              </a:r>
              <a:r>
                <a:rPr lang="en-US" dirty="0" smtClean="0">
                  <a:solidFill>
                    <a:srgbClr val="008000"/>
                  </a:solidFill>
                </a:rPr>
                <a:t>of n.</a:t>
              </a:r>
            </a:p>
            <a:p>
              <a:r>
                <a:rPr lang="en-US" dirty="0">
                  <a:solidFill>
                    <a:srgbClr val="008000"/>
                  </a:solidFill>
                </a:rPr>
                <a:t> </a:t>
              </a:r>
              <a:r>
                <a:rPr lang="en-US" dirty="0" smtClean="0">
                  <a:solidFill>
                    <a:srgbClr val="008000"/>
                  </a:solidFill>
                </a:rPr>
                <a:t>  * Precondition:  </a:t>
              </a:r>
              <a:r>
                <a:rPr lang="en-US" dirty="0">
                  <a:solidFill>
                    <a:srgbClr val="008000"/>
                  </a:solidFill>
                </a:rPr>
                <a:t>n &gt;= 0 */</a:t>
              </a:r>
              <a:r>
                <a:rPr lang="en-US" dirty="0"/>
                <a:t> </a:t>
              </a:r>
              <a:r>
                <a:rPr lang="en-US" b="1" dirty="0" smtClean="0"/>
                <a:t>public</a:t>
              </a:r>
              <a:r>
                <a:rPr lang="en-US" dirty="0" smtClean="0"/>
                <a:t> </a:t>
              </a:r>
              <a:r>
                <a:rPr lang="en-US" b="1" dirty="0"/>
                <a:t>static</a:t>
              </a:r>
              <a:r>
                <a:rPr lang="en-US" dirty="0"/>
                <a:t> </a:t>
              </a:r>
              <a:r>
                <a:rPr lang="en-US" b="1" dirty="0" err="1"/>
                <a:t>int</a:t>
              </a:r>
              <a:r>
                <a:rPr lang="en-US" dirty="0"/>
                <a:t> </a:t>
              </a:r>
              <a:r>
                <a:rPr lang="en-US" dirty="0">
                  <a:solidFill>
                    <a:srgbClr val="0000FF"/>
                  </a:solidFill>
                </a:rPr>
                <a:t>sum</a:t>
              </a:r>
              <a:r>
                <a:rPr lang="en-US" dirty="0"/>
                <a:t>(</a:t>
              </a:r>
              <a:r>
                <a:rPr lang="en-US" b="1" dirty="0" err="1">
                  <a:solidFill>
                    <a:srgbClr val="FF0000"/>
                  </a:solidFill>
                </a:rPr>
                <a:t>int</a:t>
              </a:r>
              <a:r>
                <a:rPr lang="en-US" dirty="0">
                  <a:solidFill>
                    <a:srgbClr val="FF0000"/>
                  </a:solidFill>
                </a:rPr>
                <a:t> n</a:t>
              </a:r>
              <a:r>
                <a:rPr lang="en-US" dirty="0"/>
                <a:t>) {</a:t>
              </a:r>
            </a:p>
            <a:p>
              <a:r>
                <a:rPr lang="en-US" dirty="0"/>
                <a:t>     </a:t>
              </a:r>
              <a:r>
                <a:rPr lang="en-US" b="1" dirty="0" smtClean="0"/>
                <a:t>if</a:t>
              </a:r>
              <a:r>
                <a:rPr lang="en-US" dirty="0" smtClean="0"/>
                <a:t> </a:t>
              </a:r>
              <a:r>
                <a:rPr lang="en-US" dirty="0"/>
                <a:t>(n &lt; 10) </a:t>
              </a:r>
              <a:r>
                <a:rPr lang="en-US" b="1" dirty="0"/>
                <a:t>return</a:t>
              </a:r>
              <a:r>
                <a:rPr lang="en-US" dirty="0"/>
                <a:t> n;</a:t>
              </a:r>
            </a:p>
            <a:p>
              <a:r>
                <a:rPr lang="en-US" dirty="0"/>
                <a:t> </a:t>
              </a:r>
            </a:p>
            <a:p>
              <a:r>
                <a:rPr lang="en-US" dirty="0">
                  <a:solidFill>
                    <a:srgbClr val="008000"/>
                  </a:solidFill>
                </a:rPr>
                <a:t>     </a:t>
              </a:r>
              <a:r>
                <a:rPr lang="en-US" dirty="0" smtClean="0">
                  <a:solidFill>
                    <a:srgbClr val="008000"/>
                  </a:solidFill>
                </a:rPr>
                <a:t>/</a:t>
              </a:r>
              <a:r>
                <a:rPr lang="en-US" dirty="0">
                  <a:solidFill>
                    <a:srgbClr val="008000"/>
                  </a:solidFill>
                </a:rPr>
                <a:t>/ </a:t>
              </a:r>
              <a:r>
                <a:rPr lang="en-US" dirty="0" smtClean="0">
                  <a:solidFill>
                    <a:srgbClr val="008000"/>
                  </a:solidFill>
                </a:rPr>
                <a:t>n </a:t>
              </a:r>
              <a:r>
                <a:rPr lang="en-US" dirty="0">
                  <a:solidFill>
                    <a:srgbClr val="008000"/>
                  </a:solidFill>
                </a:rPr>
                <a:t>has at least two </a:t>
              </a:r>
              <a:r>
                <a:rPr lang="en-US" dirty="0" smtClean="0">
                  <a:solidFill>
                    <a:srgbClr val="008000"/>
                  </a:solidFill>
                </a:rPr>
                <a:t>digits</a:t>
              </a:r>
              <a:endParaRPr lang="en-US" dirty="0">
                <a:solidFill>
                  <a:srgbClr val="008000"/>
                </a:solidFill>
              </a:endParaRPr>
            </a:p>
            <a:p>
              <a:r>
                <a:rPr lang="en-US" b="1" dirty="0" smtClean="0"/>
                <a:t>     return</a:t>
              </a:r>
              <a:r>
                <a:rPr lang="en-US" dirty="0" smtClean="0"/>
                <a:t> sum</a:t>
              </a:r>
              <a:r>
                <a:rPr lang="en-US" dirty="0"/>
                <a:t>(n/10)  +  n%10 </a:t>
              </a:r>
              <a:r>
                <a:rPr lang="en-US" dirty="0" smtClean="0"/>
                <a:t>;</a:t>
              </a:r>
            </a:p>
            <a:p>
              <a:r>
                <a:rPr lang="en-US" dirty="0" smtClean="0"/>
                <a:t>}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63329502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381000" y="3200401"/>
            <a:ext cx="4114800" cy="2133599"/>
          </a:xfrm>
          <a:prstGeom prst="rect">
            <a:avLst/>
          </a:prstGeom>
          <a:ln/>
        </p:spPr>
        <p:txBody>
          <a:bodyPr vert="horz" rIns="132080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Step 3. Look at the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recursive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case(s)</a:t>
            </a:r>
            <a:r>
              <a:rPr lang="en-US" sz="2400" dirty="0" smtClean="0">
                <a:latin typeface="Times New Roman"/>
                <a:cs typeface="Times New Roman"/>
              </a:rPr>
              <a:t>. In your mind replace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each recursive call by what it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does according to the spec and verify correctness.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215D87C-719A-4249-AE1B-A315CA029664}" type="slidenum">
              <a:rPr lang="en-US"/>
              <a:pPr/>
              <a:t>7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381000" y="1524001"/>
            <a:ext cx="4191000" cy="609600"/>
          </a:xfrm>
          <a:ln/>
        </p:spPr>
        <p:txBody>
          <a:bodyPr rIns="132080">
            <a:normAutofit/>
          </a:bodyPr>
          <a:lstStyle/>
          <a:p>
            <a:pPr marL="39688" indent="0"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Step 1. Have a precise spec!      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81000" y="2151707"/>
            <a:ext cx="3962400" cy="972493"/>
          </a:xfrm>
          <a:prstGeom prst="rect">
            <a:avLst/>
          </a:prstGeom>
          <a:ln/>
        </p:spPr>
        <p:txBody>
          <a:bodyPr vert="horz" rIns="132080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9688" indent="0">
              <a:buFont typeface="Wingdings"/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Step 2. Check that the method works in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the base case(s)</a:t>
            </a:r>
            <a:r>
              <a:rPr lang="en-US" sz="2400" dirty="0" smtClean="0"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381000" y="5410200"/>
            <a:ext cx="8458200" cy="1447800"/>
          </a:xfrm>
          <a:prstGeom prst="rect">
            <a:avLst/>
          </a:prstGeom>
          <a:ln/>
        </p:spPr>
        <p:txBody>
          <a:bodyPr vert="horz" rIns="132080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Step 4. (No infinite recursion) Make sure that arguments to recursive calls are in some sense smaller than the parameters of the method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191000" y="1600200"/>
            <a:ext cx="4711546" cy="461665"/>
          </a:xfrm>
          <a:prstGeom prst="rect">
            <a:avLst/>
          </a:prstGeom>
          <a:solidFill>
            <a:srgbClr val="FFFFCC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Important! Can’t do step 3 without it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343400" y="3200400"/>
            <a:ext cx="4343400" cy="1938992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Once you get the hang of it this is what makes recursion easy! This way of thinking is based on math induction which we will see later in the course.</a:t>
            </a:r>
          </a:p>
        </p:txBody>
      </p:sp>
      <p:sp>
        <p:nvSpPr>
          <p:cNvPr id="15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889000"/>
          </a:xfrm>
          <a:ln/>
        </p:spPr>
        <p:txBody>
          <a:bodyPr rIns="132080">
            <a:noAutofit/>
          </a:bodyPr>
          <a:lstStyle/>
          <a:p>
            <a:pPr algn="ctr"/>
            <a:r>
              <a:rPr lang="en-US" dirty="0" smtClean="0">
                <a:solidFill>
                  <a:srgbClr val="800000"/>
                </a:solidFill>
              </a:rPr>
              <a:t>Understanding a recursive method</a:t>
            </a:r>
            <a:endParaRPr lang="en-US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67614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381000" y="3200401"/>
            <a:ext cx="7924800" cy="2133599"/>
          </a:xfrm>
          <a:prstGeom prst="rect">
            <a:avLst/>
          </a:prstGeom>
          <a:ln/>
        </p:spPr>
        <p:txBody>
          <a:bodyPr vert="horz" rIns="132080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Step 3. Look at all other cases. See how to define these cases in terms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of smaller problems of the same kind</a:t>
            </a:r>
            <a:r>
              <a:rPr lang="en-US" sz="2400" dirty="0" smtClean="0">
                <a:latin typeface="Times New Roman"/>
                <a:cs typeface="Times New Roman"/>
              </a:rPr>
              <a:t>. Then implement those definitions using recursive calls for those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smaller problems of the same kind</a:t>
            </a:r>
            <a:r>
              <a:rPr lang="en-US" sz="2400" dirty="0" smtClean="0">
                <a:latin typeface="Times New Roman"/>
                <a:cs typeface="Times New Roman"/>
              </a:rPr>
              <a:t>. Done suitably point 4 is automatically satisfied.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215D87C-719A-4249-AE1B-A315CA029664}" type="slidenum">
              <a:rPr lang="en-US"/>
              <a:pPr/>
              <a:t>8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381000" y="1524001"/>
            <a:ext cx="4191000" cy="609600"/>
          </a:xfrm>
          <a:ln/>
        </p:spPr>
        <p:txBody>
          <a:bodyPr rIns="132080">
            <a:normAutofit/>
          </a:bodyPr>
          <a:lstStyle/>
          <a:p>
            <a:pPr marL="39688" indent="0"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Step 1. Have a precise spec!      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81000" y="2151707"/>
            <a:ext cx="8229600" cy="972493"/>
          </a:xfrm>
          <a:prstGeom prst="rect">
            <a:avLst/>
          </a:prstGeom>
          <a:ln/>
        </p:spPr>
        <p:txBody>
          <a:bodyPr vert="horz" rIns="132080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9688" indent="0">
              <a:buFont typeface="Wingdings"/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Step 2. Write the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base case(s)</a:t>
            </a:r>
            <a:r>
              <a:rPr lang="en-US" sz="2400" dirty="0" smtClean="0">
                <a:latin typeface="Times New Roman"/>
                <a:cs typeface="Times New Roman"/>
              </a:rPr>
              <a:t>: Cases in which no recursive calls are needed Generally for “small” values of the parameters.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381000" y="5334000"/>
            <a:ext cx="8458200" cy="1066800"/>
          </a:xfrm>
          <a:prstGeom prst="rect">
            <a:avLst/>
          </a:prstGeom>
          <a:ln/>
        </p:spPr>
        <p:txBody>
          <a:bodyPr vert="horz" rIns="132080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Step 4. (No infinite recursion) Make sure that the </a:t>
            </a:r>
            <a:r>
              <a:rPr lang="en-US" sz="2400" dirty="0" err="1" smtClean="0">
                <a:latin typeface="Times New Roman"/>
                <a:cs typeface="Times New Roman"/>
              </a:rPr>
              <a:t>args</a:t>
            </a:r>
            <a:r>
              <a:rPr lang="en-US" sz="2400" dirty="0" smtClean="0">
                <a:latin typeface="Times New Roman"/>
                <a:cs typeface="Times New Roman"/>
              </a:rPr>
              <a:t> of recursive calls are in some sense smaller than the pars of the method</a:t>
            </a:r>
          </a:p>
        </p:txBody>
      </p:sp>
      <p:sp>
        <p:nvSpPr>
          <p:cNvPr id="11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889000"/>
          </a:xfrm>
          <a:ln/>
        </p:spPr>
        <p:txBody>
          <a:bodyPr rIns="132080">
            <a:noAutofit/>
          </a:bodyPr>
          <a:lstStyle/>
          <a:p>
            <a:pPr algn="ctr"/>
            <a:r>
              <a:rPr lang="en-US" dirty="0" smtClean="0">
                <a:solidFill>
                  <a:srgbClr val="800000"/>
                </a:solidFill>
              </a:rPr>
              <a:t>Writing a recursive method</a:t>
            </a:r>
            <a:endParaRPr lang="en-US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24552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800000"/>
                </a:solidFill>
              </a:rPr>
              <a:t>Example: Palindromes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7486EEE-CEC5-4AEA-9FA0-08BD86ED8DF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461248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Times New Roman"/>
                <a:cs typeface="Times New Roman"/>
              </a:rPr>
              <a:t>A </a:t>
            </a:r>
            <a:r>
              <a:rPr lang="en-US" sz="2400" dirty="0" smtClean="0">
                <a:latin typeface="Times New Roman"/>
                <a:cs typeface="Times New Roman"/>
              </a:rPr>
              <a:t>palindrome is a String that reads the same backward and forward.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A String with </a:t>
            </a:r>
            <a:r>
              <a:rPr lang="en-US" sz="2400" dirty="0">
                <a:latin typeface="Times New Roman"/>
                <a:cs typeface="Times New Roman"/>
              </a:rPr>
              <a:t>at least two characters is a palindrome if</a:t>
            </a:r>
          </a:p>
          <a:p>
            <a:r>
              <a:rPr lang="en-US" sz="2400" dirty="0">
                <a:latin typeface="Times New Roman"/>
                <a:cs typeface="Times New Roman"/>
              </a:rPr>
              <a:t>(0) its first and last characters are </a:t>
            </a:r>
            <a:r>
              <a:rPr lang="en-US" sz="2400" dirty="0" smtClean="0">
                <a:latin typeface="Times New Roman"/>
                <a:cs typeface="Times New Roman"/>
              </a:rPr>
              <a:t>equal </a:t>
            </a:r>
            <a:r>
              <a:rPr lang="en-US" sz="2400" dirty="0">
                <a:latin typeface="Times New Roman"/>
                <a:cs typeface="Times New Roman"/>
              </a:rPr>
              <a:t>and</a:t>
            </a:r>
          </a:p>
          <a:p>
            <a:r>
              <a:rPr lang="en-US" sz="2400" dirty="0">
                <a:latin typeface="Times New Roman"/>
                <a:cs typeface="Times New Roman"/>
              </a:rPr>
              <a:t>(1) chars between first &amp; last form a palindrome:</a:t>
            </a:r>
          </a:p>
          <a:p>
            <a:endParaRPr lang="en-US" sz="2400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400" dirty="0">
                <a:latin typeface="Times New Roman"/>
                <a:cs typeface="Times New Roman"/>
              </a:rPr>
              <a:t>        </a:t>
            </a:r>
          </a:p>
          <a:p>
            <a:pPr marL="0" indent="0">
              <a:buNone/>
            </a:pPr>
            <a:r>
              <a:rPr lang="en-US" sz="2400" dirty="0">
                <a:latin typeface="Times New Roman"/>
                <a:cs typeface="Times New Roman"/>
              </a:rPr>
              <a:t>        e.g.   </a:t>
            </a:r>
            <a:r>
              <a:rPr lang="en-US" sz="2400" dirty="0" smtClean="0">
                <a:latin typeface="Times New Roman"/>
                <a:cs typeface="Times New Roman"/>
              </a:rPr>
              <a:t>AMANAPLANACANALPANAMA</a:t>
            </a:r>
          </a:p>
          <a:p>
            <a:pPr marL="0" indent="0">
              <a:buNone/>
            </a:pPr>
            <a:endParaRPr lang="en-US" sz="2400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4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 recursive definition!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V="1">
            <a:off x="6324600" y="4267200"/>
            <a:ext cx="0" cy="350838"/>
          </a:xfrm>
          <a:prstGeom prst="line">
            <a:avLst/>
          </a:prstGeom>
          <a:noFill/>
          <a:ln w="28575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 flipV="1">
            <a:off x="2057400" y="4267200"/>
            <a:ext cx="0" cy="381000"/>
          </a:xfrm>
          <a:prstGeom prst="line">
            <a:avLst/>
          </a:prstGeom>
          <a:noFill/>
          <a:ln w="28575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V="1">
            <a:off x="2057400" y="4267200"/>
            <a:ext cx="990600" cy="0"/>
          </a:xfrm>
          <a:prstGeom prst="line">
            <a:avLst/>
          </a:prstGeom>
          <a:noFill/>
          <a:ln w="28575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124200" y="4038600"/>
            <a:ext cx="23876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200" b="0" dirty="0">
                <a:solidFill>
                  <a:srgbClr val="660033"/>
                </a:solidFill>
              </a:rPr>
              <a:t>have to be the same</a:t>
            </a:r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flipV="1">
            <a:off x="5486400" y="4267200"/>
            <a:ext cx="838200" cy="6350"/>
          </a:xfrm>
          <a:prstGeom prst="line">
            <a:avLst/>
          </a:prstGeom>
          <a:noFill/>
          <a:ln w="28575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V="1">
            <a:off x="2286000" y="5181600"/>
            <a:ext cx="3886200" cy="0"/>
          </a:xfrm>
          <a:prstGeom prst="line">
            <a:avLst/>
          </a:prstGeom>
          <a:noFill/>
          <a:ln w="28575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2667000" y="5257800"/>
            <a:ext cx="289519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200" b="0" dirty="0">
                <a:solidFill>
                  <a:srgbClr val="660033"/>
                </a:solidFill>
              </a:rPr>
              <a:t>have to be </a:t>
            </a:r>
            <a:r>
              <a:rPr lang="en-US" sz="2200" b="0" dirty="0" smtClean="0">
                <a:solidFill>
                  <a:srgbClr val="660033"/>
                </a:solidFill>
              </a:rPr>
              <a:t>a palindrome</a:t>
            </a:r>
            <a:endParaRPr lang="en-US" sz="2200" b="0" dirty="0">
              <a:solidFill>
                <a:srgbClr val="66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138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3671</TotalTime>
  <Pages>0</Pages>
  <Words>1297</Words>
  <Characters>0</Characters>
  <Application>Microsoft Macintosh PowerPoint</Application>
  <PresentationFormat>On-screen Show (4:3)</PresentationFormat>
  <Lines>0</Lines>
  <Paragraphs>158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Median</vt:lpstr>
      <vt:lpstr>Recursion, Continued</vt:lpstr>
      <vt:lpstr>Announcements</vt:lpstr>
      <vt:lpstr>Two views of recursive methods</vt:lpstr>
      <vt:lpstr>Understanding  a recursive method</vt:lpstr>
      <vt:lpstr>Understanding a recursive method</vt:lpstr>
      <vt:lpstr>Understanding a recursive method</vt:lpstr>
      <vt:lpstr>Understanding a recursive method</vt:lpstr>
      <vt:lpstr>Writing a recursive method</vt:lpstr>
      <vt:lpstr>Example: Palindromes</vt:lpstr>
      <vt:lpstr>Example: Counting characters</vt:lpstr>
      <vt:lpstr>Example: Exponentiation</vt:lpstr>
      <vt:lpstr>Example: Fast Exponentiation</vt:lpstr>
      <vt:lpstr>PowerPoint Presentation</vt:lpstr>
      <vt:lpstr>Example: Sierpinski’s Triangle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CS211</dc:title>
  <dc:creator>chew</dc:creator>
  <cp:lastModifiedBy>Nate Foster</cp:lastModifiedBy>
  <cp:revision>172</cp:revision>
  <cp:lastPrinted>2014-09-15T14:24:46Z</cp:lastPrinted>
  <dcterms:modified xsi:type="dcterms:W3CDTF">2015-09-17T15:38:23Z</dcterms:modified>
</cp:coreProperties>
</file>