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unknown"/>
  <Default Extension="MP4" ContentType="video/unknown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256" r:id="rId2"/>
    <p:sldId id="325" r:id="rId3"/>
    <p:sldId id="326" r:id="rId4"/>
    <p:sldId id="330" r:id="rId5"/>
    <p:sldId id="324" r:id="rId6"/>
    <p:sldId id="327" r:id="rId7"/>
    <p:sldId id="328" r:id="rId8"/>
    <p:sldId id="329" r:id="rId9"/>
    <p:sldId id="333" r:id="rId10"/>
    <p:sldId id="331" r:id="rId11"/>
    <p:sldId id="332" r:id="rId12"/>
    <p:sldId id="357" r:id="rId13"/>
    <p:sldId id="360" r:id="rId14"/>
    <p:sldId id="361" r:id="rId15"/>
    <p:sldId id="334" r:id="rId16"/>
    <p:sldId id="335" r:id="rId17"/>
    <p:sldId id="358" r:id="rId18"/>
    <p:sldId id="353" r:id="rId19"/>
    <p:sldId id="356" r:id="rId20"/>
    <p:sldId id="355" r:id="rId21"/>
    <p:sldId id="354" r:id="rId22"/>
    <p:sldId id="359" r:id="rId23"/>
    <p:sldId id="336" r:id="rId24"/>
    <p:sldId id="369" r:id="rId25"/>
    <p:sldId id="338" r:id="rId26"/>
    <p:sldId id="339" r:id="rId27"/>
    <p:sldId id="344" r:id="rId28"/>
    <p:sldId id="345" r:id="rId29"/>
    <p:sldId id="370" r:id="rId30"/>
    <p:sldId id="362" r:id="rId31"/>
    <p:sldId id="363" r:id="rId32"/>
    <p:sldId id="365" r:id="rId33"/>
    <p:sldId id="364" r:id="rId34"/>
    <p:sldId id="366" r:id="rId35"/>
    <p:sldId id="367" r:id="rId3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5pPr>
    <a:lvl6pPr marL="2286000" algn="l" defTabSz="457200" rtl="0" eaLnBrk="1" latinLnBrk="0" hangingPunct="1"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6pPr>
    <a:lvl7pPr marL="2743200" algn="l" defTabSz="457200" rtl="0" eaLnBrk="1" latinLnBrk="0" hangingPunct="1"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7pPr>
    <a:lvl8pPr marL="3200400" algn="l" defTabSz="457200" rtl="0" eaLnBrk="1" latinLnBrk="0" hangingPunct="1"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8pPr>
    <a:lvl9pPr marL="3657600" algn="l" defTabSz="457200" rtl="0" eaLnBrk="1" latinLnBrk="0" hangingPunct="1"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15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83FEEC5F-E535-6142-A850-59C3304D97E3}" type="datetimeFigureOut">
              <a:rPr lang="fr-FR"/>
              <a:pPr>
                <a:defRPr/>
              </a:pPr>
              <a:t>4/30/14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2A68B060-F489-6E43-9B67-21D8716C73C5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11092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Arial" charset="0"/>
                <a:sym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C95B03A3-01E7-CB46-8A22-3BD9203F3ACE}" type="datetimeFigureOut">
              <a:rPr lang="fr-FR"/>
              <a:pPr>
                <a:defRPr/>
              </a:pPr>
              <a:t>4/30/14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fr-BE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fr-BE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Arial" charset="0"/>
                <a:sym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7CDAD5CB-D1F0-C243-892D-F8EC5823289B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487652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5D151ED6-CDE6-C04C-8813-868E486EC857}" type="slidenum">
              <a:rPr lang="en-US" sz="1300"/>
              <a:pPr eaLnBrk="1" hangingPunct="1"/>
              <a:t>20</a:t>
            </a:fld>
            <a:endParaRPr lang="en-US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CB103877-F944-8B43-8DF5-D23DBE367F7E}" type="slidenum">
              <a:rPr lang="en-US" sz="1300"/>
              <a:pPr eaLnBrk="1" hangingPunct="1"/>
              <a:t>24</a:t>
            </a:fld>
            <a:endParaRPr 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300" dirty="0">
              <a:ea typeface="+mn-ea"/>
              <a:cs typeface="+mn-cs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68451FAC-D85C-ED44-9854-A60FDEC383B5}" type="slidenum">
              <a:rPr lang="en-US" sz="1300"/>
              <a:pPr eaLnBrk="1" hangingPunct="1"/>
              <a:t>25</a:t>
            </a:fld>
            <a:endParaRPr lang="en-US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E551AC5D-1F14-294D-9D5A-B91EDF8F9EC9}" type="slidenum">
              <a:rPr lang="en-US" sz="1300"/>
              <a:pPr eaLnBrk="1" hangingPunct="1"/>
              <a:t>26</a:t>
            </a:fld>
            <a:endParaRPr 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678A97B0-9A0B-1545-B46B-C19C5388D0D3}" type="slidenum">
              <a:rPr lang="en-US" sz="1300"/>
              <a:pPr eaLnBrk="1" hangingPunct="1"/>
              <a:t>27</a:t>
            </a:fld>
            <a:endParaRPr lang="en-US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824782C0-9E3A-A84F-A412-71DF7E1BDFA3}" type="slidenum">
              <a:rPr lang="en-US" sz="1300"/>
              <a:pPr eaLnBrk="1" hangingPunct="1"/>
              <a:t>28</a:t>
            </a:fld>
            <a:endParaRPr lang="en-US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r-FR"/>
              <a:t>11/2/2009</a:t>
            </a:r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4162270-CBFB-D34E-81A7-043B41B0A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47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11/2/2009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C8C24-BAA2-9248-9B17-4363DBA871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77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11/2/2009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7E04E-25B8-AA4A-A5DB-BA234BBEC3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75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11/2/2009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7852B-AC60-C645-B39F-099521C2B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11/2/2009</a:t>
            </a:r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>
              <a:defRPr/>
            </a:pPr>
            <a:fld id="{315C8387-0221-F042-B5FF-277D42CA62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71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11/2/2009</a:t>
            </a:r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B09BF-EE30-D241-A3DF-17474521C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95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11/2/2009</a:t>
            </a:r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F529A-5E73-9C4C-8D55-52260ADB83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3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11/2/2009</a:t>
            </a:r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0945F-5CE2-BD47-95EE-D91990A84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29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11/2/2009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3F6EA42-EE88-5F40-BED7-3FF86A733D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22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11/2/2009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C3F3C-C474-AB41-82AB-63D6BA779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99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11/2/2009</a:t>
            </a:r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53E3FCC8-DC82-6F47-9C93-17B69144C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57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Arial" charset="0"/>
                <a:sym typeface="Arial" charset="0"/>
              </a:defRPr>
            </a:lvl1pPr>
          </a:lstStyle>
          <a:p>
            <a:pPr>
              <a:defRPr/>
            </a:pPr>
            <a:r>
              <a:rPr lang="fr-FR"/>
              <a:t>11/2/2009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5243A6A-D78E-6140-A60E-E82B0D2121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3" r:id="rId2"/>
    <p:sldLayoutId id="2147483918" r:id="rId3"/>
    <p:sldLayoutId id="2147483919" r:id="rId4"/>
    <p:sldLayoutId id="2147483920" r:id="rId5"/>
    <p:sldLayoutId id="2147483914" r:id="rId6"/>
    <p:sldLayoutId id="2147483921" r:id="rId7"/>
    <p:sldLayoutId id="2147483915" r:id="rId8"/>
    <p:sldLayoutId id="2147483922" r:id="rId9"/>
    <p:sldLayoutId id="2147483916" r:id="rId10"/>
    <p:sldLayoutId id="214748392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"/>
        <a:defRPr sz="29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charset="0"/>
        <a:buChar char="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"/>
        <a:defRPr sz="23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2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Relationship Id="rId1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png"/><Relationship Id="rId6" Type="http://schemas.openxmlformats.org/officeDocument/2006/relationships/image" Target="../media/image22.jpg"/><Relationship Id="rId7" Type="http://schemas.openxmlformats.org/officeDocument/2006/relationships/image" Target="../media/image23.jpg"/><Relationship Id="rId8" Type="http://schemas.openxmlformats.org/officeDocument/2006/relationships/image" Target="../media/image24.jpg"/><Relationship Id="rId9" Type="http://schemas.openxmlformats.org/officeDocument/2006/relationships/image" Target="../media/image25.png"/><Relationship Id="rId10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6" Type="http://schemas.openxmlformats.org/officeDocument/2006/relationships/image" Target="../media/image33.png"/><Relationship Id="rId1" Type="http://schemas.microsoft.com/office/2007/relationships/media" Target="../media/media3.m4v"/><Relationship Id="rId2" Type="http://schemas.openxmlformats.org/officeDocument/2006/relationships/video" Target="../media/media3.m4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4038600"/>
            <a:ext cx="9067800" cy="1828800"/>
          </a:xfrm>
        </p:spPr>
        <p:txBody>
          <a:bodyPr rIns="132080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Graphs IV: APPLICATIONS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6049963"/>
            <a:ext cx="6705600" cy="685800"/>
          </a:xfrm>
          <a:solidFill>
            <a:srgbClr val="808080">
              <a:alpha val="49803"/>
            </a:srgbClr>
          </a:solidFill>
        </p:spPr>
        <p:txBody>
          <a:bodyPr rIns="132080"/>
          <a:lstStyle/>
          <a:p>
            <a:pPr marL="39688" eaLnBrk="1" hangingPunct="1">
              <a:lnSpc>
                <a:spcPct val="90000"/>
              </a:lnSpc>
              <a:buFont typeface="Arial" charset="0"/>
              <a:buNone/>
            </a:pPr>
            <a:r>
              <a:rPr lang="en-US" sz="1700">
                <a:latin typeface="Tw Cen MT" charset="0"/>
              </a:rPr>
              <a:t>Lecture </a:t>
            </a:r>
            <a:r>
              <a:rPr lang="en-US" sz="1700" smtClean="0">
                <a:latin typeface="Tw Cen MT" charset="0"/>
              </a:rPr>
              <a:t>22</a:t>
            </a:r>
            <a:endParaRPr lang="en-US" sz="1700">
              <a:latin typeface="Tw Cen MT" charset="0"/>
            </a:endParaRPr>
          </a:p>
          <a:p>
            <a:pPr marL="39688" eaLnBrk="1" hangingPunct="1">
              <a:lnSpc>
                <a:spcPct val="90000"/>
              </a:lnSpc>
              <a:buFont typeface="Arial" charset="0"/>
              <a:buNone/>
            </a:pPr>
            <a:r>
              <a:rPr lang="en-US" sz="1700" dirty="0">
                <a:latin typeface="Tw Cen MT" charset="0"/>
              </a:rPr>
              <a:t>CS2110 – Spring 2014</a:t>
            </a:r>
          </a:p>
        </p:txBody>
      </p:sp>
      <p:sp>
        <p:nvSpPr>
          <p:cNvPr id="1536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39322C74-A2AC-2B4F-93F5-318AE7AC400D}" type="slidenum">
              <a:rPr lang="en-US" sz="1400">
                <a:solidFill>
                  <a:schemeClr val="tx2"/>
                </a:solidFill>
              </a:rPr>
              <a:pPr eaLnBrk="1" hangingPunct="1"/>
              <a:t>1</a:t>
            </a:fld>
            <a:endParaRPr lang="en-US" sz="1400">
              <a:solidFill>
                <a:schemeClr val="tx2"/>
              </a:solidFill>
            </a:endParaRPr>
          </a:p>
        </p:txBody>
      </p:sp>
      <p:pic>
        <p:nvPicPr>
          <p:cNvPr id="15364" name="Picture 7" descr="http://www.ops.fhwa.dot.gov/freight/freight_analysis/nat_freight_stats/docs/11factsfigures/images/fig3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5486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990600"/>
          </a:xfrm>
        </p:spPr>
        <p:txBody>
          <a:bodyPr/>
          <a:lstStyle/>
          <a:p>
            <a:r>
              <a:rPr lang="en-US">
                <a:latin typeface="Tw Cen MT" charset="0"/>
              </a:rPr>
              <a:t>How would you find friends of friends?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58E724A4-B5A1-D048-81A7-A6731C19350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24579" name="Picture 3" descr="TouchGraph Hashable SXS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1295400"/>
          </a:xfrm>
        </p:spPr>
        <p:txBody>
          <a:bodyPr/>
          <a:lstStyle/>
          <a:p>
            <a:r>
              <a:rPr lang="en-US">
                <a:latin typeface="Tw Cen MT" charset="0"/>
              </a:rPr>
              <a:t>Find the number of common friends?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C0A82CD1-9D85-E24F-9A85-6132F133044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25603" name="Picture 3" descr="TouchGraph Hashable SXS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 sz="3600">
                <a:solidFill>
                  <a:srgbClr val="800000"/>
                </a:solidFill>
                <a:latin typeface="Tw Cen MT" charset="0"/>
              </a:rPr>
              <a:t>Graph Concepts and Algorithms</a:t>
            </a:r>
          </a:p>
        </p:txBody>
      </p:sp>
      <p:sp>
        <p:nvSpPr>
          <p:cNvPr id="266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D364F6B3-256D-AA4A-BDA6-E44C1BF3DCF1}" type="slidenum">
              <a:rPr lang="en-US" sz="1200">
                <a:solidFill>
                  <a:srgbClr val="FFFF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pPr eaLnBrk="1" hangingPunct="1">
                <a:lnSpc>
                  <a:spcPct val="80000"/>
                </a:lnSpc>
              </a:pPr>
              <a:t>12</a:t>
            </a:fld>
            <a:endParaRPr lang="en-US" sz="1200">
              <a:solidFill>
                <a:srgbClr val="FFFFFF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26627" name="Rectangle 2"/>
          <p:cNvSpPr>
            <a:spLocks/>
          </p:cNvSpPr>
          <p:nvPr/>
        </p:nvSpPr>
        <p:spPr bwMode="auto">
          <a:xfrm>
            <a:off x="795338" y="1905000"/>
            <a:ext cx="453866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Adjacency Matrix</a:t>
            </a: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Topological Sort</a:t>
            </a: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Search</a:t>
            </a:r>
            <a:endParaRPr lang="en-US" sz="2800">
              <a:solidFill>
                <a:srgbClr val="C00000"/>
              </a:solidFill>
              <a:cs typeface="Arial" charset="0"/>
            </a:endParaRP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depth-first search</a:t>
            </a: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breadth-first search</a:t>
            </a:r>
          </a:p>
          <a:p>
            <a:pPr marL="269875" indent="-230188">
              <a:buClr>
                <a:srgbClr val="008000"/>
              </a:buClr>
              <a:buSzPct val="100000"/>
              <a:buFont typeface="Arial" charset="0"/>
              <a:buChar char="•"/>
            </a:pPr>
            <a:endParaRPr lang="en-US" sz="1000">
              <a:solidFill>
                <a:srgbClr val="008000"/>
              </a:solidFill>
              <a:cs typeface="Arial" charset="0"/>
            </a:endParaRP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Shortest paths</a:t>
            </a:r>
            <a:endParaRPr lang="en-US" sz="2800">
              <a:solidFill>
                <a:srgbClr val="C00000"/>
              </a:solidFill>
              <a:cs typeface="Arial" charset="0"/>
            </a:endParaRP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Dijkstra's algorithm</a:t>
            </a:r>
          </a:p>
          <a:p>
            <a:pPr marL="269875" indent="-230188">
              <a:buClr>
                <a:srgbClr val="008000"/>
              </a:buClr>
              <a:buSzPct val="100000"/>
              <a:buFont typeface="Arial" charset="0"/>
              <a:buChar char="•"/>
            </a:pPr>
            <a:endParaRPr lang="en-US" sz="1000">
              <a:solidFill>
                <a:srgbClr val="008000"/>
              </a:solidFill>
              <a:cs typeface="Arial" charset="0"/>
            </a:endParaRP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Minimum spanning trees</a:t>
            </a:r>
            <a:endParaRPr lang="en-US" sz="2800">
              <a:solidFill>
                <a:srgbClr val="C00000"/>
              </a:solidFill>
              <a:cs typeface="Arial" charset="0"/>
            </a:endParaRP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Prim's algorithm</a:t>
            </a: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Kruskal's algorithm</a:t>
            </a:r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5181600" y="1892300"/>
            <a:ext cx="365760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7">
              <a:buClr>
                <a:srgbClr val="000000"/>
              </a:buClr>
              <a:buSzPct val="100000"/>
              <a:defRPr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Others:</a:t>
            </a:r>
          </a:p>
          <a:p>
            <a:pPr marL="39687">
              <a:buClr>
                <a:srgbClr val="000000"/>
              </a:buClr>
              <a:buSzPct val="100000"/>
              <a:defRPr/>
            </a:pPr>
            <a:endParaRPr lang="en-US" sz="2800" dirty="0">
              <a:solidFill>
                <a:schemeClr val="tx1"/>
              </a:solidFill>
              <a:cs typeface="Arial" charset="0"/>
            </a:endParaRP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Graph Coloring</a:t>
            </a: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Planarity</a:t>
            </a: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Traveling Salesman problem.</a:t>
            </a:r>
          </a:p>
        </p:txBody>
      </p:sp>
      <p:pic>
        <p:nvPicPr>
          <p:cNvPr id="26629" name="Picture 1" descr="1206574733930851359Ryan_Taylor_Green_Tick.svg.m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4159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91600" cy="1295400"/>
          </a:xfrm>
        </p:spPr>
        <p:txBody>
          <a:bodyPr/>
          <a:lstStyle/>
          <a:p>
            <a:r>
              <a:rPr lang="en-US">
                <a:latin typeface="Tw Cen MT" charset="0"/>
              </a:rPr>
              <a:t>Search if a person is someone’s Friend?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212EFC86-B908-2D41-908B-B513F7C522A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27651" name="Picture 3" descr="TouchGraph Hashable SXS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 sz="3600">
                <a:solidFill>
                  <a:srgbClr val="800000"/>
                </a:solidFill>
                <a:latin typeface="Tw Cen MT" charset="0"/>
              </a:rPr>
              <a:t>Graph Concepts and Algorithms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1B0A6F9A-8B3E-C844-B909-168E85B25741}" type="slidenum">
              <a:rPr lang="en-US" sz="1200">
                <a:solidFill>
                  <a:srgbClr val="FFFF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pPr eaLnBrk="1" hangingPunct="1">
                <a:lnSpc>
                  <a:spcPct val="80000"/>
                </a:lnSpc>
              </a:pPr>
              <a:t>14</a:t>
            </a:fld>
            <a:endParaRPr lang="en-US" sz="1200">
              <a:solidFill>
                <a:srgbClr val="FFFFFF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28675" name="Rectangle 2"/>
          <p:cNvSpPr>
            <a:spLocks/>
          </p:cNvSpPr>
          <p:nvPr/>
        </p:nvSpPr>
        <p:spPr bwMode="auto">
          <a:xfrm>
            <a:off x="795338" y="1905000"/>
            <a:ext cx="453866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Adjacency Matrix</a:t>
            </a: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Topological Sort</a:t>
            </a: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Search</a:t>
            </a:r>
            <a:endParaRPr lang="en-US" sz="2800">
              <a:solidFill>
                <a:srgbClr val="C00000"/>
              </a:solidFill>
              <a:cs typeface="Arial" charset="0"/>
            </a:endParaRP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depth-first search</a:t>
            </a: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breadth-first search</a:t>
            </a:r>
          </a:p>
          <a:p>
            <a:pPr marL="269875" indent="-230188">
              <a:buClr>
                <a:srgbClr val="008000"/>
              </a:buClr>
              <a:buSzPct val="100000"/>
              <a:buFont typeface="Arial" charset="0"/>
              <a:buChar char="•"/>
            </a:pPr>
            <a:endParaRPr lang="en-US" sz="1000">
              <a:solidFill>
                <a:srgbClr val="008000"/>
              </a:solidFill>
              <a:cs typeface="Arial" charset="0"/>
            </a:endParaRP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Shortest paths</a:t>
            </a:r>
            <a:endParaRPr lang="en-US" sz="2800">
              <a:solidFill>
                <a:srgbClr val="C00000"/>
              </a:solidFill>
              <a:cs typeface="Arial" charset="0"/>
            </a:endParaRP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Dijkstra's algorithm</a:t>
            </a:r>
          </a:p>
          <a:p>
            <a:pPr marL="269875" indent="-230188">
              <a:buClr>
                <a:srgbClr val="008000"/>
              </a:buClr>
              <a:buSzPct val="100000"/>
              <a:buFont typeface="Arial" charset="0"/>
              <a:buChar char="•"/>
            </a:pPr>
            <a:endParaRPr lang="en-US" sz="1000">
              <a:solidFill>
                <a:srgbClr val="008000"/>
              </a:solidFill>
              <a:cs typeface="Arial" charset="0"/>
            </a:endParaRP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Minimum spanning trees</a:t>
            </a:r>
            <a:endParaRPr lang="en-US" sz="2800">
              <a:solidFill>
                <a:srgbClr val="C00000"/>
              </a:solidFill>
              <a:cs typeface="Arial" charset="0"/>
            </a:endParaRP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Prim's algorithm</a:t>
            </a: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Kruskal's algorithm</a:t>
            </a:r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5181600" y="1892300"/>
            <a:ext cx="365760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7">
              <a:buClr>
                <a:srgbClr val="000000"/>
              </a:buClr>
              <a:buSzPct val="100000"/>
              <a:defRPr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Others:</a:t>
            </a:r>
          </a:p>
          <a:p>
            <a:pPr marL="39687">
              <a:buClr>
                <a:srgbClr val="000000"/>
              </a:buClr>
              <a:buSzPct val="100000"/>
              <a:defRPr/>
            </a:pPr>
            <a:endParaRPr lang="en-US" sz="2800" dirty="0">
              <a:solidFill>
                <a:schemeClr val="tx1"/>
              </a:solidFill>
              <a:cs typeface="Arial" charset="0"/>
            </a:endParaRP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Graph Coloring</a:t>
            </a: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Planarity</a:t>
            </a: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Traveling Salesman problem.</a:t>
            </a:r>
          </a:p>
        </p:txBody>
      </p:sp>
      <p:pic>
        <p:nvPicPr>
          <p:cNvPr id="28677" name="Picture 1" descr="1206574733930851359Ryan_Taylor_Green_Tick.svg.m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4159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1206574733930851359Ryan_Taylor_Green_Tick.svg.m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4159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763000" cy="990600"/>
          </a:xfrm>
        </p:spPr>
        <p:txBody>
          <a:bodyPr/>
          <a:lstStyle/>
          <a:p>
            <a:r>
              <a:rPr lang="en-US" sz="4000">
                <a:latin typeface="Tw Cen MT" charset="0"/>
              </a:rPr>
              <a:t>Shortest Path Algorithm: Used Everyday!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8D60BDD9-4215-EB49-871C-DEDD066F637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29699" name="Picture 3" descr="france_train_map-distance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4000"/>
            <a:ext cx="5257800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304800" y="3810000"/>
            <a:ext cx="2667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/>
              <a:t>Train Network in France.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763000" cy="990600"/>
          </a:xfrm>
        </p:spPr>
        <p:txBody>
          <a:bodyPr/>
          <a:lstStyle/>
          <a:p>
            <a:r>
              <a:rPr lang="en-US" sz="4000">
                <a:latin typeface="Tw Cen MT" charset="0"/>
              </a:rPr>
              <a:t>Shortest Path Algorithm: Used Everyday!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22DFF641-65A0-9048-BD43-1406E4617C8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152400" y="3733800"/>
            <a:ext cx="2667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/>
              <a:t>Maps!</a:t>
            </a:r>
          </a:p>
          <a:p>
            <a:pPr eaLnBrk="1" hangingPunct="1"/>
            <a:r>
              <a:rPr lang="en-US"/>
              <a:t>GPS </a:t>
            </a:r>
          </a:p>
          <a:p>
            <a:pPr eaLnBrk="1" hangingPunct="1"/>
            <a:r>
              <a:rPr lang="en-US"/>
              <a:t>directions!</a:t>
            </a:r>
          </a:p>
        </p:txBody>
      </p:sp>
      <p:pic>
        <p:nvPicPr>
          <p:cNvPr id="30724" name="Picture 5" descr="Screen Shot 2014-04-17 at 1.51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62075"/>
            <a:ext cx="7086600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 sz="3600">
                <a:solidFill>
                  <a:srgbClr val="800000"/>
                </a:solidFill>
                <a:latin typeface="Tw Cen MT" charset="0"/>
              </a:rPr>
              <a:t>Graph Concepts and Algorithms</a:t>
            </a:r>
          </a:p>
        </p:txBody>
      </p:sp>
      <p:sp>
        <p:nvSpPr>
          <p:cNvPr id="317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397593AC-DEFE-6847-8FED-02B2CE1C8620}" type="slidenum">
              <a:rPr lang="en-US" sz="1200">
                <a:solidFill>
                  <a:srgbClr val="FFFF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pPr eaLnBrk="1" hangingPunct="1">
                <a:lnSpc>
                  <a:spcPct val="80000"/>
                </a:lnSpc>
              </a:pPr>
              <a:t>17</a:t>
            </a:fld>
            <a:endParaRPr lang="en-US" sz="1200">
              <a:solidFill>
                <a:srgbClr val="FFFFFF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31747" name="Rectangle 2"/>
          <p:cNvSpPr>
            <a:spLocks/>
          </p:cNvSpPr>
          <p:nvPr/>
        </p:nvSpPr>
        <p:spPr bwMode="auto">
          <a:xfrm>
            <a:off x="795338" y="1905000"/>
            <a:ext cx="453866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Adjacency Matrix</a:t>
            </a: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Topological Sort</a:t>
            </a: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Search</a:t>
            </a:r>
            <a:endParaRPr lang="en-US" sz="2800">
              <a:solidFill>
                <a:srgbClr val="C00000"/>
              </a:solidFill>
              <a:cs typeface="Arial" charset="0"/>
            </a:endParaRP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depth-first search</a:t>
            </a: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breadth-first search</a:t>
            </a:r>
          </a:p>
          <a:p>
            <a:pPr marL="269875" indent="-230188">
              <a:buClr>
                <a:srgbClr val="008000"/>
              </a:buClr>
              <a:buSzPct val="100000"/>
              <a:buFont typeface="Arial" charset="0"/>
              <a:buChar char="•"/>
            </a:pPr>
            <a:endParaRPr lang="en-US" sz="1000">
              <a:solidFill>
                <a:srgbClr val="008000"/>
              </a:solidFill>
              <a:cs typeface="Arial" charset="0"/>
            </a:endParaRP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Shortest paths</a:t>
            </a:r>
            <a:endParaRPr lang="en-US" sz="2800">
              <a:solidFill>
                <a:srgbClr val="C00000"/>
              </a:solidFill>
              <a:cs typeface="Arial" charset="0"/>
            </a:endParaRP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Dijkstra's algorithm</a:t>
            </a:r>
          </a:p>
          <a:p>
            <a:pPr marL="269875" indent="-230188">
              <a:buClr>
                <a:srgbClr val="008000"/>
              </a:buClr>
              <a:buSzPct val="100000"/>
              <a:buFont typeface="Arial" charset="0"/>
              <a:buChar char="•"/>
            </a:pPr>
            <a:endParaRPr lang="en-US" sz="1000">
              <a:solidFill>
                <a:srgbClr val="008000"/>
              </a:solidFill>
              <a:cs typeface="Arial" charset="0"/>
            </a:endParaRP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Minimum spanning trees</a:t>
            </a:r>
            <a:endParaRPr lang="en-US" sz="2800">
              <a:solidFill>
                <a:srgbClr val="C00000"/>
              </a:solidFill>
              <a:cs typeface="Arial" charset="0"/>
            </a:endParaRP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Prim's algorithm</a:t>
            </a: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Kruskal's algorithm</a:t>
            </a:r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5181600" y="1892300"/>
            <a:ext cx="365760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7">
              <a:buClr>
                <a:srgbClr val="000000"/>
              </a:buClr>
              <a:buSzPct val="100000"/>
              <a:defRPr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Others:</a:t>
            </a:r>
          </a:p>
          <a:p>
            <a:pPr marL="39687">
              <a:buClr>
                <a:srgbClr val="000000"/>
              </a:buClr>
              <a:buSzPct val="100000"/>
              <a:defRPr/>
            </a:pPr>
            <a:endParaRPr lang="en-US" sz="2800" dirty="0">
              <a:solidFill>
                <a:schemeClr val="tx1"/>
              </a:solidFill>
              <a:cs typeface="Arial" charset="0"/>
            </a:endParaRP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Graph Coloring</a:t>
            </a: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Planarity</a:t>
            </a: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Traveling Salesman problem.</a:t>
            </a:r>
          </a:p>
        </p:txBody>
      </p:sp>
      <p:pic>
        <p:nvPicPr>
          <p:cNvPr id="31749" name="Picture 5" descr="1206574733930851359Ryan_Taylor_Green_Tick.svg.m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4159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1206574733930851359Ryan_Taylor_Green_Tick.svg.m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4244975"/>
            <a:ext cx="4159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1206574733930851359Ryan_Taylor_Green_Tick.svg.m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4159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>
                <a:latin typeface="Tw Cen MT" charset="0"/>
              </a:rPr>
              <a:t>Topological Sort</a:t>
            </a:r>
          </a:p>
        </p:txBody>
      </p:sp>
      <p:sp>
        <p:nvSpPr>
          <p:cNvPr id="327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71346AD2-0BF0-324E-8EB2-5FA82472D888}" type="slidenum">
              <a:rPr lang="en-US" sz="1200">
                <a:solidFill>
                  <a:srgbClr val="FFFF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pPr eaLnBrk="1" hangingPunct="1">
                <a:lnSpc>
                  <a:spcPct val="80000"/>
                </a:lnSpc>
              </a:pPr>
              <a:t>18</a:t>
            </a:fld>
            <a:endParaRPr lang="en-US" sz="1200">
              <a:solidFill>
                <a:srgbClr val="FFFFFF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524000"/>
            <a:ext cx="8458200" cy="5334000"/>
          </a:xfrm>
        </p:spPr>
        <p:txBody>
          <a:bodyPr rIns="132080"/>
          <a:lstStyle/>
          <a:p>
            <a:pPr eaLnBrk="1" hangingPunct="1">
              <a:defRPr/>
            </a:pPr>
            <a:r>
              <a:rPr lang="en-US" dirty="0">
                <a:solidFill>
                  <a:srgbClr val="C00000"/>
                </a:solidFill>
                <a:latin typeface="Tw Cen MT" charset="0"/>
                <a:cs typeface="+mn-cs"/>
              </a:rPr>
              <a:t>T</a:t>
            </a:r>
            <a:r>
              <a:rPr lang="en-US" dirty="0" smtClean="0">
                <a:solidFill>
                  <a:srgbClr val="C00000"/>
                </a:solidFill>
                <a:latin typeface="Tw Cen MT" charset="0"/>
                <a:cs typeface="+mn-cs"/>
              </a:rPr>
              <a:t>opological </a:t>
            </a:r>
            <a:r>
              <a:rPr lang="en-US" dirty="0">
                <a:solidFill>
                  <a:srgbClr val="C00000"/>
                </a:solidFill>
                <a:latin typeface="Tw Cen MT" charset="0"/>
                <a:cs typeface="+mn-cs"/>
              </a:rPr>
              <a:t>sort </a:t>
            </a:r>
            <a:r>
              <a:rPr lang="en-US" dirty="0">
                <a:latin typeface="Tw Cen MT" charset="0"/>
                <a:cs typeface="+mn-cs"/>
              </a:rPr>
              <a:t>of the dag</a:t>
            </a:r>
          </a:p>
          <a:p>
            <a:pPr marL="455613" lvl="1" indent="0" eaLnBrk="1" hangingPunct="1">
              <a:buFont typeface="Wingdings 2" charset="0"/>
              <a:buNone/>
              <a:defRPr/>
            </a:pPr>
            <a:r>
              <a:rPr lang="en-US" dirty="0">
                <a:latin typeface="Tw Cen MT" charset="0"/>
              </a:rPr>
              <a:t>This is a numbering of the vertices such that all edges go from lower- to higher-numbered vertices</a:t>
            </a:r>
          </a:p>
          <a:p>
            <a:pPr marL="728663" lvl="1" eaLnBrk="1" hangingPunct="1">
              <a:defRPr/>
            </a:pPr>
            <a:endParaRPr lang="en-US" dirty="0">
              <a:latin typeface="Tw Cen MT" charset="0"/>
            </a:endParaRPr>
          </a:p>
          <a:p>
            <a:pPr marL="728663" lvl="1" eaLnBrk="1" hangingPunct="1">
              <a:defRPr/>
            </a:pPr>
            <a:endParaRPr lang="en-US" dirty="0">
              <a:latin typeface="Tw Cen MT" charset="0"/>
            </a:endParaRPr>
          </a:p>
          <a:p>
            <a:pPr marL="728663" lvl="1" eaLnBrk="1" hangingPunct="1">
              <a:defRPr/>
            </a:pPr>
            <a:endParaRPr lang="en-US" dirty="0">
              <a:latin typeface="Tw Cen MT" charset="0"/>
            </a:endParaRPr>
          </a:p>
          <a:p>
            <a:pPr marL="728663" lvl="1" eaLnBrk="1" hangingPunct="1">
              <a:defRPr/>
            </a:pPr>
            <a:endParaRPr lang="en-US" dirty="0">
              <a:latin typeface="Tw Cen MT" charset="0"/>
            </a:endParaRPr>
          </a:p>
          <a:p>
            <a:pPr marL="728663" lvl="1" eaLnBrk="1" hangingPunct="1">
              <a:defRPr/>
            </a:pPr>
            <a:endParaRPr lang="en-US" dirty="0">
              <a:latin typeface="Tw Cen MT" charset="0"/>
            </a:endParaRPr>
          </a:p>
          <a:p>
            <a:pPr eaLnBrk="1" hangingPunct="1">
              <a:defRPr/>
            </a:pPr>
            <a:r>
              <a:rPr lang="en-US" dirty="0">
                <a:latin typeface="Tw Cen MT" charset="0"/>
                <a:cs typeface="+mn-cs"/>
              </a:rPr>
              <a:t>Useful in job scheduling with precedence constraints</a:t>
            </a:r>
          </a:p>
        </p:txBody>
      </p:sp>
      <p:grpSp>
        <p:nvGrpSpPr>
          <p:cNvPr id="32772" name="Group 28"/>
          <p:cNvGrpSpPr>
            <a:grpSpLocks/>
          </p:cNvGrpSpPr>
          <p:nvPr/>
        </p:nvGrpSpPr>
        <p:grpSpPr bwMode="auto">
          <a:xfrm>
            <a:off x="2895600" y="3124200"/>
            <a:ext cx="3408363" cy="1981200"/>
            <a:chOff x="2743459" y="1752600"/>
            <a:chExt cx="3408639" cy="1981200"/>
          </a:xfrm>
        </p:grpSpPr>
        <p:sp>
          <p:nvSpPr>
            <p:cNvPr id="32773" name="Oval 4"/>
            <p:cNvSpPr>
              <a:spLocks/>
            </p:cNvSpPr>
            <p:nvPr/>
          </p:nvSpPr>
          <p:spPr bwMode="auto">
            <a:xfrm>
              <a:off x="3124200" y="1752600"/>
              <a:ext cx="261938" cy="26193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2774" name="Oval 5"/>
            <p:cNvSpPr>
              <a:spLocks/>
            </p:cNvSpPr>
            <p:nvPr/>
          </p:nvSpPr>
          <p:spPr bwMode="auto">
            <a:xfrm>
              <a:off x="3124201" y="3200401"/>
              <a:ext cx="228599" cy="22859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2775" name="Oval 6"/>
            <p:cNvSpPr>
              <a:spLocks/>
            </p:cNvSpPr>
            <p:nvPr/>
          </p:nvSpPr>
          <p:spPr bwMode="auto">
            <a:xfrm>
              <a:off x="4267200" y="2628901"/>
              <a:ext cx="190499" cy="19049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2776" name="Oval 7"/>
            <p:cNvSpPr>
              <a:spLocks/>
            </p:cNvSpPr>
            <p:nvPr/>
          </p:nvSpPr>
          <p:spPr bwMode="auto">
            <a:xfrm flipV="1">
              <a:off x="5257800" y="2057400"/>
              <a:ext cx="266699" cy="233363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2777" name="Oval 8"/>
            <p:cNvSpPr>
              <a:spLocks/>
            </p:cNvSpPr>
            <p:nvPr/>
          </p:nvSpPr>
          <p:spPr bwMode="auto">
            <a:xfrm>
              <a:off x="4267200" y="3248024"/>
              <a:ext cx="220663" cy="220663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2778" name="Oval 9"/>
            <p:cNvSpPr>
              <a:spLocks/>
            </p:cNvSpPr>
            <p:nvPr/>
          </p:nvSpPr>
          <p:spPr bwMode="auto">
            <a:xfrm>
              <a:off x="5562601" y="3276601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2779" name="AutoShape 10"/>
            <p:cNvSpPr>
              <a:spLocks/>
            </p:cNvSpPr>
            <p:nvPr/>
          </p:nvSpPr>
          <p:spPr bwMode="auto">
            <a:xfrm>
              <a:off x="3429000" y="2057400"/>
              <a:ext cx="808038" cy="5318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80" name="AutoShape 11"/>
            <p:cNvSpPr>
              <a:spLocks/>
            </p:cNvSpPr>
            <p:nvPr/>
          </p:nvSpPr>
          <p:spPr bwMode="auto">
            <a:xfrm rot="10800000">
              <a:off x="3200400" y="2133600"/>
              <a:ext cx="76200" cy="1066799"/>
            </a:xfrm>
            <a:custGeom>
              <a:avLst/>
              <a:gdLst>
                <a:gd name="T0" fmla="*/ 0 w 21600"/>
                <a:gd name="T1" fmla="*/ 0 h 21600"/>
                <a:gd name="T2" fmla="*/ 61814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81" name="AutoShape 12"/>
            <p:cNvSpPr>
              <a:spLocks/>
            </p:cNvSpPr>
            <p:nvPr/>
          </p:nvSpPr>
          <p:spPr bwMode="auto">
            <a:xfrm>
              <a:off x="3352800" y="2057400"/>
              <a:ext cx="998538" cy="11223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82" name="AutoShape 13"/>
            <p:cNvSpPr>
              <a:spLocks/>
            </p:cNvSpPr>
            <p:nvPr/>
          </p:nvSpPr>
          <p:spPr bwMode="auto">
            <a:xfrm rot="10800000" flipH="1">
              <a:off x="4394200" y="2286000"/>
              <a:ext cx="787399" cy="3619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83" name="AutoShape 14"/>
            <p:cNvSpPr>
              <a:spLocks/>
            </p:cNvSpPr>
            <p:nvPr/>
          </p:nvSpPr>
          <p:spPr bwMode="auto">
            <a:xfrm>
              <a:off x="5410200" y="2362200"/>
              <a:ext cx="165100" cy="889000"/>
            </a:xfrm>
            <a:custGeom>
              <a:avLst/>
              <a:gdLst>
                <a:gd name="T0" fmla="*/ 0 w 21600"/>
                <a:gd name="T1" fmla="*/ 0 h 21600"/>
                <a:gd name="T2" fmla="*/ 30316938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84" name="AutoShape 15"/>
            <p:cNvSpPr>
              <a:spLocks/>
            </p:cNvSpPr>
            <p:nvPr/>
          </p:nvSpPr>
          <p:spPr bwMode="auto">
            <a:xfrm flipH="1">
              <a:off x="4495800" y="2286000"/>
              <a:ext cx="761998" cy="8985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85" name="AutoShape 16"/>
            <p:cNvSpPr>
              <a:spLocks/>
            </p:cNvSpPr>
            <p:nvPr/>
          </p:nvSpPr>
          <p:spPr bwMode="auto">
            <a:xfrm rot="10800000" flipH="1" flipV="1">
              <a:off x="4487862" y="3292474"/>
              <a:ext cx="1074737" cy="1365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4085846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86" name="AutoShape 17"/>
            <p:cNvSpPr>
              <a:spLocks/>
            </p:cNvSpPr>
            <p:nvPr/>
          </p:nvSpPr>
          <p:spPr bwMode="auto">
            <a:xfrm>
              <a:off x="3429000" y="1981201"/>
              <a:ext cx="1676400" cy="2286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157334363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87" name="AutoShape 18"/>
            <p:cNvSpPr>
              <a:spLocks/>
            </p:cNvSpPr>
            <p:nvPr/>
          </p:nvSpPr>
          <p:spPr bwMode="auto">
            <a:xfrm>
              <a:off x="3429000" y="3303267"/>
              <a:ext cx="762000" cy="4953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0934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88" name="AutoShape 19"/>
            <p:cNvSpPr>
              <a:spLocks/>
            </p:cNvSpPr>
            <p:nvPr/>
          </p:nvSpPr>
          <p:spPr bwMode="auto">
            <a:xfrm rot="10800000" flipH="1">
              <a:off x="3352800" y="2705100"/>
              <a:ext cx="879476" cy="4953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89" name="AutoShape 20"/>
            <p:cNvSpPr>
              <a:spLocks/>
            </p:cNvSpPr>
            <p:nvPr/>
          </p:nvSpPr>
          <p:spPr bwMode="auto">
            <a:xfrm>
              <a:off x="4495800" y="2743200"/>
              <a:ext cx="1054100" cy="5588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90" name="Rectangle 21"/>
            <p:cNvSpPr>
              <a:spLocks/>
            </p:cNvSpPr>
            <p:nvPr/>
          </p:nvSpPr>
          <p:spPr bwMode="auto">
            <a:xfrm>
              <a:off x="2743459" y="1752600"/>
              <a:ext cx="2122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cs typeface="Arial" charset="0"/>
                </a:rPr>
                <a:t>1</a:t>
              </a:r>
            </a:p>
          </p:txBody>
        </p:sp>
        <p:sp>
          <p:nvSpPr>
            <p:cNvPr id="32791" name="Rectangle 22"/>
            <p:cNvSpPr>
              <a:spLocks/>
            </p:cNvSpPr>
            <p:nvPr/>
          </p:nvSpPr>
          <p:spPr bwMode="auto">
            <a:xfrm>
              <a:off x="2895859" y="3211512"/>
              <a:ext cx="2122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cs typeface="Arial" charset="0"/>
                </a:rPr>
                <a:t>0</a:t>
              </a:r>
            </a:p>
          </p:txBody>
        </p:sp>
        <p:sp>
          <p:nvSpPr>
            <p:cNvPr id="32792" name="Rectangle 23"/>
            <p:cNvSpPr>
              <a:spLocks/>
            </p:cNvSpPr>
            <p:nvPr/>
          </p:nvSpPr>
          <p:spPr bwMode="auto">
            <a:xfrm>
              <a:off x="4258728" y="2220912"/>
              <a:ext cx="2122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cs typeface="Arial" charset="0"/>
                </a:rPr>
                <a:t>2</a:t>
              </a:r>
            </a:p>
          </p:txBody>
        </p:sp>
        <p:sp>
          <p:nvSpPr>
            <p:cNvPr id="32793" name="Rectangle 24"/>
            <p:cNvSpPr>
              <a:spLocks/>
            </p:cNvSpPr>
            <p:nvPr/>
          </p:nvSpPr>
          <p:spPr bwMode="auto">
            <a:xfrm>
              <a:off x="5578734" y="1752600"/>
              <a:ext cx="2122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cs typeface="Arial" charset="0"/>
                </a:rPr>
                <a:t>3</a:t>
              </a:r>
            </a:p>
          </p:txBody>
        </p:sp>
        <p:sp>
          <p:nvSpPr>
            <p:cNvPr id="32794" name="Rectangle 25"/>
            <p:cNvSpPr>
              <a:spLocks/>
            </p:cNvSpPr>
            <p:nvPr/>
          </p:nvSpPr>
          <p:spPr bwMode="auto">
            <a:xfrm>
              <a:off x="4512193" y="3364468"/>
              <a:ext cx="2122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cs typeface="Arial" charset="0"/>
                </a:rPr>
                <a:t>4</a:t>
              </a:r>
            </a:p>
          </p:txBody>
        </p:sp>
        <p:sp>
          <p:nvSpPr>
            <p:cNvPr id="32795" name="Rectangle 26"/>
            <p:cNvSpPr>
              <a:spLocks/>
            </p:cNvSpPr>
            <p:nvPr/>
          </p:nvSpPr>
          <p:spPr bwMode="auto">
            <a:xfrm>
              <a:off x="5939891" y="3124200"/>
              <a:ext cx="2122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cs typeface="Arial" charset="0"/>
                </a:rPr>
                <a:t>5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>
                <a:latin typeface="Tw Cen MT" charset="0"/>
              </a:rPr>
              <a:t>Tell Me Dave: Making ‘</a:t>
            </a:r>
            <a:r>
              <a:rPr lang="en-US" altLang="ja-JP">
                <a:latin typeface="Tw Cen MT" charset="0"/>
              </a:rPr>
              <a:t>Avoffato</a:t>
            </a:r>
            <a:r>
              <a:rPr lang="en-US">
                <a:latin typeface="Tw Cen MT" charset="0"/>
              </a:rPr>
              <a:t>’</a:t>
            </a:r>
          </a:p>
        </p:txBody>
      </p:sp>
      <p:pic>
        <p:nvPicPr>
          <p:cNvPr id="4" name="robot language dipendra jae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00199"/>
            <a:ext cx="9144000" cy="514316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 sz="3600">
                <a:solidFill>
                  <a:srgbClr val="800000"/>
                </a:solidFill>
                <a:latin typeface="Tw Cen MT" charset="0"/>
              </a:rPr>
              <a:t>Example Directed Graph (Digraph)</a:t>
            </a:r>
          </a:p>
        </p:txBody>
      </p:sp>
      <p:sp>
        <p:nvSpPr>
          <p:cNvPr id="1638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35DDF787-C682-0241-B2F2-AB61E9491643}" type="slidenum">
              <a:rPr lang="en-US" sz="1200">
                <a:solidFill>
                  <a:srgbClr val="FFFF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pPr eaLnBrk="1" hangingPunct="1">
                <a:lnSpc>
                  <a:spcPct val="80000"/>
                </a:lnSpc>
              </a:pPr>
              <a:t>2</a:t>
            </a:fld>
            <a:endParaRPr lang="en-US" sz="1200">
              <a:solidFill>
                <a:srgbClr val="FFFFFF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6387" name="Rectangle 2"/>
          <p:cNvSpPr>
            <a:spLocks/>
          </p:cNvSpPr>
          <p:nvPr/>
        </p:nvSpPr>
        <p:spPr bwMode="auto">
          <a:xfrm>
            <a:off x="838200" y="3606800"/>
            <a:ext cx="67437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728663" indent="-688975"/>
            <a:r>
              <a:rPr lang="en-US" sz="2800">
                <a:solidFill>
                  <a:srgbClr val="0033CC"/>
                </a:solidFill>
                <a:cs typeface="Arial" charset="0"/>
              </a:rPr>
              <a:t> </a:t>
            </a:r>
            <a:r>
              <a:rPr lang="en-US">
                <a:solidFill>
                  <a:schemeClr val="tx1"/>
                </a:solidFill>
                <a:cs typeface="Arial" charset="0"/>
              </a:rPr>
              <a:t>V = {</a:t>
            </a:r>
            <a:r>
              <a:rPr lang="en-US" sz="80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>
                <a:solidFill>
                  <a:schemeClr val="tx1"/>
                </a:solidFill>
                <a:cs typeface="Arial" charset="0"/>
              </a:rPr>
              <a:t>a,b,c,d,e,f</a:t>
            </a:r>
            <a:r>
              <a:rPr lang="en-US" sz="800">
                <a:solidFill>
                  <a:schemeClr val="tx1"/>
                </a:solidFill>
                <a:cs typeface="Arial" charset="0"/>
              </a:rPr>
              <a:t>  </a:t>
            </a:r>
            <a:r>
              <a:rPr lang="en-US">
                <a:solidFill>
                  <a:schemeClr val="tx1"/>
                </a:solidFill>
                <a:cs typeface="Arial" charset="0"/>
              </a:rPr>
              <a:t>}</a:t>
            </a:r>
          </a:p>
          <a:p>
            <a:pPr marL="728663" indent="-688975"/>
            <a:r>
              <a:rPr lang="en-US">
                <a:solidFill>
                  <a:schemeClr val="tx1"/>
                </a:solidFill>
                <a:cs typeface="Arial" charset="0"/>
              </a:rPr>
              <a:t> E = {</a:t>
            </a:r>
            <a:r>
              <a:rPr lang="en-US" sz="80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>
                <a:solidFill>
                  <a:schemeClr val="tx1"/>
                </a:solidFill>
                <a:cs typeface="Arial" charset="0"/>
              </a:rPr>
              <a:t>(a,b), (a,c), (a,e), (b,c), (b,d), (b,e), (c,d), (c,f), (d,e), (d,f), (e,f)</a:t>
            </a:r>
            <a:r>
              <a:rPr lang="en-US" sz="80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>
                <a:solidFill>
                  <a:schemeClr val="tx1"/>
                </a:solidFill>
                <a:cs typeface="Arial" charset="0"/>
              </a:rPr>
              <a:t>}</a:t>
            </a:r>
          </a:p>
          <a:p>
            <a:pPr marL="728663" indent="-688975"/>
            <a:endParaRPr lang="en-US">
              <a:solidFill>
                <a:schemeClr val="tx1"/>
              </a:solidFill>
              <a:cs typeface="Arial" charset="0"/>
            </a:endParaRPr>
          </a:p>
          <a:p>
            <a:pPr marL="728663" indent="-688975"/>
            <a:r>
              <a:rPr lang="en-US">
                <a:solidFill>
                  <a:schemeClr val="tx1"/>
                </a:solidFill>
                <a:cs typeface="Arial" charset="0"/>
              </a:rPr>
              <a:t>|V| = 6, |E| = 11</a:t>
            </a:r>
          </a:p>
        </p:txBody>
      </p:sp>
      <p:grpSp>
        <p:nvGrpSpPr>
          <p:cNvPr id="16388" name="Group 1"/>
          <p:cNvGrpSpPr>
            <a:grpSpLocks/>
          </p:cNvGrpSpPr>
          <p:nvPr/>
        </p:nvGrpSpPr>
        <p:grpSpPr bwMode="auto">
          <a:xfrm>
            <a:off x="2743200" y="1752600"/>
            <a:ext cx="3375025" cy="1981200"/>
            <a:chOff x="2743200" y="1752600"/>
            <a:chExt cx="3374608" cy="1981200"/>
          </a:xfrm>
        </p:grpSpPr>
        <p:sp>
          <p:nvSpPr>
            <p:cNvPr id="16389" name="Oval 4"/>
            <p:cNvSpPr>
              <a:spLocks/>
            </p:cNvSpPr>
            <p:nvPr/>
          </p:nvSpPr>
          <p:spPr bwMode="auto">
            <a:xfrm>
              <a:off x="3124200" y="1752600"/>
              <a:ext cx="261938" cy="26193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6390" name="Oval 5"/>
            <p:cNvSpPr>
              <a:spLocks/>
            </p:cNvSpPr>
            <p:nvPr/>
          </p:nvSpPr>
          <p:spPr bwMode="auto">
            <a:xfrm>
              <a:off x="3048000" y="3200401"/>
              <a:ext cx="352425" cy="22859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6391" name="Oval 6"/>
            <p:cNvSpPr>
              <a:spLocks/>
            </p:cNvSpPr>
            <p:nvPr/>
          </p:nvSpPr>
          <p:spPr bwMode="auto">
            <a:xfrm>
              <a:off x="4267200" y="2628901"/>
              <a:ext cx="190499" cy="19049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6392" name="Oval 7"/>
            <p:cNvSpPr>
              <a:spLocks/>
            </p:cNvSpPr>
            <p:nvPr/>
          </p:nvSpPr>
          <p:spPr bwMode="auto">
            <a:xfrm flipV="1">
              <a:off x="5257800" y="2057400"/>
              <a:ext cx="266699" cy="233363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6393" name="Oval 8"/>
            <p:cNvSpPr>
              <a:spLocks/>
            </p:cNvSpPr>
            <p:nvPr/>
          </p:nvSpPr>
          <p:spPr bwMode="auto">
            <a:xfrm>
              <a:off x="4267200" y="3248024"/>
              <a:ext cx="220663" cy="220663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6394" name="Oval 9"/>
            <p:cNvSpPr>
              <a:spLocks/>
            </p:cNvSpPr>
            <p:nvPr/>
          </p:nvSpPr>
          <p:spPr bwMode="auto">
            <a:xfrm>
              <a:off x="5562601" y="3276601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6395" name="AutoShape 10"/>
            <p:cNvSpPr>
              <a:spLocks/>
            </p:cNvSpPr>
            <p:nvPr/>
          </p:nvSpPr>
          <p:spPr bwMode="auto">
            <a:xfrm>
              <a:off x="3429000" y="2057400"/>
              <a:ext cx="808038" cy="5318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396" name="AutoShape 11"/>
            <p:cNvSpPr>
              <a:spLocks/>
            </p:cNvSpPr>
            <p:nvPr/>
          </p:nvSpPr>
          <p:spPr bwMode="auto">
            <a:xfrm rot="10800000">
              <a:off x="3200400" y="2133600"/>
              <a:ext cx="76200" cy="1066799"/>
            </a:xfrm>
            <a:custGeom>
              <a:avLst/>
              <a:gdLst>
                <a:gd name="T0" fmla="*/ 0 w 21600"/>
                <a:gd name="T1" fmla="*/ 0 h 21600"/>
                <a:gd name="T2" fmla="*/ 218066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397" name="AutoShape 12"/>
            <p:cNvSpPr>
              <a:spLocks/>
            </p:cNvSpPr>
            <p:nvPr/>
          </p:nvSpPr>
          <p:spPr bwMode="auto">
            <a:xfrm>
              <a:off x="3352800" y="2057400"/>
              <a:ext cx="998538" cy="11223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398" name="AutoShape 13"/>
            <p:cNvSpPr>
              <a:spLocks/>
            </p:cNvSpPr>
            <p:nvPr/>
          </p:nvSpPr>
          <p:spPr bwMode="auto">
            <a:xfrm rot="10800000" flipH="1">
              <a:off x="4394200" y="2286000"/>
              <a:ext cx="787399" cy="3619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399" name="AutoShape 14"/>
            <p:cNvSpPr>
              <a:spLocks/>
            </p:cNvSpPr>
            <p:nvPr/>
          </p:nvSpPr>
          <p:spPr bwMode="auto">
            <a:xfrm>
              <a:off x="5410200" y="2362200"/>
              <a:ext cx="165100" cy="889000"/>
            </a:xfrm>
            <a:custGeom>
              <a:avLst/>
              <a:gdLst>
                <a:gd name="T0" fmla="*/ 0 w 21600"/>
                <a:gd name="T1" fmla="*/ 0 h 21600"/>
                <a:gd name="T2" fmla="*/ 23172807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400" name="AutoShape 15"/>
            <p:cNvSpPr>
              <a:spLocks/>
            </p:cNvSpPr>
            <p:nvPr/>
          </p:nvSpPr>
          <p:spPr bwMode="auto">
            <a:xfrm flipH="1">
              <a:off x="4495800" y="2286000"/>
              <a:ext cx="761998" cy="8985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401" name="AutoShape 16"/>
            <p:cNvSpPr>
              <a:spLocks/>
            </p:cNvSpPr>
            <p:nvPr/>
          </p:nvSpPr>
          <p:spPr bwMode="auto">
            <a:xfrm rot="10800000" flipH="1" flipV="1">
              <a:off x="4487862" y="3292474"/>
              <a:ext cx="1074737" cy="1365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5825006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402" name="AutoShape 17"/>
            <p:cNvSpPr>
              <a:spLocks/>
            </p:cNvSpPr>
            <p:nvPr/>
          </p:nvSpPr>
          <p:spPr bwMode="auto">
            <a:xfrm>
              <a:off x="3429000" y="1981201"/>
              <a:ext cx="1676400" cy="2286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1665122008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403" name="AutoShape 18"/>
            <p:cNvSpPr>
              <a:spLocks/>
            </p:cNvSpPr>
            <p:nvPr/>
          </p:nvSpPr>
          <p:spPr bwMode="auto">
            <a:xfrm>
              <a:off x="3429000" y="3303267"/>
              <a:ext cx="762000" cy="4953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48005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404" name="AutoShape 19"/>
            <p:cNvSpPr>
              <a:spLocks/>
            </p:cNvSpPr>
            <p:nvPr/>
          </p:nvSpPr>
          <p:spPr bwMode="auto">
            <a:xfrm rot="10800000" flipH="1">
              <a:off x="3352800" y="2705100"/>
              <a:ext cx="879476" cy="4953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405" name="AutoShape 20"/>
            <p:cNvSpPr>
              <a:spLocks/>
            </p:cNvSpPr>
            <p:nvPr/>
          </p:nvSpPr>
          <p:spPr bwMode="auto">
            <a:xfrm>
              <a:off x="4495800" y="2743200"/>
              <a:ext cx="1054100" cy="5588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406" name="Rectangle 21"/>
            <p:cNvSpPr>
              <a:spLocks/>
            </p:cNvSpPr>
            <p:nvPr/>
          </p:nvSpPr>
          <p:spPr bwMode="auto">
            <a:xfrm>
              <a:off x="2743200" y="1752600"/>
              <a:ext cx="2127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cs typeface="Arial" charset="0"/>
                </a:rPr>
                <a:t>b</a:t>
              </a:r>
            </a:p>
          </p:txBody>
        </p:sp>
        <p:sp>
          <p:nvSpPr>
            <p:cNvPr id="16407" name="Rectangle 22"/>
            <p:cNvSpPr>
              <a:spLocks/>
            </p:cNvSpPr>
            <p:nvPr/>
          </p:nvSpPr>
          <p:spPr bwMode="auto">
            <a:xfrm>
              <a:off x="2895600" y="3211512"/>
              <a:ext cx="2127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cs typeface="Arial" charset="0"/>
                </a:rPr>
                <a:t>a</a:t>
              </a:r>
            </a:p>
          </p:txBody>
        </p:sp>
        <p:sp>
          <p:nvSpPr>
            <p:cNvPr id="16408" name="Rectangle 23"/>
            <p:cNvSpPr>
              <a:spLocks/>
            </p:cNvSpPr>
            <p:nvPr/>
          </p:nvSpPr>
          <p:spPr bwMode="auto">
            <a:xfrm>
              <a:off x="4267200" y="2220912"/>
              <a:ext cx="19526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cs typeface="Arial" charset="0"/>
                </a:rPr>
                <a:t>c</a:t>
              </a:r>
            </a:p>
          </p:txBody>
        </p:sp>
        <p:sp>
          <p:nvSpPr>
            <p:cNvPr id="16409" name="Rectangle 24"/>
            <p:cNvSpPr>
              <a:spLocks/>
            </p:cNvSpPr>
            <p:nvPr/>
          </p:nvSpPr>
          <p:spPr bwMode="auto">
            <a:xfrm>
              <a:off x="5578475" y="1752600"/>
              <a:ext cx="2127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cs typeface="Arial" charset="0"/>
                </a:rPr>
                <a:t>d</a:t>
              </a:r>
            </a:p>
          </p:txBody>
        </p:sp>
        <p:sp>
          <p:nvSpPr>
            <p:cNvPr id="16410" name="Rectangle 25"/>
            <p:cNvSpPr>
              <a:spLocks/>
            </p:cNvSpPr>
            <p:nvPr/>
          </p:nvSpPr>
          <p:spPr bwMode="auto">
            <a:xfrm>
              <a:off x="4512193" y="3364468"/>
              <a:ext cx="2122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cs typeface="Arial" charset="0"/>
                </a:rPr>
                <a:t>e</a:t>
              </a:r>
            </a:p>
          </p:txBody>
        </p:sp>
        <p:sp>
          <p:nvSpPr>
            <p:cNvPr id="16411" name="Rectangle 26"/>
            <p:cNvSpPr>
              <a:spLocks/>
            </p:cNvSpPr>
            <p:nvPr/>
          </p:nvSpPr>
          <p:spPr bwMode="auto">
            <a:xfrm>
              <a:off x="5974180" y="3124200"/>
              <a:ext cx="1436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cs typeface="Arial" charset="0"/>
                </a:rPr>
                <a:t>f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ontent Placeholder 9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endParaRPr lang="en-US">
              <a:latin typeface="Tw Cen MT" charset="0"/>
            </a:endParaRP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3679825" y="1527175"/>
            <a:ext cx="1020763" cy="4016375"/>
            <a:chOff x="5714999" y="1819216"/>
            <a:chExt cx="1143003" cy="5355209"/>
          </a:xfrm>
        </p:grpSpPr>
        <p:sp>
          <p:nvSpPr>
            <p:cNvPr id="30" name="Rectangle 29"/>
            <p:cNvSpPr/>
            <p:nvPr/>
          </p:nvSpPr>
          <p:spPr>
            <a:xfrm>
              <a:off x="5714999" y="1819216"/>
              <a:ext cx="1143003" cy="1009659"/>
            </a:xfrm>
            <a:prstGeom prst="rect">
              <a:avLst/>
            </a:prstGeom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29060" tIns="64529" rIns="129060" bIns="64529" anchor="ctr"/>
            <a:lstStyle/>
            <a:p>
              <a:pPr>
                <a:defRPr/>
              </a:pPr>
              <a:r>
                <a:rPr lang="en-US" sz="1400" i="1" dirty="0">
                  <a:solidFill>
                    <a:schemeClr val="tx2"/>
                  </a:solidFill>
                </a:rPr>
                <a:t>Place</a:t>
              </a:r>
              <a:r>
                <a:rPr lang="en-US" sz="1400" i="1" dirty="0"/>
                <a:t> the </a:t>
              </a:r>
              <a:r>
                <a:rPr lang="en-US" sz="1400" i="1" dirty="0">
                  <a:solidFill>
                    <a:srgbClr val="7030A0"/>
                  </a:solidFill>
                </a:rPr>
                <a:t>pot</a:t>
              </a:r>
              <a:r>
                <a:rPr lang="en-US" sz="1400" i="1" dirty="0"/>
                <a:t> on the </a:t>
              </a:r>
              <a:r>
                <a:rPr lang="en-US" sz="1400" i="1" dirty="0">
                  <a:solidFill>
                    <a:srgbClr val="7030A0"/>
                  </a:solidFill>
                </a:rPr>
                <a:t>tap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714999" y="3133677"/>
              <a:ext cx="1143003" cy="914407"/>
            </a:xfrm>
            <a:prstGeom prst="rect">
              <a:avLst/>
            </a:prstGeom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29060" tIns="64529" rIns="129060" bIns="64529" anchor="ctr"/>
            <a:lstStyle/>
            <a:p>
              <a:pPr>
                <a:defRPr/>
              </a:pPr>
              <a:r>
                <a:rPr lang="en-US" sz="1400" i="1" dirty="0">
                  <a:solidFill>
                    <a:schemeClr val="tx2"/>
                  </a:solidFill>
                </a:rPr>
                <a:t>Turn</a:t>
              </a:r>
              <a:r>
                <a:rPr lang="en-US" sz="1400" i="1" dirty="0"/>
                <a:t> the </a:t>
              </a:r>
              <a:r>
                <a:rPr lang="en-US" sz="1400" i="1" dirty="0">
                  <a:solidFill>
                    <a:srgbClr val="7030A0"/>
                  </a:solidFill>
                </a:rPr>
                <a:t>tap</a:t>
              </a:r>
              <a:r>
                <a:rPr lang="en-US" sz="1400" i="1" dirty="0"/>
                <a:t> on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714999" y="6183817"/>
              <a:ext cx="1143003" cy="990608"/>
            </a:xfrm>
            <a:prstGeom prst="rect">
              <a:avLst/>
            </a:prstGeom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29060" tIns="64529" rIns="129060" bIns="64529" anchor="ctr"/>
            <a:lstStyle/>
            <a:p>
              <a:pPr>
                <a:defRPr/>
              </a:pPr>
              <a:r>
                <a:rPr lang="en-US" sz="1400" i="1" dirty="0">
                  <a:solidFill>
                    <a:schemeClr val="tx2"/>
                  </a:solidFill>
                </a:rPr>
                <a:t>Heat</a:t>
              </a:r>
              <a:r>
                <a:rPr lang="en-US" sz="1400" i="1" dirty="0"/>
                <a:t> the </a:t>
              </a:r>
              <a:r>
                <a:rPr lang="en-US" sz="1400" i="1" dirty="0">
                  <a:solidFill>
                    <a:srgbClr val="7030A0"/>
                  </a:solidFill>
                </a:rPr>
                <a:t>pot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714999" y="4278802"/>
              <a:ext cx="1143003" cy="914407"/>
            </a:xfrm>
            <a:prstGeom prst="rect">
              <a:avLst/>
            </a:prstGeom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29060" tIns="64529" rIns="129060" bIns="64529" anchor="ctr"/>
            <a:lstStyle/>
            <a:p>
              <a:pPr>
                <a:defRPr/>
              </a:pPr>
              <a:r>
                <a:rPr lang="en-US" sz="1400" i="1" dirty="0">
                  <a:solidFill>
                    <a:schemeClr val="tx2"/>
                  </a:solidFill>
                </a:rPr>
                <a:t>Turn</a:t>
              </a:r>
              <a:r>
                <a:rPr lang="en-US" sz="1400" i="1" dirty="0"/>
                <a:t> the </a:t>
              </a:r>
              <a:r>
                <a:rPr lang="en-US" sz="1400" i="1" dirty="0">
                  <a:solidFill>
                    <a:srgbClr val="7030A0"/>
                  </a:solidFill>
                </a:rPr>
                <a:t>tap</a:t>
              </a:r>
              <a:r>
                <a:rPr lang="en-US" sz="1400" i="1" dirty="0"/>
                <a:t> off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555625" y="4286250"/>
            <a:ext cx="2819400" cy="857250"/>
          </a:xfrm>
          <a:prstGeom prst="rect">
            <a:avLst/>
          </a:prstGeom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5281" tIns="37640" rIns="75281" bIns="37640" anchor="ctr"/>
          <a:lstStyle/>
          <a:p>
            <a:pPr>
              <a:defRPr/>
            </a:pPr>
            <a:r>
              <a:rPr lang="en-US" sz="1400" i="1" dirty="0"/>
              <a:t>Place the pot on the tap and turn the tap on. When it is filled,  turn the tap off and heat the pot.</a:t>
            </a:r>
          </a:p>
        </p:txBody>
      </p:sp>
      <p:sp>
        <p:nvSpPr>
          <p:cNvPr id="34820" name="TextBox 1"/>
          <p:cNvSpPr txBox="1">
            <a:spLocks noChangeArrowheads="1"/>
          </p:cNvSpPr>
          <p:nvPr/>
        </p:nvSpPr>
        <p:spPr bwMode="auto">
          <a:xfrm>
            <a:off x="358775" y="300038"/>
            <a:ext cx="779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281" tIns="37640" rIns="75281" bIns="3764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 eaLnBrk="1" hangingPunct="1"/>
            <a:r>
              <a:rPr lang="en-US" b="1"/>
              <a:t>Input: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684713" y="338138"/>
            <a:ext cx="20288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281" tIns="37640" rIns="75281" bIns="37640">
            <a:spAutoFit/>
          </a:bodyPr>
          <a:lstStyle/>
          <a:p>
            <a:r>
              <a:rPr lang="en-US" b="1"/>
              <a:t>Output: Inferred Sequences</a:t>
            </a:r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4700588" y="1141413"/>
            <a:ext cx="1943100" cy="4573587"/>
            <a:chOff x="7010400" y="1447801"/>
            <a:chExt cx="3236813" cy="6097942"/>
          </a:xfrm>
        </p:grpSpPr>
        <p:sp>
          <p:nvSpPr>
            <p:cNvPr id="15" name="Rectangle 14"/>
            <p:cNvSpPr/>
            <p:nvPr/>
          </p:nvSpPr>
          <p:spPr>
            <a:xfrm>
              <a:off x="7010400" y="2237294"/>
              <a:ext cx="3236813" cy="505870"/>
            </a:xfrm>
            <a:prstGeom prst="rect">
              <a:avLst/>
            </a:prstGeom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29060" tIns="64529" rIns="129060" bIns="64529" anchor="ctr"/>
            <a:lstStyle/>
            <a:p>
              <a:pPr>
                <a:defRPr/>
              </a:pPr>
              <a:r>
                <a:rPr lang="en-US" sz="900" dirty="0" err="1">
                  <a:latin typeface="Courier New" pitchFamily="49" charset="0"/>
                  <a:cs typeface="Courier New" pitchFamily="49" charset="0"/>
                </a:rPr>
                <a:t>moveTo</a:t>
              </a:r>
              <a:r>
                <a:rPr lang="en-US" sz="900" dirty="0">
                  <a:latin typeface="Courier New" pitchFamily="49" charset="0"/>
                  <a:cs typeface="Courier New" pitchFamily="49" charset="0"/>
                </a:rPr>
                <a:t>(sink1)</a:t>
              </a:r>
            </a:p>
            <a:p>
              <a:pPr>
                <a:defRPr/>
              </a:pPr>
              <a:r>
                <a:rPr lang="en-US" sz="900" dirty="0">
                  <a:latin typeface="Courier New" pitchFamily="49" charset="0"/>
                  <a:cs typeface="Courier New" pitchFamily="49" charset="0"/>
                </a:rPr>
                <a:t>keep(pot1,sink1,on)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010401" y="3462476"/>
              <a:ext cx="3236812" cy="576124"/>
            </a:xfrm>
            <a:prstGeom prst="rect">
              <a:avLst/>
            </a:prstGeom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29060" tIns="64529" rIns="129060" bIns="64529" anchor="ctr"/>
            <a:lstStyle/>
            <a:p>
              <a:pPr>
                <a:defRPr/>
              </a:pPr>
              <a:r>
                <a:rPr lang="en-US" sz="900" strike="sngStrike" dirty="0">
                  <a:latin typeface="Courier New" pitchFamily="49" charset="0"/>
                  <a:cs typeface="Courier New" pitchFamily="49" charset="0"/>
                </a:rPr>
                <a:t>keep(pot2,sink2,on)</a:t>
              </a:r>
            </a:p>
            <a:p>
              <a:pPr>
                <a:defRPr/>
              </a:pPr>
              <a:r>
                <a:rPr lang="en-US" sz="900" dirty="0">
                  <a:latin typeface="Courier New" pitchFamily="49" charset="0"/>
                  <a:cs typeface="Courier New" pitchFamily="49" charset="0"/>
                </a:rPr>
                <a:t>toggle(sink1knob1,on) </a:t>
              </a:r>
            </a:p>
            <a:p>
              <a:pPr>
                <a:defRPr/>
              </a:pPr>
              <a:r>
                <a:rPr lang="en-US" sz="900" dirty="0">
                  <a:latin typeface="Courier New" pitchFamily="49" charset="0"/>
                  <a:cs typeface="Courier New" pitchFamily="49" charset="0"/>
                </a:rPr>
                <a:t>wait()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10400" y="6095868"/>
              <a:ext cx="3236813" cy="1449875"/>
            </a:xfrm>
            <a:prstGeom prst="rect">
              <a:avLst/>
            </a:prstGeom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29060" tIns="64529" rIns="129060" bIns="64529" anchor="ctr"/>
            <a:lstStyle/>
            <a:p>
              <a:pPr>
                <a:defRPr/>
              </a:pPr>
              <a:r>
                <a:rPr lang="en-US" sz="900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keep(pot1,burner1,on)</a:t>
              </a:r>
            </a:p>
            <a:p>
              <a:pPr>
                <a:defRPr/>
              </a:pPr>
              <a:r>
                <a:rPr lang="en-US" sz="900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toggle(stove1knob1,on) </a:t>
              </a:r>
            </a:p>
            <a:p>
              <a:pPr>
                <a:defRPr/>
              </a:pPr>
              <a:r>
                <a:rPr lang="en-US" sz="900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wait()</a:t>
              </a:r>
            </a:p>
            <a:p>
              <a:pPr>
                <a:defRPr/>
              </a:pPr>
              <a:r>
                <a:rPr lang="en-US" sz="900" dirty="0">
                  <a:latin typeface="Courier New" pitchFamily="49" charset="0"/>
                  <a:cs typeface="Courier New" pitchFamily="49" charset="0"/>
                </a:rPr>
                <a:t>toggle(stove1knob1,off)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010400" y="4574028"/>
              <a:ext cx="3236813" cy="567250"/>
            </a:xfrm>
            <a:prstGeom prst="rect">
              <a:avLst/>
            </a:prstGeom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29060" tIns="64529" rIns="129060" bIns="64529" anchor="ctr"/>
            <a:lstStyle/>
            <a:p>
              <a:pPr>
                <a:defRPr/>
              </a:pPr>
              <a:r>
                <a:rPr lang="en-US" sz="900" dirty="0">
                  <a:latin typeface="Courier New" pitchFamily="49" charset="0"/>
                  <a:cs typeface="Courier New" pitchFamily="49" charset="0"/>
                </a:rPr>
                <a:t>toggle(</a:t>
              </a:r>
              <a:r>
                <a:rPr lang="en-US" sz="900" dirty="0">
                  <a:solidFill>
                    <a:schemeClr val="tx1"/>
                  </a:solidFill>
                  <a:latin typeface="Courier New" pitchFamily="49" charset="0"/>
                  <a:cs typeface="Courier New" pitchFamily="49" charset="0"/>
                </a:rPr>
                <a:t>sink1knob1,off)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010400" y="1447801"/>
              <a:ext cx="3236813" cy="533385"/>
            </a:xfrm>
            <a:prstGeom prst="rect">
              <a:avLst/>
            </a:prstGeom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29060" tIns="64529" rIns="129060" bIns="64529" anchor="ctr"/>
            <a:lstStyle/>
            <a:p>
              <a:pPr>
                <a:defRPr/>
              </a:pPr>
              <a:r>
                <a:rPr lang="en-US" sz="900" dirty="0" err="1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moveTo</a:t>
              </a:r>
              <a:r>
                <a:rPr lang="en-US" sz="90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(pot1)  </a:t>
              </a:r>
            </a:p>
            <a:p>
              <a:pPr>
                <a:defRPr/>
              </a:pPr>
              <a:r>
                <a:rPr lang="en-US" sz="90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grasp(pot1) 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010400" y="2929425"/>
              <a:ext cx="3236813" cy="347123"/>
            </a:xfrm>
            <a:prstGeom prst="rect">
              <a:avLst/>
            </a:prstGeom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29060" tIns="64529" rIns="129060" bIns="64529" anchor="ctr"/>
            <a:lstStyle/>
            <a:p>
              <a:pPr>
                <a:defRPr/>
              </a:pPr>
              <a:r>
                <a:rPr lang="en-US" sz="90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&lt;no-op&gt;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010400" y="4224788"/>
              <a:ext cx="3236813" cy="347123"/>
            </a:xfrm>
            <a:prstGeom prst="rect">
              <a:avLst/>
            </a:prstGeom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29060" tIns="64529" rIns="129060" bIns="64529" anchor="ctr"/>
            <a:lstStyle/>
            <a:p>
              <a:pPr>
                <a:defRPr/>
              </a:pPr>
              <a:r>
                <a:rPr lang="en-US" sz="90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&lt;no-op&gt;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010400" y="5257692"/>
              <a:ext cx="3236813" cy="685780"/>
            </a:xfrm>
            <a:prstGeom prst="rect">
              <a:avLst/>
            </a:prstGeom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29060" tIns="64529" rIns="129060" bIns="64529" anchor="ctr"/>
            <a:lstStyle/>
            <a:p>
              <a:pPr>
                <a:defRPr/>
              </a:pPr>
              <a:r>
                <a:rPr lang="en-US" sz="900" dirty="0" err="1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moveTo</a:t>
              </a:r>
              <a:r>
                <a:rPr lang="en-US" sz="90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(pot1)</a:t>
              </a:r>
            </a:p>
            <a:p>
              <a:pPr>
                <a:defRPr/>
              </a:pPr>
              <a:r>
                <a:rPr lang="en-US" sz="90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grasp(pot1)</a:t>
              </a:r>
            </a:p>
            <a:p>
              <a:pPr>
                <a:defRPr/>
              </a:pPr>
              <a:r>
                <a:rPr lang="en-US" sz="900" dirty="0" err="1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moveTo</a:t>
              </a:r>
              <a:r>
                <a:rPr lang="en-US" sz="900" dirty="0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(stove1)</a:t>
              </a:r>
            </a:p>
          </p:txBody>
        </p:sp>
      </p:grpSp>
      <p:sp>
        <p:nvSpPr>
          <p:cNvPr id="69" name="Rectangle 68"/>
          <p:cNvSpPr/>
          <p:nvPr/>
        </p:nvSpPr>
        <p:spPr>
          <a:xfrm>
            <a:off x="4700588" y="1028700"/>
            <a:ext cx="1828800" cy="4627563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3337" tIns="26668" rIns="53337" bIns="26668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3" name="Straight Connector 72"/>
          <p:cNvCxnSpPr/>
          <p:nvPr/>
        </p:nvCxnSpPr>
        <p:spPr>
          <a:xfrm>
            <a:off x="523875" y="5772150"/>
            <a:ext cx="9372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5" name="TextBox 56"/>
          <p:cNvSpPr txBox="1">
            <a:spLocks noChangeArrowheads="1"/>
          </p:cNvSpPr>
          <p:nvPr/>
        </p:nvSpPr>
        <p:spPr bwMode="auto">
          <a:xfrm>
            <a:off x="296863" y="4114800"/>
            <a:ext cx="1422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281" tIns="37640" rIns="75281" bIns="3764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 eaLnBrk="1" hangingPunct="1"/>
            <a:r>
              <a:rPr lang="en-US" sz="1400" b="1"/>
              <a:t>NL Instruction:</a:t>
            </a: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303213" y="1271588"/>
            <a:ext cx="12795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281" tIns="37640" rIns="75281" bIns="3764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 eaLnBrk="1" hangingPunct="1"/>
            <a:r>
              <a:rPr lang="en-US" sz="1400" b="1"/>
              <a:t>Environment:</a:t>
            </a:r>
          </a:p>
        </p:txBody>
      </p:sp>
      <p:cxnSp>
        <p:nvCxnSpPr>
          <p:cNvPr id="13" name="Elbow Connector 12"/>
          <p:cNvCxnSpPr>
            <a:stCxn id="36" idx="3"/>
            <a:endCxn id="30" idx="1"/>
          </p:cNvCxnSpPr>
          <p:nvPr/>
        </p:nvCxnSpPr>
        <p:spPr>
          <a:xfrm flipV="1">
            <a:off x="3375025" y="1905000"/>
            <a:ext cx="304800" cy="2809875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36" idx="3"/>
            <a:endCxn id="31" idx="1"/>
          </p:cNvCxnSpPr>
          <p:nvPr/>
        </p:nvCxnSpPr>
        <p:spPr>
          <a:xfrm flipV="1">
            <a:off x="3375025" y="2855913"/>
            <a:ext cx="304800" cy="1858962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36" idx="3"/>
            <a:endCxn id="33" idx="1"/>
          </p:cNvCxnSpPr>
          <p:nvPr/>
        </p:nvCxnSpPr>
        <p:spPr>
          <a:xfrm flipV="1">
            <a:off x="3375025" y="3714750"/>
            <a:ext cx="304800" cy="1000125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/>
          <p:cNvCxnSpPr>
            <a:stCxn id="36" idx="3"/>
            <a:endCxn id="32" idx="1"/>
          </p:cNvCxnSpPr>
          <p:nvPr/>
        </p:nvCxnSpPr>
        <p:spPr>
          <a:xfrm>
            <a:off x="3375025" y="4714875"/>
            <a:ext cx="304800" cy="457200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G:\Dropbox\research\dipendra_language_program\figure_pic\DSC_02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5" r="7391"/>
          <a:stretch>
            <a:fillRect/>
          </a:stretch>
        </p:blipFill>
        <p:spPr bwMode="auto">
          <a:xfrm>
            <a:off x="3375025" y="417513"/>
            <a:ext cx="581025" cy="1066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Dropbox\research\dipendra_language_program\figure_pic\DSC_02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" t="14357" r="2859" b="10301"/>
          <a:stretch>
            <a:fillRect/>
          </a:stretch>
        </p:blipFill>
        <p:spPr bwMode="auto">
          <a:xfrm>
            <a:off x="555625" y="1655763"/>
            <a:ext cx="2855913" cy="236061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5" name="Straight Connector 94"/>
          <p:cNvCxnSpPr/>
          <p:nvPr/>
        </p:nvCxnSpPr>
        <p:spPr>
          <a:xfrm>
            <a:off x="523875" y="342900"/>
            <a:ext cx="9372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H="1" flipV="1">
            <a:off x="3956050" y="1157288"/>
            <a:ext cx="490538" cy="261937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35" name="Title 5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n-US">
              <a:latin typeface="Tw Cen MT" charset="0"/>
            </a:endParaRPr>
          </a:p>
        </p:txBody>
      </p: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5622925" y="1062038"/>
            <a:ext cx="2482850" cy="1409700"/>
            <a:chOff x="5622335" y="1061288"/>
            <a:chExt cx="2483830" cy="1410467"/>
          </a:xfrm>
        </p:grpSpPr>
        <p:pic>
          <p:nvPicPr>
            <p:cNvPr id="34837" name="Picture 96" descr="data_traj_pour_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00" t="40591" b="7188"/>
            <a:stretch>
              <a:fillRect/>
            </a:stretch>
          </p:blipFill>
          <p:spPr bwMode="auto">
            <a:xfrm>
              <a:off x="6756609" y="1061288"/>
              <a:ext cx="1349556" cy="1410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3" name="Straight Connector 22"/>
            <p:cNvCxnSpPr/>
            <p:nvPr/>
          </p:nvCxnSpPr>
          <p:spPr>
            <a:xfrm flipV="1">
              <a:off x="5622335" y="1061288"/>
              <a:ext cx="1133922" cy="2096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5622335" y="1418669"/>
              <a:ext cx="1133922" cy="10149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9" grpId="0" animBg="1"/>
      <p:bldP spid="5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>
                <a:latin typeface="Tw Cen MT" charset="0"/>
              </a:rPr>
              <a:t>Topological Sort</a:t>
            </a:r>
          </a:p>
        </p:txBody>
      </p:sp>
      <p:sp>
        <p:nvSpPr>
          <p:cNvPr id="368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6327D330-0BF1-4F49-A704-E39C0443FBAF}" type="slidenum">
              <a:rPr lang="en-US" sz="1200">
                <a:solidFill>
                  <a:srgbClr val="FFFF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pPr eaLnBrk="1" hangingPunct="1">
                <a:lnSpc>
                  <a:spcPct val="80000"/>
                </a:lnSpc>
              </a:pPr>
              <a:t>21</a:t>
            </a:fld>
            <a:endParaRPr lang="en-US" sz="1200">
              <a:solidFill>
                <a:srgbClr val="FFFFFF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524000"/>
            <a:ext cx="8458200" cy="5334000"/>
          </a:xfrm>
        </p:spPr>
        <p:txBody>
          <a:bodyPr rIns="132080"/>
          <a:lstStyle/>
          <a:p>
            <a:pPr eaLnBrk="1" hangingPunct="1">
              <a:defRPr/>
            </a:pPr>
            <a:r>
              <a:rPr lang="en-US" dirty="0">
                <a:solidFill>
                  <a:srgbClr val="C00000"/>
                </a:solidFill>
                <a:latin typeface="Tw Cen MT" charset="0"/>
                <a:cs typeface="+mn-cs"/>
              </a:rPr>
              <a:t>T</a:t>
            </a:r>
            <a:r>
              <a:rPr lang="en-US" dirty="0" smtClean="0">
                <a:solidFill>
                  <a:srgbClr val="C00000"/>
                </a:solidFill>
                <a:latin typeface="Tw Cen MT" charset="0"/>
                <a:cs typeface="+mn-cs"/>
              </a:rPr>
              <a:t>opological </a:t>
            </a:r>
            <a:r>
              <a:rPr lang="en-US" dirty="0">
                <a:solidFill>
                  <a:srgbClr val="C00000"/>
                </a:solidFill>
                <a:latin typeface="Tw Cen MT" charset="0"/>
                <a:cs typeface="+mn-cs"/>
              </a:rPr>
              <a:t>sort </a:t>
            </a:r>
            <a:r>
              <a:rPr lang="en-US" dirty="0">
                <a:latin typeface="Tw Cen MT" charset="0"/>
                <a:cs typeface="+mn-cs"/>
              </a:rPr>
              <a:t>of the dag</a:t>
            </a:r>
          </a:p>
          <a:p>
            <a:pPr marL="455613" lvl="1" indent="0" eaLnBrk="1" hangingPunct="1">
              <a:buFont typeface="Wingdings 2" charset="0"/>
              <a:buNone/>
              <a:defRPr/>
            </a:pPr>
            <a:r>
              <a:rPr lang="en-US" dirty="0">
                <a:latin typeface="Tw Cen MT" charset="0"/>
              </a:rPr>
              <a:t>This is a numbering of the vertices such that all edges go from lower- to higher-numbered vertices</a:t>
            </a:r>
          </a:p>
          <a:p>
            <a:pPr marL="728663" lvl="1" eaLnBrk="1" hangingPunct="1">
              <a:defRPr/>
            </a:pPr>
            <a:endParaRPr lang="en-US" dirty="0">
              <a:latin typeface="Tw Cen MT" charset="0"/>
            </a:endParaRPr>
          </a:p>
          <a:p>
            <a:pPr marL="728663" lvl="1" eaLnBrk="1" hangingPunct="1">
              <a:defRPr/>
            </a:pPr>
            <a:endParaRPr lang="en-US" dirty="0">
              <a:latin typeface="Tw Cen MT" charset="0"/>
            </a:endParaRPr>
          </a:p>
          <a:p>
            <a:pPr marL="728663" lvl="1" eaLnBrk="1" hangingPunct="1">
              <a:defRPr/>
            </a:pPr>
            <a:endParaRPr lang="en-US" dirty="0">
              <a:latin typeface="Tw Cen MT" charset="0"/>
            </a:endParaRPr>
          </a:p>
          <a:p>
            <a:pPr marL="728663" lvl="1" eaLnBrk="1" hangingPunct="1">
              <a:defRPr/>
            </a:pPr>
            <a:endParaRPr lang="en-US" dirty="0">
              <a:latin typeface="Tw Cen MT" charset="0"/>
            </a:endParaRPr>
          </a:p>
          <a:p>
            <a:pPr marL="728663" lvl="1" eaLnBrk="1" hangingPunct="1">
              <a:defRPr/>
            </a:pPr>
            <a:endParaRPr lang="en-US" dirty="0">
              <a:latin typeface="Tw Cen MT" charset="0"/>
            </a:endParaRPr>
          </a:p>
          <a:p>
            <a:pPr eaLnBrk="1" hangingPunct="1">
              <a:defRPr/>
            </a:pPr>
            <a:r>
              <a:rPr lang="en-US" dirty="0">
                <a:latin typeface="Tw Cen MT" charset="0"/>
                <a:cs typeface="+mn-cs"/>
              </a:rPr>
              <a:t>Useful in job scheduling with precedence constraints</a:t>
            </a:r>
          </a:p>
        </p:txBody>
      </p:sp>
      <p:grpSp>
        <p:nvGrpSpPr>
          <p:cNvPr id="36868" name="Group 28"/>
          <p:cNvGrpSpPr>
            <a:grpSpLocks/>
          </p:cNvGrpSpPr>
          <p:nvPr/>
        </p:nvGrpSpPr>
        <p:grpSpPr bwMode="auto">
          <a:xfrm>
            <a:off x="2895600" y="3124200"/>
            <a:ext cx="3408363" cy="1981200"/>
            <a:chOff x="2743459" y="1752600"/>
            <a:chExt cx="3408639" cy="1981200"/>
          </a:xfrm>
        </p:grpSpPr>
        <p:sp>
          <p:nvSpPr>
            <p:cNvPr id="36873" name="Oval 4"/>
            <p:cNvSpPr>
              <a:spLocks/>
            </p:cNvSpPr>
            <p:nvPr/>
          </p:nvSpPr>
          <p:spPr bwMode="auto">
            <a:xfrm>
              <a:off x="3124200" y="1752600"/>
              <a:ext cx="261938" cy="26193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6874" name="Oval 5"/>
            <p:cNvSpPr>
              <a:spLocks/>
            </p:cNvSpPr>
            <p:nvPr/>
          </p:nvSpPr>
          <p:spPr bwMode="auto">
            <a:xfrm>
              <a:off x="3124201" y="3200401"/>
              <a:ext cx="228599" cy="22859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6875" name="Oval 6"/>
            <p:cNvSpPr>
              <a:spLocks/>
            </p:cNvSpPr>
            <p:nvPr/>
          </p:nvSpPr>
          <p:spPr bwMode="auto">
            <a:xfrm>
              <a:off x="4267200" y="2628901"/>
              <a:ext cx="190499" cy="19049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6876" name="Oval 7"/>
            <p:cNvSpPr>
              <a:spLocks/>
            </p:cNvSpPr>
            <p:nvPr/>
          </p:nvSpPr>
          <p:spPr bwMode="auto">
            <a:xfrm flipV="1">
              <a:off x="5257800" y="2057400"/>
              <a:ext cx="266699" cy="233363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6877" name="Oval 8"/>
            <p:cNvSpPr>
              <a:spLocks/>
            </p:cNvSpPr>
            <p:nvPr/>
          </p:nvSpPr>
          <p:spPr bwMode="auto">
            <a:xfrm>
              <a:off x="4267200" y="3248024"/>
              <a:ext cx="220663" cy="220663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6878" name="Oval 9"/>
            <p:cNvSpPr>
              <a:spLocks/>
            </p:cNvSpPr>
            <p:nvPr/>
          </p:nvSpPr>
          <p:spPr bwMode="auto">
            <a:xfrm>
              <a:off x="5562601" y="3276601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6879" name="AutoShape 10"/>
            <p:cNvSpPr>
              <a:spLocks/>
            </p:cNvSpPr>
            <p:nvPr/>
          </p:nvSpPr>
          <p:spPr bwMode="auto">
            <a:xfrm>
              <a:off x="3429000" y="2057400"/>
              <a:ext cx="808038" cy="5318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880" name="AutoShape 11"/>
            <p:cNvSpPr>
              <a:spLocks/>
            </p:cNvSpPr>
            <p:nvPr/>
          </p:nvSpPr>
          <p:spPr bwMode="auto">
            <a:xfrm rot="10800000">
              <a:off x="3200400" y="2133600"/>
              <a:ext cx="76200" cy="1066799"/>
            </a:xfrm>
            <a:custGeom>
              <a:avLst/>
              <a:gdLst>
                <a:gd name="T0" fmla="*/ 0 w 21600"/>
                <a:gd name="T1" fmla="*/ 0 h 21600"/>
                <a:gd name="T2" fmla="*/ 61814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881" name="AutoShape 12"/>
            <p:cNvSpPr>
              <a:spLocks/>
            </p:cNvSpPr>
            <p:nvPr/>
          </p:nvSpPr>
          <p:spPr bwMode="auto">
            <a:xfrm>
              <a:off x="3352800" y="2057400"/>
              <a:ext cx="998538" cy="11223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882" name="AutoShape 13"/>
            <p:cNvSpPr>
              <a:spLocks/>
            </p:cNvSpPr>
            <p:nvPr/>
          </p:nvSpPr>
          <p:spPr bwMode="auto">
            <a:xfrm rot="10800000" flipH="1">
              <a:off x="4394200" y="2286000"/>
              <a:ext cx="787399" cy="3619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883" name="AutoShape 14"/>
            <p:cNvSpPr>
              <a:spLocks/>
            </p:cNvSpPr>
            <p:nvPr/>
          </p:nvSpPr>
          <p:spPr bwMode="auto">
            <a:xfrm>
              <a:off x="5410200" y="2362200"/>
              <a:ext cx="165100" cy="889000"/>
            </a:xfrm>
            <a:custGeom>
              <a:avLst/>
              <a:gdLst>
                <a:gd name="T0" fmla="*/ 0 w 21600"/>
                <a:gd name="T1" fmla="*/ 0 h 21600"/>
                <a:gd name="T2" fmla="*/ 30316938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884" name="AutoShape 15"/>
            <p:cNvSpPr>
              <a:spLocks/>
            </p:cNvSpPr>
            <p:nvPr/>
          </p:nvSpPr>
          <p:spPr bwMode="auto">
            <a:xfrm flipH="1">
              <a:off x="4495800" y="2286000"/>
              <a:ext cx="761998" cy="8985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885" name="AutoShape 16"/>
            <p:cNvSpPr>
              <a:spLocks/>
            </p:cNvSpPr>
            <p:nvPr/>
          </p:nvSpPr>
          <p:spPr bwMode="auto">
            <a:xfrm rot="10800000" flipH="1" flipV="1">
              <a:off x="4487862" y="3292474"/>
              <a:ext cx="1074737" cy="1365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4085846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886" name="AutoShape 17"/>
            <p:cNvSpPr>
              <a:spLocks/>
            </p:cNvSpPr>
            <p:nvPr/>
          </p:nvSpPr>
          <p:spPr bwMode="auto">
            <a:xfrm>
              <a:off x="3429000" y="1981201"/>
              <a:ext cx="1676400" cy="2286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157334363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887" name="AutoShape 18"/>
            <p:cNvSpPr>
              <a:spLocks/>
            </p:cNvSpPr>
            <p:nvPr/>
          </p:nvSpPr>
          <p:spPr bwMode="auto">
            <a:xfrm>
              <a:off x="3429000" y="3303267"/>
              <a:ext cx="762000" cy="4953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0934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888" name="AutoShape 19"/>
            <p:cNvSpPr>
              <a:spLocks/>
            </p:cNvSpPr>
            <p:nvPr/>
          </p:nvSpPr>
          <p:spPr bwMode="auto">
            <a:xfrm rot="10800000" flipH="1">
              <a:off x="3352800" y="2705100"/>
              <a:ext cx="879476" cy="4953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889" name="AutoShape 20"/>
            <p:cNvSpPr>
              <a:spLocks/>
            </p:cNvSpPr>
            <p:nvPr/>
          </p:nvSpPr>
          <p:spPr bwMode="auto">
            <a:xfrm>
              <a:off x="4495800" y="2743200"/>
              <a:ext cx="1054100" cy="5588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890" name="Rectangle 21"/>
            <p:cNvSpPr>
              <a:spLocks/>
            </p:cNvSpPr>
            <p:nvPr/>
          </p:nvSpPr>
          <p:spPr bwMode="auto">
            <a:xfrm>
              <a:off x="2743459" y="1752600"/>
              <a:ext cx="2122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cs typeface="Arial" charset="0"/>
                </a:rPr>
                <a:t>1</a:t>
              </a:r>
            </a:p>
          </p:txBody>
        </p:sp>
        <p:sp>
          <p:nvSpPr>
            <p:cNvPr id="36891" name="Rectangle 22"/>
            <p:cNvSpPr>
              <a:spLocks/>
            </p:cNvSpPr>
            <p:nvPr/>
          </p:nvSpPr>
          <p:spPr bwMode="auto">
            <a:xfrm>
              <a:off x="2895859" y="3211512"/>
              <a:ext cx="2122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cs typeface="Arial" charset="0"/>
                </a:rPr>
                <a:t>0</a:t>
              </a:r>
            </a:p>
          </p:txBody>
        </p:sp>
        <p:sp>
          <p:nvSpPr>
            <p:cNvPr id="36892" name="Rectangle 23"/>
            <p:cNvSpPr>
              <a:spLocks/>
            </p:cNvSpPr>
            <p:nvPr/>
          </p:nvSpPr>
          <p:spPr bwMode="auto">
            <a:xfrm>
              <a:off x="4258728" y="2220912"/>
              <a:ext cx="2122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cs typeface="Arial" charset="0"/>
                </a:rPr>
                <a:t>2</a:t>
              </a:r>
            </a:p>
          </p:txBody>
        </p:sp>
        <p:sp>
          <p:nvSpPr>
            <p:cNvPr id="36893" name="Rectangle 24"/>
            <p:cNvSpPr>
              <a:spLocks/>
            </p:cNvSpPr>
            <p:nvPr/>
          </p:nvSpPr>
          <p:spPr bwMode="auto">
            <a:xfrm>
              <a:off x="5578734" y="1752600"/>
              <a:ext cx="2122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cs typeface="Arial" charset="0"/>
                </a:rPr>
                <a:t>3</a:t>
              </a:r>
            </a:p>
          </p:txBody>
        </p:sp>
        <p:sp>
          <p:nvSpPr>
            <p:cNvPr id="36894" name="Rectangle 25"/>
            <p:cNvSpPr>
              <a:spLocks/>
            </p:cNvSpPr>
            <p:nvPr/>
          </p:nvSpPr>
          <p:spPr bwMode="auto">
            <a:xfrm>
              <a:off x="4512193" y="3364468"/>
              <a:ext cx="2122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cs typeface="Arial" charset="0"/>
                </a:rPr>
                <a:t>4</a:t>
              </a:r>
            </a:p>
          </p:txBody>
        </p:sp>
        <p:sp>
          <p:nvSpPr>
            <p:cNvPr id="36895" name="Rectangle 26"/>
            <p:cNvSpPr>
              <a:spLocks/>
            </p:cNvSpPr>
            <p:nvPr/>
          </p:nvSpPr>
          <p:spPr bwMode="auto">
            <a:xfrm>
              <a:off x="5939891" y="3124200"/>
              <a:ext cx="2122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cs typeface="Arial" charset="0"/>
                </a:rPr>
                <a:t>5</a:t>
              </a:r>
            </a:p>
          </p:txBody>
        </p:sp>
      </p:grpSp>
      <p:sp>
        <p:nvSpPr>
          <p:cNvPr id="36869" name="TextBox 1"/>
          <p:cNvSpPr txBox="1">
            <a:spLocks noChangeArrowheads="1"/>
          </p:cNvSpPr>
          <p:nvPr/>
        </p:nvSpPr>
        <p:spPr bwMode="auto">
          <a:xfrm>
            <a:off x="1295400" y="4572000"/>
            <a:ext cx="2057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2000"/>
              <a:t>Move Bowl to coffee machine</a:t>
            </a:r>
          </a:p>
        </p:txBody>
      </p:sp>
      <p:sp>
        <p:nvSpPr>
          <p:cNvPr id="36870" name="TextBox 29"/>
          <p:cNvSpPr txBox="1">
            <a:spLocks noChangeArrowheads="1"/>
          </p:cNvSpPr>
          <p:nvPr/>
        </p:nvSpPr>
        <p:spPr bwMode="auto">
          <a:xfrm>
            <a:off x="1371600" y="2971800"/>
            <a:ext cx="2057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2000"/>
              <a:t>Turn coffee machine tap</a:t>
            </a:r>
          </a:p>
        </p:txBody>
      </p:sp>
      <p:sp>
        <p:nvSpPr>
          <p:cNvPr id="36871" name="TextBox 30"/>
          <p:cNvSpPr txBox="1">
            <a:spLocks noChangeArrowheads="1"/>
          </p:cNvSpPr>
          <p:nvPr/>
        </p:nvSpPr>
        <p:spPr bwMode="auto">
          <a:xfrm>
            <a:off x="3505200" y="4876800"/>
            <a:ext cx="228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2000"/>
              <a:t>Scoop Ice-cream</a:t>
            </a:r>
          </a:p>
        </p:txBody>
      </p:sp>
      <p:sp>
        <p:nvSpPr>
          <p:cNvPr id="36872" name="TextBox 31"/>
          <p:cNvSpPr txBox="1">
            <a:spLocks noChangeArrowheads="1"/>
          </p:cNvSpPr>
          <p:nvPr/>
        </p:nvSpPr>
        <p:spPr bwMode="auto">
          <a:xfrm>
            <a:off x="6324600" y="4495800"/>
            <a:ext cx="1752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2000"/>
              <a:t>Put ice-cream in bowl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 sz="3600">
                <a:solidFill>
                  <a:srgbClr val="800000"/>
                </a:solidFill>
                <a:latin typeface="Tw Cen MT" charset="0"/>
              </a:rPr>
              <a:t>Graph Concepts and Algorithms</a:t>
            </a:r>
          </a:p>
        </p:txBody>
      </p:sp>
      <p:sp>
        <p:nvSpPr>
          <p:cNvPr id="378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A314201C-4297-5642-92F4-CF8FAC1F31D1}" type="slidenum">
              <a:rPr lang="en-US" sz="1200">
                <a:solidFill>
                  <a:srgbClr val="FFFF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pPr eaLnBrk="1" hangingPunct="1">
                <a:lnSpc>
                  <a:spcPct val="80000"/>
                </a:lnSpc>
              </a:pPr>
              <a:t>22</a:t>
            </a:fld>
            <a:endParaRPr lang="en-US" sz="1200">
              <a:solidFill>
                <a:srgbClr val="FFFFFF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37891" name="Rectangle 2"/>
          <p:cNvSpPr>
            <a:spLocks/>
          </p:cNvSpPr>
          <p:nvPr/>
        </p:nvSpPr>
        <p:spPr bwMode="auto">
          <a:xfrm>
            <a:off x="795338" y="1905000"/>
            <a:ext cx="453866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Adjacency Matrix</a:t>
            </a: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Topological Sort</a:t>
            </a: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Search</a:t>
            </a:r>
            <a:endParaRPr lang="en-US" sz="2800">
              <a:solidFill>
                <a:srgbClr val="C00000"/>
              </a:solidFill>
              <a:cs typeface="Arial" charset="0"/>
            </a:endParaRP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depth-first search</a:t>
            </a: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breadth-first search</a:t>
            </a:r>
          </a:p>
          <a:p>
            <a:pPr marL="269875" indent="-230188">
              <a:buClr>
                <a:srgbClr val="008000"/>
              </a:buClr>
              <a:buSzPct val="100000"/>
              <a:buFont typeface="Arial" charset="0"/>
              <a:buChar char="•"/>
            </a:pPr>
            <a:endParaRPr lang="en-US" sz="1000">
              <a:solidFill>
                <a:srgbClr val="008000"/>
              </a:solidFill>
              <a:cs typeface="Arial" charset="0"/>
            </a:endParaRP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Shortest paths</a:t>
            </a:r>
            <a:endParaRPr lang="en-US" sz="2800">
              <a:solidFill>
                <a:srgbClr val="C00000"/>
              </a:solidFill>
              <a:cs typeface="Arial" charset="0"/>
            </a:endParaRP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Dijkstra's algorithm</a:t>
            </a:r>
          </a:p>
          <a:p>
            <a:pPr marL="269875" indent="-230188">
              <a:buClr>
                <a:srgbClr val="008000"/>
              </a:buClr>
              <a:buSzPct val="100000"/>
              <a:buFont typeface="Arial" charset="0"/>
              <a:buChar char="•"/>
            </a:pPr>
            <a:endParaRPr lang="en-US" sz="1000">
              <a:solidFill>
                <a:srgbClr val="008000"/>
              </a:solidFill>
              <a:cs typeface="Arial" charset="0"/>
            </a:endParaRP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Minimum spanning trees</a:t>
            </a:r>
            <a:endParaRPr lang="en-US" sz="2800">
              <a:solidFill>
                <a:srgbClr val="C00000"/>
              </a:solidFill>
              <a:cs typeface="Arial" charset="0"/>
            </a:endParaRP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Prim's algorithm</a:t>
            </a: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Kruskal's algorithm</a:t>
            </a:r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5181600" y="1892300"/>
            <a:ext cx="365760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7">
              <a:buClr>
                <a:srgbClr val="000000"/>
              </a:buClr>
              <a:buSzPct val="100000"/>
              <a:defRPr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Others:</a:t>
            </a:r>
          </a:p>
          <a:p>
            <a:pPr marL="39687">
              <a:buClr>
                <a:srgbClr val="000000"/>
              </a:buClr>
              <a:buSzPct val="100000"/>
              <a:defRPr/>
            </a:pPr>
            <a:endParaRPr lang="en-US" sz="2800" dirty="0">
              <a:solidFill>
                <a:schemeClr val="tx1"/>
              </a:solidFill>
              <a:cs typeface="Arial" charset="0"/>
            </a:endParaRP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Graph Coloring</a:t>
            </a: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Planarity</a:t>
            </a: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Traveling Salesman problem.</a:t>
            </a:r>
          </a:p>
        </p:txBody>
      </p:sp>
      <p:pic>
        <p:nvPicPr>
          <p:cNvPr id="37893" name="Picture 5" descr="1206574733930851359Ryan_Taylor_Green_Tick.svg.m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4159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1206574733930851359Ryan_Taylor_Green_Tick.svg.m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4168775"/>
            <a:ext cx="4159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1206574733930851359Ryan_Taylor_Green_Tick.svg.m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16175"/>
            <a:ext cx="4159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1206574733930851359Ryan_Taylor_Green_Tick.svg.m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4159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>
                <a:latin typeface="Tw Cen MT" charset="0"/>
              </a:rPr>
              <a:t>AI: Vision and Robotics</a:t>
            </a:r>
          </a:p>
        </p:txBody>
      </p:sp>
      <p:sp>
        <p:nvSpPr>
          <p:cNvPr id="38914" name="Content Placeholder 3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n-US">
                <a:latin typeface="Tw Cen MT" charset="0"/>
              </a:rPr>
              <a:t>Number of cell-phones in 2014: 7 billion!</a:t>
            </a:r>
          </a:p>
          <a:p>
            <a:r>
              <a:rPr lang="en-US">
                <a:latin typeface="Tw Cen MT" charset="0"/>
              </a:rPr>
              <a:t>So many images everywhere.</a:t>
            </a:r>
          </a:p>
          <a:p>
            <a:r>
              <a:rPr lang="en-US">
                <a:latin typeface="Tw Cen MT" charset="0"/>
              </a:rPr>
              <a:t>But do computers understand the images?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3F1EF685-F145-BC47-8327-76745D482FC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 charset="0"/>
              </a:rPr>
              <a:t>Without Graph Algorithms</a:t>
            </a:r>
          </a:p>
        </p:txBody>
      </p:sp>
      <p:pic>
        <p:nvPicPr>
          <p:cNvPr id="5" name="anticipation_ppt_blooper_medium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7883" y="1389528"/>
            <a:ext cx="8393622" cy="472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632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bot_watching_person_drin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1757363"/>
            <a:ext cx="7827962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>
                <a:latin typeface="Tw Cen MT" charset="0"/>
              </a:rPr>
              <a:t>Anticipating Future Actions</a:t>
            </a:r>
          </a:p>
        </p:txBody>
      </p:sp>
      <p:pic>
        <p:nvPicPr>
          <p:cNvPr id="9" name="Picture 8" descr="reaching_anticipatio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857375"/>
            <a:ext cx="3848100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75" y="2336800"/>
            <a:ext cx="38481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954463" y="5214938"/>
            <a:ext cx="1381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/>
              <a:t>Robot’s view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783263" y="4710113"/>
            <a:ext cx="2027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/>
              <a:t>Future anticipations</a:t>
            </a:r>
          </a:p>
        </p:txBody>
      </p:sp>
      <p:sp>
        <p:nvSpPr>
          <p:cNvPr id="41991" name="Content Placeholder 6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endParaRPr lang="en-US">
              <a:latin typeface="Tw Cen MT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7274E-6 -2.69106E-6 L -0.23061 -0.07017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39" y="-352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7274E-6 -3.1635E-6 L -0.23061 -0.07179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39" y="-3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>
                <a:latin typeface="Tw Cen MT" charset="0"/>
              </a:rPr>
              <a:t>Anticipating Future Actions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5334000"/>
            <a:ext cx="8229600" cy="822325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dirty="0" smtClean="0"/>
              <a:t>Humans use anticipation all the time </a:t>
            </a:r>
          </a:p>
          <a:p>
            <a:pPr lvl="1">
              <a:defRPr/>
            </a:pPr>
            <a:r>
              <a:rPr lang="en-US" dirty="0" smtClean="0"/>
              <a:t>e.g., interacting with other people, playing sports, driving, etc.</a:t>
            </a:r>
            <a:endParaRPr lang="en-US" dirty="0"/>
          </a:p>
        </p:txBody>
      </p:sp>
      <p:pic>
        <p:nvPicPr>
          <p:cNvPr id="44035" name="Picture 4" descr="reaching_anticipati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857375"/>
            <a:ext cx="3848100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5"/>
          <p:cNvSpPr txBox="1">
            <a:spLocks noChangeArrowheads="1"/>
          </p:cNvSpPr>
          <p:nvPr/>
        </p:nvSpPr>
        <p:spPr bwMode="auto">
          <a:xfrm>
            <a:off x="5783263" y="4710113"/>
            <a:ext cx="2027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/>
              <a:t>Future anticipations</a:t>
            </a:r>
          </a:p>
        </p:txBody>
      </p:sp>
      <p:pic>
        <p:nvPicPr>
          <p:cNvPr id="4403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57375"/>
            <a:ext cx="38481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TextBox 8"/>
          <p:cNvSpPr txBox="1">
            <a:spLocks noChangeArrowheads="1"/>
          </p:cNvSpPr>
          <p:nvPr/>
        </p:nvSpPr>
        <p:spPr bwMode="auto">
          <a:xfrm>
            <a:off x="1849438" y="4724400"/>
            <a:ext cx="1381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/>
              <a:t>Robot’s view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GB_70_objsk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2263775"/>
            <a:ext cx="3462337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GB_7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2257425"/>
            <a:ext cx="3462337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itle 1"/>
          <p:cNvSpPr>
            <a:spLocks noGrp="1"/>
          </p:cNvSpPr>
          <p:nvPr>
            <p:ph type="title"/>
          </p:nvPr>
        </p:nvSpPr>
        <p:spPr>
          <a:xfrm>
            <a:off x="225425" y="76200"/>
            <a:ext cx="8613775" cy="990600"/>
          </a:xfrm>
        </p:spPr>
        <p:txBody>
          <a:bodyPr/>
          <a:lstStyle/>
          <a:p>
            <a:r>
              <a:rPr lang="en-US">
                <a:latin typeface="Tw Cen MT" charset="0"/>
              </a:rPr>
              <a:t>Modeling the Activities with an Undirected  Graph</a:t>
            </a:r>
          </a:p>
        </p:txBody>
      </p:sp>
      <p:pic>
        <p:nvPicPr>
          <p:cNvPr id="6" name="Picture 5" descr="Depth_7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2273300"/>
            <a:ext cx="3460750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72 -0.00162 L -0.47839 -0.2679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64" y="-1331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4324350" y="1363663"/>
            <a:ext cx="3086100" cy="1617662"/>
            <a:chOff x="3350156" y="1364104"/>
            <a:chExt cx="3086633" cy="1617716"/>
          </a:xfrm>
        </p:grpSpPr>
        <p:pic>
          <p:nvPicPr>
            <p:cNvPr id="12" name="Picture 11" descr="RGB_190_objskel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9803" y="1364104"/>
              <a:ext cx="1746986" cy="1617716"/>
            </a:xfrm>
            <a:prstGeom prst="rect">
              <a:avLst/>
            </a:prstGeom>
            <a:scene3d>
              <a:camera prst="perspectiveContrastingLeftFacing">
                <a:rot lat="623785" lon="3300000" rev="21386789"/>
              </a:camera>
              <a:lightRig rig="threePt" dir="t"/>
            </a:scene3d>
          </p:spPr>
        </p:pic>
        <p:pic>
          <p:nvPicPr>
            <p:cNvPr id="11" name="Picture 10" descr="RGB_170_objskel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6803" y="1375411"/>
              <a:ext cx="1718609" cy="1595333"/>
            </a:xfrm>
            <a:prstGeom prst="rect">
              <a:avLst/>
            </a:prstGeom>
            <a:scene3d>
              <a:camera prst="perspectiveContrastingLeftFacing">
                <a:rot lat="623785" lon="3300000" rev="21386789"/>
              </a:camera>
              <a:lightRig rig="threePt" dir="t"/>
            </a:scene3d>
          </p:spPr>
        </p:pic>
        <p:pic>
          <p:nvPicPr>
            <p:cNvPr id="8" name="Picture 7" descr="RGB_160_objskel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0156" y="1386488"/>
              <a:ext cx="1693006" cy="1595332"/>
            </a:xfrm>
            <a:prstGeom prst="rect">
              <a:avLst/>
            </a:prstGeom>
            <a:scene3d>
              <a:camera prst="perspectiveContrastingLeftFacing">
                <a:rot lat="623785" lon="3300000" rev="21386789"/>
              </a:camera>
              <a:lightRig rig="threePt" dir="t"/>
            </a:scene3d>
          </p:spPr>
        </p:pic>
      </p:grpSp>
      <p:grpSp>
        <p:nvGrpSpPr>
          <p:cNvPr id="48130" name="Group 12"/>
          <p:cNvGrpSpPr>
            <a:grpSpLocks/>
          </p:cNvGrpSpPr>
          <p:nvPr/>
        </p:nvGrpSpPr>
        <p:grpSpPr bwMode="auto">
          <a:xfrm>
            <a:off x="642938" y="1322388"/>
            <a:ext cx="2971800" cy="1643062"/>
            <a:chOff x="457200" y="1321663"/>
            <a:chExt cx="2972517" cy="1643611"/>
          </a:xfrm>
        </p:grpSpPr>
        <p:pic>
          <p:nvPicPr>
            <p:cNvPr id="7" name="Picture 6" descr="RGB_108_objskel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9806" y="1348520"/>
              <a:ext cx="1719911" cy="1609895"/>
            </a:xfrm>
            <a:prstGeom prst="rect">
              <a:avLst/>
            </a:prstGeom>
            <a:scene3d>
              <a:camera prst="perspectiveContrastingLeftFacing">
                <a:rot lat="623785" lon="3300000" rev="21386789"/>
              </a:camera>
              <a:lightRig rig="threePt" dir="t"/>
            </a:scene3d>
          </p:spPr>
        </p:pic>
        <p:pic>
          <p:nvPicPr>
            <p:cNvPr id="5" name="Picture 4" descr="RGB_85_objskel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536" y="1336342"/>
              <a:ext cx="1748213" cy="1628932"/>
            </a:xfrm>
            <a:prstGeom prst="rect">
              <a:avLst/>
            </a:prstGeom>
            <a:scene3d>
              <a:camera prst="perspectiveContrastingLeftFacing">
                <a:rot lat="623785" lon="3300000" rev="21386789"/>
              </a:camera>
              <a:lightRig rig="threePt" dir="t"/>
            </a:scene3d>
          </p:spPr>
        </p:pic>
        <p:pic>
          <p:nvPicPr>
            <p:cNvPr id="4" name="Picture 3" descr="RGB_70_objskel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321663"/>
              <a:ext cx="1745162" cy="1643611"/>
            </a:xfrm>
            <a:prstGeom prst="rect">
              <a:avLst/>
            </a:prstGeom>
            <a:scene3d>
              <a:camera prst="perspectiveContrastingLeftFacing">
                <a:rot lat="623785" lon="3300000" rev="21386789"/>
              </a:camera>
              <a:lightRig rig="threePt" dir="t"/>
            </a:scene3d>
          </p:spPr>
        </p:pic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3775075" y="2181225"/>
            <a:ext cx="222250" cy="73025"/>
            <a:chOff x="2961967" y="2181572"/>
            <a:chExt cx="221089" cy="72399"/>
          </a:xfrm>
        </p:grpSpPr>
        <p:sp>
          <p:nvSpPr>
            <p:cNvPr id="17" name="Oval 16"/>
            <p:cNvSpPr/>
            <p:nvPr/>
          </p:nvSpPr>
          <p:spPr>
            <a:xfrm flipH="1">
              <a:off x="2961967" y="2181572"/>
              <a:ext cx="67906" cy="72399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 flipH="1">
              <a:off x="3115151" y="2181572"/>
              <a:ext cx="67905" cy="72399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8132" name="Footer Placeholder 2"/>
          <p:cNvSpPr>
            <a:spLocks noGrp="1"/>
          </p:cNvSpPr>
          <p:nvPr>
            <p:ph type="ftr" sz="quarter" idx="11"/>
          </p:nvPr>
        </p:nvSpPr>
        <p:spPr bwMode="auto">
          <a:xfrm>
            <a:off x="2590800" y="5715000"/>
            <a:ext cx="5421313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tx2"/>
                </a:solidFill>
              </a:rPr>
              <a:t>Undirected Graphs:  Probabilities on the Graphs</a:t>
            </a:r>
          </a:p>
        </p:txBody>
      </p:sp>
      <p:grpSp>
        <p:nvGrpSpPr>
          <p:cNvPr id="91" name="Group 90"/>
          <p:cNvGrpSpPr>
            <a:grpSpLocks/>
          </p:cNvGrpSpPr>
          <p:nvPr/>
        </p:nvGrpSpPr>
        <p:grpSpPr bwMode="auto">
          <a:xfrm>
            <a:off x="1325563" y="3776663"/>
            <a:ext cx="1227137" cy="1412875"/>
            <a:chOff x="659039" y="3776790"/>
            <a:chExt cx="1227192" cy="1413313"/>
          </a:xfrm>
        </p:grpSpPr>
        <p:pic>
          <p:nvPicPr>
            <p:cNvPr id="48152" name="Picture 91" descr="cloth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7308" y="4723025"/>
              <a:ext cx="588923" cy="467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53" name="Picture 92" descr="microwave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39" y="3776790"/>
              <a:ext cx="846533" cy="582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" name="Picture 93" descr="skel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3484563"/>
            <a:ext cx="4524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5" name="Group 94"/>
          <p:cNvGrpSpPr>
            <a:grpSpLocks/>
          </p:cNvGrpSpPr>
          <p:nvPr/>
        </p:nvGrpSpPr>
        <p:grpSpPr bwMode="auto">
          <a:xfrm>
            <a:off x="1858963" y="4041775"/>
            <a:ext cx="877887" cy="681038"/>
            <a:chOff x="1193276" y="4042256"/>
            <a:chExt cx="878450" cy="680769"/>
          </a:xfrm>
        </p:grpSpPr>
        <p:cxnSp>
          <p:nvCxnSpPr>
            <p:cNvPr id="96" name="Straight Connector 95"/>
            <p:cNvCxnSpPr/>
            <p:nvPr/>
          </p:nvCxnSpPr>
          <p:spPr bwMode="auto">
            <a:xfrm>
              <a:off x="1193276" y="4343762"/>
              <a:ext cx="233512" cy="36339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Straight Connector 96"/>
            <p:cNvCxnSpPr/>
            <p:nvPr/>
          </p:nvCxnSpPr>
          <p:spPr bwMode="auto">
            <a:xfrm>
              <a:off x="1566577" y="4042256"/>
              <a:ext cx="455905" cy="1904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8" name="Straight Connector 97"/>
            <p:cNvCxnSpPr/>
            <p:nvPr/>
          </p:nvCxnSpPr>
          <p:spPr bwMode="auto">
            <a:xfrm flipV="1">
              <a:off x="1755611" y="4248549"/>
              <a:ext cx="316115" cy="47447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9" name="Group 98"/>
          <p:cNvGrpSpPr>
            <a:grpSpLocks/>
          </p:cNvGrpSpPr>
          <p:nvPr/>
        </p:nvGrpSpPr>
        <p:grpSpPr bwMode="auto">
          <a:xfrm>
            <a:off x="1858963" y="3151188"/>
            <a:ext cx="5062537" cy="1992312"/>
            <a:chOff x="426537" y="3245741"/>
            <a:chExt cx="5062275" cy="1991402"/>
          </a:xfrm>
        </p:grpSpPr>
        <p:pic>
          <p:nvPicPr>
            <p:cNvPr id="48140" name="Picture 99" descr="skel2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4602" y="3593096"/>
              <a:ext cx="654210" cy="1192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1" name="Picture 100" descr="cloth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3787" y="4675985"/>
              <a:ext cx="588924" cy="467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2" name="Picture 101" descr="microwave2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466" y="3774722"/>
              <a:ext cx="991613" cy="655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" name="Arc 102"/>
            <p:cNvSpPr/>
            <p:nvPr/>
          </p:nvSpPr>
          <p:spPr bwMode="auto">
            <a:xfrm>
              <a:off x="426537" y="3339360"/>
              <a:ext cx="3854251" cy="918743"/>
            </a:xfrm>
            <a:prstGeom prst="arc">
              <a:avLst>
                <a:gd name="adj1" fmla="val 10845513"/>
                <a:gd name="adj2" fmla="val 32504"/>
              </a:avLst>
            </a:prstGeom>
            <a:noFill/>
            <a:ln w="38100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4" name="Arc 103"/>
            <p:cNvSpPr/>
            <p:nvPr/>
          </p:nvSpPr>
          <p:spPr bwMode="auto">
            <a:xfrm>
              <a:off x="1650436" y="3245741"/>
              <a:ext cx="3395487" cy="721982"/>
            </a:xfrm>
            <a:prstGeom prst="arc">
              <a:avLst>
                <a:gd name="adj1" fmla="val 10845513"/>
                <a:gd name="adj2" fmla="val 32504"/>
              </a:avLst>
            </a:prstGeom>
            <a:noFill/>
            <a:ln w="38100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5" name="Arc 104"/>
            <p:cNvSpPr/>
            <p:nvPr/>
          </p:nvSpPr>
          <p:spPr bwMode="auto">
            <a:xfrm rot="10800000">
              <a:off x="1120238" y="4935656"/>
              <a:ext cx="3365326" cy="301487"/>
            </a:xfrm>
            <a:prstGeom prst="arc">
              <a:avLst>
                <a:gd name="adj1" fmla="val 10845513"/>
                <a:gd name="adj2" fmla="val 21586611"/>
              </a:avLst>
            </a:prstGeom>
            <a:noFill/>
            <a:ln w="38100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6" name="Straight Connector 105"/>
            <p:cNvCxnSpPr/>
            <p:nvPr/>
          </p:nvCxnSpPr>
          <p:spPr bwMode="auto">
            <a:xfrm>
              <a:off x="4634781" y="4169244"/>
              <a:ext cx="444477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Straight Connector 106"/>
            <p:cNvCxnSpPr/>
            <p:nvPr/>
          </p:nvCxnSpPr>
          <p:spPr bwMode="auto">
            <a:xfrm>
              <a:off x="4322060" y="4343789"/>
              <a:ext cx="233350" cy="36337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/>
            <p:cNvCxnSpPr/>
            <p:nvPr/>
          </p:nvCxnSpPr>
          <p:spPr bwMode="auto">
            <a:xfrm flipV="1">
              <a:off x="4899880" y="4272384"/>
              <a:ext cx="315896" cy="47444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48137" name="Picture 119" descr="eq_CRF_0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5292725"/>
            <a:ext cx="1639888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70" descr="RGB_160_objske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3" y="1341438"/>
            <a:ext cx="1782762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9" name="Title 1"/>
          <p:cNvSpPr txBox="1">
            <a:spLocks/>
          </p:cNvSpPr>
          <p:nvPr/>
        </p:nvSpPr>
        <p:spPr bwMode="auto">
          <a:xfrm>
            <a:off x="225425" y="76200"/>
            <a:ext cx="86137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en-US" sz="4400">
                <a:solidFill>
                  <a:schemeClr val="tx2"/>
                </a:solidFill>
                <a:latin typeface="Tw Cen MT" charset="0"/>
                <a:ea typeface="ＭＳ Ｐゴシック" charset="0"/>
                <a:cs typeface="ＭＳ Ｐゴシック" charset="0"/>
              </a:rPr>
              <a:t>Modeling the Activities with an Undirected  Graph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nticipation_ppt_new_medium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019" y="1067539"/>
            <a:ext cx="8924631" cy="502010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371117" y="4725387"/>
            <a:ext cx="4534028" cy="2092006"/>
            <a:chOff x="4371117" y="4725387"/>
            <a:chExt cx="4534028" cy="2092006"/>
          </a:xfrm>
        </p:grpSpPr>
        <p:pic>
          <p:nvPicPr>
            <p:cNvPr id="4" name="Picture 3" descr="foxnews_log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1697" y="4725387"/>
              <a:ext cx="1546176" cy="1445675"/>
            </a:xfrm>
            <a:prstGeom prst="rect">
              <a:avLst/>
            </a:prstGeom>
          </p:spPr>
        </p:pic>
        <p:pic>
          <p:nvPicPr>
            <p:cNvPr id="9" name="Picture 8" descr="dailyshow_logo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4548" y="5570982"/>
              <a:ext cx="2200597" cy="51666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704548" y="6087644"/>
              <a:ext cx="22005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With Lewis Black, Comedy Central</a:t>
              </a:r>
              <a:endParaRPr lang="en-US" sz="1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71117" y="6171062"/>
              <a:ext cx="22005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Studio B, with Shepherd Smith</a:t>
              </a:r>
              <a:endParaRPr lang="en-US" sz="1800" dirty="0"/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153400" cy="990600"/>
          </a:xfrm>
        </p:spPr>
        <p:txBody>
          <a:bodyPr/>
          <a:lstStyle/>
          <a:p>
            <a:r>
              <a:rPr lang="en-US" dirty="0">
                <a:latin typeface="Tw Cen MT" charset="0"/>
              </a:rPr>
              <a:t>Robot Sees the Future!</a:t>
            </a:r>
          </a:p>
        </p:txBody>
      </p:sp>
    </p:spTree>
    <p:extLst>
      <p:ext uri="{BB962C8B-B14F-4D97-AF65-F5344CB8AC3E}">
        <p14:creationId xmlns:p14="http://schemas.microsoft.com/office/powerpoint/2010/main" val="4015181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 sz="3600">
                <a:solidFill>
                  <a:srgbClr val="800000"/>
                </a:solidFill>
                <a:latin typeface="Tw Cen MT" charset="0"/>
              </a:rPr>
              <a:t>Example </a:t>
            </a:r>
            <a:r>
              <a:rPr lang="en-US" sz="3600" i="1">
                <a:solidFill>
                  <a:srgbClr val="800000"/>
                </a:solidFill>
                <a:latin typeface="Tw Cen MT" charset="0"/>
              </a:rPr>
              <a:t>Undirected</a:t>
            </a:r>
            <a:r>
              <a:rPr lang="en-US" sz="3600">
                <a:solidFill>
                  <a:srgbClr val="800000"/>
                </a:solidFill>
                <a:latin typeface="Tw Cen MT" charset="0"/>
              </a:rPr>
              <a:t> Graph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4D6F2F11-06DC-9142-B56F-F30DB377BFF8}" type="slidenum">
              <a:rPr lang="en-US" sz="1200">
                <a:solidFill>
                  <a:srgbClr val="FFFF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pPr eaLnBrk="1" hangingPunct="1">
                <a:lnSpc>
                  <a:spcPct val="80000"/>
                </a:lnSpc>
              </a:pPr>
              <a:t>3</a:t>
            </a:fld>
            <a:endParaRPr lang="en-US" sz="1200">
              <a:solidFill>
                <a:srgbClr val="FFFFFF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7411" name="Rectangle 2"/>
          <p:cNvSpPr>
            <a:spLocks/>
          </p:cNvSpPr>
          <p:nvPr/>
        </p:nvSpPr>
        <p:spPr bwMode="auto">
          <a:xfrm>
            <a:off x="1076325" y="1668463"/>
            <a:ext cx="70866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>
                <a:solidFill>
                  <a:schemeClr val="tx1"/>
                </a:solidFill>
                <a:cs typeface="Arial" charset="0"/>
              </a:rPr>
              <a:t>An </a:t>
            </a:r>
            <a:r>
              <a:rPr lang="en-US" i="1">
                <a:solidFill>
                  <a:srgbClr val="C00000"/>
                </a:solidFill>
                <a:cs typeface="Arial" charset="0"/>
              </a:rPr>
              <a:t>undirected graph</a:t>
            </a:r>
            <a:r>
              <a:rPr lang="en-US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>
                <a:solidFill>
                  <a:schemeClr val="tx1"/>
                </a:solidFill>
                <a:cs typeface="Arial" charset="0"/>
              </a:rPr>
              <a:t>is just like a directed graph, except the edges are </a:t>
            </a:r>
            <a:r>
              <a:rPr lang="en-US" i="1">
                <a:solidFill>
                  <a:srgbClr val="C00000"/>
                </a:solidFill>
                <a:cs typeface="Arial" charset="0"/>
              </a:rPr>
              <a:t>unordered pairs </a:t>
            </a:r>
            <a:r>
              <a:rPr lang="en-US">
                <a:solidFill>
                  <a:schemeClr val="tx1"/>
                </a:solidFill>
                <a:cs typeface="Arial" charset="0"/>
              </a:rPr>
              <a:t>(</a:t>
            </a:r>
            <a:r>
              <a:rPr lang="en-US" i="1">
                <a:solidFill>
                  <a:srgbClr val="C00000"/>
                </a:solidFill>
                <a:cs typeface="Arial" charset="0"/>
              </a:rPr>
              <a:t>sets</a:t>
            </a:r>
            <a:r>
              <a:rPr lang="en-US">
                <a:solidFill>
                  <a:schemeClr val="tx1"/>
                </a:solidFill>
                <a:cs typeface="Arial" charset="0"/>
              </a:rPr>
              <a:t>) {u,v}</a:t>
            </a:r>
          </a:p>
          <a:p>
            <a:pPr marL="39688"/>
            <a:endParaRPr lang="en-US">
              <a:solidFill>
                <a:schemeClr val="tx1"/>
              </a:solidFill>
              <a:cs typeface="Arial" charset="0"/>
            </a:endParaRPr>
          </a:p>
          <a:p>
            <a:pPr marL="39688"/>
            <a:r>
              <a:rPr lang="en-US" sz="2800">
                <a:solidFill>
                  <a:srgbClr val="0033CC"/>
                </a:solidFill>
                <a:cs typeface="Arial" charset="0"/>
              </a:rPr>
              <a:t>Example:</a:t>
            </a:r>
          </a:p>
        </p:txBody>
      </p:sp>
      <p:sp>
        <p:nvSpPr>
          <p:cNvPr id="17412" name="Rectangle 27"/>
          <p:cNvSpPr>
            <a:spLocks/>
          </p:cNvSpPr>
          <p:nvPr/>
        </p:nvSpPr>
        <p:spPr bwMode="auto">
          <a:xfrm>
            <a:off x="1022350" y="4940300"/>
            <a:ext cx="72898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728663" indent="-688975"/>
            <a:r>
              <a:rPr lang="en-US">
                <a:solidFill>
                  <a:schemeClr val="tx1"/>
                </a:solidFill>
                <a:cs typeface="Arial" charset="0"/>
              </a:rPr>
              <a:t>V = {</a:t>
            </a:r>
            <a:r>
              <a:rPr lang="en-US" sz="80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>
                <a:solidFill>
                  <a:schemeClr val="tx1"/>
                </a:solidFill>
                <a:cs typeface="Arial" charset="0"/>
              </a:rPr>
              <a:t>a,b,c,d,e,f</a:t>
            </a:r>
            <a:r>
              <a:rPr lang="en-US" sz="800">
                <a:solidFill>
                  <a:schemeClr val="tx1"/>
                </a:solidFill>
                <a:cs typeface="Arial" charset="0"/>
              </a:rPr>
              <a:t>  </a:t>
            </a:r>
            <a:r>
              <a:rPr lang="en-US">
                <a:solidFill>
                  <a:schemeClr val="tx1"/>
                </a:solidFill>
                <a:cs typeface="Arial" charset="0"/>
              </a:rPr>
              <a:t>}</a:t>
            </a:r>
          </a:p>
          <a:p>
            <a:pPr marL="728663" indent="-688975"/>
            <a:r>
              <a:rPr lang="en-US">
                <a:solidFill>
                  <a:schemeClr val="tx1"/>
                </a:solidFill>
                <a:cs typeface="Arial" charset="0"/>
              </a:rPr>
              <a:t>E = {</a:t>
            </a:r>
            <a:r>
              <a:rPr lang="en-US" sz="80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>
                <a:solidFill>
                  <a:schemeClr val="tx1"/>
                </a:solidFill>
                <a:cs typeface="Arial" charset="0"/>
              </a:rPr>
              <a:t>{a,b}, {a,c}, {a,e}, {b,c}, {b,d}, {b,e}, {c,d}, {c,f}, {d,e}, {d,f</a:t>
            </a:r>
            <a:r>
              <a:rPr lang="en-US" sz="90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>
                <a:solidFill>
                  <a:schemeClr val="tx1"/>
                </a:solidFill>
                <a:cs typeface="Arial" charset="0"/>
              </a:rPr>
              <a:t>}, {e,f</a:t>
            </a:r>
            <a:r>
              <a:rPr lang="en-US" sz="90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>
                <a:solidFill>
                  <a:schemeClr val="tx1"/>
                </a:solidFill>
                <a:cs typeface="Arial" charset="0"/>
              </a:rPr>
              <a:t>}</a:t>
            </a:r>
            <a:r>
              <a:rPr lang="en-US" sz="80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>
                <a:solidFill>
                  <a:schemeClr val="tx1"/>
                </a:solidFill>
                <a:cs typeface="Arial" charset="0"/>
              </a:rPr>
              <a:t>}</a:t>
            </a:r>
          </a:p>
        </p:txBody>
      </p:sp>
      <p:grpSp>
        <p:nvGrpSpPr>
          <p:cNvPr id="17413" name="Group 53"/>
          <p:cNvGrpSpPr>
            <a:grpSpLocks/>
          </p:cNvGrpSpPr>
          <p:nvPr/>
        </p:nvGrpSpPr>
        <p:grpSpPr bwMode="auto">
          <a:xfrm>
            <a:off x="3581400" y="2819400"/>
            <a:ext cx="3375025" cy="1981200"/>
            <a:chOff x="2743200" y="1752600"/>
            <a:chExt cx="3374608" cy="1981200"/>
          </a:xfrm>
        </p:grpSpPr>
        <p:sp>
          <p:nvSpPr>
            <p:cNvPr id="17414" name="AutoShape 10"/>
            <p:cNvSpPr>
              <a:spLocks/>
            </p:cNvSpPr>
            <p:nvPr/>
          </p:nvSpPr>
          <p:spPr bwMode="auto">
            <a:xfrm>
              <a:off x="3276600" y="1905000"/>
              <a:ext cx="1012408" cy="7620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5" name="AutoShape 11"/>
            <p:cNvSpPr>
              <a:spLocks/>
            </p:cNvSpPr>
            <p:nvPr/>
          </p:nvSpPr>
          <p:spPr bwMode="auto">
            <a:xfrm rot="10800000">
              <a:off x="3230880" y="1981200"/>
              <a:ext cx="45719" cy="1219198"/>
            </a:xfrm>
            <a:custGeom>
              <a:avLst/>
              <a:gdLst>
                <a:gd name="T0" fmla="*/ 0 w 21600"/>
                <a:gd name="T1" fmla="*/ 0 h 21600"/>
                <a:gd name="T2" fmla="*/ 6123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6" name="AutoShape 12"/>
            <p:cNvSpPr>
              <a:spLocks/>
            </p:cNvSpPr>
            <p:nvPr/>
          </p:nvSpPr>
          <p:spPr bwMode="auto">
            <a:xfrm>
              <a:off x="3276600" y="1981200"/>
              <a:ext cx="1066800" cy="1295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7" name="AutoShape 13"/>
            <p:cNvSpPr>
              <a:spLocks/>
            </p:cNvSpPr>
            <p:nvPr/>
          </p:nvSpPr>
          <p:spPr bwMode="auto">
            <a:xfrm rot="10800000" flipH="1">
              <a:off x="4343400" y="2209800"/>
              <a:ext cx="990600" cy="533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8" name="AutoShape 14"/>
            <p:cNvSpPr>
              <a:spLocks/>
            </p:cNvSpPr>
            <p:nvPr/>
          </p:nvSpPr>
          <p:spPr bwMode="auto">
            <a:xfrm>
              <a:off x="5410200" y="2209800"/>
              <a:ext cx="228600" cy="11430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9" name="AutoShape 15"/>
            <p:cNvSpPr>
              <a:spLocks/>
            </p:cNvSpPr>
            <p:nvPr/>
          </p:nvSpPr>
          <p:spPr bwMode="auto">
            <a:xfrm flipH="1">
              <a:off x="4419600" y="2209800"/>
              <a:ext cx="914400" cy="11430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20" name="AutoShape 16"/>
            <p:cNvSpPr>
              <a:spLocks/>
            </p:cNvSpPr>
            <p:nvPr/>
          </p:nvSpPr>
          <p:spPr bwMode="auto">
            <a:xfrm rot="10800000" flipH="1" flipV="1">
              <a:off x="4419600" y="3352800"/>
              <a:ext cx="1143000" cy="762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435532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21" name="AutoShape 17"/>
            <p:cNvSpPr>
              <a:spLocks/>
            </p:cNvSpPr>
            <p:nvPr/>
          </p:nvSpPr>
          <p:spPr bwMode="auto">
            <a:xfrm>
              <a:off x="3352800" y="1905001"/>
              <a:ext cx="1981200" cy="2286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1665122008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22" name="AutoShape 18"/>
            <p:cNvSpPr>
              <a:spLocks/>
            </p:cNvSpPr>
            <p:nvPr/>
          </p:nvSpPr>
          <p:spPr bwMode="auto">
            <a:xfrm>
              <a:off x="3276600" y="3276600"/>
              <a:ext cx="990600" cy="76199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979101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23" name="AutoShape 19"/>
            <p:cNvSpPr>
              <a:spLocks/>
            </p:cNvSpPr>
            <p:nvPr/>
          </p:nvSpPr>
          <p:spPr bwMode="auto">
            <a:xfrm rot="10800000" flipH="1">
              <a:off x="3276600" y="2743200"/>
              <a:ext cx="1066800" cy="533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24" name="AutoShape 20"/>
            <p:cNvSpPr>
              <a:spLocks/>
            </p:cNvSpPr>
            <p:nvPr/>
          </p:nvSpPr>
          <p:spPr bwMode="auto">
            <a:xfrm>
              <a:off x="4419600" y="2743200"/>
              <a:ext cx="1143000" cy="6096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25" name="Rectangle 21"/>
            <p:cNvSpPr>
              <a:spLocks/>
            </p:cNvSpPr>
            <p:nvPr/>
          </p:nvSpPr>
          <p:spPr bwMode="auto">
            <a:xfrm>
              <a:off x="2743200" y="1752600"/>
              <a:ext cx="2127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cs typeface="Arial" charset="0"/>
                </a:rPr>
                <a:t>b</a:t>
              </a:r>
            </a:p>
          </p:txBody>
        </p:sp>
        <p:sp>
          <p:nvSpPr>
            <p:cNvPr id="17426" name="Rectangle 22"/>
            <p:cNvSpPr>
              <a:spLocks/>
            </p:cNvSpPr>
            <p:nvPr/>
          </p:nvSpPr>
          <p:spPr bwMode="auto">
            <a:xfrm>
              <a:off x="2895600" y="3211512"/>
              <a:ext cx="2127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cs typeface="Arial" charset="0"/>
                </a:rPr>
                <a:t>a</a:t>
              </a:r>
            </a:p>
          </p:txBody>
        </p:sp>
        <p:sp>
          <p:nvSpPr>
            <p:cNvPr id="17427" name="Rectangle 23"/>
            <p:cNvSpPr>
              <a:spLocks/>
            </p:cNvSpPr>
            <p:nvPr/>
          </p:nvSpPr>
          <p:spPr bwMode="auto">
            <a:xfrm>
              <a:off x="4267200" y="2220912"/>
              <a:ext cx="19526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cs typeface="Arial" charset="0"/>
                </a:rPr>
                <a:t>c</a:t>
              </a:r>
            </a:p>
          </p:txBody>
        </p:sp>
        <p:sp>
          <p:nvSpPr>
            <p:cNvPr id="17428" name="Rectangle 24"/>
            <p:cNvSpPr>
              <a:spLocks/>
            </p:cNvSpPr>
            <p:nvPr/>
          </p:nvSpPr>
          <p:spPr bwMode="auto">
            <a:xfrm>
              <a:off x="5578475" y="1752600"/>
              <a:ext cx="2127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cs typeface="Arial" charset="0"/>
                </a:rPr>
                <a:t>d</a:t>
              </a:r>
            </a:p>
          </p:txBody>
        </p:sp>
        <p:sp>
          <p:nvSpPr>
            <p:cNvPr id="17429" name="Rectangle 25"/>
            <p:cNvSpPr>
              <a:spLocks/>
            </p:cNvSpPr>
            <p:nvPr/>
          </p:nvSpPr>
          <p:spPr bwMode="auto">
            <a:xfrm>
              <a:off x="4512193" y="3364468"/>
              <a:ext cx="2122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cs typeface="Arial" charset="0"/>
                </a:rPr>
                <a:t>e</a:t>
              </a:r>
            </a:p>
          </p:txBody>
        </p:sp>
        <p:sp>
          <p:nvSpPr>
            <p:cNvPr id="17430" name="Rectangle 26"/>
            <p:cNvSpPr>
              <a:spLocks/>
            </p:cNvSpPr>
            <p:nvPr/>
          </p:nvSpPr>
          <p:spPr bwMode="auto">
            <a:xfrm>
              <a:off x="5974180" y="3124200"/>
              <a:ext cx="1436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>
                  <a:solidFill>
                    <a:schemeClr val="tx1"/>
                  </a:solidFill>
                  <a:cs typeface="Arial" charset="0"/>
                </a:rPr>
                <a:t>f</a:t>
              </a:r>
            </a:p>
          </p:txBody>
        </p:sp>
        <p:sp>
          <p:nvSpPr>
            <p:cNvPr id="17431" name="Oval 4"/>
            <p:cNvSpPr>
              <a:spLocks/>
            </p:cNvSpPr>
            <p:nvPr/>
          </p:nvSpPr>
          <p:spPr bwMode="auto">
            <a:xfrm>
              <a:off x="3124200" y="1752600"/>
              <a:ext cx="261938" cy="26193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7432" name="Oval 5"/>
            <p:cNvSpPr>
              <a:spLocks/>
            </p:cNvSpPr>
            <p:nvPr/>
          </p:nvSpPr>
          <p:spPr bwMode="auto">
            <a:xfrm>
              <a:off x="3124200" y="3200401"/>
              <a:ext cx="276225" cy="2286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7433" name="Oval 8"/>
            <p:cNvSpPr>
              <a:spLocks/>
            </p:cNvSpPr>
            <p:nvPr/>
          </p:nvSpPr>
          <p:spPr bwMode="auto">
            <a:xfrm>
              <a:off x="4267200" y="3248024"/>
              <a:ext cx="220663" cy="220663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7434" name="Oval 9"/>
            <p:cNvSpPr>
              <a:spLocks/>
            </p:cNvSpPr>
            <p:nvPr/>
          </p:nvSpPr>
          <p:spPr bwMode="auto">
            <a:xfrm>
              <a:off x="5562601" y="3276601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7435" name="Oval 6"/>
            <p:cNvSpPr>
              <a:spLocks/>
            </p:cNvSpPr>
            <p:nvPr/>
          </p:nvSpPr>
          <p:spPr bwMode="auto">
            <a:xfrm>
              <a:off x="4267200" y="2628901"/>
              <a:ext cx="190499" cy="19049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7436" name="Oval 7"/>
            <p:cNvSpPr>
              <a:spLocks/>
            </p:cNvSpPr>
            <p:nvPr/>
          </p:nvSpPr>
          <p:spPr bwMode="auto">
            <a:xfrm flipV="1">
              <a:off x="5257800" y="2057400"/>
              <a:ext cx="266699" cy="233363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 sz="3600">
                <a:solidFill>
                  <a:srgbClr val="800000"/>
                </a:solidFill>
                <a:latin typeface="Tw Cen MT" charset="0"/>
              </a:rPr>
              <a:t>Graph Concepts and Algorithms</a:t>
            </a:r>
          </a:p>
        </p:txBody>
      </p:sp>
      <p:sp>
        <p:nvSpPr>
          <p:cNvPr id="522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2491C0B9-B5DC-2141-8559-A22B3AE7105B}" type="slidenum">
              <a:rPr lang="en-US" sz="1200">
                <a:solidFill>
                  <a:srgbClr val="FFFF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pPr eaLnBrk="1" hangingPunct="1">
                <a:lnSpc>
                  <a:spcPct val="80000"/>
                </a:lnSpc>
              </a:pPr>
              <a:t>30</a:t>
            </a:fld>
            <a:endParaRPr lang="en-US" sz="1200">
              <a:solidFill>
                <a:srgbClr val="FFFFFF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52227" name="Rectangle 2"/>
          <p:cNvSpPr>
            <a:spLocks/>
          </p:cNvSpPr>
          <p:nvPr/>
        </p:nvSpPr>
        <p:spPr bwMode="auto">
          <a:xfrm>
            <a:off x="795338" y="1905000"/>
            <a:ext cx="453866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Adjacency Matrix</a:t>
            </a: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Topological Sort</a:t>
            </a: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Search</a:t>
            </a:r>
            <a:endParaRPr lang="en-US" sz="2800">
              <a:solidFill>
                <a:srgbClr val="C00000"/>
              </a:solidFill>
              <a:cs typeface="Arial" charset="0"/>
            </a:endParaRP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depth-first search</a:t>
            </a: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breadth-first search</a:t>
            </a:r>
          </a:p>
          <a:p>
            <a:pPr marL="269875" indent="-230188">
              <a:buClr>
                <a:srgbClr val="008000"/>
              </a:buClr>
              <a:buSzPct val="100000"/>
              <a:buFont typeface="Arial" charset="0"/>
              <a:buChar char="•"/>
            </a:pPr>
            <a:endParaRPr lang="en-US" sz="1000">
              <a:solidFill>
                <a:srgbClr val="008000"/>
              </a:solidFill>
              <a:cs typeface="Arial" charset="0"/>
            </a:endParaRP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Shortest paths</a:t>
            </a:r>
            <a:endParaRPr lang="en-US" sz="2800">
              <a:solidFill>
                <a:srgbClr val="C00000"/>
              </a:solidFill>
              <a:cs typeface="Arial" charset="0"/>
            </a:endParaRP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Dijkstra's algorithm</a:t>
            </a:r>
          </a:p>
          <a:p>
            <a:pPr marL="269875" indent="-230188">
              <a:buClr>
                <a:srgbClr val="008000"/>
              </a:buClr>
              <a:buSzPct val="100000"/>
              <a:buFont typeface="Arial" charset="0"/>
              <a:buChar char="•"/>
            </a:pPr>
            <a:endParaRPr lang="en-US" sz="1000">
              <a:solidFill>
                <a:srgbClr val="008000"/>
              </a:solidFill>
              <a:cs typeface="Arial" charset="0"/>
            </a:endParaRP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Minimum spanning trees</a:t>
            </a:r>
            <a:endParaRPr lang="en-US" sz="2800">
              <a:solidFill>
                <a:srgbClr val="C00000"/>
              </a:solidFill>
              <a:cs typeface="Arial" charset="0"/>
            </a:endParaRP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Prim's algorithm</a:t>
            </a: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Kruskal's algorithm</a:t>
            </a:r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5181600" y="1892300"/>
            <a:ext cx="365760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7">
              <a:buClr>
                <a:srgbClr val="000000"/>
              </a:buClr>
              <a:buSzPct val="100000"/>
              <a:defRPr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Others:</a:t>
            </a:r>
          </a:p>
          <a:p>
            <a:pPr marL="39687">
              <a:buClr>
                <a:srgbClr val="000000"/>
              </a:buClr>
              <a:buSzPct val="100000"/>
              <a:defRPr/>
            </a:pPr>
            <a:endParaRPr lang="en-US" sz="2800" dirty="0">
              <a:solidFill>
                <a:schemeClr val="tx1"/>
              </a:solidFill>
              <a:cs typeface="Arial" charset="0"/>
            </a:endParaRP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Graph Coloring</a:t>
            </a: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Planarity</a:t>
            </a: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Traveling Salesman problem.</a:t>
            </a:r>
          </a:p>
        </p:txBody>
      </p:sp>
      <p:pic>
        <p:nvPicPr>
          <p:cNvPr id="52229" name="Picture 5" descr="1206574733930851359Ryan_Taylor_Green_Tick.svg.m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4159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6" descr="1206574733930851359Ryan_Taylor_Green_Tick.svg.m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4168775"/>
            <a:ext cx="4159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7" descr="1206574733930851359Ryan_Taylor_Green_Tick.svg.m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16175"/>
            <a:ext cx="4159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8" descr="1206574733930851359Ryan_Taylor_Green_Tick.svg.m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4159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9" descr="1206574733930851359Ryan_Taylor_Green_Tick.svg.m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81600"/>
            <a:ext cx="4159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>
                <a:latin typeface="Tw Cen MT" charset="0"/>
              </a:rPr>
              <a:t>Graphs in Practice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 2012, we started a company called </a:t>
            </a:r>
            <a:r>
              <a:rPr lang="en-US" dirty="0" err="1" smtClean="0"/>
              <a:t>Cognical</a:t>
            </a:r>
            <a:r>
              <a:rPr lang="en-US" dirty="0" smtClean="0"/>
              <a:t>.</a:t>
            </a:r>
          </a:p>
          <a:p>
            <a:pPr>
              <a:defRPr/>
            </a:pPr>
            <a:r>
              <a:rPr lang="en-US" dirty="0" smtClean="0"/>
              <a:t>Problem: 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dirty="0" smtClean="0"/>
              <a:t>65 million US consumers cannot finance electronics, furniture, appliances and other durable goods online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438DBC0F-D5D6-AD40-A8A0-BFF4A2B83E8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53252" name="Picture 4" descr="Screen Shot 2014-04-17 at 2.18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3730625"/>
            <a:ext cx="291147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n-US">
              <a:latin typeface="Tw Cen MT" charset="0"/>
            </a:endParaRPr>
          </a:p>
        </p:txBody>
      </p:sp>
      <p:sp>
        <p:nvSpPr>
          <p:cNvPr id="54274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endParaRPr lang="en-US">
              <a:latin typeface="Tw Cen M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2299029-740F-624D-9029-028DFC8ECD2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54276" name="Picture 4" descr="Screen Shot 2014-04-17 at 2.21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144000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5" descr="Screen Shot 2014-04-17 at 2.21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50" y="2971800"/>
            <a:ext cx="46704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n-US">
              <a:latin typeface="Tw Cen MT" charset="0"/>
            </a:endParaRPr>
          </a:p>
        </p:txBody>
      </p:sp>
      <p:sp>
        <p:nvSpPr>
          <p:cNvPr id="55299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n-US">
                <a:latin typeface="Tw Cen MT" charset="0"/>
              </a:rPr>
              <a:t>Cognical collects data about customers from various sources.</a:t>
            </a:r>
          </a:p>
          <a:p>
            <a:r>
              <a:rPr lang="en-US">
                <a:latin typeface="Tw Cen MT" charset="0"/>
              </a:rPr>
              <a:t>Represents over a graph, and predicts how to finance.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74570E62-2663-9B4B-B80B-D024830D90F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55301" name="Picture 4" descr="Screen Shot 2014-04-17 at 2.19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"/>
            <a:ext cx="533400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n-US">
              <a:latin typeface="Tw Cen MT" charset="0"/>
            </a:endParaRPr>
          </a:p>
        </p:txBody>
      </p:sp>
      <p:pic>
        <p:nvPicPr>
          <p:cNvPr id="56322" name="Content Placeholder 4" descr="Screen Shot 2014-04-17 at 2.23.37 AM.pn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9" b="11659"/>
          <a:stretch>
            <a:fillRect/>
          </a:stretch>
        </p:blipFill>
        <p:spPr>
          <a:xfrm>
            <a:off x="612775" y="1600200"/>
            <a:ext cx="8153400" cy="4495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C5D7BD94-B67F-6D4E-ACDE-04EA8FA109C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56324" name="Picture 5" descr="Screen Shot 2014-04-17 at 2.19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"/>
            <a:ext cx="533400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 sz="3600">
                <a:solidFill>
                  <a:srgbClr val="800000"/>
                </a:solidFill>
                <a:latin typeface="Tw Cen MT" charset="0"/>
              </a:rPr>
              <a:t>Graphs!</a:t>
            </a:r>
          </a:p>
        </p:txBody>
      </p:sp>
      <p:sp>
        <p:nvSpPr>
          <p:cNvPr id="573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3265FBA6-3C6B-8141-9FCF-B639DA01D2A9}" type="slidenum">
              <a:rPr lang="en-US" sz="1200">
                <a:solidFill>
                  <a:srgbClr val="FFFF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pPr eaLnBrk="1" hangingPunct="1">
                <a:lnSpc>
                  <a:spcPct val="80000"/>
                </a:lnSpc>
              </a:pPr>
              <a:t>35</a:t>
            </a:fld>
            <a:endParaRPr lang="en-US" sz="1200">
              <a:solidFill>
                <a:srgbClr val="FFFFFF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57347" name="Rectangle 2"/>
          <p:cNvSpPr>
            <a:spLocks/>
          </p:cNvSpPr>
          <p:nvPr/>
        </p:nvSpPr>
        <p:spPr bwMode="auto">
          <a:xfrm>
            <a:off x="795338" y="1905000"/>
            <a:ext cx="453866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Adjacency Matrix</a:t>
            </a: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Topological Sort</a:t>
            </a: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Search</a:t>
            </a:r>
            <a:endParaRPr lang="en-US" sz="2800">
              <a:solidFill>
                <a:srgbClr val="C00000"/>
              </a:solidFill>
              <a:cs typeface="Arial" charset="0"/>
            </a:endParaRP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depth-first search</a:t>
            </a: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breadth-first search</a:t>
            </a:r>
          </a:p>
          <a:p>
            <a:pPr marL="269875" indent="-230188">
              <a:buClr>
                <a:srgbClr val="008000"/>
              </a:buClr>
              <a:buSzPct val="100000"/>
              <a:buFont typeface="Arial" charset="0"/>
              <a:buChar char="•"/>
            </a:pPr>
            <a:endParaRPr lang="en-US" sz="1000">
              <a:solidFill>
                <a:srgbClr val="008000"/>
              </a:solidFill>
              <a:cs typeface="Arial" charset="0"/>
            </a:endParaRP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Shortest paths</a:t>
            </a:r>
            <a:endParaRPr lang="en-US" sz="2800">
              <a:solidFill>
                <a:srgbClr val="C00000"/>
              </a:solidFill>
              <a:cs typeface="Arial" charset="0"/>
            </a:endParaRP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Dijkstra's algorithm</a:t>
            </a:r>
          </a:p>
          <a:p>
            <a:pPr marL="269875" indent="-230188">
              <a:buClr>
                <a:srgbClr val="008000"/>
              </a:buClr>
              <a:buSzPct val="100000"/>
              <a:buFont typeface="Arial" charset="0"/>
              <a:buChar char="•"/>
            </a:pPr>
            <a:endParaRPr lang="en-US" sz="1000">
              <a:solidFill>
                <a:srgbClr val="008000"/>
              </a:solidFill>
              <a:cs typeface="Arial" charset="0"/>
            </a:endParaRP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Minimum spanning trees</a:t>
            </a:r>
            <a:endParaRPr lang="en-US" sz="2800">
              <a:solidFill>
                <a:srgbClr val="C00000"/>
              </a:solidFill>
              <a:cs typeface="Arial" charset="0"/>
            </a:endParaRP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Prim's algorithm</a:t>
            </a: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Kruskal's algorithm</a:t>
            </a:r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5181600" y="1892300"/>
            <a:ext cx="365760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7">
              <a:buClr>
                <a:srgbClr val="000000"/>
              </a:buClr>
              <a:buSzPct val="100000"/>
              <a:defRPr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Others:</a:t>
            </a:r>
          </a:p>
          <a:p>
            <a:pPr marL="39687">
              <a:buClr>
                <a:srgbClr val="000000"/>
              </a:buClr>
              <a:buSzPct val="100000"/>
              <a:defRPr/>
            </a:pPr>
            <a:endParaRPr lang="en-US" sz="2800" dirty="0">
              <a:solidFill>
                <a:schemeClr val="tx1"/>
              </a:solidFill>
              <a:cs typeface="Arial" charset="0"/>
            </a:endParaRP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Graph Coloring</a:t>
            </a: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Planarity</a:t>
            </a: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Traveling Salesman problem.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 charset="0"/>
              </a:rPr>
              <a:t>Social Network Graph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E1B9448C-B085-D940-B7A8-32B694BF101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8435" name="Picture 3" descr="TouchGraph Hashable SXS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 sz="3600">
                <a:solidFill>
                  <a:srgbClr val="800000"/>
                </a:solidFill>
                <a:latin typeface="Tw Cen MT" charset="0"/>
              </a:rPr>
              <a:t>Graph Concepts and Algorithms</a:t>
            </a:r>
          </a:p>
        </p:txBody>
      </p:sp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E973490D-84EA-3D4D-ACAE-D7B20592290C}" type="slidenum">
              <a:rPr lang="en-US" sz="1200">
                <a:solidFill>
                  <a:srgbClr val="FFFF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pPr eaLnBrk="1" hangingPunct="1">
                <a:lnSpc>
                  <a:spcPct val="80000"/>
                </a:lnSpc>
              </a:pPr>
              <a:t>5</a:t>
            </a:fld>
            <a:endParaRPr lang="en-US" sz="1200">
              <a:solidFill>
                <a:srgbClr val="FFFFFF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9459" name="Rectangle 2"/>
          <p:cNvSpPr>
            <a:spLocks/>
          </p:cNvSpPr>
          <p:nvPr/>
        </p:nvSpPr>
        <p:spPr bwMode="auto">
          <a:xfrm>
            <a:off x="795338" y="1905000"/>
            <a:ext cx="453866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Adjacency Matrix</a:t>
            </a: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Topological Sort</a:t>
            </a: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Search</a:t>
            </a:r>
            <a:endParaRPr lang="en-US" sz="2800">
              <a:solidFill>
                <a:srgbClr val="C00000"/>
              </a:solidFill>
              <a:cs typeface="Arial" charset="0"/>
            </a:endParaRP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depth-first search</a:t>
            </a: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breadth-first search</a:t>
            </a:r>
          </a:p>
          <a:p>
            <a:pPr marL="269875" indent="-230188">
              <a:buClr>
                <a:srgbClr val="008000"/>
              </a:buClr>
              <a:buSzPct val="100000"/>
              <a:buFont typeface="Arial" charset="0"/>
              <a:buChar char="•"/>
            </a:pPr>
            <a:endParaRPr lang="en-US" sz="1000">
              <a:solidFill>
                <a:srgbClr val="008000"/>
              </a:solidFill>
              <a:cs typeface="Arial" charset="0"/>
            </a:endParaRP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Shortest paths</a:t>
            </a:r>
            <a:endParaRPr lang="en-US" sz="2800">
              <a:solidFill>
                <a:srgbClr val="C00000"/>
              </a:solidFill>
              <a:cs typeface="Arial" charset="0"/>
            </a:endParaRP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Dijkstra's algorithm</a:t>
            </a:r>
          </a:p>
          <a:p>
            <a:pPr marL="269875" indent="-230188">
              <a:buClr>
                <a:srgbClr val="008000"/>
              </a:buClr>
              <a:buSzPct val="100000"/>
              <a:buFont typeface="Arial" charset="0"/>
              <a:buChar char="•"/>
            </a:pPr>
            <a:endParaRPr lang="en-US" sz="1000">
              <a:solidFill>
                <a:srgbClr val="008000"/>
              </a:solidFill>
              <a:cs typeface="Arial" charset="0"/>
            </a:endParaRP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  <a:cs typeface="Arial" charset="0"/>
              </a:rPr>
              <a:t>Minimum spanning trees</a:t>
            </a:r>
            <a:endParaRPr lang="en-US" sz="2800">
              <a:solidFill>
                <a:srgbClr val="C00000"/>
              </a:solidFill>
              <a:cs typeface="Arial" charset="0"/>
            </a:endParaRP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Prim's algorithm</a:t>
            </a:r>
          </a:p>
          <a:p>
            <a:pPr marL="727075" lvl="1" indent="-230188">
              <a:buClr>
                <a:srgbClr val="008000"/>
              </a:buClr>
              <a:buSzPct val="100000"/>
              <a:buFont typeface="Arial" charset="0"/>
              <a:buChar char="–"/>
            </a:pPr>
            <a:r>
              <a:rPr lang="en-US">
                <a:solidFill>
                  <a:srgbClr val="C00000"/>
                </a:solidFill>
                <a:cs typeface="Arial" charset="0"/>
              </a:rPr>
              <a:t>Kruskal's algorithm</a:t>
            </a:r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5181600" y="1892300"/>
            <a:ext cx="365760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7">
              <a:buClr>
                <a:srgbClr val="000000"/>
              </a:buClr>
              <a:buSzPct val="100000"/>
              <a:defRPr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Others:</a:t>
            </a:r>
          </a:p>
          <a:p>
            <a:pPr marL="39687">
              <a:buClr>
                <a:srgbClr val="000000"/>
              </a:buClr>
              <a:buSzPct val="100000"/>
              <a:defRPr/>
            </a:pPr>
            <a:endParaRPr lang="en-US" sz="2800" dirty="0">
              <a:solidFill>
                <a:schemeClr val="tx1"/>
              </a:solidFill>
              <a:cs typeface="Arial" charset="0"/>
            </a:endParaRP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Graph Coloring</a:t>
            </a: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Planarity</a:t>
            </a:r>
          </a:p>
          <a:p>
            <a:pPr marL="269875" indent="-230188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Traveling Salesman problem.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54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 sz="3600">
                <a:latin typeface="Tw Cen MT" charset="0"/>
              </a:rPr>
              <a:t>Graph Adjacency Matrix</a:t>
            </a:r>
          </a:p>
        </p:txBody>
      </p:sp>
      <p:sp>
        <p:nvSpPr>
          <p:cNvPr id="204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CF9D1E67-24AF-E448-AC8E-54939F4CE99A}" type="slidenum">
              <a:rPr lang="en-US" sz="1200">
                <a:solidFill>
                  <a:srgbClr val="FFFF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pPr eaLnBrk="1" hangingPunct="1">
                <a:lnSpc>
                  <a:spcPct val="80000"/>
                </a:lnSpc>
              </a:pPr>
              <a:t>6</a:t>
            </a:fld>
            <a:endParaRPr lang="en-US" sz="1200">
              <a:solidFill>
                <a:srgbClr val="FFFFFF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20483" name="Oval 3"/>
          <p:cNvSpPr>
            <a:spLocks/>
          </p:cNvSpPr>
          <p:nvPr/>
        </p:nvSpPr>
        <p:spPr bwMode="auto">
          <a:xfrm>
            <a:off x="2376488" y="5457825"/>
            <a:ext cx="88900" cy="8890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0484" name="Line 5"/>
          <p:cNvSpPr>
            <a:spLocks noChangeShapeType="1"/>
          </p:cNvSpPr>
          <p:nvPr/>
        </p:nvSpPr>
        <p:spPr bwMode="auto">
          <a:xfrm>
            <a:off x="2819400" y="5867400"/>
            <a:ext cx="6334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50" name="Rectangle 6"/>
          <p:cNvSpPr>
            <a:spLocks/>
          </p:cNvSpPr>
          <p:nvPr/>
        </p:nvSpPr>
        <p:spPr bwMode="auto">
          <a:xfrm>
            <a:off x="2224088" y="3352800"/>
            <a:ext cx="595312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r>
              <a:rPr lang="fr-FR" dirty="0"/>
              <a:t>  2</a:t>
            </a:r>
          </a:p>
        </p:txBody>
      </p:sp>
      <p:sp>
        <p:nvSpPr>
          <p:cNvPr id="20486" name="Line 8"/>
          <p:cNvSpPr>
            <a:spLocks noChangeShapeType="1"/>
          </p:cNvSpPr>
          <p:nvPr/>
        </p:nvSpPr>
        <p:spPr bwMode="auto">
          <a:xfrm>
            <a:off x="2744788" y="3559175"/>
            <a:ext cx="608012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7" name="Line 17"/>
          <p:cNvSpPr>
            <a:spLocks noChangeShapeType="1"/>
          </p:cNvSpPr>
          <p:nvPr/>
        </p:nvSpPr>
        <p:spPr bwMode="auto">
          <a:xfrm flipH="1">
            <a:off x="1371600" y="3778250"/>
            <a:ext cx="4763" cy="2603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Rectangle 22"/>
          <p:cNvSpPr>
            <a:spLocks/>
          </p:cNvSpPr>
          <p:nvPr/>
        </p:nvSpPr>
        <p:spPr bwMode="auto">
          <a:xfrm>
            <a:off x="1069975" y="5757863"/>
            <a:ext cx="682625" cy="414337"/>
          </a:xfrm>
          <a:prstGeom prst="rect">
            <a:avLst/>
          </a:prstGeom>
          <a:solidFill>
            <a:srgbClr val="FFFF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fr-FR"/>
              <a:t>  4</a:t>
            </a:r>
          </a:p>
        </p:txBody>
      </p:sp>
      <p:sp>
        <p:nvSpPr>
          <p:cNvPr id="20489" name="Line 24"/>
          <p:cNvSpPr>
            <a:spLocks noChangeShapeType="1"/>
          </p:cNvSpPr>
          <p:nvPr/>
        </p:nvSpPr>
        <p:spPr bwMode="auto">
          <a:xfrm flipH="1">
            <a:off x="1371600" y="4356100"/>
            <a:ext cx="4763" cy="520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0" name="AutoShape 25"/>
          <p:cNvSpPr>
            <a:spLocks/>
          </p:cNvSpPr>
          <p:nvPr/>
        </p:nvSpPr>
        <p:spPr bwMode="auto">
          <a:xfrm flipH="1">
            <a:off x="1347788" y="5181600"/>
            <a:ext cx="46037" cy="533400"/>
          </a:xfrm>
          <a:custGeom>
            <a:avLst/>
            <a:gdLst>
              <a:gd name="T0" fmla="*/ 0 w 21600"/>
              <a:gd name="T1" fmla="*/ 0 h 21600"/>
              <a:gd name="T2" fmla="*/ 1754 w 21600"/>
              <a:gd name="T3" fmla="*/ 214748364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1" name="Oval 26"/>
          <p:cNvSpPr>
            <a:spLocks/>
          </p:cNvSpPr>
          <p:nvPr/>
        </p:nvSpPr>
        <p:spPr bwMode="auto">
          <a:xfrm>
            <a:off x="1552575" y="5457825"/>
            <a:ext cx="88900" cy="8890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0492" name="Line 27"/>
          <p:cNvSpPr>
            <a:spLocks noChangeShapeType="1"/>
          </p:cNvSpPr>
          <p:nvPr/>
        </p:nvSpPr>
        <p:spPr bwMode="auto">
          <a:xfrm>
            <a:off x="1752600" y="5943600"/>
            <a:ext cx="455613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3" name="Line 28"/>
          <p:cNvSpPr>
            <a:spLocks noChangeShapeType="1"/>
          </p:cNvSpPr>
          <p:nvPr/>
        </p:nvSpPr>
        <p:spPr bwMode="auto">
          <a:xfrm>
            <a:off x="1690688" y="3559175"/>
            <a:ext cx="4476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4" name="Oval 29"/>
          <p:cNvSpPr>
            <a:spLocks/>
          </p:cNvSpPr>
          <p:nvPr/>
        </p:nvSpPr>
        <p:spPr bwMode="auto">
          <a:xfrm>
            <a:off x="2374900" y="3689350"/>
            <a:ext cx="88900" cy="8890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0495" name="Line 30"/>
          <p:cNvSpPr>
            <a:spLocks noChangeShapeType="1"/>
          </p:cNvSpPr>
          <p:nvPr/>
        </p:nvSpPr>
        <p:spPr bwMode="auto">
          <a:xfrm>
            <a:off x="1606550" y="4311650"/>
            <a:ext cx="603250" cy="317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6" name="Oval 31"/>
          <p:cNvSpPr>
            <a:spLocks/>
          </p:cNvSpPr>
          <p:nvPr/>
        </p:nvSpPr>
        <p:spPr bwMode="auto">
          <a:xfrm>
            <a:off x="1331913" y="3689350"/>
            <a:ext cx="88900" cy="8890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0497" name="Oval 32"/>
          <p:cNvSpPr>
            <a:spLocks/>
          </p:cNvSpPr>
          <p:nvPr/>
        </p:nvSpPr>
        <p:spPr bwMode="auto">
          <a:xfrm>
            <a:off x="1331913" y="4267200"/>
            <a:ext cx="88900" cy="8890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0498" name="Oval 33"/>
          <p:cNvSpPr>
            <a:spLocks/>
          </p:cNvSpPr>
          <p:nvPr/>
        </p:nvSpPr>
        <p:spPr bwMode="auto">
          <a:xfrm>
            <a:off x="1349375" y="4875213"/>
            <a:ext cx="88900" cy="8890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0499" name="Oval 34"/>
          <p:cNvSpPr>
            <a:spLocks/>
          </p:cNvSpPr>
          <p:nvPr/>
        </p:nvSpPr>
        <p:spPr bwMode="auto">
          <a:xfrm>
            <a:off x="1525588" y="3689350"/>
            <a:ext cx="88900" cy="8890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0500" name="Oval 35"/>
          <p:cNvSpPr>
            <a:spLocks/>
          </p:cNvSpPr>
          <p:nvPr/>
        </p:nvSpPr>
        <p:spPr bwMode="auto">
          <a:xfrm>
            <a:off x="1517650" y="4267200"/>
            <a:ext cx="88900" cy="8890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0501" name="Rectangle 55"/>
          <p:cNvSpPr>
            <a:spLocks/>
          </p:cNvSpPr>
          <p:nvPr/>
        </p:nvSpPr>
        <p:spPr bwMode="auto">
          <a:xfrm>
            <a:off x="990600" y="2895600"/>
            <a:ext cx="2041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>
              <a:spcBef>
                <a:spcPts val="1600"/>
              </a:spcBef>
            </a:pPr>
            <a:r>
              <a:rPr lang="en-US">
                <a:solidFill>
                  <a:schemeClr val="tx1"/>
                </a:solidFill>
                <a:cs typeface="Arial" charset="0"/>
              </a:rPr>
              <a:t>Adjacency List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181600" y="2057400"/>
            <a:ext cx="3505200" cy="3733800"/>
            <a:chOff x="5181600" y="2057400"/>
            <a:chExt cx="3505200" cy="3733800"/>
          </a:xfrm>
        </p:grpSpPr>
        <p:sp>
          <p:nvSpPr>
            <p:cNvPr id="20520" name="Rectangle 53"/>
            <p:cNvSpPr>
              <a:spLocks/>
            </p:cNvSpPr>
            <p:nvPr/>
          </p:nvSpPr>
          <p:spPr bwMode="auto">
            <a:xfrm>
              <a:off x="5181600" y="2362200"/>
              <a:ext cx="350520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lnSpc>
                  <a:spcPct val="160000"/>
                </a:lnSpc>
                <a:spcBef>
                  <a:spcPts val="700"/>
                </a:spcBef>
              </a:pPr>
              <a:r>
                <a:rPr lang="en-US" b="1">
                  <a:solidFill>
                    <a:srgbClr val="0033CC"/>
                  </a:solidFill>
                  <a:latin typeface="Courier New" charset="0"/>
                  <a:cs typeface="Courier New" charset="0"/>
                  <a:sym typeface="Courier New" charset="0"/>
                </a:rPr>
                <a:t>    1   2   3   4   </a:t>
              </a:r>
              <a:r>
                <a:rPr lang="en-US" b="1">
                  <a:solidFill>
                    <a:srgbClr val="FF0000"/>
                  </a:solidFill>
                  <a:latin typeface="Courier New" charset="0"/>
                  <a:cs typeface="Courier New" charset="0"/>
                  <a:sym typeface="Courier New" charset="0"/>
                </a:rPr>
                <a:t>  </a:t>
              </a:r>
              <a:endParaRPr lang="en-US" b="1">
                <a:solidFill>
                  <a:srgbClr val="0033CC"/>
                </a:solidFill>
                <a:latin typeface="Courier New" charset="0"/>
                <a:cs typeface="Courier New" charset="0"/>
                <a:sym typeface="Courier New" charset="0"/>
              </a:endParaRPr>
            </a:p>
            <a:p>
              <a:pPr marL="39688">
                <a:lnSpc>
                  <a:spcPct val="160000"/>
                </a:lnSpc>
                <a:spcBef>
                  <a:spcPts val="700"/>
                </a:spcBef>
              </a:pPr>
              <a:r>
                <a:rPr lang="en-US" b="1">
                  <a:solidFill>
                    <a:srgbClr val="0033CC"/>
                  </a:solidFill>
                  <a:latin typeface="Courier New" charset="0"/>
                  <a:cs typeface="Courier New" charset="0"/>
                  <a:sym typeface="Courier New" charset="0"/>
                </a:rPr>
                <a:t>1   </a:t>
              </a:r>
              <a:r>
                <a:rPr lang="en-US" b="1">
                  <a:solidFill>
                    <a:srgbClr val="FF0000"/>
                  </a:solidFill>
                  <a:latin typeface="Courier New" charset="0"/>
                  <a:cs typeface="Courier New" charset="0"/>
                  <a:sym typeface="Courier New" charset="0"/>
                </a:rPr>
                <a:t>0   1   0   1</a:t>
              </a:r>
              <a:endParaRPr lang="en-US" b="1">
                <a:solidFill>
                  <a:srgbClr val="0033CC"/>
                </a:solidFill>
                <a:latin typeface="Courier New" charset="0"/>
                <a:cs typeface="Courier New" charset="0"/>
                <a:sym typeface="Courier New" charset="0"/>
              </a:endParaRPr>
            </a:p>
            <a:p>
              <a:pPr marL="39688">
                <a:lnSpc>
                  <a:spcPct val="160000"/>
                </a:lnSpc>
                <a:spcBef>
                  <a:spcPts val="700"/>
                </a:spcBef>
              </a:pPr>
              <a:r>
                <a:rPr lang="en-US" b="1">
                  <a:solidFill>
                    <a:srgbClr val="0033CC"/>
                  </a:solidFill>
                  <a:latin typeface="Courier New" charset="0"/>
                  <a:cs typeface="Courier New" charset="0"/>
                  <a:sym typeface="Courier New" charset="0"/>
                </a:rPr>
                <a:t>2   </a:t>
              </a:r>
              <a:r>
                <a:rPr lang="en-US" b="1">
                  <a:solidFill>
                    <a:srgbClr val="FF0000"/>
                  </a:solidFill>
                  <a:latin typeface="Courier New" charset="0"/>
                  <a:cs typeface="Courier New" charset="0"/>
                  <a:sym typeface="Courier New" charset="0"/>
                </a:rPr>
                <a:t>0   0   1   0</a:t>
              </a:r>
              <a:endParaRPr lang="en-US" b="1">
                <a:solidFill>
                  <a:srgbClr val="0033CC"/>
                </a:solidFill>
                <a:latin typeface="Courier New" charset="0"/>
                <a:cs typeface="Courier New" charset="0"/>
                <a:sym typeface="Courier New" charset="0"/>
              </a:endParaRPr>
            </a:p>
            <a:p>
              <a:pPr marL="39688">
                <a:lnSpc>
                  <a:spcPct val="160000"/>
                </a:lnSpc>
                <a:spcBef>
                  <a:spcPts val="700"/>
                </a:spcBef>
              </a:pPr>
              <a:r>
                <a:rPr lang="en-US" b="1">
                  <a:solidFill>
                    <a:srgbClr val="0033CC"/>
                  </a:solidFill>
                  <a:latin typeface="Courier New" charset="0"/>
                  <a:cs typeface="Courier New" charset="0"/>
                  <a:sym typeface="Courier New" charset="0"/>
                </a:rPr>
                <a:t>3   </a:t>
              </a:r>
              <a:r>
                <a:rPr lang="en-US" b="1">
                  <a:solidFill>
                    <a:srgbClr val="FF0000"/>
                  </a:solidFill>
                  <a:latin typeface="Courier New" charset="0"/>
                  <a:cs typeface="Courier New" charset="0"/>
                  <a:sym typeface="Courier New" charset="0"/>
                </a:rPr>
                <a:t>0   0   0   0</a:t>
              </a:r>
              <a:endParaRPr lang="en-US" b="1">
                <a:solidFill>
                  <a:srgbClr val="0033CC"/>
                </a:solidFill>
                <a:latin typeface="Courier New" charset="0"/>
                <a:cs typeface="Courier New" charset="0"/>
                <a:sym typeface="Courier New" charset="0"/>
              </a:endParaRPr>
            </a:p>
            <a:p>
              <a:pPr marL="39688">
                <a:lnSpc>
                  <a:spcPct val="160000"/>
                </a:lnSpc>
                <a:spcBef>
                  <a:spcPts val="700"/>
                </a:spcBef>
              </a:pPr>
              <a:r>
                <a:rPr lang="en-US" b="1">
                  <a:solidFill>
                    <a:srgbClr val="0033CC"/>
                  </a:solidFill>
                  <a:latin typeface="Courier New" charset="0"/>
                  <a:cs typeface="Courier New" charset="0"/>
                  <a:sym typeface="Courier New" charset="0"/>
                </a:rPr>
                <a:t>4   </a:t>
              </a:r>
              <a:r>
                <a:rPr lang="en-US" b="1">
                  <a:solidFill>
                    <a:srgbClr val="FF0000"/>
                  </a:solidFill>
                  <a:latin typeface="Courier New" charset="0"/>
                  <a:cs typeface="Courier New" charset="0"/>
                  <a:sym typeface="Courier New" charset="0"/>
                </a:rPr>
                <a:t>0   1   1   0</a:t>
              </a:r>
              <a:endParaRPr lang="en-US" b="1">
                <a:solidFill>
                  <a:srgbClr val="0033CC"/>
                </a:solidFill>
                <a:latin typeface="Courier New" charset="0"/>
                <a:cs typeface="Courier New" charset="0"/>
                <a:sym typeface="Courier New" charset="0"/>
              </a:endParaRPr>
            </a:p>
          </p:txBody>
        </p:sp>
        <p:sp>
          <p:nvSpPr>
            <p:cNvPr id="20521" name="Rectangle 56"/>
            <p:cNvSpPr>
              <a:spLocks/>
            </p:cNvSpPr>
            <p:nvPr/>
          </p:nvSpPr>
          <p:spPr bwMode="auto">
            <a:xfrm>
              <a:off x="5562600" y="2057400"/>
              <a:ext cx="24006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1600"/>
                </a:spcBef>
              </a:pPr>
              <a:r>
                <a:rPr lang="en-US">
                  <a:solidFill>
                    <a:schemeClr val="tx1"/>
                  </a:solidFill>
                  <a:cs typeface="Arial" charset="0"/>
                </a:rPr>
                <a:t>Adjacency Matrix</a:t>
              </a:r>
            </a:p>
          </p:txBody>
        </p:sp>
      </p:grpSp>
      <p:sp>
        <p:nvSpPr>
          <p:cNvPr id="20503" name="Line 64"/>
          <p:cNvSpPr>
            <a:spLocks noChangeShapeType="1"/>
          </p:cNvSpPr>
          <p:nvPr/>
        </p:nvSpPr>
        <p:spPr bwMode="auto">
          <a:xfrm>
            <a:off x="1905000" y="2438400"/>
            <a:ext cx="896938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504" name="Group 1"/>
          <p:cNvGrpSpPr>
            <a:grpSpLocks/>
          </p:cNvGrpSpPr>
          <p:nvPr/>
        </p:nvGrpSpPr>
        <p:grpSpPr bwMode="auto">
          <a:xfrm>
            <a:off x="1600200" y="1524000"/>
            <a:ext cx="1600200" cy="1190625"/>
            <a:chOff x="3733800" y="1890713"/>
            <a:chExt cx="1600200" cy="1190069"/>
          </a:xfrm>
        </p:grpSpPr>
        <p:sp>
          <p:nvSpPr>
            <p:cNvPr id="20512" name="AutoShape 61"/>
            <p:cNvSpPr>
              <a:spLocks/>
            </p:cNvSpPr>
            <p:nvPr/>
          </p:nvSpPr>
          <p:spPr bwMode="auto">
            <a:xfrm rot="10800000" flipH="1">
              <a:off x="4025900" y="2171700"/>
              <a:ext cx="863600" cy="660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13" name="Line 62"/>
            <p:cNvSpPr>
              <a:spLocks noChangeShapeType="1"/>
            </p:cNvSpPr>
            <p:nvPr/>
          </p:nvSpPr>
          <p:spPr bwMode="auto">
            <a:xfrm>
              <a:off x="4037013" y="2068513"/>
              <a:ext cx="898525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4" name="Line 63"/>
            <p:cNvSpPr>
              <a:spLocks noChangeShapeType="1"/>
            </p:cNvSpPr>
            <p:nvPr/>
          </p:nvSpPr>
          <p:spPr bwMode="auto">
            <a:xfrm>
              <a:off x="3992563" y="2112963"/>
              <a:ext cx="1587" cy="7064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5" name="Line 65"/>
            <p:cNvSpPr>
              <a:spLocks noChangeShapeType="1"/>
            </p:cNvSpPr>
            <p:nvPr/>
          </p:nvSpPr>
          <p:spPr bwMode="auto">
            <a:xfrm>
              <a:off x="4979988" y="2112963"/>
              <a:ext cx="1587" cy="708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6" name="Rectangle 66"/>
            <p:cNvSpPr>
              <a:spLocks/>
            </p:cNvSpPr>
            <p:nvPr/>
          </p:nvSpPr>
          <p:spPr bwMode="auto">
            <a:xfrm>
              <a:off x="3762221" y="1900238"/>
              <a:ext cx="2257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b="1">
                  <a:solidFill>
                    <a:srgbClr val="0033CC"/>
                  </a:solidFill>
                  <a:latin typeface="Courier New" charset="0"/>
                  <a:cs typeface="Courier New" charset="0"/>
                  <a:sym typeface="Courier New" charset="0"/>
                </a:rPr>
                <a:t>1</a:t>
              </a:r>
            </a:p>
          </p:txBody>
        </p:sp>
        <p:sp>
          <p:nvSpPr>
            <p:cNvPr id="20517" name="Rectangle 67"/>
            <p:cNvSpPr>
              <a:spLocks/>
            </p:cNvSpPr>
            <p:nvPr/>
          </p:nvSpPr>
          <p:spPr bwMode="auto">
            <a:xfrm>
              <a:off x="5108268" y="1890713"/>
              <a:ext cx="2257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b="1">
                  <a:solidFill>
                    <a:srgbClr val="0033CC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20518" name="Rectangle 68"/>
            <p:cNvSpPr>
              <a:spLocks/>
            </p:cNvSpPr>
            <p:nvPr/>
          </p:nvSpPr>
          <p:spPr bwMode="auto">
            <a:xfrm>
              <a:off x="5108268" y="2711450"/>
              <a:ext cx="2257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b="1">
                  <a:solidFill>
                    <a:srgbClr val="0033CC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</a:p>
          </p:txBody>
        </p:sp>
        <p:sp>
          <p:nvSpPr>
            <p:cNvPr id="20519" name="Rectangle 69"/>
            <p:cNvSpPr>
              <a:spLocks/>
            </p:cNvSpPr>
            <p:nvPr/>
          </p:nvSpPr>
          <p:spPr bwMode="auto">
            <a:xfrm>
              <a:off x="3733800" y="2703513"/>
              <a:ext cx="2257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b="1">
                  <a:solidFill>
                    <a:srgbClr val="0033CC"/>
                  </a:solidFill>
                  <a:latin typeface="Courier New" charset="0"/>
                  <a:cs typeface="Courier New" charset="0"/>
                  <a:sym typeface="Courier New" charset="0"/>
                </a:rPr>
                <a:t>4</a:t>
              </a:r>
            </a:p>
          </p:txBody>
        </p:sp>
      </p:grpSp>
      <p:sp>
        <p:nvSpPr>
          <p:cNvPr id="20505" name="Rectangle 22"/>
          <p:cNvSpPr>
            <a:spLocks/>
          </p:cNvSpPr>
          <p:nvPr/>
        </p:nvSpPr>
        <p:spPr bwMode="auto">
          <a:xfrm>
            <a:off x="1069975" y="4919663"/>
            <a:ext cx="682625" cy="414337"/>
          </a:xfrm>
          <a:prstGeom prst="rect">
            <a:avLst/>
          </a:prstGeom>
          <a:solidFill>
            <a:srgbClr val="FFFF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fr-FR"/>
              <a:t>  3</a:t>
            </a:r>
          </a:p>
        </p:txBody>
      </p:sp>
      <p:sp>
        <p:nvSpPr>
          <p:cNvPr id="20506" name="Rectangle 22"/>
          <p:cNvSpPr>
            <a:spLocks/>
          </p:cNvSpPr>
          <p:nvPr/>
        </p:nvSpPr>
        <p:spPr bwMode="auto">
          <a:xfrm>
            <a:off x="1069975" y="4114800"/>
            <a:ext cx="682625" cy="414338"/>
          </a:xfrm>
          <a:prstGeom prst="rect">
            <a:avLst/>
          </a:prstGeom>
          <a:solidFill>
            <a:srgbClr val="FFFF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fr-FR"/>
              <a:t>  2</a:t>
            </a:r>
          </a:p>
        </p:txBody>
      </p:sp>
      <p:sp>
        <p:nvSpPr>
          <p:cNvPr id="20507" name="Rectangle 22"/>
          <p:cNvSpPr>
            <a:spLocks/>
          </p:cNvSpPr>
          <p:nvPr/>
        </p:nvSpPr>
        <p:spPr bwMode="auto">
          <a:xfrm>
            <a:off x="1069975" y="3352800"/>
            <a:ext cx="682625" cy="414338"/>
          </a:xfrm>
          <a:prstGeom prst="rect">
            <a:avLst/>
          </a:prstGeom>
          <a:solidFill>
            <a:srgbClr val="FFFF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fr-FR"/>
              <a:t>  1</a:t>
            </a:r>
          </a:p>
        </p:txBody>
      </p:sp>
      <p:sp>
        <p:nvSpPr>
          <p:cNvPr id="78" name="Rectangle 6"/>
          <p:cNvSpPr>
            <a:spLocks/>
          </p:cNvSpPr>
          <p:nvPr/>
        </p:nvSpPr>
        <p:spPr bwMode="auto">
          <a:xfrm>
            <a:off x="3352800" y="3352800"/>
            <a:ext cx="595313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r>
              <a:rPr lang="fr-FR" dirty="0"/>
              <a:t>  4</a:t>
            </a:r>
          </a:p>
        </p:txBody>
      </p:sp>
      <p:sp>
        <p:nvSpPr>
          <p:cNvPr id="79" name="Rectangle 6"/>
          <p:cNvSpPr>
            <a:spLocks/>
          </p:cNvSpPr>
          <p:nvPr/>
        </p:nvSpPr>
        <p:spPr bwMode="auto">
          <a:xfrm>
            <a:off x="2286000" y="4114800"/>
            <a:ext cx="595313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r>
              <a:rPr lang="fr-FR" dirty="0"/>
              <a:t>  3</a:t>
            </a:r>
          </a:p>
        </p:txBody>
      </p:sp>
      <p:sp>
        <p:nvSpPr>
          <p:cNvPr id="80" name="Rectangle 6"/>
          <p:cNvSpPr>
            <a:spLocks/>
          </p:cNvSpPr>
          <p:nvPr/>
        </p:nvSpPr>
        <p:spPr bwMode="auto">
          <a:xfrm>
            <a:off x="2209800" y="5715000"/>
            <a:ext cx="595313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r>
              <a:rPr lang="fr-FR" dirty="0"/>
              <a:t>  2</a:t>
            </a:r>
          </a:p>
        </p:txBody>
      </p:sp>
      <p:sp>
        <p:nvSpPr>
          <p:cNvPr id="81" name="Rectangle 6"/>
          <p:cNvSpPr>
            <a:spLocks/>
          </p:cNvSpPr>
          <p:nvPr/>
        </p:nvSpPr>
        <p:spPr bwMode="auto">
          <a:xfrm>
            <a:off x="3429000" y="5715000"/>
            <a:ext cx="595313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r>
              <a:rPr lang="fr-FR" dirty="0"/>
              <a:t>  3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54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 sz="3600">
                <a:latin typeface="Tw Cen MT" charset="0"/>
              </a:rPr>
              <a:t>Graph Adjacency Matrix</a:t>
            </a:r>
          </a:p>
        </p:txBody>
      </p:sp>
      <p:sp>
        <p:nvSpPr>
          <p:cNvPr id="2150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DCAE33CC-A25A-F246-88C8-546CB9BD73DB}" type="slidenum">
              <a:rPr lang="en-US" sz="1200">
                <a:solidFill>
                  <a:srgbClr val="FFFF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pPr eaLnBrk="1" hangingPunct="1">
                <a:lnSpc>
                  <a:spcPct val="80000"/>
                </a:lnSpc>
              </a:pPr>
              <a:t>7</a:t>
            </a:fld>
            <a:endParaRPr lang="en-US" sz="1200">
              <a:solidFill>
                <a:srgbClr val="FFFFFF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grpSp>
        <p:nvGrpSpPr>
          <p:cNvPr id="21507" name="Group 2"/>
          <p:cNvGrpSpPr>
            <a:grpSpLocks/>
          </p:cNvGrpSpPr>
          <p:nvPr/>
        </p:nvGrpSpPr>
        <p:grpSpPr bwMode="auto">
          <a:xfrm>
            <a:off x="457200" y="2819400"/>
            <a:ext cx="3505200" cy="3733800"/>
            <a:chOff x="5181600" y="2057400"/>
            <a:chExt cx="3505200" cy="3733800"/>
          </a:xfrm>
        </p:grpSpPr>
        <p:sp>
          <p:nvSpPr>
            <p:cNvPr id="21526" name="Rectangle 53"/>
            <p:cNvSpPr>
              <a:spLocks/>
            </p:cNvSpPr>
            <p:nvPr/>
          </p:nvSpPr>
          <p:spPr bwMode="auto">
            <a:xfrm>
              <a:off x="5181600" y="2362200"/>
              <a:ext cx="350520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lnSpc>
                  <a:spcPct val="160000"/>
                </a:lnSpc>
                <a:spcBef>
                  <a:spcPts val="700"/>
                </a:spcBef>
              </a:pPr>
              <a:r>
                <a:rPr lang="en-US" b="1">
                  <a:solidFill>
                    <a:srgbClr val="0033CC"/>
                  </a:solidFill>
                  <a:latin typeface="Courier New" charset="0"/>
                  <a:cs typeface="Courier New" charset="0"/>
                  <a:sym typeface="Courier New" charset="0"/>
                </a:rPr>
                <a:t>    1   2   3   4   </a:t>
              </a:r>
              <a:r>
                <a:rPr lang="en-US" b="1">
                  <a:solidFill>
                    <a:srgbClr val="FF0000"/>
                  </a:solidFill>
                  <a:latin typeface="Courier New" charset="0"/>
                  <a:cs typeface="Courier New" charset="0"/>
                  <a:sym typeface="Courier New" charset="0"/>
                </a:rPr>
                <a:t>  </a:t>
              </a:r>
              <a:endParaRPr lang="en-US" b="1">
                <a:solidFill>
                  <a:srgbClr val="0033CC"/>
                </a:solidFill>
                <a:latin typeface="Courier New" charset="0"/>
                <a:cs typeface="Courier New" charset="0"/>
                <a:sym typeface="Courier New" charset="0"/>
              </a:endParaRPr>
            </a:p>
            <a:p>
              <a:pPr marL="39688">
                <a:lnSpc>
                  <a:spcPct val="160000"/>
                </a:lnSpc>
                <a:spcBef>
                  <a:spcPts val="700"/>
                </a:spcBef>
              </a:pPr>
              <a:r>
                <a:rPr lang="en-US" b="1">
                  <a:solidFill>
                    <a:srgbClr val="0033CC"/>
                  </a:solidFill>
                  <a:latin typeface="Courier New" charset="0"/>
                  <a:cs typeface="Courier New" charset="0"/>
                  <a:sym typeface="Courier New" charset="0"/>
                </a:rPr>
                <a:t>1   </a:t>
              </a:r>
              <a:r>
                <a:rPr lang="en-US" b="1">
                  <a:solidFill>
                    <a:srgbClr val="FF0000"/>
                  </a:solidFill>
                  <a:latin typeface="Courier New" charset="0"/>
                  <a:cs typeface="Courier New" charset="0"/>
                  <a:sym typeface="Courier New" charset="0"/>
                </a:rPr>
                <a:t>0   1   0   1</a:t>
              </a:r>
              <a:endParaRPr lang="en-US" b="1">
                <a:solidFill>
                  <a:srgbClr val="0033CC"/>
                </a:solidFill>
                <a:latin typeface="Courier New" charset="0"/>
                <a:cs typeface="Courier New" charset="0"/>
                <a:sym typeface="Courier New" charset="0"/>
              </a:endParaRPr>
            </a:p>
            <a:p>
              <a:pPr marL="39688">
                <a:lnSpc>
                  <a:spcPct val="160000"/>
                </a:lnSpc>
                <a:spcBef>
                  <a:spcPts val="700"/>
                </a:spcBef>
              </a:pPr>
              <a:r>
                <a:rPr lang="en-US" b="1">
                  <a:solidFill>
                    <a:srgbClr val="0033CC"/>
                  </a:solidFill>
                  <a:latin typeface="Courier New" charset="0"/>
                  <a:cs typeface="Courier New" charset="0"/>
                  <a:sym typeface="Courier New" charset="0"/>
                </a:rPr>
                <a:t>2   </a:t>
              </a:r>
              <a:r>
                <a:rPr lang="en-US" b="1">
                  <a:solidFill>
                    <a:srgbClr val="FF0000"/>
                  </a:solidFill>
                  <a:latin typeface="Courier New" charset="0"/>
                  <a:cs typeface="Courier New" charset="0"/>
                  <a:sym typeface="Courier New" charset="0"/>
                </a:rPr>
                <a:t>0   0   1   0</a:t>
              </a:r>
              <a:endParaRPr lang="en-US" b="1">
                <a:solidFill>
                  <a:srgbClr val="0033CC"/>
                </a:solidFill>
                <a:latin typeface="Courier New" charset="0"/>
                <a:cs typeface="Courier New" charset="0"/>
                <a:sym typeface="Courier New" charset="0"/>
              </a:endParaRPr>
            </a:p>
            <a:p>
              <a:pPr marL="39688">
                <a:lnSpc>
                  <a:spcPct val="160000"/>
                </a:lnSpc>
                <a:spcBef>
                  <a:spcPts val="700"/>
                </a:spcBef>
              </a:pPr>
              <a:r>
                <a:rPr lang="en-US" b="1">
                  <a:solidFill>
                    <a:srgbClr val="0033CC"/>
                  </a:solidFill>
                  <a:latin typeface="Courier New" charset="0"/>
                  <a:cs typeface="Courier New" charset="0"/>
                  <a:sym typeface="Courier New" charset="0"/>
                </a:rPr>
                <a:t>3   </a:t>
              </a:r>
              <a:r>
                <a:rPr lang="en-US" b="1">
                  <a:solidFill>
                    <a:srgbClr val="FF0000"/>
                  </a:solidFill>
                  <a:latin typeface="Courier New" charset="0"/>
                  <a:cs typeface="Courier New" charset="0"/>
                  <a:sym typeface="Courier New" charset="0"/>
                </a:rPr>
                <a:t>0   0   0   0</a:t>
              </a:r>
              <a:endParaRPr lang="en-US" b="1">
                <a:solidFill>
                  <a:srgbClr val="0033CC"/>
                </a:solidFill>
                <a:latin typeface="Courier New" charset="0"/>
                <a:cs typeface="Courier New" charset="0"/>
                <a:sym typeface="Courier New" charset="0"/>
              </a:endParaRPr>
            </a:p>
            <a:p>
              <a:pPr marL="39688">
                <a:lnSpc>
                  <a:spcPct val="160000"/>
                </a:lnSpc>
                <a:spcBef>
                  <a:spcPts val="700"/>
                </a:spcBef>
              </a:pPr>
              <a:r>
                <a:rPr lang="en-US" b="1">
                  <a:solidFill>
                    <a:srgbClr val="0033CC"/>
                  </a:solidFill>
                  <a:latin typeface="Courier New" charset="0"/>
                  <a:cs typeface="Courier New" charset="0"/>
                  <a:sym typeface="Courier New" charset="0"/>
                </a:rPr>
                <a:t>4   </a:t>
              </a:r>
              <a:r>
                <a:rPr lang="en-US" b="1">
                  <a:solidFill>
                    <a:srgbClr val="FF0000"/>
                  </a:solidFill>
                  <a:latin typeface="Courier New" charset="0"/>
                  <a:cs typeface="Courier New" charset="0"/>
                  <a:sym typeface="Courier New" charset="0"/>
                </a:rPr>
                <a:t>0   1   1   0</a:t>
              </a:r>
              <a:endParaRPr lang="en-US" b="1">
                <a:solidFill>
                  <a:srgbClr val="0033CC"/>
                </a:solidFill>
                <a:latin typeface="Courier New" charset="0"/>
                <a:cs typeface="Courier New" charset="0"/>
                <a:sym typeface="Courier New" charset="0"/>
              </a:endParaRPr>
            </a:p>
          </p:txBody>
        </p:sp>
        <p:sp>
          <p:nvSpPr>
            <p:cNvPr id="21527" name="Rectangle 56"/>
            <p:cNvSpPr>
              <a:spLocks/>
            </p:cNvSpPr>
            <p:nvPr/>
          </p:nvSpPr>
          <p:spPr bwMode="auto">
            <a:xfrm>
              <a:off x="5562600" y="2057400"/>
              <a:ext cx="24006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1600"/>
                </a:spcBef>
              </a:pPr>
              <a:r>
                <a:rPr lang="en-US">
                  <a:solidFill>
                    <a:schemeClr val="tx1"/>
                  </a:solidFill>
                  <a:cs typeface="Arial" charset="0"/>
                </a:rPr>
                <a:t>Adjacency Matrix</a:t>
              </a:r>
            </a:p>
          </p:txBody>
        </p:sp>
      </p:grpSp>
      <p:sp>
        <p:nvSpPr>
          <p:cNvPr id="21508" name="Line 64"/>
          <p:cNvSpPr>
            <a:spLocks noChangeShapeType="1"/>
          </p:cNvSpPr>
          <p:nvPr/>
        </p:nvSpPr>
        <p:spPr bwMode="auto">
          <a:xfrm>
            <a:off x="1905000" y="2438400"/>
            <a:ext cx="896938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1509" name="Group 1"/>
          <p:cNvGrpSpPr>
            <a:grpSpLocks/>
          </p:cNvGrpSpPr>
          <p:nvPr/>
        </p:nvGrpSpPr>
        <p:grpSpPr bwMode="auto">
          <a:xfrm>
            <a:off x="1600200" y="1524000"/>
            <a:ext cx="1600200" cy="1190625"/>
            <a:chOff x="3733800" y="1890713"/>
            <a:chExt cx="1600200" cy="1190069"/>
          </a:xfrm>
        </p:grpSpPr>
        <p:sp>
          <p:nvSpPr>
            <p:cNvPr id="21518" name="AutoShape 61"/>
            <p:cNvSpPr>
              <a:spLocks/>
            </p:cNvSpPr>
            <p:nvPr/>
          </p:nvSpPr>
          <p:spPr bwMode="auto">
            <a:xfrm rot="10800000" flipH="1">
              <a:off x="4025900" y="2171700"/>
              <a:ext cx="863600" cy="660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519" name="Line 62"/>
            <p:cNvSpPr>
              <a:spLocks noChangeShapeType="1"/>
            </p:cNvSpPr>
            <p:nvPr/>
          </p:nvSpPr>
          <p:spPr bwMode="auto">
            <a:xfrm>
              <a:off x="4037013" y="2068513"/>
              <a:ext cx="898525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0" name="Line 63"/>
            <p:cNvSpPr>
              <a:spLocks noChangeShapeType="1"/>
            </p:cNvSpPr>
            <p:nvPr/>
          </p:nvSpPr>
          <p:spPr bwMode="auto">
            <a:xfrm>
              <a:off x="3992563" y="2112963"/>
              <a:ext cx="1587" cy="7064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1" name="Line 65"/>
            <p:cNvSpPr>
              <a:spLocks noChangeShapeType="1"/>
            </p:cNvSpPr>
            <p:nvPr/>
          </p:nvSpPr>
          <p:spPr bwMode="auto">
            <a:xfrm>
              <a:off x="4979988" y="2112963"/>
              <a:ext cx="1587" cy="708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2" name="Rectangle 66"/>
            <p:cNvSpPr>
              <a:spLocks/>
            </p:cNvSpPr>
            <p:nvPr/>
          </p:nvSpPr>
          <p:spPr bwMode="auto">
            <a:xfrm>
              <a:off x="3762221" y="1900238"/>
              <a:ext cx="2257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b="1">
                  <a:solidFill>
                    <a:srgbClr val="0033CC"/>
                  </a:solidFill>
                  <a:latin typeface="Courier New" charset="0"/>
                  <a:cs typeface="Courier New" charset="0"/>
                  <a:sym typeface="Courier New" charset="0"/>
                </a:rPr>
                <a:t>1</a:t>
              </a:r>
            </a:p>
          </p:txBody>
        </p:sp>
        <p:sp>
          <p:nvSpPr>
            <p:cNvPr id="21523" name="Rectangle 67"/>
            <p:cNvSpPr>
              <a:spLocks/>
            </p:cNvSpPr>
            <p:nvPr/>
          </p:nvSpPr>
          <p:spPr bwMode="auto">
            <a:xfrm>
              <a:off x="5108268" y="1890713"/>
              <a:ext cx="2257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b="1">
                  <a:solidFill>
                    <a:srgbClr val="0033CC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21524" name="Rectangle 68"/>
            <p:cNvSpPr>
              <a:spLocks/>
            </p:cNvSpPr>
            <p:nvPr/>
          </p:nvSpPr>
          <p:spPr bwMode="auto">
            <a:xfrm>
              <a:off x="5108268" y="2711450"/>
              <a:ext cx="2257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b="1">
                  <a:solidFill>
                    <a:srgbClr val="0033CC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</a:p>
          </p:txBody>
        </p:sp>
        <p:sp>
          <p:nvSpPr>
            <p:cNvPr id="21525" name="Rectangle 69"/>
            <p:cNvSpPr>
              <a:spLocks/>
            </p:cNvSpPr>
            <p:nvPr/>
          </p:nvSpPr>
          <p:spPr bwMode="auto">
            <a:xfrm>
              <a:off x="3733800" y="2703513"/>
              <a:ext cx="2257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b="1">
                  <a:solidFill>
                    <a:srgbClr val="0033CC"/>
                  </a:solidFill>
                  <a:latin typeface="Courier New" charset="0"/>
                  <a:cs typeface="Courier New" charset="0"/>
                  <a:sym typeface="Courier New" charset="0"/>
                </a:rPr>
                <a:t>4</a:t>
              </a:r>
            </a:p>
          </p:txBody>
        </p:sp>
      </p:grpSp>
      <p:sp>
        <p:nvSpPr>
          <p:cNvPr id="2" name="Left Bracket 1"/>
          <p:cNvSpPr/>
          <p:nvPr/>
        </p:nvSpPr>
        <p:spPr>
          <a:xfrm>
            <a:off x="838200" y="3886200"/>
            <a:ext cx="152400" cy="2819400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ight Bracket 3"/>
          <p:cNvSpPr/>
          <p:nvPr/>
        </p:nvSpPr>
        <p:spPr>
          <a:xfrm>
            <a:off x="3886200" y="3886200"/>
            <a:ext cx="76200" cy="2743200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12" name="TextBox 5"/>
          <p:cNvSpPr txBox="1">
            <a:spLocks noChangeArrowheads="1"/>
          </p:cNvSpPr>
          <p:nvPr/>
        </p:nvSpPr>
        <p:spPr bwMode="auto">
          <a:xfrm>
            <a:off x="4002088" y="3267075"/>
            <a:ext cx="5699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5400"/>
              <a:t>2</a:t>
            </a:r>
          </a:p>
        </p:txBody>
      </p:sp>
      <p:sp>
        <p:nvSpPr>
          <p:cNvPr id="50" name="Left Bracket 49"/>
          <p:cNvSpPr/>
          <p:nvPr/>
        </p:nvSpPr>
        <p:spPr>
          <a:xfrm>
            <a:off x="5791200" y="3886200"/>
            <a:ext cx="152400" cy="2743200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Right Bracket 50"/>
          <p:cNvSpPr/>
          <p:nvPr/>
        </p:nvSpPr>
        <p:spPr>
          <a:xfrm>
            <a:off x="8763000" y="3886200"/>
            <a:ext cx="76200" cy="2743200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Rectangle 53"/>
          <p:cNvSpPr>
            <a:spLocks/>
          </p:cNvSpPr>
          <p:nvPr/>
        </p:nvSpPr>
        <p:spPr bwMode="auto">
          <a:xfrm>
            <a:off x="5334000" y="3124200"/>
            <a:ext cx="3505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b="1">
                <a:solidFill>
                  <a:srgbClr val="0033CC"/>
                </a:solidFill>
                <a:latin typeface="Courier New" charset="0"/>
                <a:cs typeface="Courier New" charset="0"/>
                <a:sym typeface="Courier New" charset="0"/>
              </a:rPr>
              <a:t>    1   2   3   4   </a:t>
            </a:r>
            <a:r>
              <a:rPr lang="en-US" b="1">
                <a:solidFill>
                  <a:srgbClr val="FF0000"/>
                </a:solidFill>
                <a:latin typeface="Courier New" charset="0"/>
                <a:cs typeface="Courier New" charset="0"/>
                <a:sym typeface="Courier New" charset="0"/>
              </a:rPr>
              <a:t>  </a:t>
            </a:r>
            <a:endParaRPr lang="en-US" b="1">
              <a:solidFill>
                <a:srgbClr val="0033CC"/>
              </a:solidFill>
              <a:latin typeface="Courier New" charset="0"/>
              <a:cs typeface="Courier New" charset="0"/>
              <a:sym typeface="Courier New" charset="0"/>
            </a:endParaRP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b="1">
                <a:solidFill>
                  <a:srgbClr val="0033CC"/>
                </a:solidFill>
                <a:latin typeface="Courier New" charset="0"/>
                <a:cs typeface="Courier New" charset="0"/>
                <a:sym typeface="Courier New" charset="0"/>
              </a:rPr>
              <a:t>1   </a:t>
            </a:r>
            <a:r>
              <a:rPr lang="en-US" b="1">
                <a:solidFill>
                  <a:srgbClr val="FF0000"/>
                </a:solidFill>
                <a:latin typeface="Courier New" charset="0"/>
                <a:cs typeface="Courier New" charset="0"/>
                <a:sym typeface="Courier New" charset="0"/>
              </a:rPr>
              <a:t>0   1   2   0</a:t>
            </a:r>
            <a:endParaRPr lang="en-US" b="1">
              <a:solidFill>
                <a:srgbClr val="0033CC"/>
              </a:solidFill>
              <a:latin typeface="Courier New" charset="0"/>
              <a:cs typeface="Courier New" charset="0"/>
              <a:sym typeface="Courier New" charset="0"/>
            </a:endParaRP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b="1">
                <a:solidFill>
                  <a:srgbClr val="0033CC"/>
                </a:solidFill>
                <a:latin typeface="Courier New" charset="0"/>
                <a:cs typeface="Courier New" charset="0"/>
                <a:sym typeface="Courier New" charset="0"/>
              </a:rPr>
              <a:t>2   </a:t>
            </a:r>
            <a:r>
              <a:rPr lang="en-US" b="1">
                <a:solidFill>
                  <a:srgbClr val="FF0000"/>
                </a:solidFill>
                <a:latin typeface="Courier New" charset="0"/>
                <a:cs typeface="Courier New" charset="0"/>
                <a:sym typeface="Courier New" charset="0"/>
              </a:rPr>
              <a:t>0   0   0   0</a:t>
            </a:r>
            <a:endParaRPr lang="en-US" b="1">
              <a:solidFill>
                <a:srgbClr val="0033CC"/>
              </a:solidFill>
              <a:latin typeface="Courier New" charset="0"/>
              <a:cs typeface="Courier New" charset="0"/>
              <a:sym typeface="Courier New" charset="0"/>
            </a:endParaRP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b="1">
                <a:solidFill>
                  <a:srgbClr val="0033CC"/>
                </a:solidFill>
                <a:latin typeface="Courier New" charset="0"/>
                <a:cs typeface="Courier New" charset="0"/>
                <a:sym typeface="Courier New" charset="0"/>
              </a:rPr>
              <a:t>3   </a:t>
            </a:r>
            <a:r>
              <a:rPr lang="en-US" b="1">
                <a:solidFill>
                  <a:srgbClr val="FF0000"/>
                </a:solidFill>
                <a:latin typeface="Courier New" charset="0"/>
                <a:cs typeface="Courier New" charset="0"/>
                <a:sym typeface="Courier New" charset="0"/>
              </a:rPr>
              <a:t>0   0   0   0</a:t>
            </a:r>
            <a:endParaRPr lang="en-US" b="1">
              <a:solidFill>
                <a:srgbClr val="0033CC"/>
              </a:solidFill>
              <a:latin typeface="Courier New" charset="0"/>
              <a:cs typeface="Courier New" charset="0"/>
              <a:sym typeface="Courier New" charset="0"/>
            </a:endParaRP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b="1">
                <a:solidFill>
                  <a:srgbClr val="0033CC"/>
                </a:solidFill>
                <a:latin typeface="Courier New" charset="0"/>
                <a:cs typeface="Courier New" charset="0"/>
                <a:sym typeface="Courier New" charset="0"/>
              </a:rPr>
              <a:t>4   </a:t>
            </a:r>
            <a:r>
              <a:rPr lang="en-US" b="1">
                <a:solidFill>
                  <a:srgbClr val="FF0000"/>
                </a:solidFill>
                <a:latin typeface="Courier New" charset="0"/>
                <a:cs typeface="Courier New" charset="0"/>
                <a:sym typeface="Courier New" charset="0"/>
              </a:rPr>
              <a:t>0   0   1   0</a:t>
            </a:r>
            <a:endParaRPr lang="en-US" b="1">
              <a:solidFill>
                <a:srgbClr val="0033CC"/>
              </a:solidFill>
              <a:latin typeface="Courier New" charset="0"/>
              <a:cs typeface="Courier New" charset="0"/>
              <a:sym typeface="Courier New" charset="0"/>
            </a:endParaRPr>
          </a:p>
        </p:txBody>
      </p:sp>
      <p:sp>
        <p:nvSpPr>
          <p:cNvPr id="7" name="Equal 6"/>
          <p:cNvSpPr/>
          <p:nvPr/>
        </p:nvSpPr>
        <p:spPr>
          <a:xfrm>
            <a:off x="4343400" y="4648200"/>
            <a:ext cx="533400" cy="381000"/>
          </a:xfrm>
          <a:prstGeom prst="mathEqua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953000" y="1676400"/>
            <a:ext cx="3962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/>
              <a:t>Squaring adjacency matrix gives number of possible paths of length 2!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54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 sz="3600">
                <a:latin typeface="Tw Cen MT" charset="0"/>
              </a:rPr>
              <a:t>Graph Adjacency Matrix</a:t>
            </a:r>
          </a:p>
        </p:txBody>
      </p:sp>
      <p:sp>
        <p:nvSpPr>
          <p:cNvPr id="2253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FF2AD49F-35A6-CA4C-98FA-1EB7107337F1}" type="slidenum">
              <a:rPr lang="en-US" sz="1200">
                <a:solidFill>
                  <a:srgbClr val="FFFF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pPr eaLnBrk="1" hangingPunct="1">
                <a:lnSpc>
                  <a:spcPct val="80000"/>
                </a:lnSpc>
              </a:pPr>
              <a:t>8</a:t>
            </a:fld>
            <a:endParaRPr lang="en-US" sz="1200">
              <a:solidFill>
                <a:srgbClr val="FFFFFF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grpSp>
        <p:nvGrpSpPr>
          <p:cNvPr id="22531" name="Group 2"/>
          <p:cNvGrpSpPr>
            <a:grpSpLocks/>
          </p:cNvGrpSpPr>
          <p:nvPr/>
        </p:nvGrpSpPr>
        <p:grpSpPr bwMode="auto">
          <a:xfrm>
            <a:off x="457200" y="2819400"/>
            <a:ext cx="3505200" cy="3733800"/>
            <a:chOff x="5181600" y="2057400"/>
            <a:chExt cx="3505200" cy="3733800"/>
          </a:xfrm>
        </p:grpSpPr>
        <p:sp>
          <p:nvSpPr>
            <p:cNvPr id="22550" name="Rectangle 53"/>
            <p:cNvSpPr>
              <a:spLocks/>
            </p:cNvSpPr>
            <p:nvPr/>
          </p:nvSpPr>
          <p:spPr bwMode="auto">
            <a:xfrm>
              <a:off x="5181600" y="2362200"/>
              <a:ext cx="350520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lnSpc>
                  <a:spcPct val="160000"/>
                </a:lnSpc>
                <a:spcBef>
                  <a:spcPts val="700"/>
                </a:spcBef>
              </a:pPr>
              <a:r>
                <a:rPr lang="en-US" b="1">
                  <a:solidFill>
                    <a:srgbClr val="0033CC"/>
                  </a:solidFill>
                  <a:latin typeface="Courier New" charset="0"/>
                  <a:cs typeface="Courier New" charset="0"/>
                  <a:sym typeface="Courier New" charset="0"/>
                </a:rPr>
                <a:t>    1   2   3   4   </a:t>
              </a:r>
              <a:r>
                <a:rPr lang="en-US" b="1">
                  <a:solidFill>
                    <a:srgbClr val="FF0000"/>
                  </a:solidFill>
                  <a:latin typeface="Courier New" charset="0"/>
                  <a:cs typeface="Courier New" charset="0"/>
                  <a:sym typeface="Courier New" charset="0"/>
                </a:rPr>
                <a:t>  </a:t>
              </a:r>
              <a:endParaRPr lang="en-US" b="1">
                <a:solidFill>
                  <a:srgbClr val="0033CC"/>
                </a:solidFill>
                <a:latin typeface="Courier New" charset="0"/>
                <a:cs typeface="Courier New" charset="0"/>
                <a:sym typeface="Courier New" charset="0"/>
              </a:endParaRPr>
            </a:p>
            <a:p>
              <a:pPr marL="39688">
                <a:lnSpc>
                  <a:spcPct val="160000"/>
                </a:lnSpc>
                <a:spcBef>
                  <a:spcPts val="700"/>
                </a:spcBef>
              </a:pPr>
              <a:r>
                <a:rPr lang="en-US" b="1">
                  <a:solidFill>
                    <a:srgbClr val="0033CC"/>
                  </a:solidFill>
                  <a:latin typeface="Courier New" charset="0"/>
                  <a:cs typeface="Courier New" charset="0"/>
                  <a:sym typeface="Courier New" charset="0"/>
                </a:rPr>
                <a:t>1   </a:t>
              </a:r>
              <a:r>
                <a:rPr lang="en-US" b="1">
                  <a:solidFill>
                    <a:srgbClr val="FF0000"/>
                  </a:solidFill>
                  <a:latin typeface="Courier New" charset="0"/>
                  <a:cs typeface="Courier New" charset="0"/>
                  <a:sym typeface="Courier New" charset="0"/>
                </a:rPr>
                <a:t>0   1   0   1</a:t>
              </a:r>
              <a:endParaRPr lang="en-US" b="1">
                <a:solidFill>
                  <a:srgbClr val="0033CC"/>
                </a:solidFill>
                <a:latin typeface="Courier New" charset="0"/>
                <a:cs typeface="Courier New" charset="0"/>
                <a:sym typeface="Courier New" charset="0"/>
              </a:endParaRPr>
            </a:p>
            <a:p>
              <a:pPr marL="39688">
                <a:lnSpc>
                  <a:spcPct val="160000"/>
                </a:lnSpc>
                <a:spcBef>
                  <a:spcPts val="700"/>
                </a:spcBef>
              </a:pPr>
              <a:r>
                <a:rPr lang="en-US" b="1">
                  <a:solidFill>
                    <a:srgbClr val="0033CC"/>
                  </a:solidFill>
                  <a:latin typeface="Courier New" charset="0"/>
                  <a:cs typeface="Courier New" charset="0"/>
                  <a:sym typeface="Courier New" charset="0"/>
                </a:rPr>
                <a:t>2   </a:t>
              </a:r>
              <a:r>
                <a:rPr lang="en-US" b="1">
                  <a:solidFill>
                    <a:srgbClr val="FF0000"/>
                  </a:solidFill>
                  <a:latin typeface="Courier New" charset="0"/>
                  <a:cs typeface="Courier New" charset="0"/>
                  <a:sym typeface="Courier New" charset="0"/>
                </a:rPr>
                <a:t>0   0   1   0</a:t>
              </a:r>
              <a:endParaRPr lang="en-US" b="1">
                <a:solidFill>
                  <a:srgbClr val="0033CC"/>
                </a:solidFill>
                <a:latin typeface="Courier New" charset="0"/>
                <a:cs typeface="Courier New" charset="0"/>
                <a:sym typeface="Courier New" charset="0"/>
              </a:endParaRPr>
            </a:p>
            <a:p>
              <a:pPr marL="39688">
                <a:lnSpc>
                  <a:spcPct val="160000"/>
                </a:lnSpc>
                <a:spcBef>
                  <a:spcPts val="700"/>
                </a:spcBef>
              </a:pPr>
              <a:r>
                <a:rPr lang="en-US" b="1">
                  <a:solidFill>
                    <a:srgbClr val="0033CC"/>
                  </a:solidFill>
                  <a:latin typeface="Courier New" charset="0"/>
                  <a:cs typeface="Courier New" charset="0"/>
                  <a:sym typeface="Courier New" charset="0"/>
                </a:rPr>
                <a:t>3   </a:t>
              </a:r>
              <a:r>
                <a:rPr lang="en-US" b="1">
                  <a:solidFill>
                    <a:srgbClr val="FF0000"/>
                  </a:solidFill>
                  <a:latin typeface="Courier New" charset="0"/>
                  <a:cs typeface="Courier New" charset="0"/>
                  <a:sym typeface="Courier New" charset="0"/>
                </a:rPr>
                <a:t>0   0   0   0</a:t>
              </a:r>
              <a:endParaRPr lang="en-US" b="1">
                <a:solidFill>
                  <a:srgbClr val="0033CC"/>
                </a:solidFill>
                <a:latin typeface="Courier New" charset="0"/>
                <a:cs typeface="Courier New" charset="0"/>
                <a:sym typeface="Courier New" charset="0"/>
              </a:endParaRPr>
            </a:p>
            <a:p>
              <a:pPr marL="39688">
                <a:lnSpc>
                  <a:spcPct val="160000"/>
                </a:lnSpc>
                <a:spcBef>
                  <a:spcPts val="700"/>
                </a:spcBef>
              </a:pPr>
              <a:r>
                <a:rPr lang="en-US" b="1">
                  <a:solidFill>
                    <a:srgbClr val="0033CC"/>
                  </a:solidFill>
                  <a:latin typeface="Courier New" charset="0"/>
                  <a:cs typeface="Courier New" charset="0"/>
                  <a:sym typeface="Courier New" charset="0"/>
                </a:rPr>
                <a:t>4   </a:t>
              </a:r>
              <a:r>
                <a:rPr lang="en-US" b="1">
                  <a:solidFill>
                    <a:srgbClr val="FF0000"/>
                  </a:solidFill>
                  <a:latin typeface="Courier New" charset="0"/>
                  <a:cs typeface="Courier New" charset="0"/>
                  <a:sym typeface="Courier New" charset="0"/>
                </a:rPr>
                <a:t>0   1   1   0</a:t>
              </a:r>
              <a:endParaRPr lang="en-US" b="1">
                <a:solidFill>
                  <a:srgbClr val="0033CC"/>
                </a:solidFill>
                <a:latin typeface="Courier New" charset="0"/>
                <a:cs typeface="Courier New" charset="0"/>
                <a:sym typeface="Courier New" charset="0"/>
              </a:endParaRPr>
            </a:p>
          </p:txBody>
        </p:sp>
        <p:sp>
          <p:nvSpPr>
            <p:cNvPr id="22551" name="Rectangle 56"/>
            <p:cNvSpPr>
              <a:spLocks/>
            </p:cNvSpPr>
            <p:nvPr/>
          </p:nvSpPr>
          <p:spPr bwMode="auto">
            <a:xfrm>
              <a:off x="5562600" y="2057400"/>
              <a:ext cx="24006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1600"/>
                </a:spcBef>
              </a:pPr>
              <a:r>
                <a:rPr lang="en-US">
                  <a:solidFill>
                    <a:schemeClr val="tx1"/>
                  </a:solidFill>
                  <a:cs typeface="Arial" charset="0"/>
                </a:rPr>
                <a:t>Adjacency Matrix</a:t>
              </a:r>
            </a:p>
          </p:txBody>
        </p:sp>
      </p:grpSp>
      <p:sp>
        <p:nvSpPr>
          <p:cNvPr id="22532" name="Line 64"/>
          <p:cNvSpPr>
            <a:spLocks noChangeShapeType="1"/>
          </p:cNvSpPr>
          <p:nvPr/>
        </p:nvSpPr>
        <p:spPr bwMode="auto">
          <a:xfrm>
            <a:off x="1905000" y="2438400"/>
            <a:ext cx="896938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533" name="Group 1"/>
          <p:cNvGrpSpPr>
            <a:grpSpLocks/>
          </p:cNvGrpSpPr>
          <p:nvPr/>
        </p:nvGrpSpPr>
        <p:grpSpPr bwMode="auto">
          <a:xfrm>
            <a:off x="1600200" y="1524000"/>
            <a:ext cx="1600200" cy="1190625"/>
            <a:chOff x="3733800" y="1890713"/>
            <a:chExt cx="1600200" cy="1190069"/>
          </a:xfrm>
        </p:grpSpPr>
        <p:sp>
          <p:nvSpPr>
            <p:cNvPr id="22542" name="AutoShape 61"/>
            <p:cNvSpPr>
              <a:spLocks/>
            </p:cNvSpPr>
            <p:nvPr/>
          </p:nvSpPr>
          <p:spPr bwMode="auto">
            <a:xfrm rot="10800000" flipH="1">
              <a:off x="4025900" y="2171700"/>
              <a:ext cx="863600" cy="660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543" name="Line 62"/>
            <p:cNvSpPr>
              <a:spLocks noChangeShapeType="1"/>
            </p:cNvSpPr>
            <p:nvPr/>
          </p:nvSpPr>
          <p:spPr bwMode="auto">
            <a:xfrm>
              <a:off x="4037013" y="2068513"/>
              <a:ext cx="898525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4" name="Line 63"/>
            <p:cNvSpPr>
              <a:spLocks noChangeShapeType="1"/>
            </p:cNvSpPr>
            <p:nvPr/>
          </p:nvSpPr>
          <p:spPr bwMode="auto">
            <a:xfrm>
              <a:off x="3992563" y="2112963"/>
              <a:ext cx="1587" cy="7064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Line 65"/>
            <p:cNvSpPr>
              <a:spLocks noChangeShapeType="1"/>
            </p:cNvSpPr>
            <p:nvPr/>
          </p:nvSpPr>
          <p:spPr bwMode="auto">
            <a:xfrm>
              <a:off x="4979988" y="2112963"/>
              <a:ext cx="1587" cy="708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6" name="Rectangle 66"/>
            <p:cNvSpPr>
              <a:spLocks/>
            </p:cNvSpPr>
            <p:nvPr/>
          </p:nvSpPr>
          <p:spPr bwMode="auto">
            <a:xfrm>
              <a:off x="3762221" y="1900238"/>
              <a:ext cx="2257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b="1">
                  <a:solidFill>
                    <a:srgbClr val="0033CC"/>
                  </a:solidFill>
                  <a:latin typeface="Courier New" charset="0"/>
                  <a:cs typeface="Courier New" charset="0"/>
                  <a:sym typeface="Courier New" charset="0"/>
                </a:rPr>
                <a:t>1</a:t>
              </a:r>
            </a:p>
          </p:txBody>
        </p:sp>
        <p:sp>
          <p:nvSpPr>
            <p:cNvPr id="22547" name="Rectangle 67"/>
            <p:cNvSpPr>
              <a:spLocks/>
            </p:cNvSpPr>
            <p:nvPr/>
          </p:nvSpPr>
          <p:spPr bwMode="auto">
            <a:xfrm>
              <a:off x="5108268" y="1890713"/>
              <a:ext cx="2257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b="1">
                  <a:solidFill>
                    <a:srgbClr val="0033CC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22548" name="Rectangle 68"/>
            <p:cNvSpPr>
              <a:spLocks/>
            </p:cNvSpPr>
            <p:nvPr/>
          </p:nvSpPr>
          <p:spPr bwMode="auto">
            <a:xfrm>
              <a:off x="5108268" y="2711450"/>
              <a:ext cx="2257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b="1">
                  <a:solidFill>
                    <a:srgbClr val="0033CC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</a:p>
          </p:txBody>
        </p:sp>
        <p:sp>
          <p:nvSpPr>
            <p:cNvPr id="22549" name="Rectangle 69"/>
            <p:cNvSpPr>
              <a:spLocks/>
            </p:cNvSpPr>
            <p:nvPr/>
          </p:nvSpPr>
          <p:spPr bwMode="auto">
            <a:xfrm>
              <a:off x="3733800" y="2703513"/>
              <a:ext cx="2257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b="1">
                  <a:solidFill>
                    <a:srgbClr val="0033CC"/>
                  </a:solidFill>
                  <a:latin typeface="Courier New" charset="0"/>
                  <a:cs typeface="Courier New" charset="0"/>
                  <a:sym typeface="Courier New" charset="0"/>
                </a:rPr>
                <a:t>4</a:t>
              </a:r>
            </a:p>
          </p:txBody>
        </p:sp>
      </p:grpSp>
      <p:sp>
        <p:nvSpPr>
          <p:cNvPr id="2" name="Left Bracket 1"/>
          <p:cNvSpPr/>
          <p:nvPr/>
        </p:nvSpPr>
        <p:spPr>
          <a:xfrm>
            <a:off x="838200" y="3886200"/>
            <a:ext cx="152400" cy="2819400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ight Bracket 3"/>
          <p:cNvSpPr/>
          <p:nvPr/>
        </p:nvSpPr>
        <p:spPr>
          <a:xfrm>
            <a:off x="3886200" y="3886200"/>
            <a:ext cx="76200" cy="2743200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36" name="TextBox 5"/>
          <p:cNvSpPr txBox="1">
            <a:spLocks noChangeArrowheads="1"/>
          </p:cNvSpPr>
          <p:nvPr/>
        </p:nvSpPr>
        <p:spPr bwMode="auto">
          <a:xfrm>
            <a:off x="4002088" y="3267075"/>
            <a:ext cx="5699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5400"/>
              <a:t>3</a:t>
            </a:r>
          </a:p>
        </p:txBody>
      </p:sp>
      <p:sp>
        <p:nvSpPr>
          <p:cNvPr id="50" name="Left Bracket 49"/>
          <p:cNvSpPr/>
          <p:nvPr/>
        </p:nvSpPr>
        <p:spPr>
          <a:xfrm>
            <a:off x="5791200" y="3886200"/>
            <a:ext cx="152400" cy="2743200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Right Bracket 50"/>
          <p:cNvSpPr/>
          <p:nvPr/>
        </p:nvSpPr>
        <p:spPr>
          <a:xfrm>
            <a:off x="8763000" y="3886200"/>
            <a:ext cx="76200" cy="2743200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Rectangle 53"/>
          <p:cNvSpPr>
            <a:spLocks/>
          </p:cNvSpPr>
          <p:nvPr/>
        </p:nvSpPr>
        <p:spPr bwMode="auto">
          <a:xfrm>
            <a:off x="5334000" y="3124200"/>
            <a:ext cx="3505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b="1">
                <a:solidFill>
                  <a:srgbClr val="0033CC"/>
                </a:solidFill>
                <a:latin typeface="Courier New" charset="0"/>
                <a:cs typeface="Courier New" charset="0"/>
                <a:sym typeface="Courier New" charset="0"/>
              </a:rPr>
              <a:t>    1   2   3   4   </a:t>
            </a:r>
            <a:r>
              <a:rPr lang="en-US" b="1">
                <a:solidFill>
                  <a:srgbClr val="FF0000"/>
                </a:solidFill>
                <a:latin typeface="Courier New" charset="0"/>
                <a:cs typeface="Courier New" charset="0"/>
                <a:sym typeface="Courier New" charset="0"/>
              </a:rPr>
              <a:t>  </a:t>
            </a:r>
            <a:endParaRPr lang="en-US" b="1">
              <a:solidFill>
                <a:srgbClr val="0033CC"/>
              </a:solidFill>
              <a:latin typeface="Courier New" charset="0"/>
              <a:cs typeface="Courier New" charset="0"/>
              <a:sym typeface="Courier New" charset="0"/>
            </a:endParaRP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b="1">
                <a:solidFill>
                  <a:srgbClr val="0033CC"/>
                </a:solidFill>
                <a:latin typeface="Courier New" charset="0"/>
                <a:cs typeface="Courier New" charset="0"/>
                <a:sym typeface="Courier New" charset="0"/>
              </a:rPr>
              <a:t>1   </a:t>
            </a:r>
            <a:r>
              <a:rPr lang="en-US" b="1">
                <a:solidFill>
                  <a:srgbClr val="FF0000"/>
                </a:solidFill>
                <a:latin typeface="Courier New" charset="0"/>
                <a:cs typeface="Courier New" charset="0"/>
                <a:sym typeface="Courier New" charset="0"/>
              </a:rPr>
              <a:t>0   0   1   0</a:t>
            </a:r>
            <a:endParaRPr lang="en-US" b="1">
              <a:solidFill>
                <a:srgbClr val="0033CC"/>
              </a:solidFill>
              <a:latin typeface="Courier New" charset="0"/>
              <a:cs typeface="Courier New" charset="0"/>
              <a:sym typeface="Courier New" charset="0"/>
            </a:endParaRP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b="1">
                <a:solidFill>
                  <a:srgbClr val="0033CC"/>
                </a:solidFill>
                <a:latin typeface="Courier New" charset="0"/>
                <a:cs typeface="Courier New" charset="0"/>
                <a:sym typeface="Courier New" charset="0"/>
              </a:rPr>
              <a:t>2   </a:t>
            </a:r>
            <a:r>
              <a:rPr lang="en-US" b="1">
                <a:solidFill>
                  <a:srgbClr val="FF0000"/>
                </a:solidFill>
                <a:latin typeface="Courier New" charset="0"/>
                <a:cs typeface="Courier New" charset="0"/>
                <a:sym typeface="Courier New" charset="0"/>
              </a:rPr>
              <a:t>0   0   0   0</a:t>
            </a:r>
            <a:endParaRPr lang="en-US" b="1">
              <a:solidFill>
                <a:srgbClr val="0033CC"/>
              </a:solidFill>
              <a:latin typeface="Courier New" charset="0"/>
              <a:cs typeface="Courier New" charset="0"/>
              <a:sym typeface="Courier New" charset="0"/>
            </a:endParaRP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b="1">
                <a:solidFill>
                  <a:srgbClr val="0033CC"/>
                </a:solidFill>
                <a:latin typeface="Courier New" charset="0"/>
                <a:cs typeface="Courier New" charset="0"/>
                <a:sym typeface="Courier New" charset="0"/>
              </a:rPr>
              <a:t>3   </a:t>
            </a:r>
            <a:r>
              <a:rPr lang="en-US" b="1">
                <a:solidFill>
                  <a:srgbClr val="FF0000"/>
                </a:solidFill>
                <a:latin typeface="Courier New" charset="0"/>
                <a:cs typeface="Courier New" charset="0"/>
                <a:sym typeface="Courier New" charset="0"/>
              </a:rPr>
              <a:t>0   0   0   0</a:t>
            </a:r>
            <a:endParaRPr lang="en-US" b="1">
              <a:solidFill>
                <a:srgbClr val="0033CC"/>
              </a:solidFill>
              <a:latin typeface="Courier New" charset="0"/>
              <a:cs typeface="Courier New" charset="0"/>
              <a:sym typeface="Courier New" charset="0"/>
            </a:endParaRP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b="1">
                <a:solidFill>
                  <a:srgbClr val="0033CC"/>
                </a:solidFill>
                <a:latin typeface="Courier New" charset="0"/>
                <a:cs typeface="Courier New" charset="0"/>
                <a:sym typeface="Courier New" charset="0"/>
              </a:rPr>
              <a:t>4   </a:t>
            </a:r>
            <a:r>
              <a:rPr lang="en-US" b="1">
                <a:solidFill>
                  <a:srgbClr val="FF0000"/>
                </a:solidFill>
                <a:latin typeface="Courier New" charset="0"/>
                <a:cs typeface="Courier New" charset="0"/>
                <a:sym typeface="Courier New" charset="0"/>
              </a:rPr>
              <a:t>0   0   0   0</a:t>
            </a:r>
            <a:endParaRPr lang="en-US" b="1">
              <a:solidFill>
                <a:srgbClr val="0033CC"/>
              </a:solidFill>
              <a:latin typeface="Courier New" charset="0"/>
              <a:cs typeface="Courier New" charset="0"/>
              <a:sym typeface="Courier New" charset="0"/>
            </a:endParaRPr>
          </a:p>
        </p:txBody>
      </p:sp>
      <p:sp>
        <p:nvSpPr>
          <p:cNvPr id="7" name="Equal 6"/>
          <p:cNvSpPr/>
          <p:nvPr/>
        </p:nvSpPr>
        <p:spPr>
          <a:xfrm>
            <a:off x="4343400" y="4648200"/>
            <a:ext cx="533400" cy="381000"/>
          </a:xfrm>
          <a:prstGeom prst="mathEqua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953000" y="1676400"/>
            <a:ext cx="3962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/>
              <a:t>Cubing adjacency matrix gives number of possible paths of length 3!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54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 sz="3600">
                <a:latin typeface="Tw Cen MT" charset="0"/>
              </a:rPr>
              <a:t>Graph Adjacency Matrix</a:t>
            </a:r>
          </a:p>
        </p:txBody>
      </p:sp>
      <p:sp>
        <p:nvSpPr>
          <p:cNvPr id="235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AB4C7DD2-95F3-2842-9DA7-F3735C4835C8}" type="slidenum">
              <a:rPr lang="en-US" sz="1200">
                <a:solidFill>
                  <a:srgbClr val="FFFF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pPr eaLnBrk="1" hangingPunct="1">
                <a:lnSpc>
                  <a:spcPct val="80000"/>
                </a:lnSpc>
              </a:pPr>
              <a:t>9</a:t>
            </a:fld>
            <a:endParaRPr lang="en-US" sz="1200">
              <a:solidFill>
                <a:srgbClr val="FFFFFF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9600" y="1905000"/>
            <a:ext cx="800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/>
              <a:t>Same idea holds for undirected graphs.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</TotalTime>
  <Pages>0</Pages>
  <Words>1190</Words>
  <Characters>0</Characters>
  <Application>Microsoft Macintosh PowerPoint</Application>
  <PresentationFormat>On-screen Show (4:3)</PresentationFormat>
  <Lines>0</Lines>
  <Paragraphs>340</Paragraphs>
  <Slides>35</Slides>
  <Notes>6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Median</vt:lpstr>
      <vt:lpstr>Graphs IV: APPLICATIONS</vt:lpstr>
      <vt:lpstr>Example Directed Graph (Digraph)</vt:lpstr>
      <vt:lpstr>Example Undirected Graph</vt:lpstr>
      <vt:lpstr>Social Network Graph</vt:lpstr>
      <vt:lpstr>Graph Concepts and Algorithms</vt:lpstr>
      <vt:lpstr>Graph Adjacency Matrix</vt:lpstr>
      <vt:lpstr>Graph Adjacency Matrix</vt:lpstr>
      <vt:lpstr>Graph Adjacency Matrix</vt:lpstr>
      <vt:lpstr>Graph Adjacency Matrix</vt:lpstr>
      <vt:lpstr>How would you find friends of friends?</vt:lpstr>
      <vt:lpstr>Find the number of common friends?</vt:lpstr>
      <vt:lpstr>Graph Concepts and Algorithms</vt:lpstr>
      <vt:lpstr>Search if a person is someone’s Friend?</vt:lpstr>
      <vt:lpstr>Graph Concepts and Algorithms</vt:lpstr>
      <vt:lpstr>Shortest Path Algorithm: Used Everyday!</vt:lpstr>
      <vt:lpstr>Shortest Path Algorithm: Used Everyday!</vt:lpstr>
      <vt:lpstr>Graph Concepts and Algorithms</vt:lpstr>
      <vt:lpstr>Topological Sort</vt:lpstr>
      <vt:lpstr>Tell Me Dave: Making ‘Avoffato’</vt:lpstr>
      <vt:lpstr>PowerPoint Presentation</vt:lpstr>
      <vt:lpstr>Topological Sort</vt:lpstr>
      <vt:lpstr>Graph Concepts and Algorithms</vt:lpstr>
      <vt:lpstr>AI: Vision and Robotics</vt:lpstr>
      <vt:lpstr>Without Graph Algorithms</vt:lpstr>
      <vt:lpstr>Anticipating Future Actions</vt:lpstr>
      <vt:lpstr>Anticipating Future Actions</vt:lpstr>
      <vt:lpstr>Modeling the Activities with an Undirected  Graph</vt:lpstr>
      <vt:lpstr>PowerPoint Presentation</vt:lpstr>
      <vt:lpstr>Robot Sees the Future!</vt:lpstr>
      <vt:lpstr>Graph Concepts and Algorithms</vt:lpstr>
      <vt:lpstr>Graphs in Practice</vt:lpstr>
      <vt:lpstr>PowerPoint Presentation</vt:lpstr>
      <vt:lpstr>PowerPoint Presentation</vt:lpstr>
      <vt:lpstr>PowerPoint Presentation</vt:lpstr>
      <vt:lpstr>Graphs!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Priority Queue</dc:title>
  <dc:creator>Dexter Kozen</dc:creator>
  <cp:lastModifiedBy>Ashutosh Saxena</cp:lastModifiedBy>
  <cp:revision>71</cp:revision>
  <cp:lastPrinted>2013-11-10T16:29:02Z</cp:lastPrinted>
  <dcterms:modified xsi:type="dcterms:W3CDTF">2014-04-30T15:14:07Z</dcterms:modified>
</cp:coreProperties>
</file>