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4" r:id="rId3"/>
    <p:sldId id="301" r:id="rId4"/>
    <p:sldId id="300" r:id="rId5"/>
    <p:sldId id="289" r:id="rId6"/>
    <p:sldId id="284" r:id="rId7"/>
    <p:sldId id="290" r:id="rId8"/>
    <p:sldId id="291" r:id="rId9"/>
    <p:sldId id="292" r:id="rId10"/>
    <p:sldId id="297" r:id="rId11"/>
    <p:sldId id="293" r:id="rId12"/>
    <p:sldId id="294" r:id="rId13"/>
    <p:sldId id="295" r:id="rId14"/>
    <p:sldId id="302" r:id="rId15"/>
    <p:sldId id="303" r:id="rId16"/>
    <p:sldId id="296" r:id="rId17"/>
    <p:sldId id="298" r:id="rId18"/>
    <p:sldId id="299" r:id="rId19"/>
    <p:sldId id="28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D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05" d="100"/>
          <a:sy n="105" d="100"/>
        </p:scale>
        <p:origin x="-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2013.8.29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2013.8.29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2013.8.29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2013.8.29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2013.8.29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2013.8.29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2013.8.29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2013.8.29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2013.8.29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2013.8.29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2013.8.29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2013.8.29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2013.8.29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2013.8.29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2012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2: Objects and classes in Java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dirty="0" smtClean="0"/>
              <a:t>Describes format </a:t>
            </a:r>
            <a:r>
              <a:rPr lang="en-US" sz="2200" dirty="0"/>
              <a:t>of </a:t>
            </a:r>
            <a:r>
              <a:rPr lang="en-US" sz="2200" dirty="0" smtClean="0"/>
              <a:t>an object (instance) </a:t>
            </a:r>
            <a:r>
              <a:rPr lang="en-US" sz="2200" dirty="0"/>
              <a:t>of the class.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</a:t>
            </a:r>
            <a:r>
              <a:rPr lang="en-US" sz="2200" dirty="0" smtClean="0"/>
              <a:t> /</a:t>
            </a:r>
            <a:r>
              <a:rPr lang="en-US" sz="2200" dirty="0"/>
              <a:t>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</a:t>
            </a:r>
            <a:r>
              <a:rPr lang="en-US" sz="2200" dirty="0" smtClean="0">
                <a:solidFill>
                  <a:srgbClr val="008000"/>
                </a:solidFill>
              </a:rPr>
              <a:t>f</a:t>
            </a:r>
            <a:r>
              <a:rPr lang="en-US" sz="2200" dirty="0" smtClean="0">
                <a:solidFill>
                  <a:srgbClr val="800000"/>
                </a:solidFill>
              </a:rPr>
              <a:t>or  </a:t>
            </a:r>
            <a:r>
              <a:rPr lang="en-US" sz="2200" dirty="0"/>
              <a:t>*/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 public</a:t>
            </a:r>
            <a:r>
              <a:rPr lang="en-US" sz="2200" dirty="0" smtClean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</a:t>
            </a:r>
            <a:r>
              <a:rPr lang="en-US" sz="2200" dirty="0" smtClean="0"/>
              <a:t> {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  }</a:t>
            </a:r>
            <a:endParaRPr lang="en-US" sz="22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This is </a:t>
            </a:r>
            <a:r>
              <a:rPr lang="en-US" dirty="0"/>
              <a:t>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modifier </a:t>
            </a:r>
            <a:r>
              <a:rPr lang="en-US" sz="2400" b="1" dirty="0" smtClean="0"/>
              <a:t>public</a:t>
            </a:r>
            <a:r>
              <a:rPr lang="en-US" sz="2400" dirty="0" smtClean="0"/>
              <a:t> means C can be used anywhere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lass </a:t>
            </a:r>
            <a:r>
              <a:rPr lang="en-US" sz="2400" dirty="0"/>
              <a:t>definition </a:t>
            </a:r>
            <a:r>
              <a:rPr lang="en-US" sz="2400" dirty="0" smtClean="0"/>
              <a:t>C goes </a:t>
            </a:r>
            <a:r>
              <a:rPr lang="en-US" sz="2400" dirty="0"/>
              <a:t>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 smtClean="0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</a:t>
            </a:r>
            <a:r>
              <a:rPr lang="en-US" sz="2400" dirty="0" smtClean="0"/>
              <a:t>separate </a:t>
            </a:r>
            <a:r>
              <a:rPr lang="en-US" sz="2400" dirty="0"/>
              <a:t>directory for each Java program </a:t>
            </a:r>
            <a:r>
              <a:rPr lang="en-US" sz="2400" dirty="0" smtClean="0"/>
              <a:t>you </a:t>
            </a:r>
            <a:r>
              <a:rPr lang="en-US" sz="2400" dirty="0"/>
              <a:t>write; put all </a:t>
            </a:r>
            <a:r>
              <a:rPr lang="en-US" sz="2400" dirty="0" smtClean="0"/>
              <a:t>class </a:t>
            </a:r>
            <a:r>
              <a:rPr lang="en-US" sz="2400" dirty="0"/>
              <a:t>definitions </a:t>
            </a:r>
            <a:r>
              <a:rPr lang="en-US" sz="2400" dirty="0" smtClean="0"/>
              <a:t>for </a:t>
            </a:r>
            <a:r>
              <a:rPr lang="en-US" sz="2400" dirty="0"/>
              <a:t>program in that directory</a:t>
            </a:r>
            <a:r>
              <a:rPr lang="en-US" sz="2400" dirty="0" smtClean="0"/>
              <a:t>. You’ll see this when we demo Eclipse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utoUpdateAnimBg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First 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(object of the class) has (almost) </a:t>
            </a:r>
            <a:r>
              <a:rPr lang="en-US" sz="2400" dirty="0" smtClean="0"/>
              <a:t>no methods </a:t>
            </a:r>
            <a:r>
              <a:rPr lang="en-US" sz="2400" dirty="0"/>
              <a:t>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@25c7fd38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681668" cy="842665"/>
            <a:chOff x="685800" y="5634335"/>
            <a:chExt cx="2681668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681668" cy="842665"/>
              <a:chOff x="671132" y="5253335"/>
              <a:chExt cx="2681668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905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         ?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819400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    </a:t>
                </a:r>
                <a:endParaRPr lang="en-US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7" y="5638800"/>
              <a:ext cx="192282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</a:t>
              </a:r>
              <a:r>
                <a:rPr lang="en-US" sz="2400" dirty="0" smtClean="0">
                  <a:solidFill>
                    <a:srgbClr val="8B008C"/>
                  </a:solidFill>
                </a:rPr>
                <a:t>25c7fd38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800000"/>
                </a:solidFill>
              </a:rPr>
              <a:t>	k=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reates object shown to right and stores its name in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extends (is a subclass of) </a:t>
            </a:r>
            <a:r>
              <a:rPr lang="en-US" sz="3200" dirty="0" err="1" smtClean="0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</a:t>
            </a:r>
            <a:r>
              <a:rPr lang="en-US" sz="2400" dirty="0" smtClean="0"/>
              <a:t>a subclass of </a:t>
            </a:r>
            <a:r>
              <a:rPr lang="en-US" sz="2400" dirty="0" err="1" smtClean="0"/>
              <a:t>JFrame</a:t>
            </a:r>
            <a:r>
              <a:rPr lang="en-US" sz="2400" dirty="0" smtClean="0"/>
              <a:t>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 re-use of program part!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function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</a:t>
            </a:r>
            <a:r>
              <a:rPr lang="en-US" sz="2400" dirty="0" smtClean="0"/>
              <a:t>a subclass of </a:t>
            </a:r>
            <a:r>
              <a:rPr lang="en-US" sz="2400" dirty="0" err="1"/>
              <a:t>JFrame</a:t>
            </a:r>
            <a:r>
              <a:rPr lang="en-US" sz="2400" dirty="0"/>
              <a:t> </a:t>
            </a:r>
            <a:r>
              <a:rPr lang="en-US" sz="2400" dirty="0" smtClean="0"/>
              <a:t>with an area function 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r>
              <a:rPr lang="en-US" sz="2200" dirty="0" smtClean="0"/>
              <a:t>area()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Spec, as a comment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You know it is a function because it has a return type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Function calls automatically call functions that are in the object</a:t>
                </a:r>
                <a:endParaRPr lang="en-US" sz="2400" dirty="0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</a:t>
            </a:r>
            <a:r>
              <a:rPr lang="en-US" sz="2400" dirty="0" smtClean="0"/>
              <a:t>… 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The whole method is in the object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677656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what declaration does a name refer? </a:t>
            </a:r>
            <a:r>
              <a:rPr lang="en-US" sz="2400" dirty="0" smtClean="0">
                <a:solidFill>
                  <a:srgbClr val="FF0000"/>
                </a:solidFill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inside-out rule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Look first in method body, starting from name and moving out; then look at parameters; then look outside method in the object.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</a:t>
            </a:r>
            <a:r>
              <a:rPr lang="en-US" sz="2400" dirty="0" smtClean="0"/>
              <a:t>… 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…</a:t>
            </a:r>
            <a:r>
              <a:rPr lang="en-US" sz="2400" dirty="0" err="1" smtClean="0"/>
              <a:t>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@2abcde14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Function </a:t>
            </a:r>
            <a:r>
              <a:rPr lang="en-US" sz="2400" dirty="0" smtClean="0">
                <a:solidFill>
                  <a:srgbClr val="800000"/>
                </a:solidFill>
              </a:rPr>
              <a:t>area</a:t>
            </a:r>
            <a:r>
              <a:rPr lang="en-US" sz="2400" dirty="0" smtClean="0"/>
              <a:t>: in each object.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r>
              <a:rPr lang="en-US" sz="2400" dirty="0" smtClean="0"/>
              <a:t> calls function </a:t>
            </a:r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/>
              <a:t> in the object in which it appears.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procedure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</a:t>
            </a:r>
            <a:r>
              <a:rPr lang="en-US" sz="2400" dirty="0" smtClean="0"/>
              <a:t>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   /</a:t>
            </a:r>
            <a:r>
              <a:rPr lang="en-US" sz="2400" dirty="0"/>
              <a:t>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 smtClean="0"/>
          </a:p>
          <a:p>
            <a:r>
              <a:rPr lang="en-US" sz="2200" dirty="0" smtClean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</a:t>
              </a:r>
              <a:r>
                <a:rPr lang="en-US" sz="2400" dirty="0" smtClean="0"/>
                <a:t>t is a procedure because it has </a:t>
              </a:r>
              <a:r>
                <a:rPr lang="en-US" sz="2400" b="1" dirty="0" smtClean="0"/>
                <a:t>void</a:t>
              </a:r>
              <a:r>
                <a:rPr lang="en-US" sz="2400" dirty="0" smtClean="0"/>
                <a:t> instead of return type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Call on procedure </a:t>
              </a:r>
              <a:r>
                <a:rPr lang="en-US" sz="2400" dirty="0" err="1" smtClean="0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Using an object of class Date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</a:t>
            </a:r>
            <a:r>
              <a:rPr lang="en-US" sz="2400" dirty="0" smtClean="0"/>
              <a:t>is a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with more methods 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/** Put the date and time in the title */</a:t>
            </a:r>
            <a:endParaRPr lang="en-US" sz="2400" dirty="0"/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smtClean="0"/>
              <a:t>void </a:t>
            </a:r>
            <a:r>
              <a:rPr lang="en-US" sz="2400" dirty="0" err="1" smtClean="0"/>
              <a:t>setTitleToDate</a:t>
            </a:r>
            <a:r>
              <a:rPr lang="en-US" sz="2400" dirty="0" smtClean="0"/>
              <a:t>(</a:t>
            </a:r>
            <a:r>
              <a:rPr lang="en-US" sz="2400" dirty="0"/>
              <a:t>) 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setTitle</a:t>
            </a:r>
            <a:r>
              <a:rPr lang="en-US" sz="2200" dirty="0" smtClean="0"/>
              <a:t>(String)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area</a:t>
            </a:r>
            <a:r>
              <a:rPr lang="en-US" sz="2200" smtClean="0"/>
              <a:t>() {      }</a:t>
            </a:r>
            <a:endParaRPr lang="en-US" sz="2200" dirty="0" smtClean="0"/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r>
              <a:rPr lang="en-US" sz="2200" dirty="0" err="1" smtClean="0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err="1" smtClean="0"/>
              <a:t>java.util.Date</a:t>
            </a:r>
            <a:r>
              <a:rPr lang="en-US" sz="2400" dirty="0" smtClean="0"/>
              <a:t> contains date and time at which created.</a:t>
            </a:r>
          </a:p>
          <a:p>
            <a:r>
              <a:rPr lang="en-US" sz="2400" dirty="0" smtClean="0"/>
              <a:t>It has a 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(), which yields the data as a String.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null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   v1    C@16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  v2    </a:t>
            </a:r>
            <a:r>
              <a:rPr lang="en-US" b="1" dirty="0"/>
              <a:t>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C@16</a:t>
              </a:r>
              <a:endParaRPr lang="en-US" dirty="0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</a:t>
            </a:r>
            <a:r>
              <a:rPr lang="en-US" dirty="0" smtClean="0"/>
              <a:t>the absence </a:t>
            </a:r>
            <a:r>
              <a:rPr lang="en-US" dirty="0"/>
              <a:t>of a name.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v2</a:t>
            </a:r>
            <a:r>
              <a:rPr lang="en-US" dirty="0" smtClean="0"/>
              <a:t>.getName</a:t>
            </a:r>
            <a:r>
              <a:rPr lang="en-US" dirty="0"/>
              <a:t>() is a mistake! </a:t>
            </a:r>
            <a:r>
              <a:rPr lang="en-US" smtClean="0"/>
              <a:t>Program </a:t>
            </a:r>
            <a:r>
              <a:rPr lang="en-US" dirty="0" smtClean="0"/>
              <a:t>stops with a </a:t>
            </a:r>
            <a:r>
              <a:rPr lang="en-US" dirty="0" err="1" smtClean="0">
                <a:solidFill>
                  <a:srgbClr val="FF0000"/>
                </a:solidFill>
              </a:rPr>
              <a:t>NullPointerException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You can write things like:   </a:t>
            </a:r>
            <a:r>
              <a:rPr lang="en-US" dirty="0" smtClean="0">
                <a:solidFill>
                  <a:srgbClr val="800000"/>
                </a:solidFill>
              </a:rPr>
              <a:t>v1=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Hello World!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900733"/>
            <a:ext cx="7848600" cy="3046988"/>
          </a:xfrm>
          <a:prstGeom prst="rect">
            <a:avLst/>
          </a:prstGeom>
          <a:solidFill>
            <a:srgbClr val="FFFF8B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/** A </a:t>
            </a:r>
            <a:r>
              <a:rPr lang="en-US" sz="2400" dirty="0">
                <a:solidFill>
                  <a:srgbClr val="008000"/>
                </a:solidFill>
              </a:rPr>
              <a:t>simple program that prints Hello, world</a:t>
            </a:r>
            <a:r>
              <a:rPr lang="en-US" sz="2400" dirty="0" smtClean="0">
                <a:solidFill>
                  <a:srgbClr val="008000"/>
                </a:solidFill>
              </a:rPr>
              <a:t>!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err="1"/>
              <a:t>myClass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/** Called to start program.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static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smtClean="0"/>
              <a:t>main(String</a:t>
            </a:r>
            <a:r>
              <a:rPr lang="en-US" sz="2400" dirty="0" smtClean="0"/>
              <a:t>[ 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       </a:t>
            </a:r>
            <a:r>
              <a:rPr lang="en-US" sz="2400" dirty="0" err="1" smtClean="0"/>
              <a:t>System.</a:t>
            </a:r>
            <a:r>
              <a:rPr lang="en-US" sz="2400" i="1" dirty="0" err="1" smtClean="0"/>
              <a:t>out.println</a:t>
            </a:r>
            <a:r>
              <a:rPr lang="en-US" sz="2400" i="1" dirty="0"/>
              <a:t>("Hello, world!");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514600"/>
            <a:ext cx="248923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args</a:t>
            </a:r>
            <a:r>
              <a:rPr lang="en-US" sz="2400" dirty="0" smtClean="0"/>
              <a:t> is an array of</a:t>
            </a:r>
          </a:p>
          <a:p>
            <a:r>
              <a:rPr lang="en-US" sz="2400" dirty="0" smtClean="0"/>
              <a:t>String elements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334000" y="2930099"/>
            <a:ext cx="914400" cy="575101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4724400"/>
            <a:ext cx="39624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explain </a:t>
            </a:r>
            <a:r>
              <a:rPr lang="en-US" sz="2400" b="1" dirty="0" smtClean="0">
                <a:solidFill>
                  <a:srgbClr val="800000"/>
                </a:solidFill>
              </a:rPr>
              <a:t>static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next week.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Briefly</a:t>
            </a:r>
            <a:r>
              <a:rPr lang="en-US" sz="2400" dirty="0" smtClean="0"/>
              <a:t>: there is only one copy of procedure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, and it is not in any object 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514600" y="3810000"/>
            <a:ext cx="609600" cy="1699230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Thursday, 5 Sept. Lecture in Bailey Hall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5715000"/>
            <a:ext cx="6858000" cy="0"/>
          </a:xfrm>
          <a:prstGeom prst="line">
            <a:avLst/>
          </a:prstGeom>
          <a:ln w="571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0" y="4343400"/>
            <a:ext cx="0" cy="2286000"/>
          </a:xfrm>
          <a:prstGeom prst="line">
            <a:avLst/>
          </a:prstGeom>
          <a:ln w="571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15000" y="1600200"/>
            <a:ext cx="0" cy="4114800"/>
          </a:xfrm>
          <a:prstGeom prst="line">
            <a:avLst/>
          </a:prstGeom>
          <a:ln w="571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3581400"/>
            <a:ext cx="7086600" cy="0"/>
          </a:xfrm>
          <a:prstGeom prst="line">
            <a:avLst/>
          </a:prstGeom>
          <a:ln w="571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38400" y="1676400"/>
            <a:ext cx="0" cy="3962400"/>
          </a:xfrm>
          <a:prstGeom prst="line">
            <a:avLst/>
          </a:prstGeom>
          <a:ln w="571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0200" y="3657600"/>
            <a:ext cx="698690" cy="76944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Day Hall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0" y="4876800"/>
            <a:ext cx="1066800" cy="76944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We are here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4648200"/>
            <a:ext cx="1524000" cy="76944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Barton </a:t>
            </a:r>
            <a:br>
              <a:rPr lang="en-US" sz="2200" dirty="0" smtClean="0"/>
            </a:br>
            <a:r>
              <a:rPr lang="en-US" sz="2200" dirty="0" smtClean="0"/>
              <a:t>Hall</a:t>
            </a:r>
            <a:endParaRPr lang="en-US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4343400" y="2667000"/>
            <a:ext cx="1143000" cy="76944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Malott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Hall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4191000" y="1676400"/>
            <a:ext cx="1371600" cy="43088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Bailey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1800" y="5257800"/>
            <a:ext cx="1875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Campus Road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92399" y="3119735"/>
            <a:ext cx="161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Tower Road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1905000"/>
            <a:ext cx="553998" cy="11310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dirty="0" smtClean="0"/>
              <a:t>East Ave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618202" y="3733800"/>
            <a:ext cx="553998" cy="16055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dirty="0" smtClean="0"/>
              <a:t>Garden Ave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807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OO (Object Orientation)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Python and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 smtClean="0"/>
              <a:t>This lecture:</a:t>
            </a:r>
            <a:endParaRPr lang="en-US" sz="2400" dirty="0"/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First</a:t>
            </a:r>
            <a:r>
              <a:rPr lang="en-US" sz="2400" dirty="0" smtClean="0"/>
              <a:t>: describe objects,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Second</a:t>
            </a:r>
            <a:r>
              <a:rPr lang="en-US" sz="2400" dirty="0" smtClean="0"/>
              <a:t>: Show you a class definition and how it defines functions, and procedures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Third (if there is time)</a:t>
            </a:r>
            <a:r>
              <a:rPr lang="en-US" sz="2400" dirty="0" smtClean="0"/>
              <a:t>. </a:t>
            </a:r>
            <a:r>
              <a:rPr lang="en-US" sz="2400" dirty="0" smtClean="0"/>
              <a:t>Show you a Java application, a class with a “static” procedure with a certain parameter.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696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Study </a:t>
            </a:r>
            <a:r>
              <a:rPr lang="en-US" sz="2400" dirty="0"/>
              <a:t>material of this </a:t>
            </a:r>
            <a:r>
              <a:rPr lang="en-US" sz="2400" dirty="0" smtClean="0"/>
              <a:t>lecture.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Visit 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</a:t>
            </a:r>
            <a:r>
              <a:rPr lang="en-US" sz="2400" dirty="0">
                <a:solidFill>
                  <a:srgbClr val="FF0000"/>
                </a:solidFill>
              </a:rPr>
              <a:t>Code Style 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 Documentation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3.1 Kinds of comments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3.2 Don’t over-comment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   3.4 Method specifications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3.4.1 Precondition and </a:t>
            </a:r>
            <a:r>
              <a:rPr lang="en-US" sz="2400" smtClean="0">
                <a:solidFill>
                  <a:srgbClr val="FF0000"/>
                </a:solidFill>
              </a:rPr>
              <a:t>postcondition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Spend </a:t>
            </a:r>
            <a:r>
              <a:rPr lang="en-US" sz="2400" dirty="0"/>
              <a:t>a few minutes perusing next lecture slides; bring them to next </a:t>
            </a:r>
            <a:r>
              <a:rPr lang="en-US" sz="2400" dirty="0" smtClean="0"/>
              <a:t>lecture.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OO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References to </a:t>
            </a:r>
            <a:r>
              <a:rPr lang="en-US" sz="2400" dirty="0" smtClean="0">
                <a:solidFill>
                  <a:srgbClr val="008000"/>
                </a:solidFill>
              </a:rPr>
              <a:t>course text </a:t>
            </a:r>
            <a:r>
              <a:rPr lang="en-US" sz="2400" dirty="0">
                <a:solidFill>
                  <a:srgbClr val="008000"/>
                </a:solidFill>
              </a:rPr>
              <a:t>and </a:t>
            </a:r>
            <a:r>
              <a:rPr lang="en-US" sz="2400" dirty="0" err="1">
                <a:solidFill>
                  <a:srgbClr val="800000"/>
                </a:solidFill>
              </a:rPr>
              <a:t>JavaSummary.pptx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Objects: B.1  </a:t>
            </a:r>
            <a:r>
              <a:rPr lang="en-US" sz="2400" dirty="0" smtClean="0">
                <a:solidFill>
                  <a:srgbClr val="800000"/>
                </a:solidFill>
              </a:rPr>
              <a:t>slide 10-16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Calling methods: B.2-B.3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18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Class definition: B.5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public,</a:t>
            </a:r>
            <a:r>
              <a:rPr lang="en-US" sz="2400" dirty="0" smtClean="0"/>
              <a:t> </a:t>
            </a:r>
            <a:r>
              <a:rPr lang="en-US" sz="2400" b="1" dirty="0" smtClean="0"/>
              <a:t>private</a:t>
            </a:r>
            <a:r>
              <a:rPr lang="en-US" sz="2400" dirty="0" smtClean="0"/>
              <a:t>: B.5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11, 12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Indirect reference, aliasing: 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17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Method declarations: B.7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vs</a:t>
            </a:r>
            <a:r>
              <a:rPr lang="en-US" sz="2400" dirty="0" smtClean="0"/>
              <a:t> argument: B.12-B</a:t>
            </a:r>
            <a:r>
              <a:rPr lang="en-US" sz="2400" smtClean="0"/>
              <a:t>.14</a:t>
            </a:r>
            <a:br>
              <a:rPr lang="en-US" sz="2400" smtClean="0"/>
            </a:br>
            <a:r>
              <a:rPr lang="en-US" sz="2400" smtClean="0"/>
              <a:t>         </a:t>
            </a:r>
            <a:r>
              <a:rPr lang="en-US" sz="2400">
                <a:solidFill>
                  <a:srgbClr val="800000"/>
                </a:solidFill>
              </a:rPr>
              <a:t>slide </a:t>
            </a:r>
            <a:r>
              <a:rPr lang="en-US" sz="2400" smtClean="0">
                <a:solidFill>
                  <a:srgbClr val="800000"/>
                </a:solidFill>
              </a:rPr>
              <a:t>14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1" y="2152472"/>
            <a:ext cx="2971799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mentions fields of an object. We cover these in next lecture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uses </a:t>
            </a:r>
            <a:r>
              <a:rPr lang="en-US" sz="2400" dirty="0" smtClean="0">
                <a:solidFill>
                  <a:srgbClr val="800000"/>
                </a:solidFill>
              </a:rPr>
              <a:t>value-producing method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void method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Get used to </a:t>
            </a:r>
            <a:r>
              <a:rPr lang="en-US" sz="2400" dirty="0" smtClean="0"/>
              <a:t>terminology: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Methods may have </a:t>
            </a:r>
            <a:r>
              <a:rPr lang="en-US" sz="2400" dirty="0" smtClean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 smtClean="0"/>
              <a:t>Method calls may have </a:t>
            </a:r>
            <a:r>
              <a:rPr lang="en-US" sz="2400" dirty="0" smtClean="0">
                <a:solidFill>
                  <a:srgbClr val="FF0000"/>
                </a:solidFill>
              </a:rPr>
              <a:t>arguments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 smtClean="0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67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is associated with a window on your computer monitor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Name of object, giving </a:t>
              </a:r>
              <a:r>
                <a:rPr lang="en-US" sz="2400" dirty="0" smtClean="0">
                  <a:solidFill>
                    <a:srgbClr val="800000"/>
                  </a:solidFill>
                </a:rPr>
                <a:t>class name </a:t>
              </a:r>
              <a:r>
                <a:rPr lang="en-US" sz="2400" dirty="0" smtClean="0"/>
                <a:t>and its </a:t>
              </a:r>
              <a:r>
                <a:rPr lang="en-US" sz="2400" dirty="0" smtClean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</a:t>
              </a:r>
              <a:r>
                <a:rPr lang="en-US" sz="2400" dirty="0" smtClean="0"/>
                <a:t>(hexadecimal).</a:t>
              </a:r>
            </a:p>
            <a:p>
              <a:r>
                <a:rPr lang="en-US" sz="2400" dirty="0" smtClean="0"/>
                <a:t>Java creates name when it creates object</a:t>
              </a:r>
            </a:p>
          </p:txBody>
        </p:sp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52400" y="5791200"/>
            <a:ext cx="8819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Function</a:t>
            </a:r>
            <a:r>
              <a:rPr lang="en-US" sz="2400" dirty="0" smtClean="0"/>
              <a:t>: returns a value; call is an </a:t>
            </a:r>
            <a:r>
              <a:rPr lang="en-US" sz="2400" dirty="0" smtClean="0"/>
              <a:t>expression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Procedure</a:t>
            </a:r>
            <a:r>
              <a:rPr lang="en-US" sz="2400" dirty="0" smtClean="0"/>
              <a:t>: does not return a value; call is a statement to do </a:t>
            </a:r>
            <a:r>
              <a:rPr lang="en-US" sz="2400" dirty="0" smtClean="0"/>
              <a:t>something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Evaluation of new-expression creates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</a:rPr>
              <a:t>       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reates an object and gives as its value the name of the object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371672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B008C"/>
                </a:solidFill>
              </a:rPr>
              <a:t>JFrame</a:t>
            </a:r>
            <a:r>
              <a:rPr lang="en-US" sz="2400" dirty="0">
                <a:solidFill>
                  <a:srgbClr val="8B008C"/>
                </a:solidFill>
              </a:rPr>
              <a:t>@25c7f37d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615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+ 3 + 4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9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err="1" smtClean="0"/>
              <a:t>JFrame</a:t>
            </a:r>
            <a:r>
              <a:rPr lang="en-US" sz="2400" dirty="0" smtClean="0"/>
              <a:t>:  Names of objects of class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19200" y="2286000"/>
            <a:ext cx="3922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h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of new-</a:t>
            </a:r>
            <a:r>
              <a:rPr lang="en-US" sz="2400" dirty="0" err="1" smtClean="0"/>
              <a:t>exp</a:t>
            </a:r>
            <a:r>
              <a:rPr lang="en-US" sz="2400" dirty="0" smtClean="0"/>
              <a:t> creates the object shown, name of object is stored in 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133600"/>
            <a:ext cx="34373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Consequence: a class variable contains not an object but the name of an object. Objects are referenced indirectly.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variable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contains the name of an object,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Procedure calls:  </a:t>
            </a:r>
            <a:r>
              <a:rPr lang="en-US" sz="2400" dirty="0" err="1" smtClean="0">
                <a:solidFill>
                  <a:srgbClr val="800000"/>
                </a:solidFill>
              </a:rPr>
              <a:t>h.show</a:t>
            </a:r>
            <a:r>
              <a:rPr lang="en-US" sz="2400" dirty="0" smtClean="0">
                <a:solidFill>
                  <a:srgbClr val="800000"/>
                </a:solidFill>
              </a:rPr>
              <a:t>();        </a:t>
            </a:r>
            <a:r>
              <a:rPr lang="en-US" sz="2400" dirty="0" err="1" smtClean="0">
                <a:solidFill>
                  <a:srgbClr val="800000"/>
                </a:solidFill>
              </a:rPr>
              <a:t>h.setTitle</a:t>
            </a:r>
            <a:r>
              <a:rPr lang="en-US" sz="2400" dirty="0" smtClean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Function calls: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+ </a:t>
            </a:r>
            <a:r>
              <a:rPr lang="en-US" sz="2400" dirty="0" err="1" smtClean="0">
                <a:solidFill>
                  <a:srgbClr val="800000"/>
                </a:solidFill>
              </a:rPr>
              <a:t>h.getWidth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5558</TotalTime>
  <Words>1682</Words>
  <Application>Microsoft Macintosh PowerPoint</Application>
  <PresentationFormat>On-screen Show (4:3)</PresentationFormat>
  <Paragraphs>308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CS/ENGRD 2110 Spring 2012</vt:lpstr>
      <vt:lpstr>Thursday, 5 Sept. Lecture in Bailey Hall</vt:lpstr>
      <vt:lpstr>Java OO (Object Orientation)</vt:lpstr>
      <vt:lpstr>Homework</vt:lpstr>
      <vt:lpstr>Java OO</vt:lpstr>
      <vt:lpstr>Drawing an object of class javax.swing.JFrame</vt:lpstr>
      <vt:lpstr>Evaluation of new-expression creates an object</vt:lpstr>
      <vt:lpstr>Class variable contains the name of an object</vt:lpstr>
      <vt:lpstr>Class variable contains the name of an object</vt:lpstr>
      <vt:lpstr>Class definition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Hello World!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197</cp:revision>
  <cp:lastPrinted>2013-01-16T16:51:30Z</cp:lastPrinted>
  <dcterms:created xsi:type="dcterms:W3CDTF">2006-08-16T00:00:00Z</dcterms:created>
  <dcterms:modified xsi:type="dcterms:W3CDTF">2013-08-29T15:57:28Z</dcterms:modified>
</cp:coreProperties>
</file>