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FE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1216" y="-1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E2A976-C291-F44E-94D9-FAB3876D81F9}" type="datetimeFigureOut">
              <a:rPr lang="en-US" smtClean="0"/>
              <a:t>2013.10.20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9C4E30-8B5D-D144-AA65-E76EFBACB56D}" type="slidenum">
              <a:rPr lang="en-US" smtClean="0"/>
              <a:t>‹#›</a:t>
            </a:fld>
            <a:endParaRPr lang="en-US"/>
          </a:p>
        </p:txBody>
      </p:sp>
    </p:spTree>
    <p:extLst>
      <p:ext uri="{BB962C8B-B14F-4D97-AF65-F5344CB8AC3E}">
        <p14:creationId xmlns:p14="http://schemas.microsoft.com/office/powerpoint/2010/main" val="3175843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9F1A19-8E06-054A-972A-7A7F2AFAF7E2}" type="datetimeFigureOut">
              <a:rPr lang="en-US" smtClean="0"/>
              <a:t>2013.10.20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4E5EA7-9DEB-9240-AD9A-EC2C1DB0DB23}" type="slidenum">
              <a:rPr lang="en-US" smtClean="0"/>
              <a:t>‹#›</a:t>
            </a:fld>
            <a:endParaRPr lang="en-US"/>
          </a:p>
        </p:txBody>
      </p:sp>
    </p:spTree>
    <p:extLst>
      <p:ext uri="{BB962C8B-B14F-4D97-AF65-F5344CB8AC3E}">
        <p14:creationId xmlns:p14="http://schemas.microsoft.com/office/powerpoint/2010/main" val="37124251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720E96-B9BE-A14A-ACC3-EAB02ABA186A}" type="datetime1">
              <a:rPr lang="x-none" smtClean="0"/>
              <a:t>2013.10.20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216D5-7924-7F45-953F-83CA66E37359}" type="slidenum">
              <a:rPr lang="en-US" smtClean="0"/>
              <a:t>‹#›</a:t>
            </a:fld>
            <a:endParaRPr lang="en-US"/>
          </a:p>
        </p:txBody>
      </p:sp>
    </p:spTree>
    <p:extLst>
      <p:ext uri="{BB962C8B-B14F-4D97-AF65-F5344CB8AC3E}">
        <p14:creationId xmlns:p14="http://schemas.microsoft.com/office/powerpoint/2010/main" val="4118780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C59E6-04D9-8E49-BDEE-3CBFD5300889}" type="datetime1">
              <a:rPr lang="x-none" smtClean="0"/>
              <a:t>2013.10.20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216D5-7924-7F45-953F-83CA66E37359}" type="slidenum">
              <a:rPr lang="en-US" smtClean="0"/>
              <a:t>‹#›</a:t>
            </a:fld>
            <a:endParaRPr lang="en-US"/>
          </a:p>
        </p:txBody>
      </p:sp>
    </p:spTree>
    <p:extLst>
      <p:ext uri="{BB962C8B-B14F-4D97-AF65-F5344CB8AC3E}">
        <p14:creationId xmlns:p14="http://schemas.microsoft.com/office/powerpoint/2010/main" val="854440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9B914-6AF7-EF41-AE41-22E57053A4A6}" type="datetime1">
              <a:rPr lang="x-none" smtClean="0"/>
              <a:t>2013.10.20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216D5-7924-7F45-953F-83CA66E37359}" type="slidenum">
              <a:rPr lang="en-US" smtClean="0"/>
              <a:t>‹#›</a:t>
            </a:fld>
            <a:endParaRPr lang="en-US"/>
          </a:p>
        </p:txBody>
      </p:sp>
    </p:spTree>
    <p:extLst>
      <p:ext uri="{BB962C8B-B14F-4D97-AF65-F5344CB8AC3E}">
        <p14:creationId xmlns:p14="http://schemas.microsoft.com/office/powerpoint/2010/main" val="935554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424A5E-D017-D84E-9E09-7352AF093DE2}" type="datetime1">
              <a:rPr lang="x-none" smtClean="0"/>
              <a:t>2013.10.20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216D5-7924-7F45-953F-83CA66E37359}" type="slidenum">
              <a:rPr lang="en-US" smtClean="0"/>
              <a:t>‹#›</a:t>
            </a:fld>
            <a:endParaRPr lang="en-US"/>
          </a:p>
        </p:txBody>
      </p:sp>
    </p:spTree>
    <p:extLst>
      <p:ext uri="{BB962C8B-B14F-4D97-AF65-F5344CB8AC3E}">
        <p14:creationId xmlns:p14="http://schemas.microsoft.com/office/powerpoint/2010/main" val="4240742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6421-C460-994F-845F-2AB8D74EA9BD}" type="datetime1">
              <a:rPr lang="x-none" smtClean="0"/>
              <a:t>2013.10.20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216D5-7924-7F45-953F-83CA66E37359}" type="slidenum">
              <a:rPr lang="en-US" smtClean="0"/>
              <a:t>‹#›</a:t>
            </a:fld>
            <a:endParaRPr lang="en-US"/>
          </a:p>
        </p:txBody>
      </p:sp>
    </p:spTree>
    <p:extLst>
      <p:ext uri="{BB962C8B-B14F-4D97-AF65-F5344CB8AC3E}">
        <p14:creationId xmlns:p14="http://schemas.microsoft.com/office/powerpoint/2010/main" val="2646862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0B7324-BCCC-0A4E-8B23-4157071400E2}" type="datetime1">
              <a:rPr lang="x-none" smtClean="0"/>
              <a:t>2013.10.20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216D5-7924-7F45-953F-83CA66E37359}" type="slidenum">
              <a:rPr lang="en-US" smtClean="0"/>
              <a:t>‹#›</a:t>
            </a:fld>
            <a:endParaRPr lang="en-US"/>
          </a:p>
        </p:txBody>
      </p:sp>
    </p:spTree>
    <p:extLst>
      <p:ext uri="{BB962C8B-B14F-4D97-AF65-F5344CB8AC3E}">
        <p14:creationId xmlns:p14="http://schemas.microsoft.com/office/powerpoint/2010/main" val="1234537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8204F-0443-CD44-855F-E8CDA7CF343F}" type="datetime1">
              <a:rPr lang="x-none" smtClean="0"/>
              <a:t>2013.10.20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5216D5-7924-7F45-953F-83CA66E37359}" type="slidenum">
              <a:rPr lang="en-US" smtClean="0"/>
              <a:t>‹#›</a:t>
            </a:fld>
            <a:endParaRPr lang="en-US"/>
          </a:p>
        </p:txBody>
      </p:sp>
    </p:spTree>
    <p:extLst>
      <p:ext uri="{BB962C8B-B14F-4D97-AF65-F5344CB8AC3E}">
        <p14:creationId xmlns:p14="http://schemas.microsoft.com/office/powerpoint/2010/main" val="962245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880EF-E937-CA42-9533-4C1B41584DD1}" type="datetime1">
              <a:rPr lang="x-none" smtClean="0"/>
              <a:t>2013.10.20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5216D5-7924-7F45-953F-83CA66E37359}" type="slidenum">
              <a:rPr lang="en-US" smtClean="0"/>
              <a:t>‹#›</a:t>
            </a:fld>
            <a:endParaRPr lang="en-US"/>
          </a:p>
        </p:txBody>
      </p:sp>
    </p:spTree>
    <p:extLst>
      <p:ext uri="{BB962C8B-B14F-4D97-AF65-F5344CB8AC3E}">
        <p14:creationId xmlns:p14="http://schemas.microsoft.com/office/powerpoint/2010/main" val="3332585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42200-6AEC-B843-A10B-EC2465C55BFC}" type="datetime1">
              <a:rPr lang="x-none" smtClean="0"/>
              <a:t>2013.10.20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5216D5-7924-7F45-953F-83CA66E37359}" type="slidenum">
              <a:rPr lang="en-US" smtClean="0"/>
              <a:t>‹#›</a:t>
            </a:fld>
            <a:endParaRPr lang="en-US"/>
          </a:p>
        </p:txBody>
      </p:sp>
    </p:spTree>
    <p:extLst>
      <p:ext uri="{BB962C8B-B14F-4D97-AF65-F5344CB8AC3E}">
        <p14:creationId xmlns:p14="http://schemas.microsoft.com/office/powerpoint/2010/main" val="92887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071078-E64D-5942-9CE0-6628E543A2EC}" type="datetime1">
              <a:rPr lang="x-none" smtClean="0"/>
              <a:t>2013.10.20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216D5-7924-7F45-953F-83CA66E37359}" type="slidenum">
              <a:rPr lang="en-US" smtClean="0"/>
              <a:t>‹#›</a:t>
            </a:fld>
            <a:endParaRPr lang="en-US"/>
          </a:p>
        </p:txBody>
      </p:sp>
    </p:spTree>
    <p:extLst>
      <p:ext uri="{BB962C8B-B14F-4D97-AF65-F5344CB8AC3E}">
        <p14:creationId xmlns:p14="http://schemas.microsoft.com/office/powerpoint/2010/main" val="443635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D64A7-D74F-CB49-A3EC-7D331EE7EEF2}" type="datetime1">
              <a:rPr lang="x-none" smtClean="0"/>
              <a:t>2013.10.20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216D5-7924-7F45-953F-83CA66E37359}" type="slidenum">
              <a:rPr lang="en-US" smtClean="0"/>
              <a:t>‹#›</a:t>
            </a:fld>
            <a:endParaRPr lang="en-US"/>
          </a:p>
        </p:txBody>
      </p:sp>
    </p:spTree>
    <p:extLst>
      <p:ext uri="{BB962C8B-B14F-4D97-AF65-F5344CB8AC3E}">
        <p14:creationId xmlns:p14="http://schemas.microsoft.com/office/powerpoint/2010/main" val="9539390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EB480-3550-A245-A052-AA8C67FA1AA7}" type="datetime1">
              <a:rPr lang="x-none" smtClean="0"/>
              <a:t>2013.10.20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216D5-7924-7F45-953F-83CA66E37359}" type="slidenum">
              <a:rPr lang="en-US" smtClean="0"/>
              <a:t>‹#›</a:t>
            </a:fld>
            <a:endParaRPr lang="en-US"/>
          </a:p>
        </p:txBody>
      </p:sp>
    </p:spTree>
    <p:extLst>
      <p:ext uri="{BB962C8B-B14F-4D97-AF65-F5344CB8AC3E}">
        <p14:creationId xmlns:p14="http://schemas.microsoft.com/office/powerpoint/2010/main" val="655558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8497"/>
            <a:ext cx="7772400" cy="719653"/>
          </a:xfrm>
        </p:spPr>
        <p:txBody>
          <a:bodyPr>
            <a:normAutofit/>
          </a:bodyPr>
          <a:lstStyle/>
          <a:p>
            <a:r>
              <a:rPr lang="en-US" sz="3200" dirty="0" smtClean="0">
                <a:solidFill>
                  <a:srgbClr val="800000"/>
                </a:solidFill>
              </a:rPr>
              <a:t>CS2110 Recitation Week </a:t>
            </a:r>
            <a:r>
              <a:rPr lang="en-US" sz="3200" dirty="0" smtClean="0">
                <a:solidFill>
                  <a:srgbClr val="800000"/>
                </a:solidFill>
              </a:rPr>
              <a:t>8. </a:t>
            </a:r>
            <a:r>
              <a:rPr lang="en-US" sz="3200" dirty="0" smtClean="0">
                <a:solidFill>
                  <a:srgbClr val="800000"/>
                </a:solidFill>
              </a:rPr>
              <a:t>Hashing</a:t>
            </a:r>
            <a:endParaRPr lang="en-US" sz="3200" dirty="0">
              <a:solidFill>
                <a:srgbClr val="800000"/>
              </a:solidFill>
            </a:endParaRPr>
          </a:p>
        </p:txBody>
      </p:sp>
      <p:sp>
        <p:nvSpPr>
          <p:cNvPr id="4" name="TextBox 3"/>
          <p:cNvSpPr txBox="1"/>
          <p:nvPr/>
        </p:nvSpPr>
        <p:spPr>
          <a:xfrm>
            <a:off x="902639" y="1297205"/>
            <a:ext cx="7058430" cy="830997"/>
          </a:xfrm>
          <a:prstGeom prst="rect">
            <a:avLst/>
          </a:prstGeom>
          <a:noFill/>
        </p:spPr>
        <p:txBody>
          <a:bodyPr wrap="square" rtlCol="0">
            <a:spAutoFit/>
          </a:bodyPr>
          <a:lstStyle/>
          <a:p>
            <a:r>
              <a:rPr lang="en-US" sz="2400" b="1" dirty="0" smtClean="0">
                <a:solidFill>
                  <a:srgbClr val="FF0000"/>
                </a:solidFill>
              </a:rPr>
              <a:t>Hashing</a:t>
            </a:r>
            <a:r>
              <a:rPr lang="en-US" sz="2400" dirty="0" smtClean="0"/>
              <a:t>: An implementation  of a set. It provides O(1) expected time for set operations</a:t>
            </a:r>
            <a:endParaRPr lang="en-US" sz="2400" dirty="0"/>
          </a:p>
        </p:txBody>
      </p:sp>
      <p:sp>
        <p:nvSpPr>
          <p:cNvPr id="5" name="TextBox 4"/>
          <p:cNvSpPr txBox="1"/>
          <p:nvPr/>
        </p:nvSpPr>
        <p:spPr>
          <a:xfrm>
            <a:off x="950264" y="2328202"/>
            <a:ext cx="6897444" cy="2677656"/>
          </a:xfrm>
          <a:prstGeom prst="rect">
            <a:avLst/>
          </a:prstGeom>
          <a:noFill/>
          <a:ln>
            <a:solidFill>
              <a:srgbClr val="800000"/>
            </a:solidFill>
          </a:ln>
        </p:spPr>
        <p:txBody>
          <a:bodyPr wrap="square" rtlCol="0">
            <a:spAutoFit/>
          </a:bodyPr>
          <a:lstStyle/>
          <a:p>
            <a:r>
              <a:rPr lang="en-US" sz="2400" b="1" dirty="0" smtClean="0">
                <a:solidFill>
                  <a:srgbClr val="FF0000"/>
                </a:solidFill>
                <a:latin typeface="Times New Roman"/>
                <a:cs typeface="Times New Roman"/>
              </a:rPr>
              <a:t>Set operations</a:t>
            </a:r>
          </a:p>
          <a:p>
            <a:pPr marL="349250" indent="-349250">
              <a:buFontTx/>
              <a:buChar char="•"/>
            </a:pPr>
            <a:r>
              <a:rPr lang="en-US" sz="2400" b="0" dirty="0" smtClean="0">
                <a:latin typeface="Times New Roman"/>
                <a:cs typeface="Times New Roman"/>
              </a:rPr>
              <a:t>Make the set empty</a:t>
            </a:r>
          </a:p>
          <a:p>
            <a:pPr marL="349250" indent="-349250">
              <a:buFontTx/>
              <a:buChar char="•"/>
            </a:pPr>
            <a:r>
              <a:rPr lang="en-US" sz="2400" b="0" dirty="0" smtClean="0">
                <a:latin typeface="Times New Roman"/>
                <a:cs typeface="Times New Roman"/>
              </a:rPr>
              <a:t>Add an element to the set</a:t>
            </a:r>
          </a:p>
          <a:p>
            <a:pPr marL="349250" indent="-349250">
              <a:buFontTx/>
              <a:buChar char="•"/>
            </a:pPr>
            <a:r>
              <a:rPr lang="en-US" sz="2400" b="0" dirty="0" smtClean="0">
                <a:latin typeface="Times New Roman"/>
                <a:cs typeface="Times New Roman"/>
              </a:rPr>
              <a:t>Remove an element from the set</a:t>
            </a:r>
          </a:p>
          <a:p>
            <a:pPr marL="349250" indent="-349250">
              <a:buFontTx/>
              <a:buChar char="•"/>
            </a:pPr>
            <a:r>
              <a:rPr lang="en-US" sz="2400" b="0" dirty="0" smtClean="0">
                <a:latin typeface="Times New Roman"/>
                <a:cs typeface="Times New Roman"/>
              </a:rPr>
              <a:t>Get the size of the set (number of elements in it)</a:t>
            </a:r>
          </a:p>
          <a:p>
            <a:pPr marL="349250" indent="-349250">
              <a:buFontTx/>
              <a:buChar char="•"/>
            </a:pPr>
            <a:r>
              <a:rPr lang="en-US" sz="2400" b="0" dirty="0" smtClean="0">
                <a:latin typeface="Times New Roman"/>
                <a:cs typeface="Times New Roman"/>
              </a:rPr>
              <a:t>Tell whether a value is in the set</a:t>
            </a:r>
          </a:p>
          <a:p>
            <a:pPr marL="349250" indent="-349250">
              <a:buFontTx/>
              <a:buChar char="•"/>
            </a:pPr>
            <a:r>
              <a:rPr lang="en-US" sz="2400" b="0" dirty="0" smtClean="0">
                <a:latin typeface="Times New Roman"/>
                <a:cs typeface="Times New Roman"/>
              </a:rPr>
              <a:t>Tell whether the set is empty.</a:t>
            </a:r>
          </a:p>
        </p:txBody>
      </p:sp>
      <p:sp>
        <p:nvSpPr>
          <p:cNvPr id="6" name="TextBox 5"/>
          <p:cNvSpPr txBox="1"/>
          <p:nvPr/>
        </p:nvSpPr>
        <p:spPr>
          <a:xfrm>
            <a:off x="1050973" y="5302250"/>
            <a:ext cx="6717360" cy="1200328"/>
          </a:xfrm>
          <a:prstGeom prst="rect">
            <a:avLst/>
          </a:prstGeom>
          <a:solidFill>
            <a:srgbClr val="F0FFED"/>
          </a:solidFill>
        </p:spPr>
        <p:txBody>
          <a:bodyPr wrap="square" rtlCol="0">
            <a:spAutoFit/>
          </a:bodyPr>
          <a:lstStyle/>
          <a:p>
            <a:r>
              <a:rPr lang="en-US" sz="2400" dirty="0" smtClean="0"/>
              <a:t>Note:  We work here with a set of Strings. But the elements of the set could be anything at all;  only the “hash function” would change.</a:t>
            </a:r>
            <a:endParaRPr lang="en-US" sz="2400" dirty="0"/>
          </a:p>
        </p:txBody>
      </p:sp>
      <p:sp>
        <p:nvSpPr>
          <p:cNvPr id="8" name="Slide Number Placeholder 7"/>
          <p:cNvSpPr>
            <a:spLocks noGrp="1"/>
          </p:cNvSpPr>
          <p:nvPr>
            <p:ph type="sldNum" sz="quarter" idx="12"/>
          </p:nvPr>
        </p:nvSpPr>
        <p:spPr>
          <a:xfrm>
            <a:off x="6553200" y="6320015"/>
            <a:ext cx="2133600" cy="365125"/>
          </a:xfrm>
        </p:spPr>
        <p:txBody>
          <a:bodyPr/>
          <a:lstStyle/>
          <a:p>
            <a:fld id="{DF5216D5-7924-7F45-953F-83CA66E37359}" type="slidenum">
              <a:rPr lang="en-US" sz="2000" smtClean="0"/>
              <a:t>1</a:t>
            </a:fld>
            <a:endParaRPr lang="en-US" sz="2000" dirty="0"/>
          </a:p>
        </p:txBody>
      </p:sp>
    </p:spTree>
    <p:extLst>
      <p:ext uri="{BB962C8B-B14F-4D97-AF65-F5344CB8AC3E}">
        <p14:creationId xmlns:p14="http://schemas.microsoft.com/office/powerpoint/2010/main" val="38689083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7375"/>
            <a:ext cx="8229600" cy="6000750"/>
          </a:xfrm>
        </p:spPr>
        <p:txBody>
          <a:bodyPr>
            <a:noAutofit/>
          </a:bodyPr>
          <a:lstStyle/>
          <a:p>
            <a:pPr marL="0" indent="0">
              <a:spcBef>
                <a:spcPts val="0"/>
              </a:spcBef>
              <a:buNone/>
            </a:pPr>
            <a:r>
              <a:rPr lang="en-US" sz="2400" b="0" dirty="0" smtClean="0"/>
              <a:t>/** </a:t>
            </a:r>
            <a:r>
              <a:rPr lang="en-US" sz="2400" b="0" dirty="0" smtClean="0">
                <a:latin typeface="Times New Roman"/>
                <a:cs typeface="Times New Roman"/>
              </a:rPr>
              <a:t>Rehash array b */</a:t>
            </a:r>
          </a:p>
          <a:p>
            <a:pPr marL="0" indent="0">
              <a:spcBef>
                <a:spcPts val="0"/>
              </a:spcBef>
              <a:buNone/>
            </a:pPr>
            <a:r>
              <a:rPr lang="en-US" sz="2400" b="0" dirty="0" smtClean="0">
                <a:latin typeface="Times New Roman"/>
                <a:cs typeface="Times New Roman"/>
              </a:rPr>
              <a:t> </a:t>
            </a:r>
            <a:r>
              <a:rPr lang="en-US" sz="2400" b="1" dirty="0" smtClean="0">
                <a:latin typeface="Times New Roman"/>
                <a:cs typeface="Times New Roman"/>
              </a:rPr>
              <a:t>private</a:t>
            </a:r>
            <a:r>
              <a:rPr lang="en-US" sz="2400" dirty="0" smtClean="0">
                <a:latin typeface="Times New Roman"/>
                <a:cs typeface="Times New Roman"/>
              </a:rPr>
              <a:t> </a:t>
            </a:r>
            <a:r>
              <a:rPr lang="en-US" sz="2400" b="1" dirty="0" smtClean="0">
                <a:latin typeface="Times New Roman"/>
                <a:cs typeface="Times New Roman"/>
              </a:rPr>
              <a:t>void</a:t>
            </a:r>
            <a:r>
              <a:rPr lang="en-US" sz="2400" b="0" dirty="0" smtClean="0">
                <a:latin typeface="Times New Roman"/>
                <a:cs typeface="Times New Roman"/>
              </a:rPr>
              <a:t> rehash( ) {</a:t>
            </a:r>
          </a:p>
          <a:p>
            <a:pPr marL="0" indent="0">
              <a:spcBef>
                <a:spcPts val="0"/>
              </a:spcBef>
              <a:buNone/>
            </a:pPr>
            <a:r>
              <a:rPr lang="en-US" sz="2400" b="0" dirty="0" smtClean="0">
                <a:latin typeface="Times New Roman"/>
                <a:cs typeface="Times New Roman"/>
              </a:rPr>
              <a:t>       </a:t>
            </a:r>
            <a:r>
              <a:rPr lang="en-US" sz="2400" b="0" dirty="0" err="1" smtClean="0">
                <a:latin typeface="Times New Roman"/>
                <a:cs typeface="Times New Roman"/>
              </a:rPr>
              <a:t>HashEntry</a:t>
            </a:r>
            <a:r>
              <a:rPr lang="en-US" sz="2400" b="0" dirty="0" smtClean="0">
                <a:latin typeface="Times New Roman"/>
                <a:cs typeface="Times New Roman"/>
              </a:rPr>
              <a:t>[] </a:t>
            </a:r>
            <a:r>
              <a:rPr lang="en-US" sz="2400" b="0" dirty="0" err="1" smtClean="0">
                <a:latin typeface="Times New Roman"/>
                <a:cs typeface="Times New Roman"/>
              </a:rPr>
              <a:t>oldb</a:t>
            </a:r>
            <a:r>
              <a:rPr lang="en-US" sz="2400" b="0" dirty="0" smtClean="0">
                <a:latin typeface="Times New Roman"/>
                <a:cs typeface="Times New Roman"/>
              </a:rPr>
              <a:t>= b;  // copy of array b</a:t>
            </a:r>
          </a:p>
          <a:p>
            <a:pPr marL="0" indent="0">
              <a:spcBef>
                <a:spcPts val="600"/>
              </a:spcBef>
              <a:buNone/>
            </a:pPr>
            <a:r>
              <a:rPr lang="en-US" sz="2400" b="0" dirty="0" smtClean="0">
                <a:latin typeface="Times New Roman"/>
                <a:cs typeface="Times New Roman"/>
              </a:rPr>
              <a:t>       // Create a new, empty array</a:t>
            </a:r>
          </a:p>
          <a:p>
            <a:pPr marL="0" indent="0">
              <a:spcBef>
                <a:spcPts val="0"/>
              </a:spcBef>
              <a:buNone/>
            </a:pPr>
            <a:r>
              <a:rPr lang="en-US" sz="2400" b="0" dirty="0" smtClean="0">
                <a:latin typeface="Times New Roman"/>
                <a:cs typeface="Times New Roman"/>
              </a:rPr>
              <a:t>          b= </a:t>
            </a:r>
            <a:r>
              <a:rPr lang="en-US" sz="2400" b="1" dirty="0" smtClean="0">
                <a:latin typeface="Times New Roman"/>
                <a:cs typeface="Times New Roman"/>
              </a:rPr>
              <a:t>new</a:t>
            </a:r>
            <a:r>
              <a:rPr lang="en-US" sz="2400" b="0" dirty="0" smtClean="0">
                <a:latin typeface="Times New Roman"/>
                <a:cs typeface="Times New Roman"/>
              </a:rPr>
              <a:t> </a:t>
            </a:r>
            <a:r>
              <a:rPr lang="en-US" sz="2400" b="0" dirty="0" err="1" smtClean="0">
                <a:latin typeface="Times New Roman"/>
                <a:cs typeface="Times New Roman"/>
              </a:rPr>
              <a:t>HashEntry</a:t>
            </a:r>
            <a:r>
              <a:rPr lang="en-US" sz="2400" b="0" dirty="0" smtClean="0">
                <a:latin typeface="Times New Roman"/>
                <a:cs typeface="Times New Roman"/>
              </a:rPr>
              <a:t>[</a:t>
            </a:r>
            <a:r>
              <a:rPr lang="en-US" sz="2400" b="0" dirty="0" err="1" smtClean="0">
                <a:latin typeface="Times New Roman"/>
                <a:cs typeface="Times New Roman"/>
              </a:rPr>
              <a:t>nextPrime</a:t>
            </a:r>
            <a:r>
              <a:rPr lang="en-US" sz="2400" b="0" dirty="0" smtClean="0">
                <a:latin typeface="Times New Roman"/>
                <a:cs typeface="Times New Roman"/>
              </a:rPr>
              <a:t>(4 *</a:t>
            </a:r>
            <a:r>
              <a:rPr lang="en-US" sz="2400" dirty="0" smtClean="0">
                <a:latin typeface="Times New Roman"/>
                <a:cs typeface="Times New Roman"/>
              </a:rPr>
              <a:t> </a:t>
            </a:r>
            <a:r>
              <a:rPr lang="en-US" sz="2400" b="0" dirty="0" smtClean="0">
                <a:latin typeface="Times New Roman"/>
                <a:cs typeface="Times New Roman"/>
              </a:rPr>
              <a:t>size)];</a:t>
            </a:r>
          </a:p>
          <a:p>
            <a:pPr marL="0" indent="0">
              <a:spcBef>
                <a:spcPts val="0"/>
              </a:spcBef>
              <a:buNone/>
            </a:pPr>
            <a:r>
              <a:rPr lang="en-US" sz="2400" b="0" dirty="0" smtClean="0">
                <a:latin typeface="Times New Roman"/>
                <a:cs typeface="Times New Roman"/>
              </a:rPr>
              <a:t>          size= 0;</a:t>
            </a:r>
          </a:p>
          <a:p>
            <a:pPr marL="0" indent="0">
              <a:spcBef>
                <a:spcPts val="0"/>
              </a:spcBef>
              <a:buNone/>
            </a:pPr>
            <a:r>
              <a:rPr lang="en-US" sz="2400" b="0" dirty="0" smtClean="0">
                <a:latin typeface="Times New Roman"/>
                <a:cs typeface="Times New Roman"/>
              </a:rPr>
              <a:t> </a:t>
            </a:r>
          </a:p>
          <a:p>
            <a:pPr marL="0" indent="0">
              <a:spcBef>
                <a:spcPts val="0"/>
              </a:spcBef>
              <a:buNone/>
            </a:pPr>
            <a:r>
              <a:rPr lang="en-US" sz="2400" b="0" dirty="0" smtClean="0">
                <a:latin typeface="Times New Roman"/>
                <a:cs typeface="Times New Roman"/>
              </a:rPr>
              <a:t>       // Copy active elements from </a:t>
            </a:r>
            <a:r>
              <a:rPr lang="en-US" sz="2400" b="0" dirty="0" err="1" smtClean="0">
                <a:latin typeface="Times New Roman"/>
                <a:cs typeface="Times New Roman"/>
              </a:rPr>
              <a:t>oldb</a:t>
            </a:r>
            <a:r>
              <a:rPr lang="en-US" sz="2400" b="0" dirty="0" smtClean="0">
                <a:latin typeface="Times New Roman"/>
                <a:cs typeface="Times New Roman"/>
              </a:rPr>
              <a:t> to b</a:t>
            </a:r>
          </a:p>
          <a:p>
            <a:pPr marL="0" indent="0">
              <a:spcBef>
                <a:spcPts val="0"/>
              </a:spcBef>
              <a:buNone/>
            </a:pPr>
            <a:r>
              <a:rPr lang="en-US" sz="2400" b="0" dirty="0" smtClean="0">
                <a:latin typeface="Times New Roman"/>
                <a:cs typeface="Times New Roman"/>
              </a:rPr>
              <a:t>          </a:t>
            </a:r>
            <a:r>
              <a:rPr lang="en-US" sz="2400" b="1" dirty="0" smtClean="0">
                <a:latin typeface="Times New Roman"/>
                <a:cs typeface="Times New Roman"/>
              </a:rPr>
              <a:t>for</a:t>
            </a:r>
            <a:r>
              <a:rPr lang="en-US" sz="2400" b="0" dirty="0" smtClean="0">
                <a:latin typeface="Times New Roman"/>
                <a:cs typeface="Times New Roman"/>
              </a:rPr>
              <a:t> (</a:t>
            </a:r>
            <a:r>
              <a:rPr lang="en-US" sz="2400" b="1" dirty="0" err="1" smtClean="0">
                <a:latin typeface="Times New Roman"/>
                <a:cs typeface="Times New Roman"/>
              </a:rPr>
              <a:t>int</a:t>
            </a:r>
            <a:r>
              <a:rPr lang="en-US" sz="2400" b="0" dirty="0" smtClean="0">
                <a:latin typeface="Times New Roman"/>
                <a:cs typeface="Times New Roman"/>
              </a:rPr>
              <a:t> </a:t>
            </a:r>
            <a:r>
              <a:rPr lang="en-US" sz="2400" b="0" dirty="0" err="1" smtClean="0">
                <a:latin typeface="Times New Roman"/>
                <a:cs typeface="Times New Roman"/>
              </a:rPr>
              <a:t>i</a:t>
            </a:r>
            <a:r>
              <a:rPr lang="en-US" sz="2400" b="0" dirty="0" smtClean="0">
                <a:latin typeface="Times New Roman"/>
                <a:cs typeface="Times New Roman"/>
              </a:rPr>
              <a:t>= 0;  </a:t>
            </a:r>
            <a:r>
              <a:rPr lang="en-US" sz="2400" b="0" dirty="0" err="1" smtClean="0">
                <a:latin typeface="Times New Roman"/>
                <a:cs typeface="Times New Roman"/>
              </a:rPr>
              <a:t>i</a:t>
            </a:r>
            <a:r>
              <a:rPr lang="en-US" sz="2400" b="0" dirty="0" smtClean="0">
                <a:latin typeface="Times New Roman"/>
                <a:cs typeface="Times New Roman"/>
              </a:rPr>
              <a:t> != </a:t>
            </a:r>
            <a:r>
              <a:rPr lang="en-US" sz="2400" b="0" dirty="0" err="1" smtClean="0">
                <a:latin typeface="Times New Roman"/>
                <a:cs typeface="Times New Roman"/>
              </a:rPr>
              <a:t>oldb.length</a:t>
            </a:r>
            <a:r>
              <a:rPr lang="en-US" sz="2400" b="0" dirty="0" smtClean="0">
                <a:latin typeface="Times New Roman"/>
                <a:cs typeface="Times New Roman"/>
              </a:rPr>
              <a:t>;  </a:t>
            </a:r>
            <a:r>
              <a:rPr lang="en-US" sz="2400" b="0" dirty="0" err="1" smtClean="0">
                <a:latin typeface="Times New Roman"/>
                <a:cs typeface="Times New Roman"/>
              </a:rPr>
              <a:t>i</a:t>
            </a:r>
            <a:r>
              <a:rPr lang="en-US" sz="2400" b="0" dirty="0" smtClean="0">
                <a:latin typeface="Times New Roman"/>
                <a:cs typeface="Times New Roman"/>
              </a:rPr>
              <a:t>= i+1)</a:t>
            </a:r>
          </a:p>
          <a:p>
            <a:pPr marL="0" indent="0">
              <a:spcBef>
                <a:spcPts val="0"/>
              </a:spcBef>
              <a:buNone/>
            </a:pPr>
            <a:r>
              <a:rPr lang="en-US" sz="2400" b="0" dirty="0" smtClean="0">
                <a:latin typeface="Times New Roman"/>
                <a:cs typeface="Times New Roman"/>
              </a:rPr>
              <a:t>                </a:t>
            </a:r>
            <a:r>
              <a:rPr lang="en-US" sz="2400" b="1" dirty="0" smtClean="0">
                <a:latin typeface="Times New Roman"/>
                <a:cs typeface="Times New Roman"/>
              </a:rPr>
              <a:t>if</a:t>
            </a:r>
            <a:r>
              <a:rPr lang="en-US" sz="2400" dirty="0" smtClean="0">
                <a:latin typeface="Times New Roman"/>
                <a:cs typeface="Times New Roman"/>
              </a:rPr>
              <a:t> </a:t>
            </a:r>
            <a:r>
              <a:rPr lang="en-US" sz="2400" b="0" dirty="0" smtClean="0">
                <a:latin typeface="Times New Roman"/>
                <a:cs typeface="Times New Roman"/>
              </a:rPr>
              <a:t>(</a:t>
            </a:r>
            <a:r>
              <a:rPr lang="en-US" sz="2400" b="0" dirty="0" err="1" smtClean="0">
                <a:latin typeface="Times New Roman"/>
                <a:cs typeface="Times New Roman"/>
              </a:rPr>
              <a:t>oldb</a:t>
            </a:r>
            <a:r>
              <a:rPr lang="en-US" sz="2400" b="0" dirty="0" smtClean="0">
                <a:latin typeface="Times New Roman"/>
                <a:cs typeface="Times New Roman"/>
              </a:rPr>
              <a:t>[</a:t>
            </a:r>
            <a:r>
              <a:rPr lang="en-US" sz="2400" b="0" dirty="0" err="1" smtClean="0">
                <a:latin typeface="Times New Roman"/>
                <a:cs typeface="Times New Roman"/>
              </a:rPr>
              <a:t>i</a:t>
            </a:r>
            <a:r>
              <a:rPr lang="en-US" sz="2400" b="0" dirty="0" smtClean="0">
                <a:latin typeface="Times New Roman"/>
                <a:cs typeface="Times New Roman"/>
              </a:rPr>
              <a:t>] !== </a:t>
            </a:r>
            <a:r>
              <a:rPr lang="en-US" sz="2400" b="1" dirty="0" smtClean="0">
                <a:latin typeface="Times New Roman"/>
                <a:cs typeface="Times New Roman"/>
              </a:rPr>
              <a:t>null</a:t>
            </a:r>
            <a:r>
              <a:rPr lang="en-US" sz="2400" b="0" dirty="0" smtClean="0">
                <a:latin typeface="Times New Roman"/>
                <a:cs typeface="Times New Roman"/>
              </a:rPr>
              <a:t>  &amp;&amp;  </a:t>
            </a:r>
            <a:r>
              <a:rPr lang="en-US" sz="2400" b="0" dirty="0" err="1" smtClean="0">
                <a:latin typeface="Times New Roman"/>
                <a:cs typeface="Times New Roman"/>
              </a:rPr>
              <a:t>oldb</a:t>
            </a:r>
            <a:r>
              <a:rPr lang="en-US" sz="2400" b="0" dirty="0" smtClean="0">
                <a:latin typeface="Times New Roman"/>
                <a:cs typeface="Times New Roman"/>
              </a:rPr>
              <a:t>[</a:t>
            </a:r>
            <a:r>
              <a:rPr lang="en-US" sz="2400" b="0" dirty="0" err="1" smtClean="0">
                <a:latin typeface="Times New Roman"/>
                <a:cs typeface="Times New Roman"/>
              </a:rPr>
              <a:t>i</a:t>
            </a:r>
            <a:r>
              <a:rPr lang="en-US" sz="2400" b="0" dirty="0" smtClean="0">
                <a:latin typeface="Times New Roman"/>
                <a:cs typeface="Times New Roman"/>
              </a:rPr>
              <a:t>].</a:t>
            </a:r>
            <a:r>
              <a:rPr lang="en-US" sz="2400" b="0" dirty="0" err="1" smtClean="0">
                <a:latin typeface="Times New Roman"/>
                <a:cs typeface="Times New Roman"/>
              </a:rPr>
              <a:t>isInSet</a:t>
            </a:r>
            <a:r>
              <a:rPr lang="en-US" sz="2400" b="0" dirty="0" smtClean="0">
                <a:latin typeface="Times New Roman"/>
                <a:cs typeface="Times New Roman"/>
              </a:rPr>
              <a:t>) </a:t>
            </a:r>
          </a:p>
          <a:p>
            <a:pPr marL="0" indent="0">
              <a:spcBef>
                <a:spcPts val="0"/>
              </a:spcBef>
              <a:buNone/>
            </a:pPr>
            <a:r>
              <a:rPr lang="en-US" sz="2400" b="0" dirty="0" smtClean="0">
                <a:latin typeface="Times New Roman"/>
                <a:cs typeface="Times New Roman"/>
              </a:rPr>
              <a:t>                    </a:t>
            </a:r>
            <a:r>
              <a:rPr lang="en-US" sz="2400" b="0" dirty="0" err="1" smtClean="0">
                <a:latin typeface="Times New Roman"/>
                <a:cs typeface="Times New Roman"/>
              </a:rPr>
              <a:t>b.add</a:t>
            </a:r>
            <a:r>
              <a:rPr lang="en-US" sz="2400" b="0" dirty="0" smtClean="0">
                <a:latin typeface="Times New Roman"/>
                <a:cs typeface="Times New Roman"/>
              </a:rPr>
              <a:t>(</a:t>
            </a:r>
            <a:r>
              <a:rPr lang="en-US" sz="2400" b="0" dirty="0" err="1" smtClean="0">
                <a:latin typeface="Times New Roman"/>
                <a:cs typeface="Times New Roman"/>
              </a:rPr>
              <a:t>oldb</a:t>
            </a:r>
            <a:r>
              <a:rPr lang="en-US" sz="2400" b="0" dirty="0" smtClean="0">
                <a:latin typeface="Times New Roman"/>
                <a:cs typeface="Times New Roman"/>
              </a:rPr>
              <a:t>[</a:t>
            </a:r>
            <a:r>
              <a:rPr lang="en-US" sz="2400" b="0" dirty="0" err="1" smtClean="0">
                <a:latin typeface="Times New Roman"/>
                <a:cs typeface="Times New Roman"/>
              </a:rPr>
              <a:t>i</a:t>
            </a:r>
            <a:r>
              <a:rPr lang="en-US" sz="2400" b="0" dirty="0" smtClean="0">
                <a:latin typeface="Times New Roman"/>
                <a:cs typeface="Times New Roman"/>
              </a:rPr>
              <a:t>].element);</a:t>
            </a:r>
          </a:p>
          <a:p>
            <a:pPr marL="0" indent="0">
              <a:spcBef>
                <a:spcPts val="0"/>
              </a:spcBef>
              <a:buNone/>
            </a:pPr>
            <a:r>
              <a:rPr lang="en-US" sz="2400" b="0" dirty="0" smtClean="0">
                <a:latin typeface="Times New Roman"/>
                <a:cs typeface="Times New Roman"/>
              </a:rPr>
              <a:t> }</a:t>
            </a:r>
          </a:p>
          <a:p>
            <a:endParaRPr lang="en-US" sz="2400" dirty="0">
              <a:latin typeface="Times New Roman"/>
              <a:cs typeface="Times New Roman"/>
            </a:endParaRPr>
          </a:p>
        </p:txBody>
      </p:sp>
      <p:sp>
        <p:nvSpPr>
          <p:cNvPr id="2" name="Title 1"/>
          <p:cNvSpPr>
            <a:spLocks noGrp="1"/>
          </p:cNvSpPr>
          <p:nvPr>
            <p:ph type="title"/>
          </p:nvPr>
        </p:nvSpPr>
        <p:spPr>
          <a:xfrm>
            <a:off x="5346699" y="347663"/>
            <a:ext cx="3178175" cy="1001711"/>
          </a:xfrm>
        </p:spPr>
        <p:txBody>
          <a:bodyPr>
            <a:normAutofit/>
          </a:bodyPr>
          <a:lstStyle/>
          <a:p>
            <a:r>
              <a:rPr lang="en-US" sz="3200" b="1" dirty="0" smtClean="0">
                <a:solidFill>
                  <a:srgbClr val="800000"/>
                </a:solidFill>
              </a:rPr>
              <a:t>Procedure rehash</a:t>
            </a:r>
            <a:endParaRPr lang="en-US" sz="3200" b="1" dirty="0">
              <a:solidFill>
                <a:srgbClr val="800000"/>
              </a:solidFill>
            </a:endParaRPr>
          </a:p>
        </p:txBody>
      </p:sp>
      <p:cxnSp>
        <p:nvCxnSpPr>
          <p:cNvPr id="6" name="Straight Connector 5"/>
          <p:cNvCxnSpPr/>
          <p:nvPr/>
        </p:nvCxnSpPr>
        <p:spPr>
          <a:xfrm>
            <a:off x="3825875" y="2603500"/>
            <a:ext cx="2317750" cy="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150099" y="3121025"/>
            <a:ext cx="0" cy="2220267"/>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826000" y="2603500"/>
            <a:ext cx="0" cy="523875"/>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4832349" y="3121025"/>
            <a:ext cx="2317750" cy="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854029" y="5341292"/>
            <a:ext cx="7101373" cy="830997"/>
          </a:xfrm>
          <a:prstGeom prst="rect">
            <a:avLst/>
          </a:prstGeom>
          <a:noFill/>
          <a:ln w="28575">
            <a:solidFill>
              <a:srgbClr val="800000"/>
            </a:solidFill>
          </a:ln>
        </p:spPr>
        <p:txBody>
          <a:bodyPr wrap="none" rtlCol="0">
            <a:spAutoFit/>
          </a:bodyPr>
          <a:lstStyle/>
          <a:p>
            <a:r>
              <a:rPr lang="en-US" sz="2400" dirty="0" smtClean="0">
                <a:latin typeface="Times New Roman"/>
                <a:cs typeface="Times New Roman"/>
              </a:rPr>
              <a:t>Size of new array: first prime larger than 4 * (size of set)</a:t>
            </a:r>
          </a:p>
          <a:p>
            <a:r>
              <a:rPr lang="en-US" sz="2400" dirty="0" smtClean="0">
                <a:latin typeface="Times New Roman"/>
                <a:cs typeface="Times New Roman"/>
              </a:rPr>
              <a:t>Why a prime? Next slides</a:t>
            </a:r>
            <a:endParaRPr lang="en-US" sz="2400" dirty="0">
              <a:latin typeface="Times New Roman"/>
              <a:cs typeface="Times New Roman"/>
            </a:endParaRPr>
          </a:p>
        </p:txBody>
      </p:sp>
      <p:sp>
        <p:nvSpPr>
          <p:cNvPr id="17" name="Slide Number Placeholder 16"/>
          <p:cNvSpPr>
            <a:spLocks noGrp="1"/>
          </p:cNvSpPr>
          <p:nvPr>
            <p:ph type="sldNum" sz="quarter" idx="12"/>
          </p:nvPr>
        </p:nvSpPr>
        <p:spPr/>
        <p:txBody>
          <a:bodyPr/>
          <a:lstStyle/>
          <a:p>
            <a:fld id="{DF5216D5-7924-7F45-953F-83CA66E37359}" type="slidenum">
              <a:rPr lang="en-US" smtClean="0"/>
              <a:t>10</a:t>
            </a:fld>
            <a:endParaRPr lang="en-US"/>
          </a:p>
        </p:txBody>
      </p:sp>
    </p:spTree>
    <p:extLst>
      <p:ext uri="{BB962C8B-B14F-4D97-AF65-F5344CB8AC3E}">
        <p14:creationId xmlns:p14="http://schemas.microsoft.com/office/powerpoint/2010/main" val="35874376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200" y="1571625"/>
            <a:ext cx="8229600" cy="4873625"/>
          </a:xfrm>
        </p:spPr>
        <p:txBody>
          <a:bodyPr>
            <a:noAutofit/>
          </a:bodyPr>
          <a:lstStyle/>
          <a:p>
            <a:pPr marL="0" indent="0">
              <a:spcBef>
                <a:spcPts val="0"/>
              </a:spcBef>
              <a:buNone/>
            </a:pPr>
            <a:r>
              <a:rPr lang="en-US" sz="2400" b="1" dirty="0" smtClean="0">
                <a:solidFill>
                  <a:srgbClr val="FF0000"/>
                </a:solidFill>
                <a:latin typeface="Times New Roman"/>
                <a:cs typeface="Times New Roman"/>
              </a:rPr>
              <a:t>Linear probing</a:t>
            </a:r>
            <a:r>
              <a:rPr lang="en-US" sz="2400" b="0" dirty="0" smtClean="0">
                <a:latin typeface="Times New Roman"/>
                <a:cs typeface="Times New Roman"/>
              </a:rPr>
              <a:t>:  Look at k, k+1, k+2 …</a:t>
            </a:r>
          </a:p>
          <a:p>
            <a:pPr marL="0" indent="0">
              <a:spcBef>
                <a:spcPts val="600"/>
              </a:spcBef>
              <a:buNone/>
            </a:pPr>
            <a:r>
              <a:rPr lang="en-US" sz="2400" b="1" dirty="0">
                <a:solidFill>
                  <a:srgbClr val="FF0000"/>
                </a:solidFill>
                <a:latin typeface="Times New Roman"/>
                <a:cs typeface="Times New Roman"/>
              </a:rPr>
              <a:t>C</a:t>
            </a:r>
            <a:r>
              <a:rPr lang="en-US" sz="2400" b="1" dirty="0" smtClean="0">
                <a:solidFill>
                  <a:srgbClr val="FF0000"/>
                </a:solidFill>
                <a:latin typeface="Times New Roman"/>
                <a:cs typeface="Times New Roman"/>
              </a:rPr>
              <a:t>lustering</a:t>
            </a:r>
            <a:r>
              <a:rPr lang="en-US" sz="2400" dirty="0" smtClean="0">
                <a:latin typeface="Times New Roman"/>
                <a:cs typeface="Times New Roman"/>
              </a:rPr>
              <a:t>: because 2 strings that hash to k, k+1 have almost same probe sequence</a:t>
            </a:r>
          </a:p>
          <a:p>
            <a:pPr marL="0" indent="0">
              <a:spcBef>
                <a:spcPts val="600"/>
              </a:spcBef>
              <a:buNone/>
            </a:pPr>
            <a:endParaRPr lang="en-US" sz="2400" b="0" dirty="0">
              <a:latin typeface="Times New Roman"/>
              <a:cs typeface="Times New Roman"/>
            </a:endParaRPr>
          </a:p>
          <a:p>
            <a:pPr marL="0" indent="0">
              <a:spcBef>
                <a:spcPts val="600"/>
              </a:spcBef>
              <a:buNone/>
            </a:pPr>
            <a:r>
              <a:rPr lang="en-US" sz="2400" dirty="0" smtClean="0">
                <a:latin typeface="Times New Roman"/>
                <a:cs typeface="Times New Roman"/>
              </a:rPr>
              <a:t>Instead, use </a:t>
            </a:r>
            <a:r>
              <a:rPr lang="en-US" sz="2400" b="1" dirty="0" smtClean="0">
                <a:solidFill>
                  <a:srgbClr val="FF0000"/>
                </a:solidFill>
                <a:latin typeface="Times New Roman"/>
                <a:cs typeface="Times New Roman"/>
              </a:rPr>
              <a:t>quadratic probing</a:t>
            </a:r>
            <a:r>
              <a:rPr lang="en-US" sz="2400" dirty="0" smtClean="0">
                <a:latin typeface="Times New Roman"/>
                <a:cs typeface="Times New Roman"/>
              </a:rPr>
              <a:t>:</a:t>
            </a:r>
          </a:p>
          <a:p>
            <a:pPr marL="0" indent="0">
              <a:spcBef>
                <a:spcPts val="600"/>
              </a:spcBef>
              <a:buNone/>
            </a:pPr>
            <a:r>
              <a:rPr lang="en-US" sz="2400" b="0" dirty="0" smtClean="0">
                <a:latin typeface="Times New Roman"/>
                <a:cs typeface="Times New Roman"/>
              </a:rPr>
              <a:t>b[k]</a:t>
            </a:r>
          </a:p>
          <a:p>
            <a:pPr marL="0" indent="0">
              <a:spcBef>
                <a:spcPts val="600"/>
              </a:spcBef>
              <a:buNone/>
            </a:pPr>
            <a:r>
              <a:rPr lang="en-US" sz="2400" dirty="0" smtClean="0">
                <a:latin typeface="Times New Roman"/>
                <a:cs typeface="Times New Roman"/>
              </a:rPr>
              <a:t>b[k+1</a:t>
            </a:r>
            <a:r>
              <a:rPr lang="en-US" baseline="30000" dirty="0" smtClean="0">
                <a:latin typeface="Times New Roman"/>
                <a:cs typeface="Times New Roman"/>
              </a:rPr>
              <a:t>2</a:t>
            </a:r>
            <a:r>
              <a:rPr lang="en-US" sz="2400" dirty="0" smtClean="0">
                <a:latin typeface="Times New Roman"/>
                <a:cs typeface="Times New Roman"/>
              </a:rPr>
              <a:t>]</a:t>
            </a:r>
            <a:endParaRPr lang="en-US" sz="2400" b="0" dirty="0" smtClean="0">
              <a:latin typeface="Times New Roman"/>
              <a:cs typeface="Times New Roman"/>
            </a:endParaRPr>
          </a:p>
          <a:p>
            <a:pPr marL="0" indent="0">
              <a:spcBef>
                <a:spcPts val="600"/>
              </a:spcBef>
              <a:buNone/>
            </a:pPr>
            <a:r>
              <a:rPr lang="en-US" sz="2400" dirty="0">
                <a:latin typeface="Times New Roman"/>
                <a:cs typeface="Times New Roman"/>
              </a:rPr>
              <a:t>b</a:t>
            </a:r>
            <a:r>
              <a:rPr lang="en-US" sz="2400" dirty="0" smtClean="0">
                <a:latin typeface="Times New Roman"/>
                <a:cs typeface="Times New Roman"/>
              </a:rPr>
              <a:t>[k+2</a:t>
            </a:r>
            <a:r>
              <a:rPr lang="en-US" sz="2400" baseline="30000" dirty="0" smtClean="0">
                <a:latin typeface="Times New Roman"/>
                <a:cs typeface="Times New Roman"/>
              </a:rPr>
              <a:t>2</a:t>
            </a:r>
            <a:r>
              <a:rPr lang="en-US" sz="2400" dirty="0" smtClean="0">
                <a:latin typeface="Times New Roman"/>
                <a:cs typeface="Times New Roman"/>
              </a:rPr>
              <a:t>]</a:t>
            </a:r>
            <a:endParaRPr lang="en-US" sz="2400" b="0" dirty="0" smtClean="0">
              <a:latin typeface="Times New Roman"/>
              <a:cs typeface="Times New Roman"/>
            </a:endParaRPr>
          </a:p>
          <a:p>
            <a:pPr marL="0" indent="0">
              <a:spcBef>
                <a:spcPts val="600"/>
              </a:spcBef>
              <a:buNone/>
            </a:pPr>
            <a:r>
              <a:rPr lang="en-US" sz="2400" dirty="0">
                <a:latin typeface="Times New Roman"/>
                <a:cs typeface="Times New Roman"/>
              </a:rPr>
              <a:t>b</a:t>
            </a:r>
            <a:r>
              <a:rPr lang="en-US" sz="2400" dirty="0" smtClean="0">
                <a:latin typeface="Times New Roman"/>
                <a:cs typeface="Times New Roman"/>
              </a:rPr>
              <a:t>[k+3</a:t>
            </a:r>
            <a:r>
              <a:rPr lang="en-US" sz="2400" baseline="30000" dirty="0" smtClean="0">
                <a:latin typeface="Times New Roman"/>
                <a:cs typeface="Times New Roman"/>
              </a:rPr>
              <a:t>2</a:t>
            </a:r>
            <a:r>
              <a:rPr lang="en-US" sz="2400" dirty="0" smtClean="0">
                <a:latin typeface="Times New Roman"/>
                <a:cs typeface="Times New Roman"/>
              </a:rPr>
              <a:t>]</a:t>
            </a:r>
          </a:p>
          <a:p>
            <a:pPr marL="0" indent="0">
              <a:spcBef>
                <a:spcPts val="600"/>
              </a:spcBef>
              <a:buNone/>
            </a:pPr>
            <a:r>
              <a:rPr lang="en-US" sz="2400" b="0" dirty="0" smtClean="0">
                <a:latin typeface="Times New Roman"/>
                <a:cs typeface="Times New Roman"/>
              </a:rPr>
              <a:t>…</a:t>
            </a:r>
          </a:p>
          <a:p>
            <a:pPr marL="0" indent="0">
              <a:spcBef>
                <a:spcPts val="600"/>
              </a:spcBef>
              <a:buNone/>
            </a:pPr>
            <a:endParaRPr lang="en-US" sz="2400" b="0" dirty="0" smtClean="0">
              <a:latin typeface="Times New Roman"/>
              <a:cs typeface="Times New Roman"/>
            </a:endParaRPr>
          </a:p>
        </p:txBody>
      </p:sp>
      <p:sp>
        <p:nvSpPr>
          <p:cNvPr id="2" name="Title 1"/>
          <p:cNvSpPr>
            <a:spLocks noGrp="1"/>
          </p:cNvSpPr>
          <p:nvPr>
            <p:ph type="title"/>
          </p:nvPr>
        </p:nvSpPr>
        <p:spPr>
          <a:xfrm>
            <a:off x="2936875" y="584203"/>
            <a:ext cx="3143250" cy="582612"/>
          </a:xfrm>
        </p:spPr>
        <p:txBody>
          <a:bodyPr>
            <a:normAutofit fontScale="90000"/>
          </a:bodyPr>
          <a:lstStyle/>
          <a:p>
            <a:r>
              <a:rPr lang="en-US" sz="3200" b="1" dirty="0" smtClean="0">
                <a:solidFill>
                  <a:srgbClr val="800000"/>
                </a:solidFill>
              </a:rPr>
              <a:t>Quadratic probing</a:t>
            </a:r>
            <a:endParaRPr lang="en-US" sz="3200" b="1" dirty="0">
              <a:solidFill>
                <a:srgbClr val="800000"/>
              </a:solidFill>
            </a:endParaRPr>
          </a:p>
        </p:txBody>
      </p:sp>
      <p:sp>
        <p:nvSpPr>
          <p:cNvPr id="5" name="Slide Number Placeholder 4"/>
          <p:cNvSpPr>
            <a:spLocks noGrp="1"/>
          </p:cNvSpPr>
          <p:nvPr>
            <p:ph type="sldNum" sz="quarter" idx="12"/>
          </p:nvPr>
        </p:nvSpPr>
        <p:spPr/>
        <p:txBody>
          <a:bodyPr/>
          <a:lstStyle/>
          <a:p>
            <a:fld id="{DF5216D5-7924-7F45-953F-83CA66E37359}" type="slidenum">
              <a:rPr lang="en-US" smtClean="0"/>
              <a:t>11</a:t>
            </a:fld>
            <a:endParaRPr lang="en-US"/>
          </a:p>
        </p:txBody>
      </p:sp>
      <p:sp>
        <p:nvSpPr>
          <p:cNvPr id="4" name="TextBox 3"/>
          <p:cNvSpPr txBox="1"/>
          <p:nvPr/>
        </p:nvSpPr>
        <p:spPr>
          <a:xfrm>
            <a:off x="3934253" y="3677502"/>
            <a:ext cx="3667891" cy="461665"/>
          </a:xfrm>
          <a:prstGeom prst="rect">
            <a:avLst/>
          </a:prstGeom>
          <a:solidFill>
            <a:srgbClr val="CCFFCC"/>
          </a:solidFill>
        </p:spPr>
        <p:txBody>
          <a:bodyPr wrap="none" rtlCol="0">
            <a:spAutoFit/>
          </a:bodyPr>
          <a:lstStyle/>
          <a:p>
            <a:r>
              <a:rPr lang="en-US" sz="2400" dirty="0" smtClean="0">
                <a:latin typeface="Times New Roman"/>
                <a:cs typeface="Times New Roman"/>
              </a:rPr>
              <a:t>Removes primary clustering</a:t>
            </a:r>
            <a:endParaRPr lang="en-US" sz="2400" dirty="0">
              <a:latin typeface="Times New Roman"/>
              <a:cs typeface="Times New Roman"/>
            </a:endParaRPr>
          </a:p>
        </p:txBody>
      </p:sp>
      <p:grpSp>
        <p:nvGrpSpPr>
          <p:cNvPr id="8" name="Group 7"/>
          <p:cNvGrpSpPr/>
          <p:nvPr/>
        </p:nvGrpSpPr>
        <p:grpSpPr>
          <a:xfrm>
            <a:off x="2682875" y="4318000"/>
            <a:ext cx="5716229" cy="2068402"/>
            <a:chOff x="2682875" y="4492625"/>
            <a:chExt cx="5716229" cy="2068402"/>
          </a:xfrm>
        </p:grpSpPr>
        <p:sp>
          <p:nvSpPr>
            <p:cNvPr id="6" name="TextBox 5"/>
            <p:cNvSpPr txBox="1"/>
            <p:nvPr/>
          </p:nvSpPr>
          <p:spPr>
            <a:xfrm>
              <a:off x="2682875" y="4492625"/>
              <a:ext cx="2768306" cy="1569660"/>
            </a:xfrm>
            <a:prstGeom prst="rect">
              <a:avLst/>
            </a:prstGeom>
            <a:noFill/>
          </p:spPr>
          <p:txBody>
            <a:bodyPr wrap="none" rtlCol="0">
              <a:spAutoFit/>
            </a:bodyPr>
            <a:lstStyle/>
            <a:p>
              <a:r>
                <a:rPr lang="en-US" sz="2400" dirty="0" smtClean="0">
                  <a:latin typeface="Times New Roman"/>
                  <a:cs typeface="Times New Roman"/>
                </a:rPr>
                <a:t>Efficient calculation:</a:t>
              </a:r>
            </a:p>
            <a:p>
              <a:r>
                <a:rPr lang="en-US" sz="2400" dirty="0" smtClean="0">
                  <a:latin typeface="Times New Roman"/>
                  <a:cs typeface="Times New Roman"/>
                </a:rPr>
                <a:t>        (i+1)</a:t>
              </a:r>
              <a:r>
                <a:rPr lang="en-US" sz="2400" baseline="30000" dirty="0" smtClean="0">
                  <a:latin typeface="Times New Roman"/>
                  <a:cs typeface="Times New Roman"/>
                </a:rPr>
                <a:t>2</a:t>
              </a:r>
              <a:r>
                <a:rPr lang="en-US" sz="2400" dirty="0" smtClean="0">
                  <a:latin typeface="Times New Roman"/>
                  <a:cs typeface="Times New Roman"/>
                </a:rPr>
                <a:t>   –  i</a:t>
              </a:r>
              <a:r>
                <a:rPr lang="en-US" sz="2400" baseline="30000" dirty="0" smtClean="0">
                  <a:latin typeface="Times New Roman"/>
                  <a:cs typeface="Times New Roman"/>
                </a:rPr>
                <a:t>2</a:t>
              </a:r>
            </a:p>
            <a:p>
              <a:r>
                <a:rPr lang="en-US" sz="2400" dirty="0">
                  <a:latin typeface="Times New Roman"/>
                  <a:cs typeface="Times New Roman"/>
                </a:rPr>
                <a:t> </a:t>
              </a:r>
              <a:r>
                <a:rPr lang="en-US" sz="2400" dirty="0" smtClean="0">
                  <a:latin typeface="Times New Roman"/>
                  <a:cs typeface="Times New Roman"/>
                </a:rPr>
                <a:t> =      &lt;arithmetic&gt;</a:t>
              </a:r>
            </a:p>
            <a:p>
              <a:r>
                <a:rPr lang="en-US" sz="2400" dirty="0">
                  <a:latin typeface="Times New Roman"/>
                  <a:cs typeface="Times New Roman"/>
                </a:rPr>
                <a:t> </a:t>
              </a:r>
              <a:r>
                <a:rPr lang="en-US" sz="2400" dirty="0" smtClean="0">
                  <a:latin typeface="Times New Roman"/>
                  <a:cs typeface="Times New Roman"/>
                </a:rPr>
                <a:t>       2*</a:t>
              </a:r>
              <a:r>
                <a:rPr lang="en-US" sz="2400" dirty="0" err="1">
                  <a:latin typeface="Times New Roman"/>
                  <a:cs typeface="Times New Roman"/>
                </a:rPr>
                <a:t>i</a:t>
              </a:r>
              <a:r>
                <a:rPr lang="en-US" sz="2400" dirty="0" smtClean="0">
                  <a:latin typeface="Times New Roman"/>
                  <a:cs typeface="Times New Roman"/>
                </a:rPr>
                <a:t> – 1</a:t>
              </a:r>
              <a:endParaRPr lang="en-US" sz="2400" dirty="0">
                <a:latin typeface="Times New Roman"/>
                <a:cs typeface="Times New Roman"/>
              </a:endParaRPr>
            </a:p>
          </p:txBody>
        </p:sp>
        <p:sp>
          <p:nvSpPr>
            <p:cNvPr id="7" name="TextBox 6"/>
            <p:cNvSpPr txBox="1"/>
            <p:nvPr/>
          </p:nvSpPr>
          <p:spPr>
            <a:xfrm>
              <a:off x="3761145" y="6099362"/>
              <a:ext cx="4637959" cy="461665"/>
            </a:xfrm>
            <a:prstGeom prst="rect">
              <a:avLst/>
            </a:prstGeom>
            <a:noFill/>
            <a:ln w="25400">
              <a:solidFill>
                <a:srgbClr val="800000"/>
              </a:solidFill>
            </a:ln>
          </p:spPr>
          <p:txBody>
            <a:bodyPr wrap="none" rtlCol="0">
              <a:spAutoFit/>
            </a:bodyPr>
            <a:lstStyle/>
            <a:p>
              <a:r>
                <a:rPr lang="en-US" sz="2400" dirty="0" smtClean="0">
                  <a:latin typeface="Times New Roman"/>
                  <a:cs typeface="Times New Roman"/>
                </a:rPr>
                <a:t>Get to next probe with </a:t>
              </a:r>
              <a:r>
                <a:rPr lang="en-US" sz="2400" dirty="0" err="1" smtClean="0">
                  <a:latin typeface="Times New Roman"/>
                  <a:cs typeface="Times New Roman"/>
                </a:rPr>
                <a:t>mult</a:t>
              </a:r>
              <a:r>
                <a:rPr lang="en-US" sz="2400" dirty="0" smtClean="0">
                  <a:latin typeface="Times New Roman"/>
                  <a:cs typeface="Times New Roman"/>
                </a:rPr>
                <a:t> and add</a:t>
              </a:r>
              <a:endParaRPr lang="en-US" sz="2400" dirty="0">
                <a:latin typeface="Times New Roman"/>
                <a:cs typeface="Times New Roman"/>
              </a:endParaRPr>
            </a:p>
          </p:txBody>
        </p:sp>
      </p:grpSp>
    </p:spTree>
    <p:extLst>
      <p:ext uri="{BB962C8B-B14F-4D97-AF65-F5344CB8AC3E}">
        <p14:creationId xmlns:p14="http://schemas.microsoft.com/office/powerpoint/2010/main" val="17563239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199" y="584203"/>
            <a:ext cx="3702051" cy="2682875"/>
          </a:xfrm>
        </p:spPr>
        <p:txBody>
          <a:bodyPr>
            <a:noAutofit/>
          </a:bodyPr>
          <a:lstStyle/>
          <a:p>
            <a:pPr marL="0" indent="0">
              <a:spcBef>
                <a:spcPts val="600"/>
              </a:spcBef>
              <a:buNone/>
            </a:pPr>
            <a:r>
              <a:rPr lang="en-US" b="1" dirty="0" smtClean="0">
                <a:solidFill>
                  <a:srgbClr val="800000"/>
                </a:solidFill>
                <a:latin typeface="Times New Roman"/>
                <a:cs typeface="Times New Roman"/>
              </a:rPr>
              <a:t>Quadratic probing</a:t>
            </a:r>
            <a:endParaRPr lang="en-US" sz="2400" dirty="0" smtClean="0">
              <a:latin typeface="Times New Roman"/>
              <a:cs typeface="Times New Roman"/>
            </a:endParaRPr>
          </a:p>
          <a:p>
            <a:pPr marL="0" indent="0">
              <a:spcBef>
                <a:spcPts val="600"/>
              </a:spcBef>
              <a:buNone/>
            </a:pPr>
            <a:r>
              <a:rPr lang="en-US" sz="2400" b="0" dirty="0" smtClean="0">
                <a:latin typeface="Times New Roman"/>
                <a:cs typeface="Times New Roman"/>
              </a:rPr>
              <a:t>b[k]</a:t>
            </a:r>
          </a:p>
          <a:p>
            <a:pPr marL="0" indent="0">
              <a:spcBef>
                <a:spcPts val="600"/>
              </a:spcBef>
              <a:buNone/>
            </a:pPr>
            <a:r>
              <a:rPr lang="en-US" sz="2400" dirty="0" smtClean="0">
                <a:latin typeface="Times New Roman"/>
                <a:cs typeface="Times New Roman"/>
              </a:rPr>
              <a:t>b[k+1</a:t>
            </a:r>
            <a:r>
              <a:rPr lang="en-US" baseline="30000" dirty="0" smtClean="0">
                <a:latin typeface="Times New Roman"/>
                <a:cs typeface="Times New Roman"/>
              </a:rPr>
              <a:t>2</a:t>
            </a:r>
            <a:r>
              <a:rPr lang="en-US" sz="2400" dirty="0" smtClean="0">
                <a:latin typeface="Times New Roman"/>
                <a:cs typeface="Times New Roman"/>
              </a:rPr>
              <a:t>]</a:t>
            </a:r>
            <a:endParaRPr lang="en-US" sz="2400" b="0" dirty="0" smtClean="0">
              <a:latin typeface="Times New Roman"/>
              <a:cs typeface="Times New Roman"/>
            </a:endParaRPr>
          </a:p>
          <a:p>
            <a:pPr marL="0" indent="0">
              <a:spcBef>
                <a:spcPts val="600"/>
              </a:spcBef>
              <a:buNone/>
            </a:pPr>
            <a:r>
              <a:rPr lang="en-US" sz="2400" dirty="0">
                <a:latin typeface="Times New Roman"/>
                <a:cs typeface="Times New Roman"/>
              </a:rPr>
              <a:t>b</a:t>
            </a:r>
            <a:r>
              <a:rPr lang="en-US" sz="2400" dirty="0" smtClean="0">
                <a:latin typeface="Times New Roman"/>
                <a:cs typeface="Times New Roman"/>
              </a:rPr>
              <a:t>[k+2</a:t>
            </a:r>
            <a:r>
              <a:rPr lang="en-US" sz="2400" baseline="30000" dirty="0" smtClean="0">
                <a:latin typeface="Times New Roman"/>
                <a:cs typeface="Times New Roman"/>
              </a:rPr>
              <a:t>2</a:t>
            </a:r>
            <a:r>
              <a:rPr lang="en-US" sz="2400" dirty="0" smtClean="0">
                <a:latin typeface="Times New Roman"/>
                <a:cs typeface="Times New Roman"/>
              </a:rPr>
              <a:t>]</a:t>
            </a:r>
            <a:endParaRPr lang="en-US" sz="2400" b="0" dirty="0" smtClean="0">
              <a:latin typeface="Times New Roman"/>
              <a:cs typeface="Times New Roman"/>
            </a:endParaRPr>
          </a:p>
          <a:p>
            <a:pPr marL="0" indent="0">
              <a:spcBef>
                <a:spcPts val="600"/>
              </a:spcBef>
              <a:buNone/>
            </a:pPr>
            <a:r>
              <a:rPr lang="en-US" sz="2400" dirty="0">
                <a:latin typeface="Times New Roman"/>
                <a:cs typeface="Times New Roman"/>
              </a:rPr>
              <a:t>b</a:t>
            </a:r>
            <a:r>
              <a:rPr lang="en-US" sz="2400" dirty="0" smtClean="0">
                <a:latin typeface="Times New Roman"/>
                <a:cs typeface="Times New Roman"/>
              </a:rPr>
              <a:t>[k+3</a:t>
            </a:r>
            <a:r>
              <a:rPr lang="en-US" sz="2400" baseline="30000" dirty="0" smtClean="0">
                <a:latin typeface="Times New Roman"/>
                <a:cs typeface="Times New Roman"/>
              </a:rPr>
              <a:t>2</a:t>
            </a:r>
            <a:r>
              <a:rPr lang="en-US" sz="2400" dirty="0" smtClean="0">
                <a:latin typeface="Times New Roman"/>
                <a:cs typeface="Times New Roman"/>
              </a:rPr>
              <a:t>]</a:t>
            </a:r>
          </a:p>
          <a:p>
            <a:pPr marL="0" indent="0">
              <a:spcBef>
                <a:spcPts val="600"/>
              </a:spcBef>
              <a:buNone/>
            </a:pPr>
            <a:r>
              <a:rPr lang="en-US" sz="2400" b="0" dirty="0" smtClean="0">
                <a:latin typeface="Times New Roman"/>
                <a:cs typeface="Times New Roman"/>
              </a:rPr>
              <a:t>…</a:t>
            </a:r>
          </a:p>
          <a:p>
            <a:pPr marL="0" indent="0">
              <a:spcBef>
                <a:spcPts val="600"/>
              </a:spcBef>
              <a:buNone/>
            </a:pPr>
            <a:endParaRPr lang="en-US" sz="2400" b="0" dirty="0" smtClean="0">
              <a:latin typeface="Times New Roman"/>
              <a:cs typeface="Times New Roman"/>
            </a:endParaRPr>
          </a:p>
        </p:txBody>
      </p:sp>
      <p:sp>
        <p:nvSpPr>
          <p:cNvPr id="5" name="Slide Number Placeholder 4"/>
          <p:cNvSpPr>
            <a:spLocks noGrp="1"/>
          </p:cNvSpPr>
          <p:nvPr>
            <p:ph type="sldNum" sz="quarter" idx="12"/>
          </p:nvPr>
        </p:nvSpPr>
        <p:spPr/>
        <p:txBody>
          <a:bodyPr/>
          <a:lstStyle/>
          <a:p>
            <a:fld id="{DF5216D5-7924-7F45-953F-83CA66E37359}" type="slidenum">
              <a:rPr lang="en-US" smtClean="0"/>
              <a:t>12</a:t>
            </a:fld>
            <a:endParaRPr lang="en-US"/>
          </a:p>
        </p:txBody>
      </p:sp>
      <p:sp>
        <p:nvSpPr>
          <p:cNvPr id="10" name="TextBox 9"/>
          <p:cNvSpPr txBox="1"/>
          <p:nvPr/>
        </p:nvSpPr>
        <p:spPr>
          <a:xfrm>
            <a:off x="2524125" y="1349375"/>
            <a:ext cx="4841875" cy="2908489"/>
          </a:xfrm>
          <a:prstGeom prst="rect">
            <a:avLst/>
          </a:prstGeom>
          <a:noFill/>
        </p:spPr>
        <p:txBody>
          <a:bodyPr wrap="square" rtlCol="0">
            <a:spAutoFit/>
          </a:bodyPr>
          <a:lstStyle/>
          <a:p>
            <a:r>
              <a:rPr lang="en-US" sz="2400" dirty="0" smtClean="0"/>
              <a:t>Someone proved: If</a:t>
            </a:r>
          </a:p>
          <a:p>
            <a:pPr marL="457200" indent="-457200">
              <a:spcBef>
                <a:spcPts val="600"/>
              </a:spcBef>
              <a:buAutoNum type="arabicPeriod"/>
            </a:pPr>
            <a:r>
              <a:rPr lang="en-US" sz="2400" dirty="0" smtClean="0"/>
              <a:t>Size of array is a prime</a:t>
            </a:r>
          </a:p>
          <a:p>
            <a:pPr marL="457200" indent="-457200">
              <a:buAutoNum type="arabicPeriod"/>
            </a:pPr>
            <a:r>
              <a:rPr lang="en-US" sz="2400" dirty="0" smtClean="0"/>
              <a:t>Load factor &lt;= 1/2</a:t>
            </a:r>
          </a:p>
          <a:p>
            <a:pPr>
              <a:spcBef>
                <a:spcPts val="600"/>
              </a:spcBef>
            </a:pPr>
            <a:r>
              <a:rPr lang="en-US" sz="2400" dirty="0" smtClean="0"/>
              <a:t>Then</a:t>
            </a:r>
          </a:p>
          <a:p>
            <a:pPr marL="342900" indent="-342900">
              <a:spcBef>
                <a:spcPts val="600"/>
              </a:spcBef>
              <a:buFont typeface="Arial"/>
              <a:buChar char="•"/>
            </a:pPr>
            <a:r>
              <a:rPr lang="en-US" sz="2400" dirty="0" smtClean="0"/>
              <a:t>A new element can be added</a:t>
            </a:r>
          </a:p>
          <a:p>
            <a:pPr marL="342900" indent="-342900">
              <a:buFont typeface="Arial"/>
              <a:buChar char="•"/>
            </a:pPr>
            <a:r>
              <a:rPr lang="en-US" sz="2400" dirty="0" smtClean="0"/>
              <a:t>Probe sequence never probes same elements twice</a:t>
            </a:r>
          </a:p>
        </p:txBody>
      </p:sp>
      <p:sp>
        <p:nvSpPr>
          <p:cNvPr id="11" name="TextBox 10"/>
          <p:cNvSpPr txBox="1"/>
          <p:nvPr/>
        </p:nvSpPr>
        <p:spPr>
          <a:xfrm>
            <a:off x="508000" y="4730750"/>
            <a:ext cx="7334250" cy="830997"/>
          </a:xfrm>
          <a:prstGeom prst="rect">
            <a:avLst/>
          </a:prstGeom>
          <a:noFill/>
          <a:ln w="25400">
            <a:solidFill>
              <a:srgbClr val="800000"/>
            </a:solidFill>
          </a:ln>
        </p:spPr>
        <p:txBody>
          <a:bodyPr wrap="square" rtlCol="0">
            <a:spAutoFit/>
          </a:bodyPr>
          <a:lstStyle/>
          <a:p>
            <a:r>
              <a:rPr lang="en-US" sz="2400" dirty="0"/>
              <a:t>T</a:t>
            </a:r>
            <a:r>
              <a:rPr lang="en-US" sz="2400" dirty="0" smtClean="0"/>
              <a:t>wo facts hold for linear probing even if size is not prime.</a:t>
            </a:r>
          </a:p>
          <a:p>
            <a:r>
              <a:rPr lang="en-US" sz="2400" dirty="0" smtClean="0"/>
              <a:t>But quadratic probing requires prime size</a:t>
            </a:r>
            <a:endParaRPr lang="en-US" sz="2400" dirty="0"/>
          </a:p>
        </p:txBody>
      </p:sp>
      <p:cxnSp>
        <p:nvCxnSpPr>
          <p:cNvPr id="13" name="Straight Connector 12"/>
          <p:cNvCxnSpPr/>
          <p:nvPr/>
        </p:nvCxnSpPr>
        <p:spPr>
          <a:xfrm>
            <a:off x="2524125" y="3267078"/>
            <a:ext cx="0" cy="1463672"/>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976545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4125" y="393704"/>
            <a:ext cx="3702051" cy="574671"/>
          </a:xfrm>
        </p:spPr>
        <p:txBody>
          <a:bodyPr>
            <a:noAutofit/>
          </a:bodyPr>
          <a:lstStyle/>
          <a:p>
            <a:pPr marL="0" indent="0" algn="ctr">
              <a:spcBef>
                <a:spcPts val="600"/>
              </a:spcBef>
              <a:buNone/>
            </a:pPr>
            <a:r>
              <a:rPr lang="en-US" b="1" dirty="0" smtClean="0">
                <a:solidFill>
                  <a:srgbClr val="800000"/>
                </a:solidFill>
                <a:latin typeface="Times New Roman"/>
                <a:cs typeface="Times New Roman"/>
              </a:rPr>
              <a:t>Hash function</a:t>
            </a:r>
            <a:endParaRPr lang="en-US" sz="2400" dirty="0" smtClean="0">
              <a:latin typeface="Times New Roman"/>
              <a:cs typeface="Times New Roman"/>
            </a:endParaRPr>
          </a:p>
        </p:txBody>
      </p:sp>
      <p:sp>
        <p:nvSpPr>
          <p:cNvPr id="5" name="Slide Number Placeholder 4"/>
          <p:cNvSpPr>
            <a:spLocks noGrp="1"/>
          </p:cNvSpPr>
          <p:nvPr>
            <p:ph type="sldNum" sz="quarter" idx="12"/>
          </p:nvPr>
        </p:nvSpPr>
        <p:spPr/>
        <p:txBody>
          <a:bodyPr/>
          <a:lstStyle/>
          <a:p>
            <a:fld id="{DF5216D5-7924-7F45-953F-83CA66E37359}" type="slidenum">
              <a:rPr lang="en-US" smtClean="0"/>
              <a:t>13</a:t>
            </a:fld>
            <a:endParaRPr lang="en-US"/>
          </a:p>
        </p:txBody>
      </p:sp>
      <p:sp>
        <p:nvSpPr>
          <p:cNvPr id="10" name="TextBox 9"/>
          <p:cNvSpPr txBox="1"/>
          <p:nvPr/>
        </p:nvSpPr>
        <p:spPr>
          <a:xfrm>
            <a:off x="904875" y="1285875"/>
            <a:ext cx="6842125" cy="830997"/>
          </a:xfrm>
          <a:prstGeom prst="rect">
            <a:avLst/>
          </a:prstGeom>
          <a:noFill/>
        </p:spPr>
        <p:txBody>
          <a:bodyPr wrap="square" rtlCol="0">
            <a:spAutoFit/>
          </a:bodyPr>
          <a:lstStyle/>
          <a:p>
            <a:r>
              <a:rPr lang="en-US" sz="2400" dirty="0" smtClean="0"/>
              <a:t>Want a hash function that doesn’t put too many elements at the same position.</a:t>
            </a:r>
          </a:p>
        </p:txBody>
      </p:sp>
      <p:sp>
        <p:nvSpPr>
          <p:cNvPr id="7" name="TextBox 6"/>
          <p:cNvSpPr txBox="1"/>
          <p:nvPr/>
        </p:nvSpPr>
        <p:spPr>
          <a:xfrm>
            <a:off x="904875" y="2422525"/>
            <a:ext cx="7191375" cy="2031325"/>
          </a:xfrm>
          <a:prstGeom prst="rect">
            <a:avLst/>
          </a:prstGeom>
          <a:noFill/>
        </p:spPr>
        <p:txBody>
          <a:bodyPr wrap="square" rtlCol="0">
            <a:spAutoFit/>
          </a:bodyPr>
          <a:lstStyle/>
          <a:p>
            <a:r>
              <a:rPr lang="en-US" sz="2400" dirty="0" smtClean="0"/>
              <a:t>Class String has a good hash function</a:t>
            </a:r>
          </a:p>
          <a:p>
            <a:pPr>
              <a:spcBef>
                <a:spcPts val="1200"/>
              </a:spcBef>
            </a:pPr>
            <a:r>
              <a:rPr lang="en-US" sz="2400" dirty="0"/>
              <a:t> </a:t>
            </a:r>
            <a:r>
              <a:rPr lang="en-US" sz="2400" dirty="0" smtClean="0"/>
              <a:t>    </a:t>
            </a:r>
            <a:r>
              <a:rPr lang="en-US" sz="2400" dirty="0" err="1" smtClean="0">
                <a:solidFill>
                  <a:srgbClr val="800000"/>
                </a:solidFill>
              </a:rPr>
              <a:t>s.hashCode</a:t>
            </a:r>
            <a:r>
              <a:rPr lang="en-US" sz="2400" dirty="0" smtClean="0">
                <a:solidFill>
                  <a:srgbClr val="800000"/>
                </a:solidFill>
              </a:rPr>
              <a:t>()</a:t>
            </a:r>
          </a:p>
          <a:p>
            <a:pPr>
              <a:spcBef>
                <a:spcPts val="1200"/>
              </a:spcBef>
            </a:pPr>
            <a:r>
              <a:rPr lang="en-US" sz="2400" dirty="0" smtClean="0"/>
              <a:t>The specs define it as (with </a:t>
            </a:r>
            <a:r>
              <a:rPr lang="en-US" sz="2400" dirty="0" smtClean="0">
                <a:solidFill>
                  <a:srgbClr val="800000"/>
                </a:solidFill>
              </a:rPr>
              <a:t>n</a:t>
            </a:r>
            <a:r>
              <a:rPr lang="en-US" sz="2400" dirty="0" smtClean="0"/>
              <a:t> the length of </a:t>
            </a:r>
            <a:r>
              <a:rPr lang="en-US" sz="2400" dirty="0" smtClean="0">
                <a:solidFill>
                  <a:srgbClr val="800000"/>
                </a:solidFill>
              </a:rPr>
              <a:t>s</a:t>
            </a:r>
            <a:r>
              <a:rPr lang="en-US" sz="2400" dirty="0" smtClean="0"/>
              <a:t>):</a:t>
            </a:r>
          </a:p>
          <a:p>
            <a:pPr>
              <a:spcBef>
                <a:spcPts val="1200"/>
              </a:spcBef>
            </a:pPr>
            <a:r>
              <a:rPr lang="en-US" sz="2400" dirty="0" smtClean="0"/>
              <a:t>   </a:t>
            </a:r>
            <a:r>
              <a:rPr lang="en-US" sz="2400" dirty="0" smtClean="0">
                <a:solidFill>
                  <a:srgbClr val="800000"/>
                </a:solidFill>
              </a:rPr>
              <a:t> s</a:t>
            </a:r>
            <a:r>
              <a:rPr lang="en-US" sz="2400" dirty="0">
                <a:solidFill>
                  <a:srgbClr val="800000"/>
                </a:solidFill>
              </a:rPr>
              <a:t>[0]*</a:t>
            </a:r>
            <a:r>
              <a:rPr lang="en-US" sz="2400" dirty="0" smtClean="0">
                <a:solidFill>
                  <a:srgbClr val="800000"/>
                </a:solidFill>
              </a:rPr>
              <a:t>31</a:t>
            </a:r>
            <a:r>
              <a:rPr lang="en-US" sz="3200" baseline="30000" dirty="0" smtClean="0">
                <a:solidFill>
                  <a:srgbClr val="800000"/>
                </a:solidFill>
              </a:rPr>
              <a:t>n</a:t>
            </a:r>
            <a:r>
              <a:rPr lang="en-US" sz="3200" baseline="30000" dirty="0">
                <a:solidFill>
                  <a:srgbClr val="800000"/>
                </a:solidFill>
              </a:rPr>
              <a:t>-</a:t>
            </a:r>
            <a:r>
              <a:rPr lang="en-US" sz="3200" baseline="30000" dirty="0" smtClean="0">
                <a:solidFill>
                  <a:srgbClr val="800000"/>
                </a:solidFill>
              </a:rPr>
              <a:t>1  </a:t>
            </a:r>
            <a:r>
              <a:rPr lang="en-US" sz="2400" dirty="0">
                <a:solidFill>
                  <a:srgbClr val="800000"/>
                </a:solidFill>
              </a:rPr>
              <a:t>+ </a:t>
            </a:r>
            <a:r>
              <a:rPr lang="en-US" sz="2400" dirty="0" smtClean="0">
                <a:solidFill>
                  <a:srgbClr val="800000"/>
                </a:solidFill>
              </a:rPr>
              <a:t> s</a:t>
            </a:r>
            <a:r>
              <a:rPr lang="en-US" sz="2400" dirty="0">
                <a:solidFill>
                  <a:srgbClr val="800000"/>
                </a:solidFill>
              </a:rPr>
              <a:t>[1]*</a:t>
            </a:r>
            <a:r>
              <a:rPr lang="en-US" sz="2400" dirty="0" smtClean="0">
                <a:solidFill>
                  <a:srgbClr val="800000"/>
                </a:solidFill>
              </a:rPr>
              <a:t>31</a:t>
            </a:r>
            <a:r>
              <a:rPr lang="en-US" sz="3200" baseline="30000" dirty="0" smtClean="0">
                <a:solidFill>
                  <a:srgbClr val="800000"/>
                </a:solidFill>
              </a:rPr>
              <a:t>n-1</a:t>
            </a:r>
            <a:r>
              <a:rPr lang="en-US" sz="2400" baseline="30000" dirty="0" smtClean="0">
                <a:solidFill>
                  <a:srgbClr val="800000"/>
                </a:solidFill>
              </a:rPr>
              <a:t> </a:t>
            </a:r>
            <a:r>
              <a:rPr lang="en-US" sz="2400" dirty="0" smtClean="0">
                <a:solidFill>
                  <a:srgbClr val="800000"/>
                </a:solidFill>
              </a:rPr>
              <a:t>  +  </a:t>
            </a:r>
            <a:r>
              <a:rPr lang="en-US" sz="2400" dirty="0">
                <a:solidFill>
                  <a:srgbClr val="800000"/>
                </a:solidFill>
              </a:rPr>
              <a:t>..</a:t>
            </a:r>
            <a:r>
              <a:rPr lang="en-US" sz="2400" dirty="0" smtClean="0">
                <a:solidFill>
                  <a:srgbClr val="800000"/>
                </a:solidFill>
              </a:rPr>
              <a:t>.  +  </a:t>
            </a:r>
            <a:r>
              <a:rPr lang="en-US" sz="2400" dirty="0">
                <a:solidFill>
                  <a:srgbClr val="800000"/>
                </a:solidFill>
              </a:rPr>
              <a:t>s[n-1</a:t>
            </a:r>
            <a:r>
              <a:rPr lang="en-US" sz="2400" dirty="0" smtClean="0">
                <a:solidFill>
                  <a:srgbClr val="800000"/>
                </a:solidFill>
              </a:rPr>
              <a:t>]</a:t>
            </a:r>
            <a:endParaRPr lang="en-US" sz="2400" dirty="0">
              <a:solidFill>
                <a:srgbClr val="800000"/>
              </a:solidFill>
            </a:endParaRPr>
          </a:p>
        </p:txBody>
      </p:sp>
      <p:sp>
        <p:nvSpPr>
          <p:cNvPr id="2" name="TextBox 1"/>
          <p:cNvSpPr txBox="1"/>
          <p:nvPr/>
        </p:nvSpPr>
        <p:spPr>
          <a:xfrm>
            <a:off x="775621" y="4841875"/>
            <a:ext cx="6971379" cy="1200328"/>
          </a:xfrm>
          <a:prstGeom prst="rect">
            <a:avLst/>
          </a:prstGeom>
          <a:solidFill>
            <a:srgbClr val="CCFFCC"/>
          </a:solidFill>
        </p:spPr>
        <p:txBody>
          <a:bodyPr wrap="none" rtlCol="0">
            <a:spAutoFit/>
          </a:bodyPr>
          <a:lstStyle/>
          <a:p>
            <a:r>
              <a:rPr lang="en-US" sz="2400" dirty="0" smtClean="0">
                <a:latin typeface="Times New Roman"/>
                <a:cs typeface="Times New Roman"/>
              </a:rPr>
              <a:t>Time is </a:t>
            </a:r>
            <a:r>
              <a:rPr lang="en-US" sz="2400" dirty="0" smtClean="0">
                <a:solidFill>
                  <a:srgbClr val="800000"/>
                </a:solidFill>
                <a:latin typeface="Times New Roman"/>
                <a:cs typeface="Times New Roman"/>
              </a:rPr>
              <a:t>O(n)!</a:t>
            </a:r>
          </a:p>
          <a:p>
            <a:r>
              <a:rPr lang="en-US" sz="2400" dirty="0">
                <a:latin typeface="Times New Roman"/>
                <a:cs typeface="Times New Roman"/>
              </a:rPr>
              <a:t>E</a:t>
            </a:r>
            <a:r>
              <a:rPr lang="en-US" sz="2400" dirty="0" smtClean="0">
                <a:latin typeface="Times New Roman"/>
                <a:cs typeface="Times New Roman"/>
              </a:rPr>
              <a:t>xtremely long strings? Create you own hash function,</a:t>
            </a:r>
          </a:p>
          <a:p>
            <a:r>
              <a:rPr lang="en-US" sz="2400" dirty="0" smtClean="0">
                <a:latin typeface="Times New Roman"/>
                <a:cs typeface="Times New Roman"/>
              </a:rPr>
              <a:t>But it’s not easy to create a good one.</a:t>
            </a:r>
            <a:endParaRPr lang="en-US" sz="2400" dirty="0">
              <a:latin typeface="Times New Roman"/>
              <a:cs typeface="Times New Roman"/>
            </a:endParaRPr>
          </a:p>
        </p:txBody>
      </p:sp>
    </p:spTree>
    <p:extLst>
      <p:ext uri="{BB962C8B-B14F-4D97-AF65-F5344CB8AC3E}">
        <p14:creationId xmlns:p14="http://schemas.microsoft.com/office/powerpoint/2010/main" val="36674843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3375" y="393704"/>
            <a:ext cx="5937250" cy="574671"/>
          </a:xfrm>
        </p:spPr>
        <p:txBody>
          <a:bodyPr>
            <a:noAutofit/>
          </a:bodyPr>
          <a:lstStyle/>
          <a:p>
            <a:pPr marL="0" indent="0" algn="ctr">
              <a:spcBef>
                <a:spcPts val="600"/>
              </a:spcBef>
              <a:buNone/>
            </a:pPr>
            <a:r>
              <a:rPr lang="en-US" b="1" dirty="0" smtClean="0">
                <a:solidFill>
                  <a:srgbClr val="800000"/>
                </a:solidFill>
                <a:latin typeface="Times New Roman"/>
                <a:cs typeface="Times New Roman"/>
              </a:rPr>
              <a:t>Java’s </a:t>
            </a:r>
            <a:r>
              <a:rPr lang="en-US" b="1" dirty="0" err="1" smtClean="0">
                <a:solidFill>
                  <a:srgbClr val="800000"/>
                </a:solidFill>
                <a:latin typeface="Times New Roman"/>
                <a:cs typeface="Times New Roman"/>
              </a:rPr>
              <a:t>hashcode</a:t>
            </a:r>
            <a:r>
              <a:rPr lang="en-US" b="1" dirty="0" smtClean="0">
                <a:solidFill>
                  <a:srgbClr val="800000"/>
                </a:solidFill>
                <a:latin typeface="Times New Roman"/>
                <a:cs typeface="Times New Roman"/>
              </a:rPr>
              <a:t>-equals contract</a:t>
            </a:r>
            <a:endParaRPr lang="en-US" sz="2400" dirty="0" smtClean="0">
              <a:latin typeface="Times New Roman"/>
              <a:cs typeface="Times New Roman"/>
            </a:endParaRPr>
          </a:p>
        </p:txBody>
      </p:sp>
      <p:sp>
        <p:nvSpPr>
          <p:cNvPr id="5" name="Slide Number Placeholder 4"/>
          <p:cNvSpPr>
            <a:spLocks noGrp="1"/>
          </p:cNvSpPr>
          <p:nvPr>
            <p:ph type="sldNum" sz="quarter" idx="12"/>
          </p:nvPr>
        </p:nvSpPr>
        <p:spPr/>
        <p:txBody>
          <a:bodyPr/>
          <a:lstStyle/>
          <a:p>
            <a:fld id="{DF5216D5-7924-7F45-953F-83CA66E37359}" type="slidenum">
              <a:rPr lang="en-US" smtClean="0"/>
              <a:t>14</a:t>
            </a:fld>
            <a:endParaRPr lang="en-US"/>
          </a:p>
        </p:txBody>
      </p:sp>
      <p:sp>
        <p:nvSpPr>
          <p:cNvPr id="10" name="TextBox 9"/>
          <p:cNvSpPr txBox="1"/>
          <p:nvPr/>
        </p:nvSpPr>
        <p:spPr>
          <a:xfrm>
            <a:off x="904875" y="1079500"/>
            <a:ext cx="7239000" cy="461665"/>
          </a:xfrm>
          <a:prstGeom prst="rect">
            <a:avLst/>
          </a:prstGeom>
          <a:noFill/>
        </p:spPr>
        <p:txBody>
          <a:bodyPr wrap="square" rtlCol="0">
            <a:spAutoFit/>
          </a:bodyPr>
          <a:lstStyle/>
          <a:p>
            <a:r>
              <a:rPr lang="en-US" sz="2400" dirty="0" err="1" smtClean="0">
                <a:solidFill>
                  <a:srgbClr val="800000"/>
                </a:solidFill>
              </a:rPr>
              <a:t>HashCode</a:t>
            </a:r>
            <a:r>
              <a:rPr lang="en-US" sz="2400" dirty="0" smtClean="0">
                <a:solidFill>
                  <a:srgbClr val="800000"/>
                </a:solidFill>
              </a:rPr>
              <a:t> </a:t>
            </a:r>
            <a:r>
              <a:rPr lang="en-US" sz="2400" dirty="0" smtClean="0"/>
              <a:t>and </a:t>
            </a:r>
            <a:r>
              <a:rPr lang="en-US" sz="2400" dirty="0" smtClean="0">
                <a:solidFill>
                  <a:srgbClr val="800000"/>
                </a:solidFill>
              </a:rPr>
              <a:t>equals</a:t>
            </a:r>
            <a:r>
              <a:rPr lang="en-US" sz="2400" dirty="0" smtClean="0"/>
              <a:t> are implemented in class </a:t>
            </a:r>
            <a:r>
              <a:rPr lang="en-US" sz="2400" dirty="0" smtClean="0">
                <a:solidFill>
                  <a:srgbClr val="800000"/>
                </a:solidFill>
              </a:rPr>
              <a:t>Object</a:t>
            </a:r>
            <a:r>
              <a:rPr lang="en-US" sz="2400" dirty="0" smtClean="0"/>
              <a:t>.</a:t>
            </a:r>
          </a:p>
        </p:txBody>
      </p:sp>
      <p:sp>
        <p:nvSpPr>
          <p:cNvPr id="4" name="TextBox 3"/>
          <p:cNvSpPr txBox="1"/>
          <p:nvPr/>
        </p:nvSpPr>
        <p:spPr>
          <a:xfrm>
            <a:off x="508000" y="1558330"/>
            <a:ext cx="6309043" cy="830997"/>
          </a:xfrm>
          <a:prstGeom prst="rect">
            <a:avLst/>
          </a:prstGeom>
          <a:noFill/>
        </p:spPr>
        <p:txBody>
          <a:bodyPr wrap="square" rtlCol="0">
            <a:spAutoFit/>
          </a:bodyPr>
          <a:lstStyle/>
          <a:p>
            <a:r>
              <a:rPr lang="en-US" sz="2400" dirty="0" err="1" smtClean="0">
                <a:solidFill>
                  <a:srgbClr val="800000"/>
                </a:solidFill>
                <a:latin typeface="Times New Roman"/>
                <a:cs typeface="Times New Roman"/>
              </a:rPr>
              <a:t>HashCode</a:t>
            </a:r>
            <a:r>
              <a:rPr lang="en-US" sz="2400" dirty="0" smtClean="0">
                <a:solidFill>
                  <a:srgbClr val="800000"/>
                </a:solidFill>
                <a:latin typeface="Times New Roman"/>
                <a:cs typeface="Times New Roman"/>
              </a:rPr>
              <a:t> </a:t>
            </a:r>
            <a:r>
              <a:rPr lang="en-US" sz="2400" dirty="0" smtClean="0">
                <a:latin typeface="Times New Roman"/>
                <a:cs typeface="Times New Roman"/>
              </a:rPr>
              <a:t>in </a:t>
            </a:r>
            <a:r>
              <a:rPr lang="en-US" sz="2400" dirty="0" smtClean="0">
                <a:solidFill>
                  <a:srgbClr val="800000"/>
                </a:solidFill>
                <a:latin typeface="Times New Roman"/>
                <a:cs typeface="Times New Roman"/>
              </a:rPr>
              <a:t>Object</a:t>
            </a:r>
            <a:r>
              <a:rPr lang="en-US" sz="2400" dirty="0" smtClean="0">
                <a:latin typeface="Times New Roman"/>
                <a:cs typeface="Times New Roman"/>
              </a:rPr>
              <a:t>:  usually implemented by converting internal address (pointer) to an integer</a:t>
            </a:r>
            <a:endParaRPr lang="en-US" sz="2400" dirty="0">
              <a:latin typeface="Times New Roman"/>
              <a:cs typeface="Times New Roman"/>
            </a:endParaRPr>
          </a:p>
        </p:txBody>
      </p:sp>
      <p:sp>
        <p:nvSpPr>
          <p:cNvPr id="8" name="TextBox 7"/>
          <p:cNvSpPr txBox="1"/>
          <p:nvPr/>
        </p:nvSpPr>
        <p:spPr>
          <a:xfrm>
            <a:off x="508000" y="2568486"/>
            <a:ext cx="7873999" cy="2908489"/>
          </a:xfrm>
          <a:prstGeom prst="rect">
            <a:avLst/>
          </a:prstGeom>
          <a:noFill/>
        </p:spPr>
        <p:txBody>
          <a:bodyPr wrap="square" rtlCol="0">
            <a:spAutoFit/>
          </a:bodyPr>
          <a:lstStyle/>
          <a:p>
            <a:r>
              <a:rPr lang="en-US" sz="2400" dirty="0" smtClean="0">
                <a:solidFill>
                  <a:srgbClr val="800000"/>
                </a:solidFill>
                <a:latin typeface="Times New Roman"/>
                <a:cs typeface="Times New Roman"/>
              </a:rPr>
              <a:t>General contract for </a:t>
            </a:r>
            <a:r>
              <a:rPr lang="en-US" sz="2400" dirty="0" err="1" smtClean="0">
                <a:solidFill>
                  <a:srgbClr val="800000"/>
                </a:solidFill>
                <a:latin typeface="Times New Roman"/>
                <a:cs typeface="Times New Roman"/>
              </a:rPr>
              <a:t>HashCode</a:t>
            </a:r>
            <a:r>
              <a:rPr lang="en-US" sz="2400" dirty="0" smtClean="0">
                <a:latin typeface="Times New Roman"/>
                <a:cs typeface="Times New Roman"/>
              </a:rPr>
              <a:t>:  </a:t>
            </a:r>
            <a:endParaRPr lang="en-US" sz="2400" dirty="0">
              <a:latin typeface="Times New Roman"/>
              <a:cs typeface="Times New Roman"/>
            </a:endParaRPr>
          </a:p>
          <a:p>
            <a:pPr marL="342900" indent="-342900">
              <a:spcBef>
                <a:spcPts val="600"/>
              </a:spcBef>
              <a:buFont typeface="Arial"/>
              <a:buChar char="•"/>
            </a:pPr>
            <a:r>
              <a:rPr lang="en-US" sz="2400" dirty="0" smtClean="0">
                <a:latin typeface="Times New Roman"/>
                <a:cs typeface="Times New Roman"/>
              </a:rPr>
              <a:t>During an execution, </a:t>
            </a:r>
            <a:r>
              <a:rPr lang="en-US" sz="2400" dirty="0" err="1" smtClean="0">
                <a:latin typeface="Times New Roman"/>
                <a:cs typeface="Times New Roman"/>
              </a:rPr>
              <a:t>c.hashCode</a:t>
            </a:r>
            <a:r>
              <a:rPr lang="en-US" sz="2400" dirty="0" smtClean="0">
                <a:latin typeface="Times New Roman"/>
                <a:cs typeface="Times New Roman"/>
              </a:rPr>
              <a:t>() should consistently return same value unless info used in calculating  </a:t>
            </a:r>
            <a:r>
              <a:rPr lang="en-US" sz="2400" dirty="0" err="1" smtClean="0">
                <a:latin typeface="Times New Roman"/>
                <a:cs typeface="Times New Roman"/>
              </a:rPr>
              <a:t>c.equals</a:t>
            </a:r>
            <a:r>
              <a:rPr lang="en-US" sz="2400" dirty="0" smtClean="0">
                <a:latin typeface="Times New Roman"/>
                <a:cs typeface="Times New Roman"/>
              </a:rPr>
              <a:t>(…) is changed</a:t>
            </a:r>
          </a:p>
          <a:p>
            <a:pPr marL="342900" indent="-342900">
              <a:spcBef>
                <a:spcPts val="600"/>
              </a:spcBef>
              <a:buFont typeface="Arial"/>
              <a:buChar char="•"/>
            </a:pPr>
            <a:r>
              <a:rPr lang="en-US" sz="2400" dirty="0">
                <a:latin typeface="Times New Roman"/>
                <a:cs typeface="Times New Roman"/>
              </a:rPr>
              <a:t>c</a:t>
            </a:r>
            <a:r>
              <a:rPr lang="en-US" sz="2400" dirty="0" smtClean="0">
                <a:latin typeface="Times New Roman"/>
                <a:cs typeface="Times New Roman"/>
              </a:rPr>
              <a:t>1.equals(c2) true? Then c1.hashCode() = c2.hashCode()</a:t>
            </a:r>
          </a:p>
          <a:p>
            <a:pPr marL="342900" indent="-342900">
              <a:spcBef>
                <a:spcPts val="600"/>
              </a:spcBef>
              <a:buFont typeface="Arial"/>
              <a:buChar char="•"/>
            </a:pPr>
            <a:r>
              <a:rPr lang="en-US" sz="2400" dirty="0" smtClean="0">
                <a:latin typeface="Times New Roman"/>
                <a:cs typeface="Times New Roman"/>
              </a:rPr>
              <a:t>c1.equls(c2) false? For best performance c1.hashCode() != c2.hashCode() —but not required. </a:t>
            </a:r>
          </a:p>
        </p:txBody>
      </p:sp>
      <p:sp>
        <p:nvSpPr>
          <p:cNvPr id="6" name="TextBox 5"/>
          <p:cNvSpPr txBox="1"/>
          <p:nvPr/>
        </p:nvSpPr>
        <p:spPr>
          <a:xfrm>
            <a:off x="1485322" y="5658187"/>
            <a:ext cx="5560003" cy="830997"/>
          </a:xfrm>
          <a:prstGeom prst="rect">
            <a:avLst/>
          </a:prstGeom>
          <a:solidFill>
            <a:srgbClr val="CCFFCC"/>
          </a:solidFill>
        </p:spPr>
        <p:txBody>
          <a:bodyPr wrap="square" rtlCol="0">
            <a:spAutoFit/>
          </a:bodyPr>
          <a:lstStyle/>
          <a:p>
            <a:r>
              <a:rPr lang="en-US" sz="2400" dirty="0" smtClean="0"/>
              <a:t>Override equals? Then override </a:t>
            </a:r>
            <a:r>
              <a:rPr lang="en-US" sz="2400" dirty="0" err="1" smtClean="0"/>
              <a:t>hashCode</a:t>
            </a:r>
            <a:r>
              <a:rPr lang="en-US" sz="2400" dirty="0" smtClean="0"/>
              <a:t> also if you are going to use it.</a:t>
            </a:r>
            <a:endParaRPr lang="en-US" sz="2400" dirty="0"/>
          </a:p>
        </p:txBody>
      </p:sp>
    </p:spTree>
    <p:extLst>
      <p:ext uri="{BB962C8B-B14F-4D97-AF65-F5344CB8AC3E}">
        <p14:creationId xmlns:p14="http://schemas.microsoft.com/office/powerpoint/2010/main" val="181306003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3375" y="393704"/>
            <a:ext cx="5937250" cy="574671"/>
          </a:xfrm>
        </p:spPr>
        <p:txBody>
          <a:bodyPr>
            <a:noAutofit/>
          </a:bodyPr>
          <a:lstStyle/>
          <a:p>
            <a:pPr marL="0" indent="0" algn="ctr">
              <a:spcBef>
                <a:spcPts val="600"/>
              </a:spcBef>
              <a:buNone/>
            </a:pPr>
            <a:r>
              <a:rPr lang="en-US" b="1" dirty="0" smtClean="0">
                <a:solidFill>
                  <a:srgbClr val="800000"/>
                </a:solidFill>
                <a:latin typeface="Times New Roman"/>
                <a:cs typeface="Times New Roman"/>
              </a:rPr>
              <a:t>Summary</a:t>
            </a:r>
            <a:endParaRPr lang="en-US" sz="2400" dirty="0" smtClean="0">
              <a:latin typeface="Times New Roman"/>
              <a:cs typeface="Times New Roman"/>
            </a:endParaRPr>
          </a:p>
        </p:txBody>
      </p:sp>
      <p:sp>
        <p:nvSpPr>
          <p:cNvPr id="5" name="Slide Number Placeholder 4"/>
          <p:cNvSpPr>
            <a:spLocks noGrp="1"/>
          </p:cNvSpPr>
          <p:nvPr>
            <p:ph type="sldNum" sz="quarter" idx="12"/>
          </p:nvPr>
        </p:nvSpPr>
        <p:spPr/>
        <p:txBody>
          <a:bodyPr/>
          <a:lstStyle/>
          <a:p>
            <a:fld id="{DF5216D5-7924-7F45-953F-83CA66E37359}" type="slidenum">
              <a:rPr lang="en-US" smtClean="0"/>
              <a:t>15</a:t>
            </a:fld>
            <a:endParaRPr lang="en-US"/>
          </a:p>
        </p:txBody>
      </p:sp>
      <p:sp>
        <p:nvSpPr>
          <p:cNvPr id="4" name="TextBox 3"/>
          <p:cNvSpPr txBox="1"/>
          <p:nvPr/>
        </p:nvSpPr>
        <p:spPr>
          <a:xfrm>
            <a:off x="409574" y="1256705"/>
            <a:ext cx="8162925" cy="1569660"/>
          </a:xfrm>
          <a:prstGeom prst="rect">
            <a:avLst/>
          </a:prstGeom>
          <a:noFill/>
        </p:spPr>
        <p:txBody>
          <a:bodyPr wrap="square" rtlCol="0">
            <a:spAutoFit/>
          </a:bodyPr>
          <a:lstStyle/>
          <a:p>
            <a:r>
              <a:rPr lang="en-US" sz="2400" dirty="0" smtClean="0">
                <a:latin typeface="Times New Roman"/>
                <a:cs typeface="Times New Roman"/>
              </a:rPr>
              <a:t>We presented basics of hashing, although there are a few other ideas you should be aware of. We summarize, giving references to the text by </a:t>
            </a:r>
            <a:r>
              <a:rPr lang="en-US" sz="2400" dirty="0" err="1" smtClean="0">
                <a:latin typeface="Times New Roman"/>
                <a:cs typeface="Times New Roman"/>
              </a:rPr>
              <a:t>Carrano</a:t>
            </a:r>
            <a:r>
              <a:rPr lang="en-US" sz="2400" dirty="0" smtClean="0">
                <a:latin typeface="Times New Roman"/>
                <a:cs typeface="Times New Roman"/>
              </a:rPr>
              <a:t> and elsewhere for more information.</a:t>
            </a:r>
          </a:p>
          <a:p>
            <a:r>
              <a:rPr lang="en-US" sz="2400" dirty="0" err="1" smtClean="0">
                <a:latin typeface="Times New Roman"/>
                <a:cs typeface="Times New Roman"/>
              </a:rPr>
              <a:t>Carrano</a:t>
            </a:r>
            <a:r>
              <a:rPr lang="en-US" sz="2400" dirty="0" smtClean="0">
                <a:latin typeface="Times New Roman"/>
                <a:cs typeface="Times New Roman"/>
              </a:rPr>
              <a:t> does Hashing in Chapter 21, 523–546.</a:t>
            </a:r>
            <a:endParaRPr lang="en-US" sz="2400" dirty="0">
              <a:latin typeface="Times New Roman"/>
              <a:cs typeface="Times New Roman"/>
            </a:endParaRPr>
          </a:p>
        </p:txBody>
      </p:sp>
      <p:sp>
        <p:nvSpPr>
          <p:cNvPr id="2" name="TextBox 1"/>
          <p:cNvSpPr txBox="1"/>
          <p:nvPr/>
        </p:nvSpPr>
        <p:spPr>
          <a:xfrm>
            <a:off x="428626" y="2903835"/>
            <a:ext cx="8178800" cy="3416320"/>
          </a:xfrm>
          <a:prstGeom prst="rect">
            <a:avLst/>
          </a:prstGeom>
          <a:noFill/>
        </p:spPr>
        <p:txBody>
          <a:bodyPr wrap="square" rtlCol="0">
            <a:spAutoFit/>
          </a:bodyPr>
          <a:lstStyle/>
          <a:p>
            <a:r>
              <a:rPr lang="en-US" sz="2400" dirty="0" smtClean="0">
                <a:latin typeface="Times New Roman"/>
                <a:cs typeface="Times New Roman"/>
              </a:rPr>
              <a:t>Describe basic idea of hashing (524–526).</a:t>
            </a:r>
          </a:p>
          <a:p>
            <a:pPr marL="342900" indent="-342900">
              <a:buFont typeface="Arial"/>
              <a:buChar char="•"/>
            </a:pPr>
            <a:r>
              <a:rPr lang="en-US" sz="2400" b="1" dirty="0" smtClean="0">
                <a:solidFill>
                  <a:srgbClr val="FF0000"/>
                </a:solidFill>
                <a:latin typeface="Times New Roman"/>
                <a:cs typeface="Times New Roman"/>
              </a:rPr>
              <a:t>hash table </a:t>
            </a:r>
            <a:r>
              <a:rPr lang="en-US" sz="2400" dirty="0" smtClean="0">
                <a:latin typeface="Times New Roman"/>
                <a:cs typeface="Times New Roman"/>
              </a:rPr>
              <a:t>(the array)</a:t>
            </a:r>
          </a:p>
          <a:p>
            <a:pPr marL="342900" indent="-342900">
              <a:buFont typeface="Arial"/>
              <a:buChar char="•"/>
            </a:pPr>
            <a:r>
              <a:rPr lang="en-US" sz="2400" b="1" dirty="0" smtClean="0">
                <a:solidFill>
                  <a:srgbClr val="FF0000"/>
                </a:solidFill>
                <a:latin typeface="Times New Roman"/>
                <a:cs typeface="Times New Roman"/>
              </a:rPr>
              <a:t>hash function</a:t>
            </a:r>
            <a:r>
              <a:rPr lang="en-US" sz="2400" dirty="0" smtClean="0">
                <a:latin typeface="Times New Roman"/>
                <a:cs typeface="Times New Roman"/>
              </a:rPr>
              <a:t>: Given search key, compute a </a:t>
            </a:r>
            <a:r>
              <a:rPr lang="en-US" sz="2400" b="1" dirty="0" smtClean="0">
                <a:solidFill>
                  <a:srgbClr val="FF0000"/>
                </a:solidFill>
                <a:latin typeface="Times New Roman"/>
                <a:cs typeface="Times New Roman"/>
              </a:rPr>
              <a:t>hash code</a:t>
            </a:r>
            <a:r>
              <a:rPr lang="en-US" sz="2400" dirty="0" smtClean="0">
                <a:latin typeface="Times New Roman"/>
                <a:cs typeface="Times New Roman"/>
              </a:rPr>
              <a:t>: an integer. </a:t>
            </a:r>
            <a:r>
              <a:rPr lang="en-US" sz="2400" dirty="0">
                <a:latin typeface="Times New Roman"/>
                <a:cs typeface="Times New Roman"/>
              </a:rPr>
              <a:t>I</a:t>
            </a:r>
            <a:r>
              <a:rPr lang="en-US" sz="2400" dirty="0" smtClean="0">
                <a:latin typeface="Times New Roman"/>
                <a:cs typeface="Times New Roman"/>
              </a:rPr>
              <a:t>nteger is then changed (</a:t>
            </a:r>
            <a:r>
              <a:rPr lang="en-US" sz="2400" dirty="0" err="1" smtClean="0">
                <a:latin typeface="Times New Roman"/>
                <a:cs typeface="Times New Roman"/>
              </a:rPr>
              <a:t>Carrano</a:t>
            </a:r>
            <a:r>
              <a:rPr lang="en-US" sz="2400" dirty="0" smtClean="0">
                <a:latin typeface="Times New Roman"/>
                <a:cs typeface="Times New Roman"/>
              </a:rPr>
              <a:t> says </a:t>
            </a:r>
            <a:r>
              <a:rPr lang="en-US" sz="2400" i="1" dirty="0" smtClean="0">
                <a:latin typeface="Times New Roman"/>
                <a:cs typeface="Times New Roman"/>
              </a:rPr>
              <a:t>compressed</a:t>
            </a:r>
            <a:r>
              <a:rPr lang="en-US" sz="2400" dirty="0" smtClean="0">
                <a:latin typeface="Times New Roman"/>
                <a:cs typeface="Times New Roman"/>
              </a:rPr>
              <a:t>) to be in range of hash table, usually using remainder function.</a:t>
            </a:r>
          </a:p>
          <a:p>
            <a:pPr marL="342900" indent="-342900">
              <a:buFont typeface="Arial"/>
              <a:buChar char="•"/>
            </a:pPr>
            <a:r>
              <a:rPr lang="en-US" sz="2400" b="1" dirty="0" smtClean="0">
                <a:solidFill>
                  <a:srgbClr val="FF0000"/>
                </a:solidFill>
                <a:latin typeface="Times New Roman"/>
                <a:cs typeface="Times New Roman"/>
              </a:rPr>
              <a:t>Perfect hash function</a:t>
            </a:r>
            <a:r>
              <a:rPr lang="en-US" sz="2400" dirty="0" smtClean="0">
                <a:latin typeface="Times New Roman"/>
                <a:cs typeface="Times New Roman"/>
              </a:rPr>
              <a:t>: maps each search key into a different integer that is an index in the hash table.</a:t>
            </a:r>
          </a:p>
          <a:p>
            <a:pPr marL="342900" indent="-342900">
              <a:buFont typeface="Arial"/>
              <a:buChar char="•"/>
            </a:pPr>
            <a:r>
              <a:rPr lang="en-US" sz="2400" b="1" dirty="0" smtClean="0">
                <a:solidFill>
                  <a:srgbClr val="FF0000"/>
                </a:solidFill>
                <a:latin typeface="Times New Roman"/>
                <a:cs typeface="Times New Roman"/>
              </a:rPr>
              <a:t>Good hash function properties</a:t>
            </a:r>
            <a:r>
              <a:rPr lang="en-US" sz="2400" dirty="0" smtClean="0">
                <a:latin typeface="Times New Roman"/>
                <a:cs typeface="Times New Roman"/>
              </a:rPr>
              <a:t>: (1)  minimize collisions, (2) Be fast to compute.</a:t>
            </a:r>
            <a:endParaRPr lang="en-US" sz="2400" dirty="0">
              <a:latin typeface="Times New Roman"/>
              <a:cs typeface="Times New Roman"/>
            </a:endParaRPr>
          </a:p>
        </p:txBody>
      </p:sp>
    </p:spTree>
    <p:extLst>
      <p:ext uri="{BB962C8B-B14F-4D97-AF65-F5344CB8AC3E}">
        <p14:creationId xmlns:p14="http://schemas.microsoft.com/office/powerpoint/2010/main" val="29474927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3375" y="393704"/>
            <a:ext cx="5937250" cy="574671"/>
          </a:xfrm>
        </p:spPr>
        <p:txBody>
          <a:bodyPr>
            <a:noAutofit/>
          </a:bodyPr>
          <a:lstStyle/>
          <a:p>
            <a:pPr marL="0" indent="0" algn="ctr">
              <a:spcBef>
                <a:spcPts val="600"/>
              </a:spcBef>
              <a:buNone/>
            </a:pPr>
            <a:r>
              <a:rPr lang="en-US" b="1" dirty="0" smtClean="0">
                <a:solidFill>
                  <a:srgbClr val="800000"/>
                </a:solidFill>
                <a:latin typeface="Times New Roman"/>
                <a:cs typeface="Times New Roman"/>
              </a:rPr>
              <a:t>Summary</a:t>
            </a:r>
            <a:endParaRPr lang="en-US" sz="2400" dirty="0" smtClean="0">
              <a:latin typeface="Times New Roman"/>
              <a:cs typeface="Times New Roman"/>
            </a:endParaRPr>
          </a:p>
        </p:txBody>
      </p:sp>
      <p:sp>
        <p:nvSpPr>
          <p:cNvPr id="5" name="Slide Number Placeholder 4"/>
          <p:cNvSpPr>
            <a:spLocks noGrp="1"/>
          </p:cNvSpPr>
          <p:nvPr>
            <p:ph type="sldNum" sz="quarter" idx="12"/>
          </p:nvPr>
        </p:nvSpPr>
        <p:spPr/>
        <p:txBody>
          <a:bodyPr/>
          <a:lstStyle/>
          <a:p>
            <a:fld id="{DF5216D5-7924-7F45-953F-83CA66E37359}" type="slidenum">
              <a:rPr lang="en-US" smtClean="0"/>
              <a:t>16</a:t>
            </a:fld>
            <a:endParaRPr lang="en-US"/>
          </a:p>
        </p:txBody>
      </p:sp>
      <p:sp>
        <p:nvSpPr>
          <p:cNvPr id="2" name="TextBox 1"/>
          <p:cNvSpPr txBox="1"/>
          <p:nvPr/>
        </p:nvSpPr>
        <p:spPr>
          <a:xfrm>
            <a:off x="508000" y="1252835"/>
            <a:ext cx="8178800" cy="4231927"/>
          </a:xfrm>
          <a:prstGeom prst="rect">
            <a:avLst/>
          </a:prstGeom>
          <a:noFill/>
        </p:spPr>
        <p:txBody>
          <a:bodyPr wrap="square" rtlCol="0">
            <a:spAutoFit/>
          </a:bodyPr>
          <a:lstStyle/>
          <a:p>
            <a:r>
              <a:rPr lang="en-US" sz="2400" b="1" dirty="0" smtClean="0">
                <a:solidFill>
                  <a:srgbClr val="FF0000"/>
                </a:solidFill>
                <a:latin typeface="Times New Roman"/>
                <a:cs typeface="Times New Roman"/>
              </a:rPr>
              <a:t>Java hash functions</a:t>
            </a:r>
            <a:r>
              <a:rPr lang="en-US" sz="2400" dirty="0" smtClean="0">
                <a:solidFill>
                  <a:srgbClr val="000000"/>
                </a:solidFill>
                <a:latin typeface="Times New Roman"/>
                <a:cs typeface="Times New Roman"/>
              </a:rPr>
              <a:t>: </a:t>
            </a:r>
            <a:r>
              <a:rPr lang="en-US" sz="2400" dirty="0" smtClean="0">
                <a:solidFill>
                  <a:srgbClr val="800000"/>
                </a:solidFill>
                <a:latin typeface="Times New Roman"/>
                <a:cs typeface="Times New Roman"/>
              </a:rPr>
              <a:t>String</a:t>
            </a:r>
            <a:r>
              <a:rPr lang="en-US" sz="2400" dirty="0" smtClean="0">
                <a:solidFill>
                  <a:srgbClr val="000000"/>
                </a:solidFill>
                <a:latin typeface="Times New Roman"/>
                <a:cs typeface="Times New Roman"/>
              </a:rPr>
              <a:t> provides </a:t>
            </a:r>
            <a:r>
              <a:rPr lang="en-US" sz="2400" dirty="0" err="1" smtClean="0">
                <a:solidFill>
                  <a:srgbClr val="000000"/>
                </a:solidFill>
                <a:latin typeface="Times New Roman"/>
                <a:cs typeface="Times New Roman"/>
              </a:rPr>
              <a:t>hashCode</a:t>
            </a:r>
            <a:r>
              <a:rPr lang="en-US" sz="2400" dirty="0" smtClean="0">
                <a:solidFill>
                  <a:srgbClr val="000000"/>
                </a:solidFill>
                <a:latin typeface="Times New Roman"/>
                <a:cs typeface="Times New Roman"/>
              </a:rPr>
              <a:t> function. It’s &gt;= 0. Each wrapper class provides </a:t>
            </a:r>
            <a:r>
              <a:rPr lang="en-US" sz="2400" dirty="0" err="1" smtClean="0">
                <a:solidFill>
                  <a:srgbClr val="000000"/>
                </a:solidFill>
                <a:latin typeface="Times New Roman"/>
                <a:cs typeface="Times New Roman"/>
              </a:rPr>
              <a:t>hashCode</a:t>
            </a:r>
            <a:r>
              <a:rPr lang="en-US" sz="2400" dirty="0" smtClean="0">
                <a:solidFill>
                  <a:srgbClr val="000000"/>
                </a:solidFill>
                <a:latin typeface="Times New Roman"/>
                <a:cs typeface="Times New Roman"/>
              </a:rPr>
              <a:t> function for the values that it wraps; for class </a:t>
            </a:r>
            <a:r>
              <a:rPr lang="en-US" sz="2400" dirty="0" smtClean="0">
                <a:solidFill>
                  <a:srgbClr val="800000"/>
                </a:solidFill>
                <a:latin typeface="Times New Roman"/>
                <a:cs typeface="Times New Roman"/>
              </a:rPr>
              <a:t>Integer</a:t>
            </a:r>
            <a:r>
              <a:rPr lang="en-US" sz="2400" dirty="0" smtClean="0">
                <a:solidFill>
                  <a:srgbClr val="000000"/>
                </a:solidFill>
                <a:latin typeface="Times New Roman"/>
                <a:cs typeface="Times New Roman"/>
              </a:rPr>
              <a:t>, it is the wrapped </a:t>
            </a:r>
            <a:r>
              <a:rPr lang="en-US" sz="2400" dirty="0" err="1" smtClean="0">
                <a:solidFill>
                  <a:srgbClr val="000000"/>
                </a:solidFill>
                <a:latin typeface="Times New Roman"/>
                <a:cs typeface="Times New Roman"/>
              </a:rPr>
              <a:t>int</a:t>
            </a:r>
            <a:r>
              <a:rPr lang="en-US" sz="2400" dirty="0" smtClean="0">
                <a:solidFill>
                  <a:srgbClr val="000000"/>
                </a:solidFill>
                <a:latin typeface="Times New Roman"/>
                <a:cs typeface="Times New Roman"/>
              </a:rPr>
              <a:t>, so it can be negative. </a:t>
            </a:r>
            <a:r>
              <a:rPr lang="en-US" sz="2400" dirty="0">
                <a:latin typeface="Times New Roman"/>
                <a:cs typeface="Times New Roman"/>
              </a:rPr>
              <a:t>(page 528–530)</a:t>
            </a:r>
            <a:r>
              <a:rPr lang="en-US" sz="2400" dirty="0" smtClean="0">
                <a:latin typeface="Times New Roman"/>
                <a:cs typeface="Times New Roman"/>
              </a:rPr>
              <a:t>.</a:t>
            </a:r>
          </a:p>
          <a:p>
            <a:pPr>
              <a:spcBef>
                <a:spcPts val="600"/>
              </a:spcBef>
            </a:pPr>
            <a:r>
              <a:rPr lang="en-US" sz="2400" b="1" dirty="0" smtClean="0">
                <a:solidFill>
                  <a:srgbClr val="FF0000"/>
                </a:solidFill>
                <a:latin typeface="Times New Roman"/>
                <a:cs typeface="Times New Roman"/>
              </a:rPr>
              <a:t>Cryptographic hash function</a:t>
            </a:r>
            <a:r>
              <a:rPr lang="en-US" sz="2400" dirty="0" smtClean="0">
                <a:solidFill>
                  <a:srgbClr val="FF0000"/>
                </a:solidFill>
                <a:latin typeface="Times New Roman"/>
                <a:cs typeface="Times New Roman"/>
              </a:rPr>
              <a:t> </a:t>
            </a:r>
            <a:r>
              <a:rPr lang="en-US" sz="2400" dirty="0" smtClean="0">
                <a:latin typeface="Times New Roman"/>
                <a:cs typeface="Times New Roman"/>
              </a:rPr>
              <a:t>(</a:t>
            </a:r>
            <a:r>
              <a:rPr lang="en-US" sz="2400" i="1" dirty="0" smtClean="0">
                <a:latin typeface="Times New Roman"/>
                <a:cs typeface="Times New Roman"/>
              </a:rPr>
              <a:t>visit Wikipedia</a:t>
            </a:r>
            <a:r>
              <a:rPr lang="en-US" sz="2400" dirty="0" smtClean="0">
                <a:latin typeface="Times New Roman"/>
                <a:cs typeface="Times New Roman"/>
              </a:rPr>
              <a:t>). Produce a fixed-size bit string for an arbitrary block of data such that any change to the data will, with high probability, change the hash value.  Critical for information security applications, like digital signatures. Not easy to come up with good ones. The widely used MD5 Message-Digest Algorithm (by Ron </a:t>
            </a:r>
            <a:r>
              <a:rPr lang="en-US" sz="2400" dirty="0" err="1" smtClean="0">
                <a:latin typeface="Times New Roman"/>
                <a:cs typeface="Times New Roman"/>
              </a:rPr>
              <a:t>Rivest</a:t>
            </a:r>
            <a:r>
              <a:rPr lang="en-US" sz="2400" dirty="0" smtClean="0">
                <a:latin typeface="Times New Roman"/>
                <a:cs typeface="Times New Roman"/>
              </a:rPr>
              <a:t> of MIT) produces a 16-byte hash value, but it has flaws.</a:t>
            </a:r>
          </a:p>
        </p:txBody>
      </p:sp>
    </p:spTree>
    <p:extLst>
      <p:ext uri="{BB962C8B-B14F-4D97-AF65-F5344CB8AC3E}">
        <p14:creationId xmlns:p14="http://schemas.microsoft.com/office/powerpoint/2010/main" val="37418257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3375" y="393704"/>
            <a:ext cx="5937250" cy="574671"/>
          </a:xfrm>
        </p:spPr>
        <p:txBody>
          <a:bodyPr>
            <a:noAutofit/>
          </a:bodyPr>
          <a:lstStyle/>
          <a:p>
            <a:pPr marL="0" indent="0" algn="ctr">
              <a:spcBef>
                <a:spcPts val="600"/>
              </a:spcBef>
              <a:buNone/>
            </a:pPr>
            <a:r>
              <a:rPr lang="en-US" b="1" dirty="0" smtClean="0">
                <a:solidFill>
                  <a:srgbClr val="800000"/>
                </a:solidFill>
                <a:latin typeface="Times New Roman"/>
                <a:cs typeface="Times New Roman"/>
              </a:rPr>
              <a:t>Summary</a:t>
            </a:r>
            <a:endParaRPr lang="en-US" sz="2400" dirty="0" smtClean="0">
              <a:latin typeface="Times New Roman"/>
              <a:cs typeface="Times New Roman"/>
            </a:endParaRPr>
          </a:p>
        </p:txBody>
      </p:sp>
      <p:sp>
        <p:nvSpPr>
          <p:cNvPr id="5" name="Slide Number Placeholder 4"/>
          <p:cNvSpPr>
            <a:spLocks noGrp="1"/>
          </p:cNvSpPr>
          <p:nvPr>
            <p:ph type="sldNum" sz="quarter" idx="12"/>
          </p:nvPr>
        </p:nvSpPr>
        <p:spPr/>
        <p:txBody>
          <a:bodyPr/>
          <a:lstStyle/>
          <a:p>
            <a:fld id="{DF5216D5-7924-7F45-953F-83CA66E37359}" type="slidenum">
              <a:rPr lang="en-US" smtClean="0"/>
              <a:t>17</a:t>
            </a:fld>
            <a:endParaRPr lang="en-US"/>
          </a:p>
        </p:txBody>
      </p:sp>
      <p:sp>
        <p:nvSpPr>
          <p:cNvPr id="2" name="TextBox 1"/>
          <p:cNvSpPr txBox="1"/>
          <p:nvPr/>
        </p:nvSpPr>
        <p:spPr>
          <a:xfrm>
            <a:off x="508000" y="1252835"/>
            <a:ext cx="8178800" cy="4678203"/>
          </a:xfrm>
          <a:prstGeom prst="rect">
            <a:avLst/>
          </a:prstGeom>
          <a:noFill/>
        </p:spPr>
        <p:txBody>
          <a:bodyPr wrap="square" rtlCol="0">
            <a:spAutoFit/>
          </a:bodyPr>
          <a:lstStyle/>
          <a:p>
            <a:r>
              <a:rPr lang="en-US" sz="2400" b="1" dirty="0" smtClean="0">
                <a:solidFill>
                  <a:srgbClr val="FF0000"/>
                </a:solidFill>
                <a:latin typeface="Times New Roman"/>
                <a:cs typeface="Times New Roman"/>
              </a:rPr>
              <a:t>Hash table size n: </a:t>
            </a:r>
            <a:r>
              <a:rPr lang="en-US" sz="2400" dirty="0" smtClean="0">
                <a:latin typeface="Times New Roman"/>
                <a:cs typeface="Times New Roman"/>
              </a:rPr>
              <a:t>Best n is a prime &gt; 2. Then compression of hash code using % n provides indices that are distributed uniformly in 0..n-1 (page 531).</a:t>
            </a:r>
          </a:p>
          <a:p>
            <a:r>
              <a:rPr lang="en-US" sz="2400" dirty="0" smtClean="0">
                <a:latin typeface="Times New Roman"/>
                <a:cs typeface="Times New Roman"/>
              </a:rPr>
              <a:t>Be careful with h % n: it not the modulus operation. If h &lt; 0, h% n is in 1-n..0, so add n</a:t>
            </a:r>
            <a:r>
              <a:rPr lang="en-US" sz="2400" dirty="0">
                <a:latin typeface="Times New Roman"/>
                <a:cs typeface="Times New Roman"/>
              </a:rPr>
              <a:t> </a:t>
            </a:r>
            <a:r>
              <a:rPr lang="en-US" sz="2400" dirty="0" smtClean="0">
                <a:latin typeface="Times New Roman"/>
                <a:cs typeface="Times New Roman"/>
              </a:rPr>
              <a:t>or use absolute value.</a:t>
            </a:r>
          </a:p>
          <a:p>
            <a:pPr>
              <a:spcBef>
                <a:spcPts val="600"/>
              </a:spcBef>
            </a:pPr>
            <a:r>
              <a:rPr lang="en-US" sz="2400" b="1" dirty="0" smtClean="0">
                <a:solidFill>
                  <a:srgbClr val="FF0000"/>
                </a:solidFill>
                <a:latin typeface="Times New Roman"/>
                <a:cs typeface="Times New Roman"/>
              </a:rPr>
              <a:t>Load factor lf</a:t>
            </a:r>
            <a:r>
              <a:rPr lang="en-US" sz="2400" dirty="0" smtClean="0">
                <a:latin typeface="Times New Roman"/>
                <a:cs typeface="Times New Roman"/>
              </a:rPr>
              <a:t>: Ratio of number of occupied hash-table elements to size of hash-table. Proved: for linear or quadratic probing, under certain independence conditions, </a:t>
            </a:r>
            <a:r>
              <a:rPr lang="en-US" sz="2400" dirty="0">
                <a:latin typeface="Times New Roman"/>
                <a:cs typeface="Times New Roman"/>
              </a:rPr>
              <a:t>the average number of probes in adding an element </a:t>
            </a:r>
            <a:r>
              <a:rPr lang="en-US" sz="2400" dirty="0" smtClean="0">
                <a:latin typeface="Times New Roman"/>
                <a:cs typeface="Times New Roman"/>
              </a:rPr>
              <a:t>is at most </a:t>
            </a:r>
            <a:r>
              <a:rPr lang="en-US" sz="2400" b="1" dirty="0">
                <a:solidFill>
                  <a:srgbClr val="800000"/>
                </a:solidFill>
                <a:latin typeface="Times New Roman"/>
                <a:cs typeface="Times New Roman"/>
              </a:rPr>
              <a:t>1 / (1 – lf</a:t>
            </a:r>
            <a:r>
              <a:rPr lang="en-US" sz="2400" b="1" dirty="0" smtClean="0">
                <a:solidFill>
                  <a:srgbClr val="800000"/>
                </a:solidFill>
                <a:latin typeface="Times New Roman"/>
                <a:cs typeface="Times New Roman"/>
              </a:rPr>
              <a:t>)</a:t>
            </a:r>
            <a:r>
              <a:rPr lang="en-US" sz="2400" dirty="0" smtClean="0">
                <a:solidFill>
                  <a:srgbClr val="000000"/>
                </a:solidFill>
                <a:latin typeface="Times New Roman"/>
                <a:cs typeface="Times New Roman"/>
              </a:rPr>
              <a:t>. So if hash table is half full, only 2 probes expected! Keep it at most half full by making bigger hash table when necessary.</a:t>
            </a:r>
            <a:endParaRPr lang="en-US" sz="2400" dirty="0">
              <a:solidFill>
                <a:srgbClr val="000000"/>
              </a:solidFill>
              <a:latin typeface="Times New Roman"/>
              <a:cs typeface="Times New Roman"/>
            </a:endParaRPr>
          </a:p>
          <a:p>
            <a:pPr>
              <a:spcBef>
                <a:spcPts val="600"/>
              </a:spcBef>
            </a:pPr>
            <a:endParaRPr lang="en-US" sz="2400" dirty="0">
              <a:latin typeface="Times New Roman"/>
              <a:cs typeface="Times New Roman"/>
            </a:endParaRPr>
          </a:p>
        </p:txBody>
      </p:sp>
    </p:spTree>
    <p:extLst>
      <p:ext uri="{BB962C8B-B14F-4D97-AF65-F5344CB8AC3E}">
        <p14:creationId xmlns:p14="http://schemas.microsoft.com/office/powerpoint/2010/main" val="222786672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3375" y="393704"/>
            <a:ext cx="5937250" cy="574671"/>
          </a:xfrm>
        </p:spPr>
        <p:txBody>
          <a:bodyPr>
            <a:noAutofit/>
          </a:bodyPr>
          <a:lstStyle/>
          <a:p>
            <a:pPr marL="0" indent="0" algn="ctr">
              <a:spcBef>
                <a:spcPts val="600"/>
              </a:spcBef>
              <a:buNone/>
            </a:pPr>
            <a:r>
              <a:rPr lang="en-US" b="1" dirty="0" smtClean="0">
                <a:solidFill>
                  <a:srgbClr val="800000"/>
                </a:solidFill>
                <a:latin typeface="Times New Roman"/>
                <a:cs typeface="Times New Roman"/>
              </a:rPr>
              <a:t>Summary</a:t>
            </a:r>
            <a:endParaRPr lang="en-US" sz="2400" dirty="0" smtClean="0">
              <a:latin typeface="Times New Roman"/>
              <a:cs typeface="Times New Roman"/>
            </a:endParaRPr>
          </a:p>
        </p:txBody>
      </p:sp>
      <p:sp>
        <p:nvSpPr>
          <p:cNvPr id="5" name="Slide Number Placeholder 4"/>
          <p:cNvSpPr>
            <a:spLocks noGrp="1"/>
          </p:cNvSpPr>
          <p:nvPr>
            <p:ph type="sldNum" sz="quarter" idx="12"/>
          </p:nvPr>
        </p:nvSpPr>
        <p:spPr/>
        <p:txBody>
          <a:bodyPr/>
          <a:lstStyle/>
          <a:p>
            <a:fld id="{DF5216D5-7924-7F45-953F-83CA66E37359}" type="slidenum">
              <a:rPr lang="en-US" smtClean="0"/>
              <a:t>18</a:t>
            </a:fld>
            <a:endParaRPr lang="en-US"/>
          </a:p>
        </p:txBody>
      </p:sp>
      <p:sp>
        <p:nvSpPr>
          <p:cNvPr id="2" name="TextBox 1"/>
          <p:cNvSpPr txBox="1"/>
          <p:nvPr/>
        </p:nvSpPr>
        <p:spPr>
          <a:xfrm>
            <a:off x="508000" y="1252835"/>
            <a:ext cx="8178800" cy="4985980"/>
          </a:xfrm>
          <a:prstGeom prst="rect">
            <a:avLst/>
          </a:prstGeom>
          <a:noFill/>
        </p:spPr>
        <p:txBody>
          <a:bodyPr wrap="square" rtlCol="0">
            <a:spAutoFit/>
          </a:bodyPr>
          <a:lstStyle/>
          <a:p>
            <a:pPr>
              <a:spcBef>
                <a:spcPts val="600"/>
              </a:spcBef>
            </a:pPr>
            <a:r>
              <a:rPr lang="en-US" sz="2400" b="1" dirty="0" smtClean="0">
                <a:solidFill>
                  <a:srgbClr val="FF0000"/>
                </a:solidFill>
                <a:latin typeface="Times New Roman"/>
                <a:cs typeface="Times New Roman"/>
              </a:rPr>
              <a:t>Collision: </a:t>
            </a:r>
            <a:r>
              <a:rPr lang="en-US" sz="2400" dirty="0">
                <a:solidFill>
                  <a:srgbClr val="000000"/>
                </a:solidFill>
                <a:latin typeface="Times New Roman"/>
                <a:cs typeface="Times New Roman"/>
              </a:rPr>
              <a:t>O</a:t>
            </a:r>
            <a:r>
              <a:rPr lang="en-US" sz="2400" dirty="0" smtClean="0">
                <a:solidFill>
                  <a:srgbClr val="000000"/>
                </a:solidFill>
                <a:latin typeface="Times New Roman"/>
                <a:cs typeface="Times New Roman"/>
              </a:rPr>
              <a:t>ccurs when two different search keys hash and are then compressed to same index. Two general ways to proceed:</a:t>
            </a:r>
          </a:p>
          <a:p>
            <a:pPr marL="457200" indent="-457200">
              <a:spcBef>
                <a:spcPts val="600"/>
              </a:spcBef>
              <a:buAutoNum type="arabicPeriod"/>
            </a:pPr>
            <a:r>
              <a:rPr lang="en-US" sz="2400" b="1" dirty="0" smtClean="0">
                <a:solidFill>
                  <a:srgbClr val="FF0000"/>
                </a:solidFill>
                <a:latin typeface="Times New Roman"/>
                <a:cs typeface="Times New Roman"/>
              </a:rPr>
              <a:t>Open addressing</a:t>
            </a:r>
            <a:r>
              <a:rPr lang="en-US" sz="2400" dirty="0" smtClean="0">
                <a:solidFill>
                  <a:srgbClr val="000000"/>
                </a:solidFill>
                <a:latin typeface="Times New Roman"/>
                <a:cs typeface="Times New Roman"/>
              </a:rPr>
              <a:t>: Use </a:t>
            </a:r>
          </a:p>
          <a:p>
            <a:pPr marL="914400" lvl="1" indent="-457200">
              <a:spcBef>
                <a:spcPts val="600"/>
              </a:spcBef>
              <a:buFont typeface="Arial"/>
              <a:buChar char="•"/>
            </a:pPr>
            <a:r>
              <a:rPr lang="en-US" sz="2400" b="1" dirty="0" smtClean="0">
                <a:solidFill>
                  <a:srgbClr val="FF0000"/>
                </a:solidFill>
                <a:latin typeface="Times New Roman"/>
                <a:cs typeface="Times New Roman"/>
              </a:rPr>
              <a:t>Linear probing</a:t>
            </a:r>
            <a:r>
              <a:rPr lang="en-US" sz="2400" dirty="0">
                <a:solidFill>
                  <a:srgbClr val="000000"/>
                </a:solidFill>
                <a:latin typeface="Times New Roman"/>
                <a:cs typeface="Times New Roman"/>
              </a:rPr>
              <a:t>.</a:t>
            </a:r>
            <a:r>
              <a:rPr lang="en-US" sz="2400" dirty="0" smtClean="0">
                <a:solidFill>
                  <a:srgbClr val="000000"/>
                </a:solidFill>
                <a:latin typeface="Times New Roman"/>
                <a:cs typeface="Times New Roman"/>
              </a:rPr>
              <a:t> Has problem of primary clustering</a:t>
            </a:r>
          </a:p>
          <a:p>
            <a:pPr marL="914400" lvl="1" indent="-457200">
              <a:spcBef>
                <a:spcPts val="600"/>
              </a:spcBef>
              <a:buFont typeface="Arial"/>
              <a:buChar char="•"/>
            </a:pPr>
            <a:r>
              <a:rPr lang="en-US" sz="2400" b="1" dirty="0" smtClean="0">
                <a:solidFill>
                  <a:srgbClr val="FF0000"/>
                </a:solidFill>
                <a:latin typeface="Times New Roman"/>
                <a:cs typeface="Times New Roman"/>
              </a:rPr>
              <a:t>Quadratic probing</a:t>
            </a:r>
            <a:r>
              <a:rPr lang="en-US" sz="2400" dirty="0" smtClean="0">
                <a:solidFill>
                  <a:srgbClr val="000000"/>
                </a:solidFill>
                <a:latin typeface="Times New Roman"/>
                <a:cs typeface="Times New Roman"/>
              </a:rPr>
              <a:t>. Hash table size should be a prime</a:t>
            </a:r>
          </a:p>
          <a:p>
            <a:pPr marL="914400" lvl="1" indent="-457200">
              <a:spcBef>
                <a:spcPts val="600"/>
              </a:spcBef>
              <a:buFont typeface="Arial"/>
              <a:buChar char="•"/>
            </a:pPr>
            <a:r>
              <a:rPr lang="en-US" sz="2400" dirty="0" smtClean="0">
                <a:solidFill>
                  <a:srgbClr val="000000"/>
                </a:solidFill>
                <a:latin typeface="Times New Roman"/>
                <a:cs typeface="Times New Roman"/>
              </a:rPr>
              <a:t>With both linear and quadratic probing, don’t remove a deleted element from hash table. It must stay there with a flag indicating it is not in set.  </a:t>
            </a:r>
          </a:p>
          <a:p>
            <a:pPr marL="457200" indent="-457200">
              <a:spcBef>
                <a:spcPts val="600"/>
              </a:spcBef>
              <a:buFont typeface="+mj-lt"/>
              <a:buAutoNum type="arabicPeriod"/>
            </a:pPr>
            <a:r>
              <a:rPr lang="en-US" sz="2400" b="1" dirty="0" smtClean="0">
                <a:solidFill>
                  <a:srgbClr val="FF0000"/>
                </a:solidFill>
                <a:latin typeface="Times New Roman"/>
                <a:cs typeface="Times New Roman"/>
              </a:rPr>
              <a:t>Separate chaining</a:t>
            </a:r>
            <a:r>
              <a:rPr lang="en-US" sz="2400" dirty="0" smtClean="0">
                <a:solidFill>
                  <a:srgbClr val="000000"/>
                </a:solidFill>
                <a:latin typeface="Times New Roman"/>
                <a:cs typeface="Times New Roman"/>
              </a:rPr>
              <a:t>: Entry in hash table is head of a linked list of all keys that hash to same index. Takes more space but eliminates many collisions (page 539–542).</a:t>
            </a:r>
          </a:p>
          <a:p>
            <a:pPr marL="457200" indent="-457200">
              <a:spcBef>
                <a:spcPts val="600"/>
              </a:spcBef>
              <a:buAutoNum type="arabicPeriod"/>
            </a:pPr>
            <a:endParaRPr lang="en-US" sz="2400" dirty="0">
              <a:solidFill>
                <a:srgbClr val="000000"/>
              </a:solidFill>
              <a:latin typeface="Times New Roman"/>
              <a:cs typeface="Times New Roman"/>
            </a:endParaRPr>
          </a:p>
        </p:txBody>
      </p:sp>
    </p:spTree>
    <p:extLst>
      <p:ext uri="{BB962C8B-B14F-4D97-AF65-F5344CB8AC3E}">
        <p14:creationId xmlns:p14="http://schemas.microsoft.com/office/powerpoint/2010/main" val="2619864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4997"/>
            <a:ext cx="7772400" cy="577503"/>
          </a:xfrm>
        </p:spPr>
        <p:txBody>
          <a:bodyPr>
            <a:normAutofit fontScale="90000"/>
          </a:bodyPr>
          <a:lstStyle/>
          <a:p>
            <a:r>
              <a:rPr lang="en-US" sz="3200" dirty="0" smtClean="0">
                <a:solidFill>
                  <a:srgbClr val="800000"/>
                </a:solidFill>
              </a:rPr>
              <a:t>What’s wrong with using an array?</a:t>
            </a:r>
            <a:endParaRPr lang="en-US" sz="3200" dirty="0">
              <a:solidFill>
                <a:srgbClr val="800000"/>
              </a:solidFill>
            </a:endParaRPr>
          </a:p>
        </p:txBody>
      </p:sp>
      <p:sp>
        <p:nvSpPr>
          <p:cNvPr id="5" name="TextBox 4"/>
          <p:cNvSpPr txBox="1"/>
          <p:nvPr/>
        </p:nvSpPr>
        <p:spPr>
          <a:xfrm>
            <a:off x="439961" y="2232952"/>
            <a:ext cx="5283200" cy="2677656"/>
          </a:xfrm>
          <a:prstGeom prst="rect">
            <a:avLst/>
          </a:prstGeom>
          <a:noFill/>
          <a:ln>
            <a:solidFill>
              <a:srgbClr val="800000"/>
            </a:solidFill>
          </a:ln>
        </p:spPr>
        <p:txBody>
          <a:bodyPr wrap="square" rtlCol="0">
            <a:spAutoFit/>
          </a:bodyPr>
          <a:lstStyle/>
          <a:p>
            <a:pPr marL="342900" indent="-342900">
              <a:buFont typeface="Arial"/>
              <a:buChar char="•"/>
            </a:pPr>
            <a:r>
              <a:rPr lang="en-US" sz="2400" dirty="0" smtClean="0">
                <a:solidFill>
                  <a:srgbClr val="800000"/>
                </a:solidFill>
                <a:latin typeface="Times New Roman"/>
                <a:cs typeface="Times New Roman"/>
              </a:rPr>
              <a:t>Adding an element requires testing whether it is in the array. Expected time O(n)</a:t>
            </a:r>
          </a:p>
          <a:p>
            <a:pPr marL="342900" indent="-342900">
              <a:buFont typeface="Arial"/>
              <a:buChar char="•"/>
            </a:pPr>
            <a:r>
              <a:rPr lang="en-US" sz="2400" dirty="0" smtClean="0">
                <a:solidFill>
                  <a:srgbClr val="800000"/>
                </a:solidFill>
                <a:latin typeface="Times New Roman"/>
                <a:cs typeface="Times New Roman"/>
              </a:rPr>
              <a:t>Removing an element requires moving elements down. Expected time O(n)</a:t>
            </a:r>
          </a:p>
          <a:p>
            <a:pPr marL="342900" indent="-342900">
              <a:buFont typeface="Arial"/>
              <a:buChar char="•"/>
            </a:pPr>
            <a:r>
              <a:rPr lang="en-US" sz="2400" dirty="0" smtClean="0">
                <a:solidFill>
                  <a:srgbClr val="800000"/>
                </a:solidFill>
                <a:latin typeface="Times New Roman"/>
                <a:cs typeface="Times New Roman"/>
              </a:rPr>
              <a:t>Testing whether an element is in: expected time O(n)</a:t>
            </a:r>
          </a:p>
        </p:txBody>
      </p:sp>
      <p:sp>
        <p:nvSpPr>
          <p:cNvPr id="3" name="TextBox 2"/>
          <p:cNvSpPr txBox="1"/>
          <p:nvPr/>
        </p:nvSpPr>
        <p:spPr>
          <a:xfrm>
            <a:off x="4333875" y="1263650"/>
            <a:ext cx="338554" cy="461665"/>
          </a:xfrm>
          <a:prstGeom prst="rect">
            <a:avLst/>
          </a:prstGeom>
          <a:noFill/>
        </p:spPr>
        <p:txBody>
          <a:bodyPr wrap="none" rtlCol="0">
            <a:spAutoFit/>
          </a:bodyPr>
          <a:lstStyle/>
          <a:p>
            <a:r>
              <a:rPr lang="en-US" sz="2400" dirty="0" smtClean="0">
                <a:latin typeface="Times New Roman"/>
                <a:cs typeface="Times New Roman"/>
              </a:rPr>
              <a:t>b</a:t>
            </a:r>
            <a:endParaRPr lang="en-US" sz="2400" dirty="0">
              <a:latin typeface="Times New Roman"/>
              <a:cs typeface="Times New Roman"/>
            </a:endParaRPr>
          </a:p>
        </p:txBody>
      </p:sp>
      <p:sp>
        <p:nvSpPr>
          <p:cNvPr id="7" name="TextBox 6"/>
          <p:cNvSpPr txBox="1"/>
          <p:nvPr/>
        </p:nvSpPr>
        <p:spPr>
          <a:xfrm>
            <a:off x="3444875" y="1277640"/>
            <a:ext cx="338554" cy="461665"/>
          </a:xfrm>
          <a:prstGeom prst="rect">
            <a:avLst/>
          </a:prstGeom>
          <a:noFill/>
        </p:spPr>
        <p:txBody>
          <a:bodyPr wrap="none" rtlCol="0">
            <a:spAutoFit/>
          </a:bodyPr>
          <a:lstStyle/>
          <a:p>
            <a:r>
              <a:rPr lang="en-US" sz="2400" dirty="0">
                <a:latin typeface="Times New Roman"/>
                <a:cs typeface="Times New Roman"/>
              </a:rPr>
              <a:t>n</a:t>
            </a:r>
          </a:p>
        </p:txBody>
      </p:sp>
      <p:sp>
        <p:nvSpPr>
          <p:cNvPr id="8" name="TextBox 7"/>
          <p:cNvSpPr txBox="1"/>
          <p:nvPr/>
        </p:nvSpPr>
        <p:spPr>
          <a:xfrm>
            <a:off x="4672429" y="1231900"/>
            <a:ext cx="980857" cy="461665"/>
          </a:xfrm>
          <a:prstGeom prst="rect">
            <a:avLst/>
          </a:prstGeom>
          <a:noFill/>
          <a:ln>
            <a:solidFill>
              <a:schemeClr val="tx1"/>
            </a:solidFill>
          </a:ln>
        </p:spPr>
        <p:txBody>
          <a:bodyPr wrap="none" rtlCol="0">
            <a:spAutoFit/>
          </a:bodyPr>
          <a:lstStyle/>
          <a:p>
            <a:r>
              <a:rPr lang="en-US" sz="2400" dirty="0" smtClean="0">
                <a:latin typeface="Times New Roman"/>
                <a:cs typeface="Times New Roman"/>
              </a:rPr>
              <a:t>[]@78</a:t>
            </a:r>
            <a:endParaRPr lang="en-US" sz="2400" dirty="0">
              <a:latin typeface="Times New Roman"/>
              <a:cs typeface="Times New Roman"/>
            </a:endParaRPr>
          </a:p>
        </p:txBody>
      </p:sp>
      <p:sp>
        <p:nvSpPr>
          <p:cNvPr id="9" name="TextBox 8"/>
          <p:cNvSpPr txBox="1"/>
          <p:nvPr/>
        </p:nvSpPr>
        <p:spPr>
          <a:xfrm>
            <a:off x="6856829" y="1192509"/>
            <a:ext cx="980857" cy="461665"/>
          </a:xfrm>
          <a:prstGeom prst="rect">
            <a:avLst/>
          </a:prstGeom>
          <a:noFill/>
          <a:ln>
            <a:solidFill>
              <a:schemeClr val="tx1"/>
            </a:solidFill>
          </a:ln>
        </p:spPr>
        <p:txBody>
          <a:bodyPr wrap="none" rtlCol="0">
            <a:spAutoFit/>
          </a:bodyPr>
          <a:lstStyle/>
          <a:p>
            <a:r>
              <a:rPr lang="en-US" sz="2400" dirty="0" smtClean="0">
                <a:latin typeface="Times New Roman"/>
                <a:cs typeface="Times New Roman"/>
              </a:rPr>
              <a:t>[]@78</a:t>
            </a:r>
            <a:endParaRPr lang="en-US" sz="2400" dirty="0">
              <a:latin typeface="Times New Roman"/>
              <a:cs typeface="Times New Roman"/>
            </a:endParaRPr>
          </a:p>
        </p:txBody>
      </p:sp>
      <p:sp>
        <p:nvSpPr>
          <p:cNvPr id="10" name="TextBox 9"/>
          <p:cNvSpPr txBox="1"/>
          <p:nvPr/>
        </p:nvSpPr>
        <p:spPr>
          <a:xfrm>
            <a:off x="6856828" y="1665931"/>
            <a:ext cx="1588671" cy="2677656"/>
          </a:xfrm>
          <a:prstGeom prst="rect">
            <a:avLst/>
          </a:prstGeom>
          <a:noFill/>
          <a:ln>
            <a:solidFill>
              <a:schemeClr val="tx1"/>
            </a:solidFill>
          </a:ln>
        </p:spPr>
        <p:txBody>
          <a:bodyPr wrap="square" rtlCol="0">
            <a:spAutoFit/>
          </a:bodyPr>
          <a:lstStyle/>
          <a:p>
            <a:r>
              <a:rPr lang="en-US" sz="2400" dirty="0">
                <a:latin typeface="Times New Roman"/>
                <a:cs typeface="Times New Roman"/>
              </a:rPr>
              <a:t> </a:t>
            </a:r>
            <a:r>
              <a:rPr lang="en-US" sz="2400" dirty="0" smtClean="0">
                <a:latin typeface="Times New Roman"/>
                <a:cs typeface="Times New Roman"/>
              </a:rPr>
              <a:t>"</a:t>
            </a:r>
            <a:r>
              <a:rPr lang="en-US" sz="2400" dirty="0" err="1" smtClean="0">
                <a:latin typeface="Times New Roman"/>
                <a:cs typeface="Times New Roman"/>
              </a:rPr>
              <a:t>xy</a:t>
            </a:r>
            <a:r>
              <a:rPr lang="en-US" sz="2400" dirty="0" smtClean="0">
                <a:latin typeface="Times New Roman"/>
                <a:cs typeface="Times New Roman"/>
              </a:rPr>
              <a:t>"</a:t>
            </a:r>
          </a:p>
          <a:p>
            <a:r>
              <a:rPr lang="en-US" sz="2400" dirty="0">
                <a:latin typeface="Times New Roman"/>
                <a:cs typeface="Times New Roman"/>
              </a:rPr>
              <a:t> </a:t>
            </a:r>
            <a:r>
              <a:rPr lang="en-US" sz="2400" dirty="0" smtClean="0">
                <a:latin typeface="Times New Roman"/>
                <a:cs typeface="Times New Roman"/>
              </a:rPr>
              <a:t>"</a:t>
            </a:r>
            <a:r>
              <a:rPr lang="en-US" sz="2400" dirty="0" err="1" smtClean="0">
                <a:latin typeface="Times New Roman"/>
                <a:cs typeface="Times New Roman"/>
              </a:rPr>
              <a:t>abc</a:t>
            </a:r>
            <a:r>
              <a:rPr lang="en-US" sz="2400" dirty="0" smtClean="0">
                <a:latin typeface="Times New Roman"/>
                <a:cs typeface="Times New Roman"/>
              </a:rPr>
              <a:t>"</a:t>
            </a:r>
          </a:p>
          <a:p>
            <a:r>
              <a:rPr lang="en-US" sz="2400" dirty="0" smtClean="0">
                <a:latin typeface="Times New Roman"/>
                <a:cs typeface="Times New Roman"/>
              </a:rPr>
              <a:t>"1$2"</a:t>
            </a:r>
          </a:p>
          <a:p>
            <a:r>
              <a:rPr lang="en-US" sz="2400" dirty="0" smtClean="0">
                <a:latin typeface="Times New Roman"/>
                <a:cs typeface="Times New Roman"/>
              </a:rPr>
              <a:t>"</a:t>
            </a:r>
            <a:r>
              <a:rPr lang="en-US" sz="2400" dirty="0" err="1" smtClean="0">
                <a:latin typeface="Times New Roman"/>
                <a:cs typeface="Times New Roman"/>
              </a:rPr>
              <a:t>aaa</a:t>
            </a:r>
            <a:r>
              <a:rPr lang="en-US" sz="2400" dirty="0" smtClean="0">
                <a:latin typeface="Times New Roman"/>
                <a:cs typeface="Times New Roman"/>
              </a:rPr>
              <a:t>"</a:t>
            </a:r>
          </a:p>
          <a:p>
            <a:r>
              <a:rPr lang="en-US" sz="2400" dirty="0" smtClean="0">
                <a:latin typeface="Times New Roman"/>
                <a:cs typeface="Times New Roman"/>
              </a:rPr>
              <a:t>…</a:t>
            </a:r>
          </a:p>
          <a:p>
            <a:r>
              <a:rPr lang="en-US" sz="2400" dirty="0" smtClean="0">
                <a:latin typeface="Times New Roman"/>
                <a:cs typeface="Times New Roman"/>
              </a:rPr>
              <a:t>…</a:t>
            </a:r>
          </a:p>
          <a:p>
            <a:r>
              <a:rPr lang="en-US" sz="2400" dirty="0" smtClean="0">
                <a:latin typeface="Times New Roman"/>
                <a:cs typeface="Times New Roman"/>
              </a:rPr>
              <a:t>…</a:t>
            </a:r>
            <a:endParaRPr lang="en-US" sz="2400" dirty="0">
              <a:latin typeface="Times New Roman"/>
              <a:cs typeface="Times New Roman"/>
            </a:endParaRPr>
          </a:p>
        </p:txBody>
      </p:sp>
      <p:sp>
        <p:nvSpPr>
          <p:cNvPr id="11" name="TextBox 10"/>
          <p:cNvSpPr txBox="1"/>
          <p:nvPr/>
        </p:nvSpPr>
        <p:spPr>
          <a:xfrm>
            <a:off x="6506406" y="1709440"/>
            <a:ext cx="700843" cy="1938992"/>
          </a:xfrm>
          <a:prstGeom prst="rect">
            <a:avLst/>
          </a:prstGeom>
          <a:noFill/>
          <a:ln>
            <a:noFill/>
          </a:ln>
        </p:spPr>
        <p:txBody>
          <a:bodyPr wrap="square" rtlCol="0">
            <a:spAutoFit/>
          </a:bodyPr>
          <a:lstStyle/>
          <a:p>
            <a:r>
              <a:rPr lang="en-US" sz="2400" dirty="0" smtClean="0">
                <a:latin typeface="Times New Roman"/>
                <a:cs typeface="Times New Roman"/>
              </a:rPr>
              <a:t>0</a:t>
            </a:r>
          </a:p>
          <a:p>
            <a:r>
              <a:rPr lang="en-US" sz="2400" dirty="0" smtClean="0">
                <a:latin typeface="Times New Roman"/>
                <a:cs typeface="Times New Roman"/>
              </a:rPr>
              <a:t>1</a:t>
            </a:r>
          </a:p>
          <a:p>
            <a:r>
              <a:rPr lang="en-US" sz="2400" dirty="0" smtClean="0">
                <a:latin typeface="Times New Roman"/>
                <a:cs typeface="Times New Roman"/>
              </a:rPr>
              <a:t>2</a:t>
            </a:r>
          </a:p>
          <a:p>
            <a:r>
              <a:rPr lang="en-US" sz="2400" dirty="0" smtClean="0">
                <a:latin typeface="Times New Roman"/>
                <a:cs typeface="Times New Roman"/>
              </a:rPr>
              <a:t>3</a:t>
            </a:r>
          </a:p>
          <a:p>
            <a:endParaRPr lang="en-US" sz="2400" dirty="0">
              <a:latin typeface="Times New Roman"/>
              <a:cs typeface="Times New Roman"/>
            </a:endParaRPr>
          </a:p>
        </p:txBody>
      </p:sp>
      <p:sp>
        <p:nvSpPr>
          <p:cNvPr id="14" name="TextBox 13"/>
          <p:cNvSpPr txBox="1"/>
          <p:nvPr/>
        </p:nvSpPr>
        <p:spPr>
          <a:xfrm>
            <a:off x="3783429" y="1275407"/>
            <a:ext cx="338554" cy="461665"/>
          </a:xfrm>
          <a:prstGeom prst="rect">
            <a:avLst/>
          </a:prstGeom>
          <a:noFill/>
          <a:ln>
            <a:solidFill>
              <a:schemeClr val="tx1"/>
            </a:solidFill>
          </a:ln>
        </p:spPr>
        <p:txBody>
          <a:bodyPr wrap="none" rtlCol="0">
            <a:spAutoFit/>
          </a:bodyPr>
          <a:lstStyle/>
          <a:p>
            <a:r>
              <a:rPr lang="en-US" sz="2400" dirty="0">
                <a:latin typeface="Times New Roman"/>
                <a:cs typeface="Times New Roman"/>
              </a:rPr>
              <a:t>4</a:t>
            </a:r>
          </a:p>
        </p:txBody>
      </p:sp>
      <p:sp>
        <p:nvSpPr>
          <p:cNvPr id="15" name="TextBox 14"/>
          <p:cNvSpPr txBox="1"/>
          <p:nvPr/>
        </p:nvSpPr>
        <p:spPr>
          <a:xfrm>
            <a:off x="439961" y="1192509"/>
            <a:ext cx="2544539" cy="830997"/>
          </a:xfrm>
          <a:prstGeom prst="rect">
            <a:avLst/>
          </a:prstGeom>
          <a:noFill/>
        </p:spPr>
        <p:txBody>
          <a:bodyPr wrap="square" rtlCol="0">
            <a:spAutoFit/>
          </a:bodyPr>
          <a:lstStyle/>
          <a:p>
            <a:r>
              <a:rPr lang="en-US" sz="2400" dirty="0" smtClean="0">
                <a:latin typeface="Times New Roman"/>
                <a:cs typeface="Times New Roman"/>
              </a:rPr>
              <a:t>Keep set elements in b[0..n-1]</a:t>
            </a:r>
            <a:endParaRPr lang="en-US" sz="2400" dirty="0">
              <a:latin typeface="Times New Roman"/>
              <a:cs typeface="Times New Roman"/>
            </a:endParaRPr>
          </a:p>
        </p:txBody>
      </p:sp>
      <p:sp>
        <p:nvSpPr>
          <p:cNvPr id="16" name="TextBox 15"/>
          <p:cNvSpPr txBox="1"/>
          <p:nvPr/>
        </p:nvSpPr>
        <p:spPr>
          <a:xfrm>
            <a:off x="439961" y="5380335"/>
            <a:ext cx="8063676" cy="984885"/>
          </a:xfrm>
          <a:prstGeom prst="rect">
            <a:avLst/>
          </a:prstGeom>
          <a:solidFill>
            <a:srgbClr val="CCFFCC"/>
          </a:solidFill>
          <a:ln>
            <a:solidFill>
              <a:srgbClr val="CCFFCC"/>
            </a:solidFill>
          </a:ln>
        </p:spPr>
        <p:txBody>
          <a:bodyPr wrap="none" rtlCol="0">
            <a:spAutoFit/>
          </a:bodyPr>
          <a:lstStyle/>
          <a:p>
            <a:r>
              <a:rPr lang="en-US" sz="2400" dirty="0" smtClean="0">
                <a:latin typeface="Times New Roman"/>
                <a:cs typeface="Times New Roman"/>
              </a:rPr>
              <a:t>Keeping the array sorted presents its own problems.</a:t>
            </a:r>
            <a:endParaRPr lang="en-US" sz="2400" dirty="0">
              <a:latin typeface="Times New Roman"/>
              <a:cs typeface="Times New Roman"/>
            </a:endParaRPr>
          </a:p>
          <a:p>
            <a:pPr>
              <a:spcBef>
                <a:spcPts val="1200"/>
              </a:spcBef>
            </a:pPr>
            <a:r>
              <a:rPr lang="en-US" sz="2400" dirty="0" err="1" smtClean="0">
                <a:solidFill>
                  <a:srgbClr val="800000"/>
                </a:solidFill>
                <a:latin typeface="Times New Roman"/>
                <a:cs typeface="Times New Roman"/>
              </a:rPr>
              <a:t>ArrayList</a:t>
            </a:r>
            <a:r>
              <a:rPr lang="en-US" sz="2400" dirty="0" smtClean="0">
                <a:solidFill>
                  <a:srgbClr val="800000"/>
                </a:solidFill>
                <a:latin typeface="Times New Roman"/>
                <a:cs typeface="Times New Roman"/>
              </a:rPr>
              <a:t> </a:t>
            </a:r>
            <a:r>
              <a:rPr lang="en-US" sz="2400" dirty="0" smtClean="0">
                <a:latin typeface="Times New Roman"/>
                <a:cs typeface="Times New Roman"/>
              </a:rPr>
              <a:t>and </a:t>
            </a:r>
            <a:r>
              <a:rPr lang="en-US" sz="2400" dirty="0" smtClean="0">
                <a:solidFill>
                  <a:srgbClr val="800000"/>
                </a:solidFill>
                <a:latin typeface="Times New Roman"/>
                <a:cs typeface="Times New Roman"/>
              </a:rPr>
              <a:t>Vector</a:t>
            </a:r>
            <a:r>
              <a:rPr lang="en-US" sz="2400" dirty="0" smtClean="0">
                <a:latin typeface="Times New Roman"/>
                <a:cs typeface="Times New Roman"/>
              </a:rPr>
              <a:t> implemented using arrays; same problems</a:t>
            </a:r>
            <a:endParaRPr lang="en-US" sz="2400" dirty="0">
              <a:latin typeface="Times New Roman"/>
              <a:cs typeface="Times New Roman"/>
            </a:endParaRPr>
          </a:p>
        </p:txBody>
      </p:sp>
      <p:sp>
        <p:nvSpPr>
          <p:cNvPr id="19" name="Slide Number Placeholder 18"/>
          <p:cNvSpPr>
            <a:spLocks noGrp="1"/>
          </p:cNvSpPr>
          <p:nvPr>
            <p:ph type="sldNum" sz="quarter" idx="12"/>
          </p:nvPr>
        </p:nvSpPr>
        <p:spPr/>
        <p:txBody>
          <a:bodyPr/>
          <a:lstStyle/>
          <a:p>
            <a:fld id="{DF5216D5-7924-7F45-953F-83CA66E37359}" type="slidenum">
              <a:rPr lang="en-US" smtClean="0"/>
              <a:t>2</a:t>
            </a:fld>
            <a:endParaRPr lang="en-US"/>
          </a:p>
        </p:txBody>
      </p:sp>
    </p:spTree>
    <p:extLst>
      <p:ext uri="{BB962C8B-B14F-4D97-AF65-F5344CB8AC3E}">
        <p14:creationId xmlns:p14="http://schemas.microsoft.com/office/powerpoint/2010/main" val="27314309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4997"/>
            <a:ext cx="7772400" cy="577503"/>
          </a:xfrm>
        </p:spPr>
        <p:txBody>
          <a:bodyPr>
            <a:normAutofit fontScale="90000"/>
          </a:bodyPr>
          <a:lstStyle/>
          <a:p>
            <a:r>
              <a:rPr lang="en-US" sz="3200" dirty="0" smtClean="0">
                <a:solidFill>
                  <a:srgbClr val="800000"/>
                </a:solidFill>
              </a:rPr>
              <a:t>Solution: Let an element appear anywhere in b</a:t>
            </a:r>
            <a:endParaRPr lang="en-US" sz="3200" dirty="0">
              <a:solidFill>
                <a:srgbClr val="800000"/>
              </a:solidFill>
            </a:endParaRPr>
          </a:p>
        </p:txBody>
      </p:sp>
      <p:sp>
        <p:nvSpPr>
          <p:cNvPr id="5" name="TextBox 4"/>
          <p:cNvSpPr txBox="1"/>
          <p:nvPr/>
        </p:nvSpPr>
        <p:spPr>
          <a:xfrm>
            <a:off x="439961" y="2312327"/>
            <a:ext cx="5641975" cy="830997"/>
          </a:xfrm>
          <a:prstGeom prst="rect">
            <a:avLst/>
          </a:prstGeom>
          <a:noFill/>
          <a:ln>
            <a:solidFill>
              <a:srgbClr val="800000"/>
            </a:solidFill>
          </a:ln>
        </p:spPr>
        <p:txBody>
          <a:bodyPr wrap="square" rtlCol="0">
            <a:spAutoFit/>
          </a:bodyPr>
          <a:lstStyle/>
          <a:p>
            <a:r>
              <a:rPr lang="en-US" sz="2400" dirty="0" smtClean="0">
                <a:solidFill>
                  <a:srgbClr val="800000"/>
                </a:solidFill>
                <a:latin typeface="Times New Roman"/>
                <a:cs typeface="Times New Roman"/>
              </a:rPr>
              <a:t>A </a:t>
            </a:r>
            <a:r>
              <a:rPr lang="en-US" sz="2400" b="1" dirty="0" smtClean="0">
                <a:solidFill>
                  <a:srgbClr val="FF0000"/>
                </a:solidFill>
                <a:latin typeface="Times New Roman"/>
                <a:cs typeface="Times New Roman"/>
              </a:rPr>
              <a:t>hash function </a:t>
            </a:r>
            <a:r>
              <a:rPr lang="en-US" sz="2400" dirty="0" smtClean="0">
                <a:solidFill>
                  <a:srgbClr val="800000"/>
                </a:solidFill>
                <a:latin typeface="Times New Roman"/>
                <a:cs typeface="Times New Roman"/>
              </a:rPr>
              <a:t>says where</a:t>
            </a:r>
          </a:p>
          <a:p>
            <a:r>
              <a:rPr lang="en-US" sz="2400" dirty="0" smtClean="0">
                <a:solidFill>
                  <a:srgbClr val="800000"/>
                </a:solidFill>
                <a:latin typeface="Times New Roman"/>
                <a:cs typeface="Times New Roman"/>
              </a:rPr>
              <a:t>to put an element </a:t>
            </a:r>
          </a:p>
        </p:txBody>
      </p:sp>
      <p:sp>
        <p:nvSpPr>
          <p:cNvPr id="3" name="TextBox 2"/>
          <p:cNvSpPr txBox="1"/>
          <p:nvPr/>
        </p:nvSpPr>
        <p:spPr>
          <a:xfrm>
            <a:off x="4333875" y="1263650"/>
            <a:ext cx="338554" cy="461665"/>
          </a:xfrm>
          <a:prstGeom prst="rect">
            <a:avLst/>
          </a:prstGeom>
          <a:noFill/>
        </p:spPr>
        <p:txBody>
          <a:bodyPr wrap="none" rtlCol="0">
            <a:spAutoFit/>
          </a:bodyPr>
          <a:lstStyle/>
          <a:p>
            <a:r>
              <a:rPr lang="en-US" sz="2400" dirty="0" smtClean="0">
                <a:latin typeface="Times New Roman"/>
                <a:cs typeface="Times New Roman"/>
              </a:rPr>
              <a:t>b</a:t>
            </a:r>
            <a:endParaRPr lang="en-US" sz="2400" dirty="0">
              <a:latin typeface="Times New Roman"/>
              <a:cs typeface="Times New Roman"/>
            </a:endParaRPr>
          </a:p>
        </p:txBody>
      </p:sp>
      <p:sp>
        <p:nvSpPr>
          <p:cNvPr id="8" name="TextBox 7"/>
          <p:cNvSpPr txBox="1"/>
          <p:nvPr/>
        </p:nvSpPr>
        <p:spPr>
          <a:xfrm>
            <a:off x="4672429" y="1231900"/>
            <a:ext cx="980857" cy="461665"/>
          </a:xfrm>
          <a:prstGeom prst="rect">
            <a:avLst/>
          </a:prstGeom>
          <a:noFill/>
          <a:ln>
            <a:solidFill>
              <a:schemeClr val="tx1"/>
            </a:solidFill>
          </a:ln>
        </p:spPr>
        <p:txBody>
          <a:bodyPr wrap="none" rtlCol="0">
            <a:spAutoFit/>
          </a:bodyPr>
          <a:lstStyle/>
          <a:p>
            <a:r>
              <a:rPr lang="en-US" sz="2400" dirty="0" smtClean="0">
                <a:latin typeface="Times New Roman"/>
                <a:cs typeface="Times New Roman"/>
              </a:rPr>
              <a:t>[]@</a:t>
            </a:r>
            <a:r>
              <a:rPr lang="en-US" sz="2400" dirty="0" err="1" smtClean="0">
                <a:latin typeface="Times New Roman"/>
                <a:cs typeface="Times New Roman"/>
              </a:rPr>
              <a:t>xy</a:t>
            </a:r>
            <a:endParaRPr lang="en-US" sz="2400" dirty="0">
              <a:latin typeface="Times New Roman"/>
              <a:cs typeface="Times New Roman"/>
            </a:endParaRPr>
          </a:p>
        </p:txBody>
      </p:sp>
      <p:sp>
        <p:nvSpPr>
          <p:cNvPr id="9" name="TextBox 8"/>
          <p:cNvSpPr txBox="1"/>
          <p:nvPr/>
        </p:nvSpPr>
        <p:spPr>
          <a:xfrm>
            <a:off x="6856829" y="1192509"/>
            <a:ext cx="980857" cy="461665"/>
          </a:xfrm>
          <a:prstGeom prst="rect">
            <a:avLst/>
          </a:prstGeom>
          <a:noFill/>
          <a:ln>
            <a:solidFill>
              <a:schemeClr val="tx1"/>
            </a:solidFill>
          </a:ln>
        </p:spPr>
        <p:txBody>
          <a:bodyPr wrap="none" rtlCol="0">
            <a:spAutoFit/>
          </a:bodyPr>
          <a:lstStyle/>
          <a:p>
            <a:r>
              <a:rPr lang="en-US" sz="2400" dirty="0" smtClean="0">
                <a:latin typeface="Times New Roman"/>
                <a:cs typeface="Times New Roman"/>
              </a:rPr>
              <a:t>[]@</a:t>
            </a:r>
            <a:r>
              <a:rPr lang="en-US" sz="2400" dirty="0" err="1" smtClean="0">
                <a:latin typeface="Times New Roman"/>
                <a:cs typeface="Times New Roman"/>
              </a:rPr>
              <a:t>xy</a:t>
            </a:r>
            <a:endParaRPr lang="en-US" sz="2400" dirty="0">
              <a:latin typeface="Times New Roman"/>
              <a:cs typeface="Times New Roman"/>
            </a:endParaRPr>
          </a:p>
        </p:txBody>
      </p:sp>
      <p:sp>
        <p:nvSpPr>
          <p:cNvPr id="10" name="TextBox 9"/>
          <p:cNvSpPr txBox="1"/>
          <p:nvPr/>
        </p:nvSpPr>
        <p:spPr>
          <a:xfrm>
            <a:off x="6856828" y="1665931"/>
            <a:ext cx="1588671" cy="4524315"/>
          </a:xfrm>
          <a:prstGeom prst="rect">
            <a:avLst/>
          </a:prstGeom>
          <a:noFill/>
          <a:ln>
            <a:solidFill>
              <a:schemeClr val="tx1"/>
            </a:solidFill>
          </a:ln>
        </p:spPr>
        <p:txBody>
          <a:bodyPr wrap="square" rtlCol="0">
            <a:spAutoFit/>
          </a:bodyPr>
          <a:lstStyle/>
          <a:p>
            <a:r>
              <a:rPr lang="en-US" sz="2400" dirty="0" smtClean="0">
                <a:latin typeface="Times New Roman"/>
                <a:cs typeface="Times New Roman"/>
              </a:rPr>
              <a:t> "</a:t>
            </a:r>
            <a:r>
              <a:rPr lang="en-US" sz="2400" dirty="0" err="1" smtClean="0">
                <a:latin typeface="Times New Roman"/>
                <a:cs typeface="Times New Roman"/>
              </a:rPr>
              <a:t>abc</a:t>
            </a:r>
            <a:r>
              <a:rPr lang="en-US" sz="2400" dirty="0" smtClean="0">
                <a:latin typeface="Times New Roman"/>
                <a:cs typeface="Times New Roman"/>
              </a:rPr>
              <a:t>"</a:t>
            </a:r>
          </a:p>
          <a:p>
            <a:endParaRPr lang="en-US" sz="2400" dirty="0" smtClean="0">
              <a:latin typeface="Times New Roman"/>
              <a:cs typeface="Times New Roman"/>
            </a:endParaRPr>
          </a:p>
          <a:p>
            <a:r>
              <a:rPr lang="en-US" sz="2400" dirty="0" smtClean="0">
                <a:latin typeface="Times New Roman"/>
                <a:cs typeface="Times New Roman"/>
              </a:rPr>
              <a:t> "235"</a:t>
            </a:r>
          </a:p>
          <a:p>
            <a:r>
              <a:rPr lang="en-US" sz="2400" dirty="0" smtClean="0">
                <a:latin typeface="Times New Roman"/>
                <a:cs typeface="Times New Roman"/>
              </a:rPr>
              <a:t> "</a:t>
            </a:r>
            <a:r>
              <a:rPr lang="en-US" sz="2400" dirty="0" err="1" smtClean="0">
                <a:latin typeface="Times New Roman"/>
                <a:cs typeface="Times New Roman"/>
              </a:rPr>
              <a:t>aaa</a:t>
            </a:r>
            <a:r>
              <a:rPr lang="en-US" sz="2400" dirty="0" smtClean="0">
                <a:latin typeface="Times New Roman"/>
                <a:cs typeface="Times New Roman"/>
              </a:rPr>
              <a:t>"</a:t>
            </a:r>
          </a:p>
          <a:p>
            <a:endParaRPr lang="en-US" sz="2400" dirty="0" smtClean="0">
              <a:latin typeface="Times New Roman"/>
              <a:cs typeface="Times New Roman"/>
            </a:endParaRPr>
          </a:p>
          <a:p>
            <a:endParaRPr lang="en-US" sz="2400" dirty="0">
              <a:latin typeface="Times New Roman"/>
              <a:cs typeface="Times New Roman"/>
            </a:endParaRPr>
          </a:p>
          <a:p>
            <a:r>
              <a:rPr lang="en-US" sz="2400" dirty="0" smtClean="0">
                <a:latin typeface="Times New Roman"/>
                <a:cs typeface="Times New Roman"/>
              </a:rPr>
              <a:t> "1$2"</a:t>
            </a:r>
          </a:p>
          <a:p>
            <a:endParaRPr lang="en-US" sz="2400" dirty="0" smtClean="0">
              <a:latin typeface="Times New Roman"/>
              <a:cs typeface="Times New Roman"/>
            </a:endParaRPr>
          </a:p>
          <a:p>
            <a:endParaRPr lang="en-US" sz="2400" dirty="0" smtClean="0">
              <a:latin typeface="Times New Roman"/>
              <a:cs typeface="Times New Roman"/>
            </a:endParaRPr>
          </a:p>
          <a:p>
            <a:r>
              <a:rPr lang="en-US" sz="2400" dirty="0" smtClean="0">
                <a:latin typeface="Times New Roman"/>
                <a:cs typeface="Times New Roman"/>
              </a:rPr>
              <a:t> "</a:t>
            </a:r>
            <a:r>
              <a:rPr lang="en-US" sz="2400" dirty="0" err="1" smtClean="0">
                <a:latin typeface="Times New Roman"/>
                <a:cs typeface="Times New Roman"/>
              </a:rPr>
              <a:t>xy</a:t>
            </a:r>
            <a:r>
              <a:rPr lang="en-US" sz="2400" dirty="0" smtClean="0">
                <a:latin typeface="Times New Roman"/>
                <a:cs typeface="Times New Roman"/>
              </a:rPr>
              <a:t>"</a:t>
            </a:r>
          </a:p>
          <a:p>
            <a:endParaRPr lang="en-US" sz="2400" dirty="0">
              <a:latin typeface="Times New Roman"/>
              <a:cs typeface="Times New Roman"/>
            </a:endParaRPr>
          </a:p>
          <a:p>
            <a:endParaRPr lang="en-US" sz="2400" dirty="0" smtClean="0">
              <a:latin typeface="Times New Roman"/>
              <a:cs typeface="Times New Roman"/>
            </a:endParaRPr>
          </a:p>
        </p:txBody>
      </p:sp>
      <p:sp>
        <p:nvSpPr>
          <p:cNvPr id="11" name="TextBox 10"/>
          <p:cNvSpPr txBox="1"/>
          <p:nvPr/>
        </p:nvSpPr>
        <p:spPr>
          <a:xfrm>
            <a:off x="6109531" y="1685924"/>
            <a:ext cx="700843" cy="3785652"/>
          </a:xfrm>
          <a:prstGeom prst="rect">
            <a:avLst/>
          </a:prstGeom>
          <a:noFill/>
          <a:ln>
            <a:noFill/>
          </a:ln>
        </p:spPr>
        <p:txBody>
          <a:bodyPr wrap="square" rtlCol="0">
            <a:spAutoFit/>
          </a:bodyPr>
          <a:lstStyle/>
          <a:p>
            <a:pPr algn="r"/>
            <a:r>
              <a:rPr lang="en-US" sz="2400" dirty="0" smtClean="0">
                <a:latin typeface="Times New Roman"/>
                <a:cs typeface="Times New Roman"/>
              </a:rPr>
              <a:t>0</a:t>
            </a:r>
          </a:p>
          <a:p>
            <a:pPr algn="r"/>
            <a:endParaRPr lang="en-US" sz="2400" dirty="0" smtClean="0">
              <a:latin typeface="Times New Roman"/>
              <a:cs typeface="Times New Roman"/>
            </a:endParaRPr>
          </a:p>
          <a:p>
            <a:pPr algn="r"/>
            <a:r>
              <a:rPr lang="en-US" sz="2400" dirty="0" smtClean="0">
                <a:latin typeface="Times New Roman"/>
                <a:cs typeface="Times New Roman"/>
              </a:rPr>
              <a:t>60</a:t>
            </a:r>
          </a:p>
          <a:p>
            <a:pPr algn="r"/>
            <a:r>
              <a:rPr lang="en-US" sz="2400" dirty="0" smtClean="0">
                <a:latin typeface="Times New Roman"/>
                <a:cs typeface="Times New Roman"/>
              </a:rPr>
              <a:t>61</a:t>
            </a:r>
            <a:endParaRPr lang="en-US" sz="2400" dirty="0">
              <a:latin typeface="Times New Roman"/>
              <a:cs typeface="Times New Roman"/>
            </a:endParaRPr>
          </a:p>
          <a:p>
            <a:pPr algn="r"/>
            <a:endParaRPr lang="en-US" sz="2400" dirty="0" smtClean="0">
              <a:latin typeface="Times New Roman"/>
              <a:cs typeface="Times New Roman"/>
            </a:endParaRPr>
          </a:p>
          <a:p>
            <a:pPr algn="r"/>
            <a:endParaRPr lang="en-US" sz="2400" dirty="0">
              <a:latin typeface="Times New Roman"/>
              <a:cs typeface="Times New Roman"/>
            </a:endParaRPr>
          </a:p>
          <a:p>
            <a:pPr algn="r"/>
            <a:r>
              <a:rPr lang="en-US" sz="2400" dirty="0" smtClean="0">
                <a:latin typeface="Times New Roman"/>
                <a:cs typeface="Times New Roman"/>
              </a:rPr>
              <a:t>100</a:t>
            </a:r>
          </a:p>
          <a:p>
            <a:pPr algn="r"/>
            <a:endParaRPr lang="en-US" sz="2400" dirty="0" smtClean="0">
              <a:latin typeface="Times New Roman"/>
              <a:cs typeface="Times New Roman"/>
            </a:endParaRPr>
          </a:p>
          <a:p>
            <a:pPr algn="r"/>
            <a:endParaRPr lang="en-US" sz="2400" dirty="0">
              <a:latin typeface="Times New Roman"/>
              <a:cs typeface="Times New Roman"/>
            </a:endParaRPr>
          </a:p>
          <a:p>
            <a:pPr algn="r"/>
            <a:r>
              <a:rPr lang="en-US" sz="2400" dirty="0" smtClean="0">
                <a:latin typeface="Times New Roman"/>
                <a:cs typeface="Times New Roman"/>
              </a:rPr>
              <a:t>999</a:t>
            </a:r>
            <a:endParaRPr lang="en-US" sz="2400" dirty="0">
              <a:latin typeface="Times New Roman"/>
              <a:cs typeface="Times New Roman"/>
            </a:endParaRPr>
          </a:p>
        </p:txBody>
      </p:sp>
      <p:sp>
        <p:nvSpPr>
          <p:cNvPr id="15" name="TextBox 14"/>
          <p:cNvSpPr txBox="1"/>
          <p:nvPr/>
        </p:nvSpPr>
        <p:spPr>
          <a:xfrm>
            <a:off x="439961" y="1192509"/>
            <a:ext cx="2544539" cy="830997"/>
          </a:xfrm>
          <a:prstGeom prst="rect">
            <a:avLst/>
          </a:prstGeom>
          <a:noFill/>
        </p:spPr>
        <p:txBody>
          <a:bodyPr wrap="square" rtlCol="0">
            <a:spAutoFit/>
          </a:bodyPr>
          <a:lstStyle/>
          <a:p>
            <a:r>
              <a:rPr lang="en-US" sz="2400" dirty="0" smtClean="0">
                <a:latin typeface="Times New Roman"/>
                <a:cs typeface="Times New Roman"/>
              </a:rPr>
              <a:t>Keep set elements anywhere in b</a:t>
            </a:r>
            <a:endParaRPr lang="en-US" sz="2400" dirty="0">
              <a:latin typeface="Times New Roman"/>
              <a:cs typeface="Times New Roman"/>
            </a:endParaRPr>
          </a:p>
        </p:txBody>
      </p:sp>
      <p:sp>
        <p:nvSpPr>
          <p:cNvPr id="4" name="TextBox 3"/>
          <p:cNvSpPr txBox="1"/>
          <p:nvPr/>
        </p:nvSpPr>
        <p:spPr>
          <a:xfrm>
            <a:off x="439961" y="3381375"/>
            <a:ext cx="2671975" cy="1277273"/>
          </a:xfrm>
          <a:prstGeom prst="rect">
            <a:avLst/>
          </a:prstGeom>
          <a:noFill/>
        </p:spPr>
        <p:txBody>
          <a:bodyPr wrap="none" rtlCol="0">
            <a:spAutoFit/>
          </a:bodyPr>
          <a:lstStyle/>
          <a:p>
            <a:r>
              <a:rPr lang="en-US" sz="2400" dirty="0" smtClean="0">
                <a:latin typeface="Times New Roman"/>
                <a:cs typeface="Times New Roman"/>
              </a:rPr>
              <a:t>In example to right:</a:t>
            </a:r>
          </a:p>
          <a:p>
            <a:pPr>
              <a:spcBef>
                <a:spcPts val="600"/>
              </a:spcBef>
            </a:pPr>
            <a:r>
              <a:rPr lang="en-US" sz="2400" dirty="0" smtClean="0">
                <a:solidFill>
                  <a:srgbClr val="800000"/>
                </a:solidFill>
                <a:latin typeface="Times New Roman"/>
                <a:cs typeface="Times New Roman"/>
              </a:rPr>
              <a:t>"</a:t>
            </a:r>
            <a:r>
              <a:rPr lang="en-US" sz="2400" dirty="0" err="1" smtClean="0">
                <a:solidFill>
                  <a:srgbClr val="800000"/>
                </a:solidFill>
                <a:latin typeface="Times New Roman"/>
                <a:cs typeface="Times New Roman"/>
              </a:rPr>
              <a:t>abc</a:t>
            </a:r>
            <a:r>
              <a:rPr lang="en-US" sz="2400" dirty="0" smtClean="0">
                <a:solidFill>
                  <a:srgbClr val="800000"/>
                </a:solidFill>
                <a:latin typeface="Times New Roman"/>
                <a:cs typeface="Times New Roman"/>
              </a:rPr>
              <a:t>" </a:t>
            </a:r>
            <a:r>
              <a:rPr lang="en-US" sz="2400" dirty="0" smtClean="0">
                <a:solidFill>
                  <a:srgbClr val="008000"/>
                </a:solidFill>
                <a:latin typeface="Times New Roman"/>
                <a:cs typeface="Times New Roman"/>
              </a:rPr>
              <a:t>hashes to 0</a:t>
            </a:r>
          </a:p>
          <a:p>
            <a:r>
              <a:rPr lang="en-US" sz="2400" dirty="0" smtClean="0">
                <a:solidFill>
                  <a:srgbClr val="800000"/>
                </a:solidFill>
                <a:latin typeface="Times New Roman"/>
                <a:cs typeface="Times New Roman"/>
              </a:rPr>
              <a:t>"1$2" </a:t>
            </a:r>
            <a:r>
              <a:rPr lang="en-US" sz="2400" dirty="0" smtClean="0">
                <a:solidFill>
                  <a:srgbClr val="008000"/>
                </a:solidFill>
                <a:latin typeface="Times New Roman"/>
                <a:cs typeface="Times New Roman"/>
              </a:rPr>
              <a:t>hashes to 100</a:t>
            </a:r>
            <a:endParaRPr lang="en-US" sz="2400" dirty="0">
              <a:solidFill>
                <a:srgbClr val="008000"/>
              </a:solidFill>
              <a:latin typeface="Times New Roman"/>
              <a:cs typeface="Times New Roman"/>
            </a:endParaRPr>
          </a:p>
        </p:txBody>
      </p:sp>
      <p:grpSp>
        <p:nvGrpSpPr>
          <p:cNvPr id="6" name="Group 5"/>
          <p:cNvGrpSpPr/>
          <p:nvPr/>
        </p:nvGrpSpPr>
        <p:grpSpPr>
          <a:xfrm>
            <a:off x="465361" y="4660900"/>
            <a:ext cx="5354897" cy="1531183"/>
            <a:chOff x="465361" y="4660900"/>
            <a:chExt cx="5354897" cy="1531183"/>
          </a:xfrm>
        </p:grpSpPr>
        <p:sp>
          <p:nvSpPr>
            <p:cNvPr id="17" name="TextBox 16"/>
            <p:cNvSpPr txBox="1"/>
            <p:nvPr/>
          </p:nvSpPr>
          <p:spPr>
            <a:xfrm>
              <a:off x="481236" y="5284142"/>
              <a:ext cx="5339022" cy="907941"/>
            </a:xfrm>
            <a:prstGeom prst="rect">
              <a:avLst/>
            </a:prstGeom>
            <a:solidFill>
              <a:srgbClr val="CCFFCC"/>
            </a:solidFill>
          </p:spPr>
          <p:txBody>
            <a:bodyPr wrap="none" rtlCol="0">
              <a:spAutoFit/>
            </a:bodyPr>
            <a:lstStyle/>
            <a:p>
              <a:r>
                <a:rPr lang="en-US" sz="2400" b="1" dirty="0" smtClean="0">
                  <a:solidFill>
                    <a:srgbClr val="FF0000"/>
                  </a:solidFill>
                  <a:latin typeface="Times New Roman"/>
                  <a:cs typeface="Times New Roman"/>
                </a:rPr>
                <a:t>Collision</a:t>
              </a:r>
              <a:r>
                <a:rPr lang="en-US" sz="2400" dirty="0" smtClean="0">
                  <a:latin typeface="Times New Roman"/>
                  <a:cs typeface="Times New Roman"/>
                </a:rPr>
                <a:t>: string hashes to occupied place</a:t>
              </a:r>
            </a:p>
            <a:p>
              <a:pPr>
                <a:spcBef>
                  <a:spcPts val="600"/>
                </a:spcBef>
              </a:pPr>
              <a:r>
                <a:rPr lang="en-US" sz="2400" b="1" dirty="0" smtClean="0">
                  <a:solidFill>
                    <a:srgbClr val="FF0000"/>
                  </a:solidFill>
                  <a:latin typeface="Times New Roman"/>
                  <a:cs typeface="Times New Roman"/>
                </a:rPr>
                <a:t>Solution</a:t>
              </a:r>
              <a:r>
                <a:rPr lang="en-US" sz="2400" dirty="0" smtClean="0">
                  <a:latin typeface="Times New Roman"/>
                  <a:cs typeface="Times New Roman"/>
                </a:rPr>
                <a:t>: Put in next available space</a:t>
              </a:r>
              <a:endParaRPr lang="en-US" sz="2400" dirty="0">
                <a:latin typeface="Times New Roman"/>
                <a:cs typeface="Times New Roman"/>
              </a:endParaRPr>
            </a:p>
          </p:txBody>
        </p:sp>
        <p:sp>
          <p:nvSpPr>
            <p:cNvPr id="18" name="TextBox 17"/>
            <p:cNvSpPr txBox="1"/>
            <p:nvPr/>
          </p:nvSpPr>
          <p:spPr>
            <a:xfrm>
              <a:off x="465361" y="4660900"/>
              <a:ext cx="4123244" cy="461665"/>
            </a:xfrm>
            <a:prstGeom prst="rect">
              <a:avLst/>
            </a:prstGeom>
            <a:noFill/>
          </p:spPr>
          <p:txBody>
            <a:bodyPr wrap="none" rtlCol="0">
              <a:spAutoFit/>
            </a:bodyPr>
            <a:lstStyle/>
            <a:p>
              <a:pPr>
                <a:spcBef>
                  <a:spcPts val="600"/>
                </a:spcBef>
              </a:pPr>
              <a:r>
                <a:rPr lang="en-US" sz="2400" dirty="0" smtClean="0">
                  <a:solidFill>
                    <a:srgbClr val="800000"/>
                  </a:solidFill>
                  <a:latin typeface="Times New Roman"/>
                  <a:cs typeface="Times New Roman"/>
                </a:rPr>
                <a:t>"235" </a:t>
              </a:r>
              <a:r>
                <a:rPr lang="en-US" sz="2400" dirty="0" smtClean="0">
                  <a:solidFill>
                    <a:srgbClr val="008000"/>
                  </a:solidFill>
                  <a:latin typeface="Times New Roman"/>
                  <a:cs typeface="Times New Roman"/>
                </a:rPr>
                <a:t>and </a:t>
              </a:r>
              <a:r>
                <a:rPr lang="en-US" sz="2400" dirty="0" smtClean="0">
                  <a:solidFill>
                    <a:srgbClr val="800000"/>
                  </a:solidFill>
                  <a:latin typeface="Times New Roman"/>
                  <a:cs typeface="Times New Roman"/>
                </a:rPr>
                <a:t>"</a:t>
              </a:r>
              <a:r>
                <a:rPr lang="en-US" sz="2400" dirty="0" err="1" smtClean="0">
                  <a:solidFill>
                    <a:srgbClr val="800000"/>
                  </a:solidFill>
                  <a:latin typeface="Times New Roman"/>
                  <a:cs typeface="Times New Roman"/>
                </a:rPr>
                <a:t>aaa</a:t>
              </a:r>
              <a:r>
                <a:rPr lang="en-US" sz="2400" dirty="0" smtClean="0">
                  <a:solidFill>
                    <a:srgbClr val="800000"/>
                  </a:solidFill>
                  <a:latin typeface="Times New Roman"/>
                  <a:cs typeface="Times New Roman"/>
                </a:rPr>
                <a:t>" </a:t>
              </a:r>
              <a:r>
                <a:rPr lang="en-US" sz="2400" dirty="0" smtClean="0">
                  <a:solidFill>
                    <a:srgbClr val="008000"/>
                  </a:solidFill>
                  <a:latin typeface="Times New Roman"/>
                  <a:cs typeface="Times New Roman"/>
                </a:rPr>
                <a:t>both hash to 60</a:t>
              </a:r>
              <a:endParaRPr lang="en-US" sz="2400" dirty="0">
                <a:solidFill>
                  <a:srgbClr val="008000"/>
                </a:solidFill>
                <a:latin typeface="Times New Roman"/>
                <a:cs typeface="Times New Roman"/>
              </a:endParaRPr>
            </a:p>
          </p:txBody>
        </p:sp>
      </p:grpSp>
      <p:sp>
        <p:nvSpPr>
          <p:cNvPr id="13" name="Slide Number Placeholder 12"/>
          <p:cNvSpPr>
            <a:spLocks noGrp="1"/>
          </p:cNvSpPr>
          <p:nvPr>
            <p:ph type="sldNum" sz="quarter" idx="12"/>
          </p:nvPr>
        </p:nvSpPr>
        <p:spPr/>
        <p:txBody>
          <a:bodyPr/>
          <a:lstStyle/>
          <a:p>
            <a:fld id="{DF5216D5-7924-7F45-953F-83CA66E37359}" type="slidenum">
              <a:rPr lang="en-US" smtClean="0"/>
              <a:t>3</a:t>
            </a:fld>
            <a:endParaRPr lang="en-US"/>
          </a:p>
        </p:txBody>
      </p:sp>
    </p:spTree>
    <p:extLst>
      <p:ext uri="{BB962C8B-B14F-4D97-AF65-F5344CB8AC3E}">
        <p14:creationId xmlns:p14="http://schemas.microsoft.com/office/powerpoint/2010/main" val="30772048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6112"/>
          </a:xfrm>
        </p:spPr>
        <p:txBody>
          <a:bodyPr>
            <a:normAutofit/>
          </a:bodyPr>
          <a:lstStyle/>
          <a:p>
            <a:r>
              <a:rPr lang="en-US" sz="3200" dirty="0" smtClean="0">
                <a:solidFill>
                  <a:srgbClr val="800000"/>
                </a:solidFill>
              </a:rPr>
              <a:t>Array elements: </a:t>
            </a:r>
            <a:r>
              <a:rPr lang="en-US" sz="3200" b="1" dirty="0" smtClean="0">
                <a:solidFill>
                  <a:srgbClr val="800000"/>
                </a:solidFill>
              </a:rPr>
              <a:t>null</a:t>
            </a:r>
            <a:r>
              <a:rPr lang="en-US" sz="3200" dirty="0" smtClean="0">
                <a:solidFill>
                  <a:srgbClr val="800000"/>
                </a:solidFill>
              </a:rPr>
              <a:t> or of type </a:t>
            </a:r>
            <a:r>
              <a:rPr lang="en-US" sz="3200" dirty="0" err="1" smtClean="0">
                <a:solidFill>
                  <a:srgbClr val="800000"/>
                </a:solidFill>
              </a:rPr>
              <a:t>HashEntry</a:t>
            </a:r>
            <a:endParaRPr lang="en-US" sz="3200" dirty="0">
              <a:solidFill>
                <a:srgbClr val="800000"/>
              </a:solidFill>
            </a:endParaRPr>
          </a:p>
        </p:txBody>
      </p:sp>
      <p:sp>
        <p:nvSpPr>
          <p:cNvPr id="4" name="Rectangle 3"/>
          <p:cNvSpPr/>
          <p:nvPr/>
        </p:nvSpPr>
        <p:spPr>
          <a:xfrm>
            <a:off x="650876" y="1105118"/>
            <a:ext cx="7191374" cy="4154983"/>
          </a:xfrm>
          <a:prstGeom prst="rect">
            <a:avLst/>
          </a:prstGeom>
        </p:spPr>
        <p:txBody>
          <a:bodyPr wrap="square">
            <a:spAutoFit/>
          </a:bodyPr>
          <a:lstStyle/>
          <a:p>
            <a:r>
              <a:rPr lang="en-US" sz="2400" b="0" dirty="0" smtClean="0">
                <a:solidFill>
                  <a:srgbClr val="008000"/>
                </a:solidFill>
              </a:rPr>
              <a:t>/** An instance is an element in hash array *</a:t>
            </a:r>
            <a:r>
              <a:rPr lang="en-US" sz="2400" b="0" dirty="0" smtClean="0"/>
              <a:t>/</a:t>
            </a:r>
          </a:p>
          <a:p>
            <a:r>
              <a:rPr lang="en-US" sz="2400" b="1" dirty="0" smtClean="0"/>
              <a:t>private</a:t>
            </a:r>
            <a:r>
              <a:rPr lang="en-US" sz="2400" b="0" dirty="0" smtClean="0"/>
              <a:t> </a:t>
            </a:r>
            <a:r>
              <a:rPr lang="en-US" sz="2400" b="1" dirty="0" smtClean="0"/>
              <a:t>static</a:t>
            </a:r>
            <a:r>
              <a:rPr lang="en-US" sz="2400" b="0" dirty="0" smtClean="0"/>
              <a:t> </a:t>
            </a:r>
            <a:r>
              <a:rPr lang="en-US" sz="2400" b="1" dirty="0" smtClean="0"/>
              <a:t>class</a:t>
            </a:r>
            <a:r>
              <a:rPr lang="en-US" sz="2400" b="0" dirty="0" smtClean="0"/>
              <a:t> </a:t>
            </a:r>
            <a:r>
              <a:rPr lang="en-US" sz="2400" b="0" dirty="0" err="1" smtClean="0"/>
              <a:t>HashEntry</a:t>
            </a:r>
            <a:r>
              <a:rPr lang="en-US" sz="2400" b="0" dirty="0" smtClean="0"/>
              <a:t> {</a:t>
            </a:r>
          </a:p>
          <a:p>
            <a:r>
              <a:rPr lang="en-US" sz="2400" b="0" dirty="0" smtClean="0"/>
              <a:t>	</a:t>
            </a:r>
            <a:r>
              <a:rPr lang="en-US" sz="2400" b="1" dirty="0" smtClean="0"/>
              <a:t>public</a:t>
            </a:r>
            <a:r>
              <a:rPr lang="en-US" sz="2400" b="0" dirty="0" smtClean="0"/>
              <a:t> String  element;     </a:t>
            </a:r>
            <a:r>
              <a:rPr lang="en-US" sz="2400" b="0" dirty="0" smtClean="0">
                <a:solidFill>
                  <a:srgbClr val="008000"/>
                </a:solidFill>
              </a:rPr>
              <a:t>// the element</a:t>
            </a:r>
          </a:p>
          <a:p>
            <a:r>
              <a:rPr lang="en-US" sz="2400" b="0" dirty="0" smtClean="0"/>
              <a:t>	</a:t>
            </a:r>
            <a:r>
              <a:rPr lang="en-US" sz="2400" b="1" dirty="0" smtClean="0"/>
              <a:t>public</a:t>
            </a:r>
            <a:r>
              <a:rPr lang="en-US" sz="2400" b="0" dirty="0" smtClean="0"/>
              <a:t> </a:t>
            </a:r>
            <a:r>
              <a:rPr lang="en-US" sz="2400" b="1" dirty="0" err="1" smtClean="0"/>
              <a:t>boolean</a:t>
            </a:r>
            <a:r>
              <a:rPr lang="en-US" sz="2400" b="0" dirty="0" smtClean="0"/>
              <a:t> </a:t>
            </a:r>
            <a:r>
              <a:rPr lang="en-US" sz="2400" b="0" dirty="0" err="1" smtClean="0"/>
              <a:t>isInSet</a:t>
            </a:r>
            <a:r>
              <a:rPr lang="en-US" sz="2400" b="0" dirty="0" smtClean="0"/>
              <a:t>;    </a:t>
            </a:r>
            <a:r>
              <a:rPr lang="en-US" sz="2400" b="0" dirty="0" smtClean="0">
                <a:solidFill>
                  <a:srgbClr val="008000"/>
                </a:solidFill>
              </a:rPr>
              <a:t>// = </a:t>
            </a:r>
            <a:r>
              <a:rPr lang="en-US" sz="2400" dirty="0" smtClean="0">
                <a:solidFill>
                  <a:srgbClr val="008000"/>
                </a:solidFill>
                <a:latin typeface="Times New Roman"/>
                <a:cs typeface="Times New Roman"/>
              </a:rPr>
              <a:t>"</a:t>
            </a:r>
            <a:r>
              <a:rPr lang="en-US" sz="2400" b="0" dirty="0" smtClean="0">
                <a:solidFill>
                  <a:srgbClr val="008000"/>
                </a:solidFill>
              </a:rPr>
              <a:t>element is in set</a:t>
            </a:r>
            <a:r>
              <a:rPr lang="en-US" sz="2400" dirty="0" smtClean="0">
                <a:solidFill>
                  <a:srgbClr val="008000"/>
                </a:solidFill>
                <a:latin typeface="Times New Roman"/>
                <a:cs typeface="Times New Roman"/>
              </a:rPr>
              <a:t>"</a:t>
            </a:r>
            <a:endParaRPr lang="en-US" sz="2400" b="0" dirty="0" smtClean="0">
              <a:solidFill>
                <a:srgbClr val="008000"/>
              </a:solidFill>
            </a:endParaRPr>
          </a:p>
          <a:p>
            <a:endParaRPr lang="en-US" sz="2400" b="0" dirty="0" smtClean="0">
              <a:solidFill>
                <a:srgbClr val="008000"/>
              </a:solidFill>
            </a:endParaRPr>
          </a:p>
          <a:p>
            <a:r>
              <a:rPr lang="en-US" sz="2400" b="0" dirty="0" smtClean="0"/>
              <a:t>	</a:t>
            </a:r>
            <a:r>
              <a:rPr lang="en-US" sz="2400" b="0" dirty="0" smtClean="0">
                <a:solidFill>
                  <a:srgbClr val="008000"/>
                </a:solidFill>
              </a:rPr>
              <a:t>/** Constructor: an element that is in the set  </a:t>
            </a:r>
            <a:r>
              <a:rPr lang="en-US" sz="2400" b="0" dirty="0" err="1" smtClean="0">
                <a:solidFill>
                  <a:srgbClr val="008000"/>
                </a:solidFill>
              </a:rPr>
              <a:t>iff</a:t>
            </a:r>
            <a:r>
              <a:rPr lang="en-US" sz="2400" b="0" dirty="0" smtClean="0">
                <a:solidFill>
                  <a:srgbClr val="008000"/>
                </a:solidFill>
              </a:rPr>
              <a:t> b */</a:t>
            </a:r>
          </a:p>
          <a:p>
            <a:r>
              <a:rPr lang="en-US" sz="2400" b="0" dirty="0" smtClean="0"/>
              <a:t>	</a:t>
            </a:r>
            <a:r>
              <a:rPr lang="en-US" sz="2400" b="1" dirty="0" smtClean="0"/>
              <a:t>public</a:t>
            </a:r>
            <a:r>
              <a:rPr lang="en-US" sz="2400" b="0" dirty="0" smtClean="0"/>
              <a:t> </a:t>
            </a:r>
            <a:r>
              <a:rPr lang="en-US" sz="2400" b="0" dirty="0" err="1" smtClean="0"/>
              <a:t>HashEntry</a:t>
            </a:r>
            <a:r>
              <a:rPr lang="en-US" sz="2400" b="0" dirty="0" smtClean="0"/>
              <a:t>( String e, </a:t>
            </a:r>
            <a:r>
              <a:rPr lang="en-US" sz="2400" b="1" dirty="0" err="1" smtClean="0"/>
              <a:t>boolean</a:t>
            </a:r>
            <a:r>
              <a:rPr lang="en-US" sz="2400" b="0" dirty="0" smtClean="0"/>
              <a:t> b) {</a:t>
            </a:r>
          </a:p>
          <a:p>
            <a:r>
              <a:rPr lang="en-US" sz="2400" b="0" dirty="0" smtClean="0"/>
              <a:t>            element=  e;</a:t>
            </a:r>
          </a:p>
          <a:p>
            <a:r>
              <a:rPr lang="en-US" sz="2400" b="0" dirty="0" smtClean="0"/>
              <a:t>            </a:t>
            </a:r>
            <a:r>
              <a:rPr lang="en-US" sz="2400" b="0" dirty="0" err="1" smtClean="0"/>
              <a:t>isInSet</a:t>
            </a:r>
            <a:r>
              <a:rPr lang="en-US" sz="2400" b="0" dirty="0" smtClean="0"/>
              <a:t>=  b;</a:t>
            </a:r>
          </a:p>
          <a:p>
            <a:r>
              <a:rPr lang="en-US" sz="2400" b="0" dirty="0" smtClean="0"/>
              <a:t>	}</a:t>
            </a:r>
          </a:p>
          <a:p>
            <a:r>
              <a:rPr lang="en-US" sz="2400" b="0" dirty="0" smtClean="0"/>
              <a:t>}</a:t>
            </a:r>
            <a:endParaRPr lang="en-US" sz="2400" b="0" dirty="0"/>
          </a:p>
        </p:txBody>
      </p:sp>
      <p:sp>
        <p:nvSpPr>
          <p:cNvPr id="5" name="TextBox 4"/>
          <p:cNvSpPr txBox="1"/>
          <p:nvPr/>
        </p:nvSpPr>
        <p:spPr>
          <a:xfrm>
            <a:off x="1565267" y="5106827"/>
            <a:ext cx="6038858" cy="830997"/>
          </a:xfrm>
          <a:prstGeom prst="rect">
            <a:avLst/>
          </a:prstGeom>
          <a:solidFill>
            <a:srgbClr val="CCFFCC"/>
          </a:solidFill>
        </p:spPr>
        <p:txBody>
          <a:bodyPr wrap="square" rtlCol="0">
            <a:spAutoFit/>
          </a:bodyPr>
          <a:lstStyle/>
          <a:p>
            <a:r>
              <a:rPr lang="en-US" sz="2400" dirty="0" err="1" smtClean="0">
                <a:solidFill>
                  <a:srgbClr val="800000"/>
                </a:solidFill>
                <a:latin typeface="Times New Roman"/>
                <a:cs typeface="Times New Roman"/>
              </a:rPr>
              <a:t>HashEntry</a:t>
            </a:r>
            <a:r>
              <a:rPr lang="en-US" sz="2400" dirty="0" smtClean="0">
                <a:solidFill>
                  <a:srgbClr val="800000"/>
                </a:solidFill>
                <a:latin typeface="Times New Roman"/>
                <a:cs typeface="Times New Roman"/>
              </a:rPr>
              <a:t> </a:t>
            </a:r>
            <a:r>
              <a:rPr lang="en-US" sz="2400" dirty="0" smtClean="0">
                <a:latin typeface="Times New Roman"/>
                <a:cs typeface="Times New Roman"/>
              </a:rPr>
              <a:t>object says whether it is in set. To remove an element, set field </a:t>
            </a:r>
            <a:r>
              <a:rPr lang="en-US" sz="2400" dirty="0" err="1" smtClean="0">
                <a:solidFill>
                  <a:srgbClr val="800000"/>
                </a:solidFill>
                <a:latin typeface="Times New Roman"/>
                <a:cs typeface="Times New Roman"/>
              </a:rPr>
              <a:t>isInSet</a:t>
            </a:r>
            <a:r>
              <a:rPr lang="en-US" sz="2400" dirty="0" smtClean="0">
                <a:solidFill>
                  <a:srgbClr val="800000"/>
                </a:solidFill>
                <a:latin typeface="Times New Roman"/>
                <a:cs typeface="Times New Roman"/>
              </a:rPr>
              <a:t> </a:t>
            </a:r>
            <a:r>
              <a:rPr lang="en-US" sz="2400" dirty="0" smtClean="0">
                <a:latin typeface="Times New Roman"/>
                <a:cs typeface="Times New Roman"/>
              </a:rPr>
              <a:t>to </a:t>
            </a:r>
            <a:r>
              <a:rPr lang="en-US" sz="2400" b="1" dirty="0" smtClean="0">
                <a:solidFill>
                  <a:srgbClr val="800000"/>
                </a:solidFill>
                <a:latin typeface="Times New Roman"/>
                <a:cs typeface="Times New Roman"/>
              </a:rPr>
              <a:t>false</a:t>
            </a:r>
            <a:r>
              <a:rPr lang="en-US" sz="2400" dirty="0" smtClean="0">
                <a:latin typeface="Times New Roman"/>
                <a:cs typeface="Times New Roman"/>
              </a:rPr>
              <a:t>.</a:t>
            </a:r>
            <a:endParaRPr lang="en-US" sz="2400" dirty="0">
              <a:latin typeface="Times New Roman"/>
              <a:cs typeface="Times New Roman"/>
            </a:endParaRPr>
          </a:p>
        </p:txBody>
      </p:sp>
      <p:sp>
        <p:nvSpPr>
          <p:cNvPr id="7" name="Slide Number Placeholder 6"/>
          <p:cNvSpPr>
            <a:spLocks noGrp="1"/>
          </p:cNvSpPr>
          <p:nvPr>
            <p:ph type="sldNum" sz="quarter" idx="12"/>
          </p:nvPr>
        </p:nvSpPr>
        <p:spPr/>
        <p:txBody>
          <a:bodyPr/>
          <a:lstStyle/>
          <a:p>
            <a:fld id="{DF5216D5-7924-7F45-953F-83CA66E37359}" type="slidenum">
              <a:rPr lang="en-US" smtClean="0"/>
              <a:t>4</a:t>
            </a:fld>
            <a:endParaRPr lang="en-US"/>
          </a:p>
        </p:txBody>
      </p:sp>
    </p:spTree>
    <p:extLst>
      <p:ext uri="{BB962C8B-B14F-4D97-AF65-F5344CB8AC3E}">
        <p14:creationId xmlns:p14="http://schemas.microsoft.com/office/powerpoint/2010/main" val="19558555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30375" y="2681586"/>
            <a:ext cx="1800493" cy="461665"/>
          </a:xfrm>
          <a:prstGeom prst="rect">
            <a:avLst/>
          </a:prstGeom>
          <a:noFill/>
        </p:spPr>
        <p:txBody>
          <a:bodyPr wrap="none" rtlCol="0">
            <a:spAutoFit/>
          </a:bodyPr>
          <a:lstStyle/>
          <a:p>
            <a:r>
              <a:rPr lang="en-US" sz="2400" dirty="0" smtClean="0">
                <a:latin typeface="Times New Roman"/>
                <a:cs typeface="Times New Roman"/>
              </a:rPr>
              <a:t>0                 k</a:t>
            </a:r>
            <a:endParaRPr lang="en-US" sz="2400" dirty="0">
              <a:latin typeface="Times New Roman"/>
              <a:cs typeface="Times New Roman"/>
            </a:endParaRPr>
          </a:p>
        </p:txBody>
      </p:sp>
      <p:sp>
        <p:nvSpPr>
          <p:cNvPr id="2" name="Title 1"/>
          <p:cNvSpPr>
            <a:spLocks noGrp="1"/>
          </p:cNvSpPr>
          <p:nvPr>
            <p:ph type="title"/>
          </p:nvPr>
        </p:nvSpPr>
        <p:spPr>
          <a:xfrm>
            <a:off x="457200" y="274638"/>
            <a:ext cx="8229600" cy="646112"/>
          </a:xfrm>
        </p:spPr>
        <p:txBody>
          <a:bodyPr>
            <a:normAutofit/>
          </a:bodyPr>
          <a:lstStyle/>
          <a:p>
            <a:r>
              <a:rPr lang="en-US" sz="3200" dirty="0" smtClean="0">
                <a:solidFill>
                  <a:srgbClr val="800000"/>
                </a:solidFill>
              </a:rPr>
              <a:t>Hashing with </a:t>
            </a:r>
            <a:r>
              <a:rPr lang="en-US" sz="3200" b="1" dirty="0" smtClean="0">
                <a:solidFill>
                  <a:srgbClr val="800000"/>
                </a:solidFill>
              </a:rPr>
              <a:t>linear probing</a:t>
            </a:r>
            <a:endParaRPr lang="en-US" sz="3200" b="1" dirty="0">
              <a:solidFill>
                <a:srgbClr val="800000"/>
              </a:solidFill>
            </a:endParaRPr>
          </a:p>
        </p:txBody>
      </p:sp>
      <p:sp>
        <p:nvSpPr>
          <p:cNvPr id="4" name="Rectangle 3"/>
          <p:cNvSpPr/>
          <p:nvPr/>
        </p:nvSpPr>
        <p:spPr>
          <a:xfrm>
            <a:off x="650876" y="1105118"/>
            <a:ext cx="7191374" cy="984885"/>
          </a:xfrm>
          <a:prstGeom prst="rect">
            <a:avLst/>
          </a:prstGeom>
        </p:spPr>
        <p:txBody>
          <a:bodyPr wrap="square">
            <a:spAutoFit/>
          </a:bodyPr>
          <a:lstStyle/>
          <a:p>
            <a:r>
              <a:rPr lang="en-US" sz="2400" b="0" dirty="0" smtClean="0"/>
              <a:t>To add string </a:t>
            </a:r>
            <a:r>
              <a:rPr lang="en-US" sz="2400" dirty="0" smtClean="0">
                <a:latin typeface="Times New Roman"/>
                <a:cs typeface="Times New Roman"/>
              </a:rPr>
              <a:t>"</a:t>
            </a:r>
            <a:r>
              <a:rPr lang="en-US" sz="2400" b="0" dirty="0" err="1" smtClean="0"/>
              <a:t>bc</a:t>
            </a:r>
            <a:r>
              <a:rPr lang="en-US" sz="2400" dirty="0" smtClean="0">
                <a:latin typeface="Times New Roman"/>
                <a:cs typeface="Times New Roman"/>
              </a:rPr>
              <a:t>"</a:t>
            </a:r>
            <a:r>
              <a:rPr lang="en-US" sz="2400" b="0" dirty="0" smtClean="0"/>
              <a:t> to set:</a:t>
            </a:r>
            <a:endParaRPr lang="en-US" sz="2400" dirty="0"/>
          </a:p>
          <a:p>
            <a:pPr>
              <a:spcBef>
                <a:spcPts val="1200"/>
              </a:spcBef>
            </a:pPr>
            <a:r>
              <a:rPr lang="en-US" sz="2400" b="0" dirty="0" smtClean="0"/>
              <a:t>     </a:t>
            </a:r>
            <a:r>
              <a:rPr lang="en-US" sz="2400" b="0" dirty="0" smtClean="0">
                <a:solidFill>
                  <a:srgbClr val="800000"/>
                </a:solidFill>
              </a:rPr>
              <a:t> </a:t>
            </a:r>
            <a:r>
              <a:rPr lang="en-US" sz="2400" b="1" dirty="0" err="1" smtClean="0">
                <a:solidFill>
                  <a:srgbClr val="800000"/>
                </a:solidFill>
              </a:rPr>
              <a:t>int</a:t>
            </a:r>
            <a:r>
              <a:rPr lang="en-US" sz="2400" dirty="0" smtClean="0">
                <a:solidFill>
                  <a:srgbClr val="800000"/>
                </a:solidFill>
              </a:rPr>
              <a:t> k=  </a:t>
            </a:r>
            <a:r>
              <a:rPr lang="en-US" sz="2400" dirty="0" err="1" smtClean="0">
                <a:solidFill>
                  <a:srgbClr val="800000"/>
                </a:solidFill>
              </a:rPr>
              <a:t>hashCode</a:t>
            </a:r>
            <a:r>
              <a:rPr lang="en-US" sz="2400" dirty="0" smtClean="0">
                <a:solidFill>
                  <a:srgbClr val="800000"/>
                </a:solidFill>
              </a:rPr>
              <a:t>(</a:t>
            </a:r>
            <a:r>
              <a:rPr lang="en-US" sz="2400" dirty="0" smtClean="0">
                <a:solidFill>
                  <a:srgbClr val="800000"/>
                </a:solidFill>
                <a:latin typeface="Times New Roman"/>
                <a:cs typeface="Times New Roman"/>
              </a:rPr>
              <a:t>"</a:t>
            </a:r>
            <a:r>
              <a:rPr lang="en-US" sz="2400" dirty="0" err="1" smtClean="0">
                <a:solidFill>
                  <a:srgbClr val="800000"/>
                </a:solidFill>
                <a:latin typeface="Times New Roman"/>
                <a:cs typeface="Times New Roman"/>
              </a:rPr>
              <a:t>bc</a:t>
            </a:r>
            <a:r>
              <a:rPr lang="en-US" sz="2400" dirty="0" smtClean="0">
                <a:solidFill>
                  <a:srgbClr val="800000"/>
                </a:solidFill>
                <a:latin typeface="Times New Roman"/>
                <a:cs typeface="Times New Roman"/>
              </a:rPr>
              <a:t>");</a:t>
            </a:r>
            <a:endParaRPr lang="en-US" sz="2400" b="0" dirty="0">
              <a:solidFill>
                <a:srgbClr val="800000"/>
              </a:solidFill>
            </a:endParaRPr>
          </a:p>
        </p:txBody>
      </p:sp>
      <p:sp>
        <p:nvSpPr>
          <p:cNvPr id="5" name="TextBox 4"/>
          <p:cNvSpPr txBox="1"/>
          <p:nvPr/>
        </p:nvSpPr>
        <p:spPr>
          <a:xfrm>
            <a:off x="3533767" y="2116829"/>
            <a:ext cx="4308483" cy="461665"/>
          </a:xfrm>
          <a:prstGeom prst="rect">
            <a:avLst/>
          </a:prstGeom>
          <a:solidFill>
            <a:srgbClr val="CCFFCC"/>
          </a:solidFill>
        </p:spPr>
        <p:txBody>
          <a:bodyPr wrap="square" rtlCol="0">
            <a:spAutoFit/>
          </a:bodyPr>
          <a:lstStyle/>
          <a:p>
            <a:r>
              <a:rPr lang="en-US" sz="2400" dirty="0" smtClean="0">
                <a:solidFill>
                  <a:srgbClr val="800000"/>
                </a:solidFill>
                <a:latin typeface="Times New Roman"/>
                <a:cs typeface="Times New Roman"/>
              </a:rPr>
              <a:t>We discuss hash functions later</a:t>
            </a:r>
            <a:endParaRPr lang="en-US" sz="2400" dirty="0">
              <a:latin typeface="Times New Roman"/>
              <a:cs typeface="Times New Roman"/>
            </a:endParaRPr>
          </a:p>
        </p:txBody>
      </p:sp>
      <p:sp>
        <p:nvSpPr>
          <p:cNvPr id="6" name="Rectangle 5"/>
          <p:cNvSpPr/>
          <p:nvPr/>
        </p:nvSpPr>
        <p:spPr>
          <a:xfrm>
            <a:off x="1714500" y="3143251"/>
            <a:ext cx="5715000" cy="508000"/>
          </a:xfrm>
          <a:prstGeom prst="rect">
            <a:avLst/>
          </a:prstGeom>
          <a:noFill/>
          <a:ln cap="sq">
            <a:solidFill>
              <a:schemeClr val="tx1"/>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375946" y="3143251"/>
            <a:ext cx="338554" cy="461665"/>
          </a:xfrm>
          <a:prstGeom prst="rect">
            <a:avLst/>
          </a:prstGeom>
          <a:noFill/>
        </p:spPr>
        <p:txBody>
          <a:bodyPr wrap="none" rtlCol="0">
            <a:spAutoFit/>
          </a:bodyPr>
          <a:lstStyle/>
          <a:p>
            <a:r>
              <a:rPr lang="en-US" sz="2400" dirty="0" smtClean="0">
                <a:latin typeface="Times New Roman"/>
                <a:cs typeface="Times New Roman"/>
              </a:rPr>
              <a:t>b</a:t>
            </a:r>
            <a:endParaRPr lang="en-US" sz="2400" dirty="0">
              <a:latin typeface="Times New Roman"/>
              <a:cs typeface="Times New Roman"/>
            </a:endParaRPr>
          </a:p>
        </p:txBody>
      </p:sp>
      <p:cxnSp>
        <p:nvCxnSpPr>
          <p:cNvPr id="11" name="Straight Connector 10"/>
          <p:cNvCxnSpPr/>
          <p:nvPr/>
        </p:nvCxnSpPr>
        <p:spPr>
          <a:xfrm>
            <a:off x="3095625" y="3143251"/>
            <a:ext cx="0" cy="5080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3317875" y="3778250"/>
            <a:ext cx="0" cy="52387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3533775" y="3771900"/>
            <a:ext cx="0" cy="52387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3787775" y="3771900"/>
            <a:ext cx="0" cy="52387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V="1">
            <a:off x="4438650" y="3771900"/>
            <a:ext cx="0" cy="52387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867150" y="3782716"/>
            <a:ext cx="492443" cy="461665"/>
          </a:xfrm>
          <a:prstGeom prst="rect">
            <a:avLst/>
          </a:prstGeom>
          <a:noFill/>
        </p:spPr>
        <p:txBody>
          <a:bodyPr wrap="none" rtlCol="0">
            <a:spAutoFit/>
          </a:bodyPr>
          <a:lstStyle/>
          <a:p>
            <a:r>
              <a:rPr lang="en-US" sz="2400" dirty="0" smtClean="0">
                <a:latin typeface="Times New Roman"/>
                <a:cs typeface="Times New Roman"/>
              </a:rPr>
              <a:t>…</a:t>
            </a:r>
            <a:endParaRPr lang="en-US" sz="2400" dirty="0">
              <a:latin typeface="Times New Roman"/>
              <a:cs typeface="Times New Roman"/>
            </a:endParaRPr>
          </a:p>
        </p:txBody>
      </p:sp>
      <p:sp>
        <p:nvSpPr>
          <p:cNvPr id="18" name="TextBox 17"/>
          <p:cNvSpPr txBox="1"/>
          <p:nvPr/>
        </p:nvSpPr>
        <p:spPr>
          <a:xfrm>
            <a:off x="1111250" y="4302125"/>
            <a:ext cx="5150118" cy="830997"/>
          </a:xfrm>
          <a:prstGeom prst="rect">
            <a:avLst/>
          </a:prstGeom>
          <a:noFill/>
        </p:spPr>
        <p:txBody>
          <a:bodyPr wrap="none" rtlCol="0">
            <a:spAutoFit/>
          </a:bodyPr>
          <a:lstStyle/>
          <a:p>
            <a:r>
              <a:rPr lang="en-US" sz="2400" dirty="0" smtClean="0"/>
              <a:t>Check elements </a:t>
            </a:r>
            <a:r>
              <a:rPr lang="en-US" sz="2400" dirty="0" smtClean="0">
                <a:solidFill>
                  <a:srgbClr val="800000"/>
                </a:solidFill>
              </a:rPr>
              <a:t>b[k]</a:t>
            </a:r>
            <a:r>
              <a:rPr lang="en-US" sz="2400" dirty="0" smtClean="0"/>
              <a:t>, </a:t>
            </a:r>
            <a:r>
              <a:rPr lang="en-US" sz="2400" dirty="0" smtClean="0">
                <a:solidFill>
                  <a:srgbClr val="800000"/>
                </a:solidFill>
              </a:rPr>
              <a:t>b[k+1]</a:t>
            </a:r>
            <a:r>
              <a:rPr lang="en-US" sz="2400" dirty="0" smtClean="0"/>
              <a:t>, … until:</a:t>
            </a:r>
          </a:p>
          <a:p>
            <a:r>
              <a:rPr lang="en-US" sz="2400" b="1" dirty="0">
                <a:latin typeface="Times New Roman"/>
                <a:cs typeface="Times New Roman"/>
              </a:rPr>
              <a:t>n</a:t>
            </a:r>
            <a:r>
              <a:rPr lang="en-US" sz="2400" b="1" dirty="0" smtClean="0">
                <a:latin typeface="Times New Roman"/>
                <a:cs typeface="Times New Roman"/>
              </a:rPr>
              <a:t>ull</a:t>
            </a:r>
            <a:r>
              <a:rPr lang="en-US" sz="2400" dirty="0" smtClean="0">
                <a:latin typeface="Times New Roman"/>
                <a:cs typeface="Times New Roman"/>
              </a:rPr>
              <a:t> or element containing "</a:t>
            </a:r>
            <a:r>
              <a:rPr lang="en-US" sz="2400" b="0" dirty="0" err="1" smtClean="0"/>
              <a:t>bc</a:t>
            </a:r>
            <a:r>
              <a:rPr lang="en-US" sz="2400" dirty="0" smtClean="0">
                <a:latin typeface="Times New Roman"/>
                <a:cs typeface="Times New Roman"/>
              </a:rPr>
              <a:t>"</a:t>
            </a:r>
            <a:r>
              <a:rPr lang="en-US" sz="2400" b="0" dirty="0" smtClean="0"/>
              <a:t> is </a:t>
            </a:r>
            <a:r>
              <a:rPr lang="en-US" sz="2400" dirty="0" smtClean="0"/>
              <a:t>found</a:t>
            </a:r>
            <a:endParaRPr lang="en-US" sz="2400" dirty="0"/>
          </a:p>
        </p:txBody>
      </p:sp>
      <p:sp>
        <p:nvSpPr>
          <p:cNvPr id="19" name="TextBox 18"/>
          <p:cNvSpPr txBox="1"/>
          <p:nvPr/>
        </p:nvSpPr>
        <p:spPr>
          <a:xfrm>
            <a:off x="728372" y="5627041"/>
            <a:ext cx="3813865" cy="461665"/>
          </a:xfrm>
          <a:prstGeom prst="rect">
            <a:avLst/>
          </a:prstGeom>
          <a:solidFill>
            <a:srgbClr val="CCFFCC"/>
          </a:solidFill>
        </p:spPr>
        <p:txBody>
          <a:bodyPr wrap="none" rtlCol="0">
            <a:spAutoFit/>
          </a:bodyPr>
          <a:lstStyle/>
          <a:p>
            <a:r>
              <a:rPr lang="en-US" sz="2400" b="1" dirty="0" smtClean="0">
                <a:solidFill>
                  <a:srgbClr val="FF0000"/>
                </a:solidFill>
                <a:latin typeface="Times New Roman"/>
                <a:cs typeface="Times New Roman"/>
              </a:rPr>
              <a:t>Probe</a:t>
            </a:r>
            <a:r>
              <a:rPr lang="en-US" sz="2400" dirty="0" smtClean="0">
                <a:latin typeface="Times New Roman"/>
                <a:cs typeface="Times New Roman"/>
              </a:rPr>
              <a:t>: checking one element</a:t>
            </a:r>
            <a:endParaRPr lang="en-US" sz="2400" dirty="0">
              <a:latin typeface="Times New Roman"/>
              <a:cs typeface="Times New Roman"/>
            </a:endParaRPr>
          </a:p>
        </p:txBody>
      </p:sp>
      <p:sp>
        <p:nvSpPr>
          <p:cNvPr id="22" name="Slide Number Placeholder 21"/>
          <p:cNvSpPr>
            <a:spLocks noGrp="1"/>
          </p:cNvSpPr>
          <p:nvPr>
            <p:ph type="sldNum" sz="quarter" idx="12"/>
          </p:nvPr>
        </p:nvSpPr>
        <p:spPr/>
        <p:txBody>
          <a:bodyPr/>
          <a:lstStyle/>
          <a:p>
            <a:fld id="{DF5216D5-7924-7F45-953F-83CA66E37359}" type="slidenum">
              <a:rPr lang="en-US" smtClean="0"/>
              <a:t>5</a:t>
            </a:fld>
            <a:endParaRPr lang="en-US"/>
          </a:p>
        </p:txBody>
      </p:sp>
    </p:spTree>
    <p:extLst>
      <p:ext uri="{BB962C8B-B14F-4D97-AF65-F5344CB8AC3E}">
        <p14:creationId xmlns:p14="http://schemas.microsoft.com/office/powerpoint/2010/main" val="2911826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14500" y="1727797"/>
            <a:ext cx="2492990" cy="461665"/>
          </a:xfrm>
          <a:prstGeom prst="rect">
            <a:avLst/>
          </a:prstGeom>
          <a:noFill/>
        </p:spPr>
        <p:txBody>
          <a:bodyPr wrap="none" rtlCol="0">
            <a:spAutoFit/>
          </a:bodyPr>
          <a:lstStyle/>
          <a:p>
            <a:r>
              <a:rPr lang="en-US" sz="2400" dirty="0" smtClean="0">
                <a:latin typeface="Times New Roman"/>
                <a:cs typeface="Times New Roman"/>
              </a:rPr>
              <a:t>0                         k</a:t>
            </a:r>
            <a:endParaRPr lang="en-US" sz="2400" dirty="0">
              <a:latin typeface="Times New Roman"/>
              <a:cs typeface="Times New Roman"/>
            </a:endParaRPr>
          </a:p>
        </p:txBody>
      </p:sp>
      <p:sp>
        <p:nvSpPr>
          <p:cNvPr id="2" name="Title 1"/>
          <p:cNvSpPr>
            <a:spLocks noGrp="1"/>
          </p:cNvSpPr>
          <p:nvPr>
            <p:ph type="title"/>
          </p:nvPr>
        </p:nvSpPr>
        <p:spPr>
          <a:xfrm>
            <a:off x="457200" y="274638"/>
            <a:ext cx="8229600" cy="646112"/>
          </a:xfrm>
        </p:spPr>
        <p:txBody>
          <a:bodyPr>
            <a:normAutofit/>
          </a:bodyPr>
          <a:lstStyle/>
          <a:p>
            <a:r>
              <a:rPr lang="en-US" sz="3200" b="1" dirty="0" smtClean="0">
                <a:solidFill>
                  <a:srgbClr val="800000"/>
                </a:solidFill>
              </a:rPr>
              <a:t>Basic fact</a:t>
            </a:r>
            <a:endParaRPr lang="en-US" sz="3200" b="1" dirty="0">
              <a:solidFill>
                <a:srgbClr val="800000"/>
              </a:solidFill>
            </a:endParaRPr>
          </a:p>
        </p:txBody>
      </p:sp>
      <p:sp>
        <p:nvSpPr>
          <p:cNvPr id="4" name="Rectangle 3"/>
          <p:cNvSpPr/>
          <p:nvPr/>
        </p:nvSpPr>
        <p:spPr>
          <a:xfrm>
            <a:off x="650876" y="1105118"/>
            <a:ext cx="7191374" cy="461665"/>
          </a:xfrm>
          <a:prstGeom prst="rect">
            <a:avLst/>
          </a:prstGeom>
        </p:spPr>
        <p:txBody>
          <a:bodyPr wrap="square">
            <a:spAutoFit/>
          </a:bodyPr>
          <a:lstStyle/>
          <a:p>
            <a:r>
              <a:rPr lang="en-US" sz="2400" b="1" dirty="0" err="1" smtClean="0">
                <a:solidFill>
                  <a:srgbClr val="800000"/>
                </a:solidFill>
              </a:rPr>
              <a:t>int</a:t>
            </a:r>
            <a:r>
              <a:rPr lang="en-US" sz="2400" dirty="0" smtClean="0">
                <a:solidFill>
                  <a:srgbClr val="800000"/>
                </a:solidFill>
              </a:rPr>
              <a:t> k=  </a:t>
            </a:r>
            <a:r>
              <a:rPr lang="en-US" sz="2400" dirty="0" err="1" smtClean="0">
                <a:solidFill>
                  <a:srgbClr val="800000"/>
                </a:solidFill>
              </a:rPr>
              <a:t>hashCode</a:t>
            </a:r>
            <a:r>
              <a:rPr lang="en-US" sz="2400" dirty="0" smtClean="0">
                <a:solidFill>
                  <a:srgbClr val="800000"/>
                </a:solidFill>
              </a:rPr>
              <a:t>(</a:t>
            </a:r>
            <a:r>
              <a:rPr lang="en-US" sz="2400" dirty="0">
                <a:solidFill>
                  <a:srgbClr val="800000"/>
                </a:solidFill>
                <a:latin typeface="Times New Roman"/>
                <a:cs typeface="Times New Roman"/>
              </a:rPr>
              <a:t>s</a:t>
            </a:r>
            <a:r>
              <a:rPr lang="en-US" sz="2400" dirty="0" smtClean="0">
                <a:solidFill>
                  <a:srgbClr val="800000"/>
                </a:solidFill>
                <a:latin typeface="Times New Roman"/>
                <a:cs typeface="Times New Roman"/>
              </a:rPr>
              <a:t>);</a:t>
            </a:r>
            <a:endParaRPr lang="en-US" sz="2400" b="0" dirty="0">
              <a:solidFill>
                <a:srgbClr val="800000"/>
              </a:solidFill>
            </a:endParaRPr>
          </a:p>
        </p:txBody>
      </p:sp>
      <p:sp>
        <p:nvSpPr>
          <p:cNvPr id="6" name="Rectangle 5"/>
          <p:cNvSpPr/>
          <p:nvPr/>
        </p:nvSpPr>
        <p:spPr>
          <a:xfrm>
            <a:off x="1714500" y="2159001"/>
            <a:ext cx="5715000" cy="508000"/>
          </a:xfrm>
          <a:prstGeom prst="rect">
            <a:avLst/>
          </a:prstGeom>
          <a:noFill/>
          <a:ln cap="sq">
            <a:solidFill>
              <a:schemeClr val="tx1"/>
            </a:solidFill>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353721" y="2159001"/>
            <a:ext cx="338554" cy="461665"/>
          </a:xfrm>
          <a:prstGeom prst="rect">
            <a:avLst/>
          </a:prstGeom>
          <a:noFill/>
        </p:spPr>
        <p:txBody>
          <a:bodyPr wrap="none" rtlCol="0">
            <a:spAutoFit/>
          </a:bodyPr>
          <a:lstStyle/>
          <a:p>
            <a:r>
              <a:rPr lang="en-US" sz="2400" dirty="0" smtClean="0">
                <a:latin typeface="Times New Roman"/>
                <a:cs typeface="Times New Roman"/>
              </a:rPr>
              <a:t>b</a:t>
            </a:r>
            <a:endParaRPr lang="en-US" sz="2400" dirty="0">
              <a:latin typeface="Times New Roman"/>
              <a:cs typeface="Times New Roman"/>
            </a:endParaRPr>
          </a:p>
        </p:txBody>
      </p:sp>
      <p:cxnSp>
        <p:nvCxnSpPr>
          <p:cNvPr id="11" name="Straight Connector 10"/>
          <p:cNvCxnSpPr/>
          <p:nvPr/>
        </p:nvCxnSpPr>
        <p:spPr>
          <a:xfrm>
            <a:off x="3787775" y="2159001"/>
            <a:ext cx="0" cy="5080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3905250" y="2841625"/>
            <a:ext cx="0" cy="52387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4121150" y="2835275"/>
            <a:ext cx="0" cy="52387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4375150" y="2835275"/>
            <a:ext cx="0" cy="52387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V="1">
            <a:off x="5026025" y="2835275"/>
            <a:ext cx="0" cy="52387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454525" y="2846091"/>
            <a:ext cx="492443" cy="461665"/>
          </a:xfrm>
          <a:prstGeom prst="rect">
            <a:avLst/>
          </a:prstGeom>
          <a:noFill/>
        </p:spPr>
        <p:txBody>
          <a:bodyPr wrap="none" rtlCol="0">
            <a:spAutoFit/>
          </a:bodyPr>
          <a:lstStyle/>
          <a:p>
            <a:r>
              <a:rPr lang="en-US" sz="2400" dirty="0" smtClean="0">
                <a:latin typeface="Times New Roman"/>
                <a:cs typeface="Times New Roman"/>
              </a:rPr>
              <a:t>…</a:t>
            </a:r>
            <a:endParaRPr lang="en-US" sz="2400" dirty="0">
              <a:latin typeface="Times New Roman"/>
              <a:cs typeface="Times New Roman"/>
            </a:endParaRPr>
          </a:p>
        </p:txBody>
      </p:sp>
      <p:sp>
        <p:nvSpPr>
          <p:cNvPr id="18" name="TextBox 17"/>
          <p:cNvSpPr txBox="1"/>
          <p:nvPr/>
        </p:nvSpPr>
        <p:spPr>
          <a:xfrm>
            <a:off x="465166" y="3359150"/>
            <a:ext cx="7978717" cy="2031325"/>
          </a:xfrm>
          <a:prstGeom prst="rect">
            <a:avLst/>
          </a:prstGeom>
          <a:noFill/>
        </p:spPr>
        <p:txBody>
          <a:bodyPr wrap="none" rtlCol="0">
            <a:spAutoFit/>
          </a:bodyPr>
          <a:lstStyle/>
          <a:p>
            <a:r>
              <a:rPr lang="en-US" sz="2400" dirty="0" smtClean="0">
                <a:latin typeface="Times New Roman"/>
                <a:cs typeface="Times New Roman"/>
              </a:rPr>
              <a:t>Suppose </a:t>
            </a:r>
            <a:r>
              <a:rPr lang="en-US" sz="2400" dirty="0" smtClean="0">
                <a:solidFill>
                  <a:srgbClr val="800000"/>
                </a:solidFill>
                <a:latin typeface="Times New Roman"/>
                <a:cs typeface="Times New Roman"/>
              </a:rPr>
              <a:t>k = </a:t>
            </a:r>
            <a:r>
              <a:rPr lang="en-US" sz="2400" dirty="0" err="1" smtClean="0">
                <a:solidFill>
                  <a:srgbClr val="800000"/>
                </a:solidFill>
                <a:latin typeface="Times New Roman"/>
                <a:cs typeface="Times New Roman"/>
              </a:rPr>
              <a:t>hashCode</a:t>
            </a:r>
            <a:r>
              <a:rPr lang="en-US" sz="2400" dirty="0" smtClean="0">
                <a:solidFill>
                  <a:srgbClr val="800000"/>
                </a:solidFill>
                <a:latin typeface="Times New Roman"/>
                <a:cs typeface="Times New Roman"/>
              </a:rPr>
              <a:t>(s)</a:t>
            </a:r>
            <a:r>
              <a:rPr lang="en-US" sz="2400" dirty="0" smtClean="0">
                <a:latin typeface="Times New Roman"/>
                <a:cs typeface="Times New Roman"/>
              </a:rPr>
              <a:t>.</a:t>
            </a:r>
          </a:p>
          <a:p>
            <a:pPr>
              <a:spcBef>
                <a:spcPts val="1200"/>
              </a:spcBef>
            </a:pPr>
            <a:r>
              <a:rPr lang="en-US" sz="2400" dirty="0" smtClean="0">
                <a:latin typeface="Times New Roman"/>
                <a:cs typeface="Times New Roman"/>
              </a:rPr>
              <a:t>Suppose </a:t>
            </a:r>
            <a:r>
              <a:rPr lang="en-US" sz="2400" dirty="0" smtClean="0">
                <a:solidFill>
                  <a:srgbClr val="800000"/>
                </a:solidFill>
                <a:latin typeface="Times New Roman"/>
                <a:cs typeface="Times New Roman"/>
              </a:rPr>
              <a:t>s</a:t>
            </a:r>
            <a:r>
              <a:rPr lang="en-US" sz="2400" dirty="0" smtClean="0">
                <a:latin typeface="Times New Roman"/>
                <a:cs typeface="Times New Roman"/>
              </a:rPr>
              <a:t> is in set.</a:t>
            </a:r>
          </a:p>
          <a:p>
            <a:pPr>
              <a:spcBef>
                <a:spcPts val="1200"/>
              </a:spcBef>
            </a:pPr>
            <a:r>
              <a:rPr lang="en-US" sz="2400" dirty="0" smtClean="0">
                <a:latin typeface="Times New Roman"/>
                <a:cs typeface="Times New Roman"/>
              </a:rPr>
              <a:t>Let </a:t>
            </a:r>
            <a:r>
              <a:rPr lang="en-US" sz="2400" dirty="0" smtClean="0">
                <a:solidFill>
                  <a:srgbClr val="800000"/>
                </a:solidFill>
                <a:latin typeface="Times New Roman"/>
                <a:cs typeface="Times New Roman"/>
              </a:rPr>
              <a:t>b[j]</a:t>
            </a:r>
            <a:r>
              <a:rPr lang="en-US" sz="2400" dirty="0" smtClean="0">
                <a:latin typeface="Times New Roman"/>
                <a:cs typeface="Times New Roman"/>
              </a:rPr>
              <a:t> be first (with wraparound) null element at or after </a:t>
            </a:r>
            <a:r>
              <a:rPr lang="en-US" sz="2400" dirty="0" smtClean="0">
                <a:solidFill>
                  <a:srgbClr val="800000"/>
                </a:solidFill>
                <a:latin typeface="Times New Roman"/>
                <a:cs typeface="Times New Roman"/>
              </a:rPr>
              <a:t>b[k]</a:t>
            </a:r>
            <a:r>
              <a:rPr lang="en-US" sz="2400" dirty="0" smtClean="0">
                <a:latin typeface="Times New Roman"/>
                <a:cs typeface="Times New Roman"/>
              </a:rPr>
              <a:t>.</a:t>
            </a:r>
          </a:p>
          <a:p>
            <a:pPr>
              <a:spcBef>
                <a:spcPts val="1200"/>
              </a:spcBef>
            </a:pPr>
            <a:r>
              <a:rPr lang="en-US" sz="2400" dirty="0" smtClean="0">
                <a:latin typeface="Times New Roman"/>
                <a:cs typeface="Times New Roman"/>
              </a:rPr>
              <a:t>Then </a:t>
            </a:r>
            <a:r>
              <a:rPr lang="en-US" sz="2400" dirty="0" smtClean="0">
                <a:solidFill>
                  <a:srgbClr val="800000"/>
                </a:solidFill>
                <a:latin typeface="Times New Roman"/>
                <a:cs typeface="Times New Roman"/>
              </a:rPr>
              <a:t>s </a:t>
            </a:r>
            <a:r>
              <a:rPr lang="en-US" sz="2400" dirty="0" smtClean="0">
                <a:latin typeface="Times New Roman"/>
                <a:cs typeface="Times New Roman"/>
              </a:rPr>
              <a:t>is in one of elements </a:t>
            </a:r>
            <a:r>
              <a:rPr lang="en-US" sz="2400" dirty="0" smtClean="0">
                <a:solidFill>
                  <a:srgbClr val="800000"/>
                </a:solidFill>
                <a:latin typeface="Times New Roman"/>
                <a:cs typeface="Times New Roman"/>
              </a:rPr>
              <a:t>b[k..j-1]</a:t>
            </a:r>
            <a:r>
              <a:rPr lang="en-US" sz="2400" dirty="0" smtClean="0">
                <a:latin typeface="Times New Roman"/>
                <a:cs typeface="Times New Roman"/>
              </a:rPr>
              <a:t> (with wraparound) </a:t>
            </a:r>
            <a:endParaRPr lang="en-US" sz="2400" dirty="0">
              <a:latin typeface="Times New Roman"/>
              <a:cs typeface="Times New Roman"/>
            </a:endParaRPr>
          </a:p>
        </p:txBody>
      </p:sp>
      <p:sp>
        <p:nvSpPr>
          <p:cNvPr id="3" name="TextBox 2"/>
          <p:cNvSpPr txBox="1"/>
          <p:nvPr/>
        </p:nvSpPr>
        <p:spPr>
          <a:xfrm>
            <a:off x="1324270" y="5621925"/>
            <a:ext cx="6517980" cy="461665"/>
          </a:xfrm>
          <a:prstGeom prst="rect">
            <a:avLst/>
          </a:prstGeom>
          <a:solidFill>
            <a:srgbClr val="CCFFCC"/>
          </a:solidFill>
        </p:spPr>
        <p:txBody>
          <a:bodyPr wrap="none" rtlCol="0">
            <a:spAutoFit/>
          </a:bodyPr>
          <a:lstStyle/>
          <a:p>
            <a:r>
              <a:rPr lang="en-US" sz="2400" dirty="0" smtClean="0">
                <a:latin typeface="Times New Roman"/>
                <a:cs typeface="Times New Roman"/>
              </a:rPr>
              <a:t>Basic fact relies on never setting an element to </a:t>
            </a:r>
            <a:r>
              <a:rPr lang="en-US" sz="2400" b="1" dirty="0" smtClean="0">
                <a:latin typeface="Times New Roman"/>
                <a:cs typeface="Times New Roman"/>
              </a:rPr>
              <a:t>null</a:t>
            </a:r>
            <a:endParaRPr lang="en-US" sz="2400" dirty="0">
              <a:latin typeface="Times New Roman"/>
              <a:cs typeface="Times New Roman"/>
            </a:endParaRPr>
          </a:p>
        </p:txBody>
      </p:sp>
      <p:sp>
        <p:nvSpPr>
          <p:cNvPr id="10" name="Slide Number Placeholder 9"/>
          <p:cNvSpPr>
            <a:spLocks noGrp="1"/>
          </p:cNvSpPr>
          <p:nvPr>
            <p:ph type="sldNum" sz="quarter" idx="12"/>
          </p:nvPr>
        </p:nvSpPr>
        <p:spPr/>
        <p:txBody>
          <a:bodyPr/>
          <a:lstStyle/>
          <a:p>
            <a:fld id="{DF5216D5-7924-7F45-953F-83CA66E37359}" type="slidenum">
              <a:rPr lang="en-US" smtClean="0"/>
              <a:t>6</a:t>
            </a:fld>
            <a:endParaRPr lang="en-US"/>
          </a:p>
        </p:txBody>
      </p:sp>
    </p:spTree>
    <p:extLst>
      <p:ext uri="{BB962C8B-B14F-4D97-AF65-F5344CB8AC3E}">
        <p14:creationId xmlns:p14="http://schemas.microsoft.com/office/powerpoint/2010/main" val="2621473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2750"/>
            <a:ext cx="8229600" cy="6000750"/>
          </a:xfrm>
        </p:spPr>
        <p:txBody>
          <a:bodyPr>
            <a:noAutofit/>
          </a:bodyPr>
          <a:lstStyle/>
          <a:p>
            <a:pPr marL="0" indent="0">
              <a:spcBef>
                <a:spcPts val="0"/>
              </a:spcBef>
              <a:buNone/>
            </a:pPr>
            <a:r>
              <a:rPr lang="en-US" sz="2400" b="0" dirty="0" smtClean="0">
                <a:solidFill>
                  <a:srgbClr val="008000"/>
                </a:solidFill>
                <a:latin typeface="Times New Roman"/>
                <a:cs typeface="Times New Roman"/>
              </a:rPr>
              <a:t>/** Add s to this set (if not in) */</a:t>
            </a:r>
          </a:p>
          <a:p>
            <a:pPr marL="0" indent="0">
              <a:spcBef>
                <a:spcPts val="0"/>
              </a:spcBef>
              <a:buNone/>
            </a:pPr>
            <a:r>
              <a:rPr lang="en-US" sz="2400" b="1" dirty="0" smtClean="0">
                <a:latin typeface="Times New Roman"/>
                <a:cs typeface="Times New Roman"/>
              </a:rPr>
              <a:t>public void</a:t>
            </a:r>
            <a:r>
              <a:rPr lang="en-US" sz="2400" b="0" dirty="0" smtClean="0">
                <a:latin typeface="Times New Roman"/>
                <a:cs typeface="Times New Roman"/>
              </a:rPr>
              <a:t> add(String s) {</a:t>
            </a:r>
          </a:p>
          <a:p>
            <a:pPr marL="0" indent="0">
              <a:spcBef>
                <a:spcPts val="0"/>
              </a:spcBef>
              <a:buNone/>
            </a:pPr>
            <a:r>
              <a:rPr lang="en-US" sz="2400" b="0" dirty="0" smtClean="0">
                <a:latin typeface="Times New Roman"/>
                <a:cs typeface="Times New Roman"/>
              </a:rPr>
              <a:t>	</a:t>
            </a:r>
            <a:r>
              <a:rPr lang="en-US" sz="2400" b="1" dirty="0" err="1" smtClean="0">
                <a:latin typeface="Times New Roman"/>
                <a:cs typeface="Times New Roman"/>
              </a:rPr>
              <a:t>int</a:t>
            </a:r>
            <a:r>
              <a:rPr lang="en-US" sz="2400" b="0" dirty="0" smtClean="0">
                <a:latin typeface="Times New Roman"/>
                <a:cs typeface="Times New Roman"/>
              </a:rPr>
              <a:t> k=  </a:t>
            </a:r>
            <a:r>
              <a:rPr lang="en-US" sz="2400" b="0" dirty="0" err="1" smtClean="0">
                <a:latin typeface="Times New Roman"/>
                <a:cs typeface="Times New Roman"/>
              </a:rPr>
              <a:t>hashCode</a:t>
            </a:r>
            <a:r>
              <a:rPr lang="en-US" sz="2400" b="0" dirty="0" smtClean="0">
                <a:latin typeface="Times New Roman"/>
                <a:cs typeface="Times New Roman"/>
              </a:rPr>
              <a:t>(s);</a:t>
            </a:r>
          </a:p>
          <a:p>
            <a:pPr marL="0" indent="0">
              <a:spcBef>
                <a:spcPts val="0"/>
              </a:spcBef>
              <a:buNone/>
            </a:pPr>
            <a:r>
              <a:rPr lang="en-US" sz="2400" b="0" dirty="0" smtClean="0">
                <a:latin typeface="Times New Roman"/>
                <a:cs typeface="Times New Roman"/>
              </a:rPr>
              <a:t>	</a:t>
            </a:r>
            <a:r>
              <a:rPr lang="en-US" sz="2400" b="1" dirty="0" smtClean="0">
                <a:latin typeface="Times New Roman"/>
                <a:cs typeface="Times New Roman"/>
              </a:rPr>
              <a:t>while</a:t>
            </a:r>
            <a:r>
              <a:rPr lang="en-US" sz="2400" b="0" dirty="0" smtClean="0">
                <a:latin typeface="Times New Roman"/>
                <a:cs typeface="Times New Roman"/>
              </a:rPr>
              <a:t> (b[k] != </a:t>
            </a:r>
            <a:r>
              <a:rPr lang="en-US" sz="2400" b="1" dirty="0" smtClean="0">
                <a:latin typeface="Times New Roman"/>
                <a:cs typeface="Times New Roman"/>
              </a:rPr>
              <a:t>null</a:t>
            </a:r>
            <a:r>
              <a:rPr lang="en-US" sz="2400" b="0" dirty="0" smtClean="0">
                <a:latin typeface="Times New Roman"/>
                <a:cs typeface="Times New Roman"/>
              </a:rPr>
              <a:t>  &amp;&amp;  !b[k].</a:t>
            </a:r>
            <a:r>
              <a:rPr lang="en-US" sz="2400" b="0" dirty="0" err="1" smtClean="0">
                <a:latin typeface="Times New Roman"/>
                <a:cs typeface="Times New Roman"/>
              </a:rPr>
              <a:t>element.equals</a:t>
            </a:r>
            <a:r>
              <a:rPr lang="en-US" sz="2400" b="0" dirty="0" smtClean="0">
                <a:latin typeface="Times New Roman"/>
                <a:cs typeface="Times New Roman"/>
              </a:rPr>
              <a:t>(s))</a:t>
            </a:r>
          </a:p>
          <a:p>
            <a:pPr marL="0" indent="0">
              <a:spcBef>
                <a:spcPts val="0"/>
              </a:spcBef>
              <a:buNone/>
            </a:pPr>
            <a:r>
              <a:rPr lang="en-US" sz="2400" b="0" dirty="0" smtClean="0">
                <a:latin typeface="Times New Roman"/>
                <a:cs typeface="Times New Roman"/>
              </a:rPr>
              <a:t>	       k= (k+1) % </a:t>
            </a:r>
            <a:r>
              <a:rPr lang="en-US" sz="2400" b="0" dirty="0" err="1" smtClean="0">
                <a:latin typeface="Times New Roman"/>
                <a:cs typeface="Times New Roman"/>
              </a:rPr>
              <a:t>b.length</a:t>
            </a:r>
            <a:r>
              <a:rPr lang="en-US" sz="2400" b="0" dirty="0" smtClean="0">
                <a:latin typeface="Times New Roman"/>
                <a:cs typeface="Times New Roman"/>
              </a:rPr>
              <a:t>(); </a:t>
            </a:r>
          </a:p>
          <a:p>
            <a:pPr marL="0" indent="0">
              <a:spcBef>
                <a:spcPts val="1200"/>
              </a:spcBef>
              <a:buNone/>
            </a:pPr>
            <a:r>
              <a:rPr lang="en-US" sz="2400" b="0" dirty="0" smtClean="0">
                <a:latin typeface="Times New Roman"/>
                <a:cs typeface="Times New Roman"/>
              </a:rPr>
              <a:t>     </a:t>
            </a:r>
            <a:r>
              <a:rPr lang="en-US" sz="2400" dirty="0" smtClean="0">
                <a:latin typeface="Times New Roman"/>
                <a:cs typeface="Times New Roman"/>
              </a:rPr>
              <a:t>	</a:t>
            </a:r>
            <a:r>
              <a:rPr lang="en-US" sz="2400" b="1" dirty="0" smtClean="0">
                <a:latin typeface="Times New Roman"/>
                <a:cs typeface="Times New Roman"/>
              </a:rPr>
              <a:t>if</a:t>
            </a:r>
            <a:r>
              <a:rPr lang="en-US" sz="2400" dirty="0" smtClean="0">
                <a:latin typeface="Times New Roman"/>
                <a:cs typeface="Times New Roman"/>
              </a:rPr>
              <a:t> </a:t>
            </a:r>
            <a:r>
              <a:rPr lang="en-US" sz="2400" b="0" dirty="0" smtClean="0">
                <a:latin typeface="Times New Roman"/>
                <a:cs typeface="Times New Roman"/>
              </a:rPr>
              <a:t>(b[k] = = </a:t>
            </a:r>
            <a:r>
              <a:rPr lang="en-US" sz="2400" b="1" dirty="0" smtClean="0">
                <a:latin typeface="Times New Roman"/>
                <a:cs typeface="Times New Roman"/>
              </a:rPr>
              <a:t>null</a:t>
            </a:r>
            <a:r>
              <a:rPr lang="en-US" sz="2400" b="0" dirty="0" smtClean="0">
                <a:latin typeface="Times New Roman"/>
                <a:cs typeface="Times New Roman"/>
              </a:rPr>
              <a:t>) {</a:t>
            </a:r>
          </a:p>
          <a:p>
            <a:pPr marL="0" indent="0">
              <a:spcBef>
                <a:spcPts val="0"/>
              </a:spcBef>
              <a:buNone/>
            </a:pPr>
            <a:r>
              <a:rPr lang="en-US" sz="2400" dirty="0" smtClean="0">
                <a:latin typeface="Times New Roman"/>
                <a:cs typeface="Times New Roman"/>
              </a:rPr>
              <a:t>             </a:t>
            </a:r>
            <a:r>
              <a:rPr lang="en-US" sz="2400" b="0" dirty="0" smtClean="0">
                <a:latin typeface="Times New Roman"/>
                <a:cs typeface="Times New Roman"/>
              </a:rPr>
              <a:t>b[k]=  </a:t>
            </a:r>
            <a:r>
              <a:rPr lang="en-US" sz="2400" b="1" dirty="0" smtClean="0">
                <a:latin typeface="Times New Roman"/>
                <a:cs typeface="Times New Roman"/>
              </a:rPr>
              <a:t>new</a:t>
            </a:r>
            <a:r>
              <a:rPr lang="en-US" sz="2400" b="0" dirty="0" smtClean="0">
                <a:latin typeface="Times New Roman"/>
                <a:cs typeface="Times New Roman"/>
              </a:rPr>
              <a:t> </a:t>
            </a:r>
            <a:r>
              <a:rPr lang="en-US" sz="2400" b="0" dirty="0" err="1" smtClean="0">
                <a:latin typeface="Times New Roman"/>
                <a:cs typeface="Times New Roman"/>
              </a:rPr>
              <a:t>HashEntry</a:t>
            </a:r>
            <a:r>
              <a:rPr lang="en-US" sz="2400" b="0" dirty="0" smtClean="0">
                <a:latin typeface="Times New Roman"/>
                <a:cs typeface="Times New Roman"/>
              </a:rPr>
              <a:t>(s, </a:t>
            </a:r>
            <a:r>
              <a:rPr lang="en-US" sz="2400" b="1" dirty="0" smtClean="0">
                <a:latin typeface="Times New Roman"/>
                <a:cs typeface="Times New Roman"/>
              </a:rPr>
              <a:t>true</a:t>
            </a:r>
            <a:r>
              <a:rPr lang="en-US" sz="2400" b="0" dirty="0" smtClean="0">
                <a:latin typeface="Times New Roman"/>
                <a:cs typeface="Times New Roman"/>
              </a:rPr>
              <a:t>);</a:t>
            </a:r>
          </a:p>
          <a:p>
            <a:pPr marL="0" indent="0">
              <a:spcBef>
                <a:spcPts val="0"/>
              </a:spcBef>
              <a:buNone/>
            </a:pPr>
            <a:r>
              <a:rPr lang="en-US" sz="2400" b="0" dirty="0" smtClean="0">
                <a:latin typeface="Times New Roman"/>
                <a:cs typeface="Times New Roman"/>
              </a:rPr>
              <a:t>	       size= size+1;</a:t>
            </a:r>
          </a:p>
          <a:p>
            <a:pPr marL="0" indent="0">
              <a:spcBef>
                <a:spcPts val="0"/>
              </a:spcBef>
              <a:buNone/>
            </a:pPr>
            <a:r>
              <a:rPr lang="en-US" sz="2400" b="0" dirty="0" smtClean="0">
                <a:latin typeface="Times New Roman"/>
                <a:cs typeface="Times New Roman"/>
              </a:rPr>
              <a:t>		 </a:t>
            </a:r>
            <a:r>
              <a:rPr lang="en-US" sz="2400" b="1" dirty="0" smtClean="0">
                <a:latin typeface="Times New Roman"/>
                <a:cs typeface="Times New Roman"/>
              </a:rPr>
              <a:t>return</a:t>
            </a:r>
            <a:r>
              <a:rPr lang="en-US" sz="2400" b="0" dirty="0" smtClean="0">
                <a:latin typeface="Times New Roman"/>
                <a:cs typeface="Times New Roman"/>
              </a:rPr>
              <a:t>;</a:t>
            </a:r>
          </a:p>
          <a:p>
            <a:pPr marL="0" indent="0">
              <a:spcBef>
                <a:spcPts val="0"/>
              </a:spcBef>
              <a:buNone/>
            </a:pPr>
            <a:r>
              <a:rPr lang="en-US" sz="2400" dirty="0">
                <a:latin typeface="Times New Roman"/>
                <a:cs typeface="Times New Roman"/>
              </a:rPr>
              <a:t> </a:t>
            </a:r>
            <a:r>
              <a:rPr lang="en-US" sz="2400" dirty="0" smtClean="0">
                <a:latin typeface="Times New Roman"/>
                <a:cs typeface="Times New Roman"/>
              </a:rPr>
              <a:t>     }</a:t>
            </a:r>
            <a:endParaRPr lang="en-US" sz="2400" b="0" dirty="0" smtClean="0">
              <a:latin typeface="Times New Roman"/>
              <a:cs typeface="Times New Roman"/>
            </a:endParaRPr>
          </a:p>
          <a:p>
            <a:pPr marL="0" indent="0">
              <a:spcBef>
                <a:spcPts val="1200"/>
              </a:spcBef>
              <a:buNone/>
            </a:pPr>
            <a:r>
              <a:rPr lang="en-US" sz="2400" b="0" dirty="0" smtClean="0">
                <a:latin typeface="Times New Roman"/>
                <a:cs typeface="Times New Roman"/>
              </a:rPr>
              <a:t>	</a:t>
            </a:r>
            <a:r>
              <a:rPr lang="en-US" sz="2400" b="0" dirty="0" smtClean="0">
                <a:solidFill>
                  <a:srgbClr val="008000"/>
                </a:solidFill>
                <a:latin typeface="Times New Roman"/>
                <a:cs typeface="Times New Roman"/>
              </a:rPr>
              <a:t>// s is in b[k] –but it may not be in the set </a:t>
            </a:r>
          </a:p>
          <a:p>
            <a:pPr marL="0" indent="0">
              <a:spcBef>
                <a:spcPts val="0"/>
              </a:spcBef>
              <a:buNone/>
            </a:pPr>
            <a:r>
              <a:rPr lang="en-US" sz="2400" b="0" dirty="0" smtClean="0">
                <a:latin typeface="Times New Roman"/>
                <a:cs typeface="Times New Roman"/>
              </a:rPr>
              <a:t>	</a:t>
            </a:r>
            <a:r>
              <a:rPr lang="en-US" sz="2400" b="1" dirty="0" smtClean="0">
                <a:latin typeface="Times New Roman"/>
                <a:cs typeface="Times New Roman"/>
              </a:rPr>
              <a:t>if</a:t>
            </a:r>
            <a:r>
              <a:rPr lang="en-US" sz="2400" dirty="0" smtClean="0">
                <a:latin typeface="Times New Roman"/>
                <a:cs typeface="Times New Roman"/>
              </a:rPr>
              <a:t> (!b[k].</a:t>
            </a:r>
            <a:r>
              <a:rPr lang="en-US" sz="2400" dirty="0" err="1" smtClean="0">
                <a:latin typeface="Times New Roman"/>
                <a:cs typeface="Times New Roman"/>
              </a:rPr>
              <a:t>isInSet</a:t>
            </a:r>
            <a:r>
              <a:rPr lang="en-US" sz="2400" dirty="0" smtClean="0">
                <a:latin typeface="Times New Roman"/>
                <a:cs typeface="Times New Roman"/>
              </a:rPr>
              <a:t>) {</a:t>
            </a:r>
          </a:p>
          <a:p>
            <a:pPr marL="0" indent="0">
              <a:spcBef>
                <a:spcPts val="0"/>
              </a:spcBef>
              <a:buNone/>
            </a:pPr>
            <a:r>
              <a:rPr lang="en-US" sz="2400" b="0" dirty="0" smtClean="0">
                <a:latin typeface="Times New Roman"/>
                <a:cs typeface="Times New Roman"/>
              </a:rPr>
              <a:t>            b[k].</a:t>
            </a:r>
            <a:r>
              <a:rPr lang="en-US" sz="2400" b="0" dirty="0" err="1" smtClean="0">
                <a:latin typeface="Times New Roman"/>
                <a:cs typeface="Times New Roman"/>
              </a:rPr>
              <a:t>isInSet</a:t>
            </a:r>
            <a:r>
              <a:rPr lang="en-US" sz="2400" b="0" dirty="0" smtClean="0">
                <a:latin typeface="Times New Roman"/>
                <a:cs typeface="Times New Roman"/>
              </a:rPr>
              <a:t>=  </a:t>
            </a:r>
            <a:r>
              <a:rPr lang="en-US" sz="2400" b="1" dirty="0" smtClean="0">
                <a:latin typeface="Times New Roman"/>
                <a:cs typeface="Times New Roman"/>
              </a:rPr>
              <a:t>true</a:t>
            </a:r>
            <a:r>
              <a:rPr lang="en-US" sz="2400" b="0" dirty="0" smtClean="0">
                <a:latin typeface="Times New Roman"/>
                <a:cs typeface="Times New Roman"/>
              </a:rPr>
              <a:t>;</a:t>
            </a:r>
          </a:p>
          <a:p>
            <a:pPr marL="0" indent="0">
              <a:spcBef>
                <a:spcPts val="0"/>
              </a:spcBef>
              <a:buNone/>
            </a:pPr>
            <a:r>
              <a:rPr lang="en-US" sz="2400" dirty="0">
                <a:latin typeface="Times New Roman"/>
                <a:cs typeface="Times New Roman"/>
              </a:rPr>
              <a:t> </a:t>
            </a:r>
            <a:r>
              <a:rPr lang="en-US" sz="2400" dirty="0" smtClean="0">
                <a:latin typeface="Times New Roman"/>
                <a:cs typeface="Times New Roman"/>
              </a:rPr>
              <a:t>           size=  size + 1;</a:t>
            </a:r>
            <a:endParaRPr lang="en-US" sz="2400" b="0" dirty="0">
              <a:latin typeface="Times New Roman"/>
              <a:cs typeface="Times New Roman"/>
            </a:endParaRPr>
          </a:p>
          <a:p>
            <a:pPr marL="0" indent="0">
              <a:spcBef>
                <a:spcPts val="0"/>
              </a:spcBef>
              <a:buNone/>
            </a:pPr>
            <a:r>
              <a:rPr lang="en-US" sz="2400" dirty="0" smtClean="0">
                <a:latin typeface="Times New Roman"/>
                <a:cs typeface="Times New Roman"/>
              </a:rPr>
              <a:t>     }</a:t>
            </a:r>
            <a:endParaRPr lang="en-US" sz="2400" b="0" dirty="0" smtClean="0">
              <a:latin typeface="Times New Roman"/>
              <a:cs typeface="Times New Roman"/>
            </a:endParaRPr>
          </a:p>
          <a:p>
            <a:pPr marL="0" indent="0">
              <a:spcBef>
                <a:spcPts val="0"/>
              </a:spcBef>
              <a:buNone/>
            </a:pPr>
            <a:r>
              <a:rPr lang="en-US" sz="2400" b="0" dirty="0" smtClean="0">
                <a:latin typeface="Times New Roman"/>
                <a:cs typeface="Times New Roman"/>
              </a:rPr>
              <a:t>}</a:t>
            </a:r>
          </a:p>
          <a:p>
            <a:endParaRPr lang="en-US" sz="2400" dirty="0">
              <a:latin typeface="Times New Roman"/>
              <a:cs typeface="Times New Roman"/>
            </a:endParaRPr>
          </a:p>
        </p:txBody>
      </p:sp>
      <p:sp>
        <p:nvSpPr>
          <p:cNvPr id="2" name="Title 1"/>
          <p:cNvSpPr>
            <a:spLocks noGrp="1"/>
          </p:cNvSpPr>
          <p:nvPr>
            <p:ph type="title"/>
          </p:nvPr>
        </p:nvSpPr>
        <p:spPr>
          <a:xfrm>
            <a:off x="5346700" y="347664"/>
            <a:ext cx="2876550" cy="582612"/>
          </a:xfrm>
        </p:spPr>
        <p:txBody>
          <a:bodyPr>
            <a:normAutofit/>
          </a:bodyPr>
          <a:lstStyle/>
          <a:p>
            <a:r>
              <a:rPr lang="en-US" sz="3200" b="1" dirty="0">
                <a:solidFill>
                  <a:srgbClr val="800000"/>
                </a:solidFill>
              </a:rPr>
              <a:t>p</a:t>
            </a:r>
            <a:r>
              <a:rPr lang="en-US" sz="3200" b="1" dirty="0" smtClean="0">
                <a:solidFill>
                  <a:srgbClr val="800000"/>
                </a:solidFill>
              </a:rPr>
              <a:t>rocedure add</a:t>
            </a:r>
            <a:endParaRPr lang="en-US" sz="3200" b="1" dirty="0">
              <a:solidFill>
                <a:srgbClr val="800000"/>
              </a:solidFill>
            </a:endParaRPr>
          </a:p>
        </p:txBody>
      </p:sp>
      <p:sp>
        <p:nvSpPr>
          <p:cNvPr id="4" name="TextBox 3"/>
          <p:cNvSpPr txBox="1"/>
          <p:nvPr/>
        </p:nvSpPr>
        <p:spPr>
          <a:xfrm>
            <a:off x="5381590" y="2045297"/>
            <a:ext cx="2381181" cy="830997"/>
          </a:xfrm>
          <a:prstGeom prst="rect">
            <a:avLst/>
          </a:prstGeom>
          <a:solidFill>
            <a:srgbClr val="CCFFCC"/>
          </a:solidFill>
        </p:spPr>
        <p:txBody>
          <a:bodyPr wrap="none" rtlCol="0">
            <a:spAutoFit/>
          </a:bodyPr>
          <a:lstStyle/>
          <a:p>
            <a:r>
              <a:rPr lang="en-US" sz="2400" dirty="0" smtClean="0">
                <a:latin typeface="Times New Roman"/>
                <a:cs typeface="Times New Roman"/>
              </a:rPr>
              <a:t>% (remainder)</a:t>
            </a:r>
          </a:p>
          <a:p>
            <a:r>
              <a:rPr lang="en-US" sz="2400" dirty="0" smtClean="0">
                <a:latin typeface="Times New Roman"/>
                <a:cs typeface="Times New Roman"/>
              </a:rPr>
              <a:t>gives wraparound</a:t>
            </a:r>
            <a:endParaRPr lang="en-US" sz="2400" dirty="0">
              <a:latin typeface="Times New Roman"/>
              <a:cs typeface="Times New Roman"/>
            </a:endParaRPr>
          </a:p>
        </p:txBody>
      </p:sp>
      <p:sp>
        <p:nvSpPr>
          <p:cNvPr id="6" name="Slide Number Placeholder 5"/>
          <p:cNvSpPr>
            <a:spLocks noGrp="1"/>
          </p:cNvSpPr>
          <p:nvPr>
            <p:ph type="sldNum" sz="quarter" idx="12"/>
          </p:nvPr>
        </p:nvSpPr>
        <p:spPr/>
        <p:txBody>
          <a:bodyPr/>
          <a:lstStyle/>
          <a:p>
            <a:fld id="{DF5216D5-7924-7F45-953F-83CA66E37359}" type="slidenum">
              <a:rPr lang="en-US" smtClean="0"/>
              <a:t>7</a:t>
            </a:fld>
            <a:endParaRPr lang="en-US"/>
          </a:p>
        </p:txBody>
      </p:sp>
    </p:spTree>
    <p:extLst>
      <p:ext uri="{BB962C8B-B14F-4D97-AF65-F5344CB8AC3E}">
        <p14:creationId xmlns:p14="http://schemas.microsoft.com/office/powerpoint/2010/main" val="25796413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200" y="1571625"/>
            <a:ext cx="8229600" cy="4873625"/>
          </a:xfrm>
        </p:spPr>
        <p:txBody>
          <a:bodyPr>
            <a:noAutofit/>
          </a:bodyPr>
          <a:lstStyle/>
          <a:p>
            <a:pPr marL="0" indent="0">
              <a:spcBef>
                <a:spcPts val="0"/>
              </a:spcBef>
              <a:buNone/>
            </a:pPr>
            <a:r>
              <a:rPr lang="en-US" sz="2400" b="0" dirty="0" smtClean="0">
                <a:solidFill>
                  <a:srgbClr val="008000"/>
                </a:solidFill>
                <a:latin typeface="Times New Roman"/>
                <a:cs typeface="Times New Roman"/>
              </a:rPr>
              <a:t>/** Remove from this set (if it is in) */</a:t>
            </a:r>
          </a:p>
          <a:p>
            <a:pPr marL="0" indent="0">
              <a:spcBef>
                <a:spcPts val="0"/>
              </a:spcBef>
              <a:buNone/>
            </a:pPr>
            <a:r>
              <a:rPr lang="en-US" sz="2400" b="1" dirty="0" smtClean="0">
                <a:latin typeface="Times New Roman"/>
                <a:cs typeface="Times New Roman"/>
              </a:rPr>
              <a:t>public void</a:t>
            </a:r>
            <a:r>
              <a:rPr lang="en-US" sz="2400" b="0" dirty="0" smtClean="0">
                <a:latin typeface="Times New Roman"/>
                <a:cs typeface="Times New Roman"/>
              </a:rPr>
              <a:t> remove(String s) {</a:t>
            </a:r>
          </a:p>
          <a:p>
            <a:pPr marL="0" indent="0">
              <a:spcBef>
                <a:spcPts val="0"/>
              </a:spcBef>
              <a:buNone/>
            </a:pPr>
            <a:r>
              <a:rPr lang="en-US" sz="2400" b="0" dirty="0" smtClean="0">
                <a:latin typeface="Times New Roman"/>
                <a:cs typeface="Times New Roman"/>
              </a:rPr>
              <a:t>	</a:t>
            </a:r>
            <a:r>
              <a:rPr lang="en-US" sz="2400" b="1" dirty="0" err="1" smtClean="0">
                <a:latin typeface="Times New Roman"/>
                <a:cs typeface="Times New Roman"/>
              </a:rPr>
              <a:t>int</a:t>
            </a:r>
            <a:r>
              <a:rPr lang="en-US" sz="2400" b="0" dirty="0" smtClean="0">
                <a:latin typeface="Times New Roman"/>
                <a:cs typeface="Times New Roman"/>
              </a:rPr>
              <a:t> k=  </a:t>
            </a:r>
            <a:r>
              <a:rPr lang="en-US" sz="2400" b="0" dirty="0" err="1" smtClean="0">
                <a:latin typeface="Times New Roman"/>
                <a:cs typeface="Times New Roman"/>
              </a:rPr>
              <a:t>hashCode</a:t>
            </a:r>
            <a:r>
              <a:rPr lang="en-US" sz="2400" b="0" dirty="0" smtClean="0">
                <a:latin typeface="Times New Roman"/>
                <a:cs typeface="Times New Roman"/>
              </a:rPr>
              <a:t>(s);</a:t>
            </a:r>
          </a:p>
          <a:p>
            <a:pPr marL="0" indent="0">
              <a:spcBef>
                <a:spcPts val="0"/>
              </a:spcBef>
              <a:buNone/>
            </a:pPr>
            <a:r>
              <a:rPr lang="en-US" sz="2400" b="0" dirty="0" smtClean="0">
                <a:latin typeface="Times New Roman"/>
                <a:cs typeface="Times New Roman"/>
              </a:rPr>
              <a:t>	</a:t>
            </a:r>
            <a:r>
              <a:rPr lang="en-US" sz="2400" b="1" dirty="0" smtClean="0">
                <a:latin typeface="Times New Roman"/>
                <a:cs typeface="Times New Roman"/>
              </a:rPr>
              <a:t>while</a:t>
            </a:r>
            <a:r>
              <a:rPr lang="en-US" sz="2400" b="0" dirty="0" smtClean="0">
                <a:latin typeface="Times New Roman"/>
                <a:cs typeface="Times New Roman"/>
              </a:rPr>
              <a:t> (b[k] != </a:t>
            </a:r>
            <a:r>
              <a:rPr lang="en-US" sz="2400" b="1" dirty="0" smtClean="0">
                <a:latin typeface="Times New Roman"/>
                <a:cs typeface="Times New Roman"/>
              </a:rPr>
              <a:t>null</a:t>
            </a:r>
            <a:r>
              <a:rPr lang="en-US" sz="2400" b="0" dirty="0" smtClean="0">
                <a:latin typeface="Times New Roman"/>
                <a:cs typeface="Times New Roman"/>
              </a:rPr>
              <a:t>  &amp;&amp;  !b[k].</a:t>
            </a:r>
            <a:r>
              <a:rPr lang="en-US" sz="2400" b="0" dirty="0" err="1" smtClean="0">
                <a:latin typeface="Times New Roman"/>
                <a:cs typeface="Times New Roman"/>
              </a:rPr>
              <a:t>element.equals</a:t>
            </a:r>
            <a:r>
              <a:rPr lang="en-US" sz="2400" b="0" dirty="0" smtClean="0">
                <a:latin typeface="Times New Roman"/>
                <a:cs typeface="Times New Roman"/>
              </a:rPr>
              <a:t>(s))</a:t>
            </a:r>
          </a:p>
          <a:p>
            <a:pPr marL="0" indent="0">
              <a:spcBef>
                <a:spcPts val="0"/>
              </a:spcBef>
              <a:buNone/>
            </a:pPr>
            <a:r>
              <a:rPr lang="en-US" sz="2400" b="0" dirty="0" smtClean="0">
                <a:latin typeface="Times New Roman"/>
                <a:cs typeface="Times New Roman"/>
              </a:rPr>
              <a:t>	        k= (k+1) % </a:t>
            </a:r>
            <a:r>
              <a:rPr lang="en-US" sz="2400" b="0" dirty="0" err="1" smtClean="0">
                <a:latin typeface="Times New Roman"/>
                <a:cs typeface="Times New Roman"/>
              </a:rPr>
              <a:t>b.length</a:t>
            </a:r>
            <a:r>
              <a:rPr lang="en-US" sz="2400" b="0" dirty="0" smtClean="0">
                <a:latin typeface="Times New Roman"/>
                <a:cs typeface="Times New Roman"/>
              </a:rPr>
              <a:t>(); </a:t>
            </a:r>
          </a:p>
          <a:p>
            <a:pPr marL="0" indent="0">
              <a:spcBef>
                <a:spcPts val="1200"/>
              </a:spcBef>
              <a:buNone/>
            </a:pPr>
            <a:r>
              <a:rPr lang="en-US" sz="2400" b="0" dirty="0" smtClean="0">
                <a:latin typeface="Times New Roman"/>
                <a:cs typeface="Times New Roman"/>
              </a:rPr>
              <a:t>     </a:t>
            </a:r>
            <a:r>
              <a:rPr lang="en-US" sz="2400" dirty="0" smtClean="0">
                <a:latin typeface="Times New Roman"/>
                <a:cs typeface="Times New Roman"/>
              </a:rPr>
              <a:t>	</a:t>
            </a:r>
            <a:r>
              <a:rPr lang="en-US" sz="2400" b="1" dirty="0" smtClean="0">
                <a:latin typeface="Times New Roman"/>
                <a:cs typeface="Times New Roman"/>
              </a:rPr>
              <a:t>if</a:t>
            </a:r>
            <a:r>
              <a:rPr lang="en-US" sz="2400" dirty="0" smtClean="0">
                <a:latin typeface="Times New Roman"/>
                <a:cs typeface="Times New Roman"/>
              </a:rPr>
              <a:t> </a:t>
            </a:r>
            <a:r>
              <a:rPr lang="en-US" sz="2400" b="0" dirty="0" smtClean="0">
                <a:latin typeface="Times New Roman"/>
                <a:cs typeface="Times New Roman"/>
              </a:rPr>
              <a:t>(b[k] = = </a:t>
            </a:r>
            <a:r>
              <a:rPr lang="en-US" sz="2400" b="1" dirty="0" smtClean="0">
                <a:latin typeface="Times New Roman"/>
                <a:cs typeface="Times New Roman"/>
              </a:rPr>
              <a:t>null </a:t>
            </a:r>
            <a:r>
              <a:rPr lang="en-US" sz="2400" dirty="0" smtClean="0">
                <a:latin typeface="Times New Roman"/>
                <a:cs typeface="Times New Roman"/>
              </a:rPr>
              <a:t> ||  !b[k].</a:t>
            </a:r>
            <a:r>
              <a:rPr lang="en-US" sz="2400" dirty="0" err="1" smtClean="0">
                <a:latin typeface="Times New Roman"/>
                <a:cs typeface="Times New Roman"/>
              </a:rPr>
              <a:t>isInSet</a:t>
            </a:r>
            <a:r>
              <a:rPr lang="en-US" sz="2400" b="0" dirty="0" smtClean="0">
                <a:latin typeface="Times New Roman"/>
                <a:cs typeface="Times New Roman"/>
              </a:rPr>
              <a:t>) {</a:t>
            </a:r>
          </a:p>
          <a:p>
            <a:pPr marL="0" indent="0">
              <a:spcBef>
                <a:spcPts val="0"/>
              </a:spcBef>
              <a:buNone/>
            </a:pPr>
            <a:r>
              <a:rPr lang="en-US" sz="2400" b="0" dirty="0" smtClean="0">
                <a:latin typeface="Times New Roman"/>
                <a:cs typeface="Times New Roman"/>
              </a:rPr>
              <a:t>		 </a:t>
            </a:r>
            <a:r>
              <a:rPr lang="en-US" sz="2400" b="1" dirty="0" smtClean="0">
                <a:latin typeface="Times New Roman"/>
                <a:cs typeface="Times New Roman"/>
              </a:rPr>
              <a:t>return</a:t>
            </a:r>
            <a:r>
              <a:rPr lang="en-US" sz="2400" b="0" dirty="0" smtClean="0">
                <a:latin typeface="Times New Roman"/>
                <a:cs typeface="Times New Roman"/>
              </a:rPr>
              <a:t>;</a:t>
            </a:r>
          </a:p>
          <a:p>
            <a:pPr marL="0" indent="0">
              <a:spcBef>
                <a:spcPts val="1200"/>
              </a:spcBef>
              <a:buNone/>
            </a:pPr>
            <a:r>
              <a:rPr lang="en-US" sz="2400" b="0" dirty="0" smtClean="0">
                <a:latin typeface="Times New Roman"/>
                <a:cs typeface="Times New Roman"/>
              </a:rPr>
              <a:t>	</a:t>
            </a:r>
            <a:r>
              <a:rPr lang="en-US" sz="2400" b="0" dirty="0" smtClean="0">
                <a:solidFill>
                  <a:srgbClr val="008000"/>
                </a:solidFill>
                <a:latin typeface="Times New Roman"/>
                <a:cs typeface="Times New Roman"/>
              </a:rPr>
              <a:t>// s is in b[k] and is in the set; remove it</a:t>
            </a:r>
          </a:p>
          <a:p>
            <a:pPr marL="0" indent="0">
              <a:spcBef>
                <a:spcPts val="0"/>
              </a:spcBef>
              <a:buNone/>
            </a:pPr>
            <a:r>
              <a:rPr lang="en-US" sz="2400" b="0" dirty="0" smtClean="0">
                <a:latin typeface="Times New Roman"/>
                <a:cs typeface="Times New Roman"/>
              </a:rPr>
              <a:t>	b[k].</a:t>
            </a:r>
            <a:r>
              <a:rPr lang="en-US" sz="2400" b="0" dirty="0" err="1" smtClean="0">
                <a:latin typeface="Times New Roman"/>
                <a:cs typeface="Times New Roman"/>
              </a:rPr>
              <a:t>isInSet</a:t>
            </a:r>
            <a:r>
              <a:rPr lang="en-US" sz="2400" b="0" dirty="0" smtClean="0">
                <a:latin typeface="Times New Roman"/>
                <a:cs typeface="Times New Roman"/>
              </a:rPr>
              <a:t>=  </a:t>
            </a:r>
            <a:r>
              <a:rPr lang="en-US" sz="2400" b="1" dirty="0" smtClean="0">
                <a:latin typeface="Times New Roman"/>
                <a:cs typeface="Times New Roman"/>
              </a:rPr>
              <a:t>false</a:t>
            </a:r>
            <a:r>
              <a:rPr lang="en-US" sz="2400" b="0" dirty="0" smtClean="0">
                <a:latin typeface="Times New Roman"/>
                <a:cs typeface="Times New Roman"/>
              </a:rPr>
              <a:t>;</a:t>
            </a:r>
          </a:p>
          <a:p>
            <a:pPr marL="0" indent="0">
              <a:spcBef>
                <a:spcPts val="0"/>
              </a:spcBef>
              <a:buNone/>
            </a:pPr>
            <a:r>
              <a:rPr lang="en-US" sz="2400" dirty="0">
                <a:latin typeface="Times New Roman"/>
                <a:cs typeface="Times New Roman"/>
              </a:rPr>
              <a:t> </a:t>
            </a:r>
            <a:r>
              <a:rPr lang="en-US" sz="2400" dirty="0" smtClean="0">
                <a:latin typeface="Times New Roman"/>
                <a:cs typeface="Times New Roman"/>
              </a:rPr>
              <a:t>     size=  size - 1;</a:t>
            </a:r>
          </a:p>
          <a:p>
            <a:pPr marL="0" indent="0">
              <a:spcBef>
                <a:spcPts val="0"/>
              </a:spcBef>
              <a:buNone/>
            </a:pPr>
            <a:r>
              <a:rPr lang="en-US" sz="2400" b="0" dirty="0" smtClean="0">
                <a:latin typeface="Times New Roman"/>
                <a:cs typeface="Times New Roman"/>
              </a:rPr>
              <a:t>}</a:t>
            </a:r>
          </a:p>
        </p:txBody>
      </p:sp>
      <p:sp>
        <p:nvSpPr>
          <p:cNvPr id="2" name="Title 1"/>
          <p:cNvSpPr>
            <a:spLocks noGrp="1"/>
          </p:cNvSpPr>
          <p:nvPr>
            <p:ph type="title"/>
          </p:nvPr>
        </p:nvSpPr>
        <p:spPr>
          <a:xfrm>
            <a:off x="2936875" y="569914"/>
            <a:ext cx="3143250" cy="582612"/>
          </a:xfrm>
        </p:spPr>
        <p:txBody>
          <a:bodyPr>
            <a:normAutofit fontScale="90000"/>
          </a:bodyPr>
          <a:lstStyle/>
          <a:p>
            <a:r>
              <a:rPr lang="en-US" sz="3200" b="1" dirty="0">
                <a:solidFill>
                  <a:srgbClr val="800000"/>
                </a:solidFill>
              </a:rPr>
              <a:t>p</a:t>
            </a:r>
            <a:r>
              <a:rPr lang="en-US" sz="3200" b="1" dirty="0" smtClean="0">
                <a:solidFill>
                  <a:srgbClr val="800000"/>
                </a:solidFill>
              </a:rPr>
              <a:t>rocedure remove</a:t>
            </a:r>
            <a:endParaRPr lang="en-US" sz="3200" b="1" dirty="0">
              <a:solidFill>
                <a:srgbClr val="800000"/>
              </a:solidFill>
            </a:endParaRPr>
          </a:p>
        </p:txBody>
      </p:sp>
      <p:sp>
        <p:nvSpPr>
          <p:cNvPr id="5" name="Slide Number Placeholder 4"/>
          <p:cNvSpPr>
            <a:spLocks noGrp="1"/>
          </p:cNvSpPr>
          <p:nvPr>
            <p:ph type="sldNum" sz="quarter" idx="12"/>
          </p:nvPr>
        </p:nvSpPr>
        <p:spPr/>
        <p:txBody>
          <a:bodyPr/>
          <a:lstStyle/>
          <a:p>
            <a:fld id="{DF5216D5-7924-7F45-953F-83CA66E37359}" type="slidenum">
              <a:rPr lang="en-US" smtClean="0"/>
              <a:t>8</a:t>
            </a:fld>
            <a:endParaRPr lang="en-US"/>
          </a:p>
        </p:txBody>
      </p:sp>
    </p:spTree>
    <p:extLst>
      <p:ext uri="{BB962C8B-B14F-4D97-AF65-F5344CB8AC3E}">
        <p14:creationId xmlns:p14="http://schemas.microsoft.com/office/powerpoint/2010/main" val="11346157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200" y="1333501"/>
            <a:ext cx="8229600" cy="2381249"/>
          </a:xfrm>
        </p:spPr>
        <p:txBody>
          <a:bodyPr>
            <a:noAutofit/>
          </a:bodyPr>
          <a:lstStyle/>
          <a:p>
            <a:pPr marL="0" indent="0">
              <a:spcBef>
                <a:spcPts val="0"/>
              </a:spcBef>
              <a:buNone/>
            </a:pPr>
            <a:r>
              <a:rPr lang="en-US" sz="2400" dirty="0" smtClean="0">
                <a:solidFill>
                  <a:srgbClr val="800000"/>
                </a:solidFill>
                <a:latin typeface="Times New Roman"/>
                <a:cs typeface="Times New Roman"/>
              </a:rPr>
              <a:t>l</a:t>
            </a:r>
            <a:r>
              <a:rPr lang="en-US" sz="2400" dirty="0" smtClean="0">
                <a:solidFill>
                  <a:srgbClr val="FF0000"/>
                </a:solidFill>
                <a:latin typeface="Times New Roman"/>
                <a:cs typeface="Times New Roman"/>
              </a:rPr>
              <a:t>f</a:t>
            </a:r>
            <a:r>
              <a:rPr lang="en-US" sz="2400" b="0" dirty="0" smtClean="0">
                <a:solidFill>
                  <a:srgbClr val="800000"/>
                </a:solidFill>
                <a:latin typeface="Times New Roman"/>
                <a:cs typeface="Times New Roman"/>
              </a:rPr>
              <a:t>  =  (number of elements that are not null) / </a:t>
            </a:r>
            <a:r>
              <a:rPr lang="en-US" sz="2400" b="0" dirty="0" err="1" smtClean="0">
                <a:solidFill>
                  <a:srgbClr val="800000"/>
                </a:solidFill>
                <a:latin typeface="Times New Roman"/>
                <a:cs typeface="Times New Roman"/>
              </a:rPr>
              <a:t>b.length</a:t>
            </a:r>
            <a:endParaRPr lang="en-US" sz="2400" b="0" dirty="0" smtClean="0">
              <a:latin typeface="Times New Roman"/>
              <a:cs typeface="Times New Roman"/>
            </a:endParaRPr>
          </a:p>
          <a:p>
            <a:pPr marL="0" indent="0">
              <a:spcBef>
                <a:spcPts val="600"/>
              </a:spcBef>
              <a:buNone/>
            </a:pPr>
            <a:r>
              <a:rPr lang="en-US" sz="2400" dirty="0" smtClean="0">
                <a:latin typeface="Times New Roman"/>
                <a:cs typeface="Times New Roman"/>
              </a:rPr>
              <a:t>Estimate of how full array is:</a:t>
            </a:r>
          </a:p>
          <a:p>
            <a:pPr marL="0" indent="0">
              <a:spcBef>
                <a:spcPts val="0"/>
              </a:spcBef>
              <a:buNone/>
            </a:pPr>
            <a:r>
              <a:rPr lang="en-US" sz="2400" dirty="0">
                <a:solidFill>
                  <a:srgbClr val="008000"/>
                </a:solidFill>
                <a:latin typeface="Times New Roman"/>
                <a:cs typeface="Times New Roman"/>
              </a:rPr>
              <a:t>c</a:t>
            </a:r>
            <a:r>
              <a:rPr lang="en-US" sz="2400" b="0" dirty="0" smtClean="0">
                <a:solidFill>
                  <a:srgbClr val="008000"/>
                </a:solidFill>
                <a:latin typeface="Times New Roman"/>
                <a:cs typeface="Times New Roman"/>
              </a:rPr>
              <a:t>lose to 0: relatively empty         Close to 1: too full</a:t>
            </a:r>
          </a:p>
          <a:p>
            <a:pPr marL="0" indent="0">
              <a:spcBef>
                <a:spcPts val="0"/>
              </a:spcBef>
              <a:buNone/>
            </a:pPr>
            <a:endParaRPr lang="en-US" sz="2400" dirty="0">
              <a:solidFill>
                <a:srgbClr val="008000"/>
              </a:solidFill>
              <a:latin typeface="Times New Roman"/>
              <a:cs typeface="Times New Roman"/>
            </a:endParaRPr>
          </a:p>
          <a:p>
            <a:pPr marL="0" indent="0">
              <a:spcBef>
                <a:spcPts val="0"/>
              </a:spcBef>
              <a:buNone/>
            </a:pPr>
            <a:r>
              <a:rPr lang="en-US" sz="2400" b="1" dirty="0" smtClean="0">
                <a:latin typeface="Times New Roman"/>
                <a:cs typeface="Times New Roman"/>
              </a:rPr>
              <a:t>Somebody proved:</a:t>
            </a:r>
          </a:p>
        </p:txBody>
      </p:sp>
      <p:sp>
        <p:nvSpPr>
          <p:cNvPr id="2" name="Title 1"/>
          <p:cNvSpPr>
            <a:spLocks noGrp="1"/>
          </p:cNvSpPr>
          <p:nvPr>
            <p:ph type="title"/>
          </p:nvPr>
        </p:nvSpPr>
        <p:spPr>
          <a:xfrm>
            <a:off x="2936875" y="569914"/>
            <a:ext cx="3143250" cy="582612"/>
          </a:xfrm>
        </p:spPr>
        <p:txBody>
          <a:bodyPr>
            <a:normAutofit/>
          </a:bodyPr>
          <a:lstStyle/>
          <a:p>
            <a:r>
              <a:rPr lang="en-US" sz="3200" b="1" dirty="0" smtClean="0">
                <a:solidFill>
                  <a:srgbClr val="800000"/>
                </a:solidFill>
              </a:rPr>
              <a:t>Load factor</a:t>
            </a:r>
            <a:endParaRPr lang="en-US" sz="3200" b="1" dirty="0">
              <a:solidFill>
                <a:srgbClr val="800000"/>
              </a:solidFill>
            </a:endParaRPr>
          </a:p>
        </p:txBody>
      </p:sp>
      <p:sp>
        <p:nvSpPr>
          <p:cNvPr id="4" name="TextBox 3"/>
          <p:cNvSpPr txBox="1"/>
          <p:nvPr/>
        </p:nvSpPr>
        <p:spPr>
          <a:xfrm>
            <a:off x="1206500" y="3492500"/>
            <a:ext cx="5905500" cy="1200328"/>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Under certain independence assumptions (about the hash function), the average number of probes in adding an element is  </a:t>
            </a:r>
            <a:r>
              <a:rPr lang="en-US" sz="2400" b="1" dirty="0" smtClean="0">
                <a:solidFill>
                  <a:srgbClr val="800000"/>
                </a:solidFill>
                <a:latin typeface="Times New Roman"/>
                <a:cs typeface="Times New Roman"/>
              </a:rPr>
              <a:t>1 / (1 – lf)</a:t>
            </a:r>
            <a:endParaRPr lang="en-US" sz="2400" b="1" dirty="0">
              <a:solidFill>
                <a:srgbClr val="800000"/>
              </a:solidFill>
              <a:latin typeface="Times New Roman"/>
              <a:cs typeface="Times New Roman"/>
            </a:endParaRPr>
          </a:p>
        </p:txBody>
      </p:sp>
      <p:sp>
        <p:nvSpPr>
          <p:cNvPr id="5" name="TextBox 4"/>
          <p:cNvSpPr txBox="1"/>
          <p:nvPr/>
        </p:nvSpPr>
        <p:spPr>
          <a:xfrm>
            <a:off x="492125" y="4963377"/>
            <a:ext cx="7461250" cy="1354217"/>
          </a:xfrm>
          <a:prstGeom prst="rect">
            <a:avLst/>
          </a:prstGeom>
          <a:solidFill>
            <a:srgbClr val="CCFFCC"/>
          </a:solidFill>
          <a:ln>
            <a:solidFill>
              <a:srgbClr val="CCFFCC"/>
            </a:solidFill>
          </a:ln>
        </p:spPr>
        <p:txBody>
          <a:bodyPr wrap="square" rtlCol="0">
            <a:spAutoFit/>
          </a:bodyPr>
          <a:lstStyle/>
          <a:p>
            <a:r>
              <a:rPr lang="en-US" sz="2400" dirty="0">
                <a:latin typeface="Times New Roman"/>
                <a:cs typeface="Times New Roman"/>
              </a:rPr>
              <a:t>A</a:t>
            </a:r>
            <a:r>
              <a:rPr lang="en-US" sz="2400" dirty="0" smtClean="0">
                <a:latin typeface="Times New Roman"/>
                <a:cs typeface="Times New Roman"/>
              </a:rPr>
              <a:t>rray half full?  Addition expected to need only 2 probes!</a:t>
            </a:r>
          </a:p>
          <a:p>
            <a:pPr>
              <a:spcBef>
                <a:spcPts val="1200"/>
              </a:spcBef>
            </a:pPr>
            <a:r>
              <a:rPr lang="en-US" sz="2400" dirty="0" smtClean="0">
                <a:solidFill>
                  <a:srgbClr val="800000"/>
                </a:solidFill>
                <a:latin typeface="Times New Roman"/>
                <a:cs typeface="Times New Roman"/>
              </a:rPr>
              <a:t>E.g. size 2000, 1000 </a:t>
            </a:r>
            <a:r>
              <a:rPr lang="en-US" sz="2400" smtClean="0">
                <a:solidFill>
                  <a:srgbClr val="800000"/>
                </a:solidFill>
                <a:latin typeface="Times New Roman"/>
                <a:cs typeface="Times New Roman"/>
              </a:rPr>
              <a:t>elements are </a:t>
            </a:r>
            <a:r>
              <a:rPr lang="en-US" sz="2400" b="1" smtClean="0">
                <a:solidFill>
                  <a:srgbClr val="800000"/>
                </a:solidFill>
                <a:latin typeface="Times New Roman"/>
                <a:cs typeface="Times New Roman"/>
              </a:rPr>
              <a:t>null</a:t>
            </a:r>
            <a:r>
              <a:rPr lang="en-US" sz="2400" dirty="0" smtClean="0">
                <a:solidFill>
                  <a:srgbClr val="800000"/>
                </a:solidFill>
                <a:latin typeface="Times New Roman"/>
                <a:cs typeface="Times New Roman"/>
              </a:rPr>
              <a:t>.</a:t>
            </a:r>
          </a:p>
          <a:p>
            <a:r>
              <a:rPr lang="en-US" sz="2400" dirty="0" smtClean="0">
                <a:solidFill>
                  <a:srgbClr val="800000"/>
                </a:solidFill>
                <a:latin typeface="Times New Roman"/>
                <a:cs typeface="Times New Roman"/>
              </a:rPr>
              <a:t>Only 2 probes! Wow!</a:t>
            </a:r>
            <a:endParaRPr lang="en-US" sz="2400" dirty="0">
              <a:solidFill>
                <a:srgbClr val="800000"/>
              </a:solidFill>
              <a:latin typeface="Times New Roman"/>
              <a:cs typeface="Times New Roman"/>
            </a:endParaRPr>
          </a:p>
        </p:txBody>
      </p:sp>
      <p:sp>
        <p:nvSpPr>
          <p:cNvPr id="7" name="Slide Number Placeholder 6"/>
          <p:cNvSpPr>
            <a:spLocks noGrp="1"/>
          </p:cNvSpPr>
          <p:nvPr>
            <p:ph type="sldNum" sz="quarter" idx="12"/>
          </p:nvPr>
        </p:nvSpPr>
        <p:spPr/>
        <p:txBody>
          <a:bodyPr/>
          <a:lstStyle/>
          <a:p>
            <a:fld id="{DF5216D5-7924-7F45-953F-83CA66E37359}" type="slidenum">
              <a:rPr lang="en-US" smtClean="0"/>
              <a:t>9</a:t>
            </a:fld>
            <a:endParaRPr lang="en-US"/>
          </a:p>
        </p:txBody>
      </p:sp>
    </p:spTree>
    <p:extLst>
      <p:ext uri="{BB962C8B-B14F-4D97-AF65-F5344CB8AC3E}">
        <p14:creationId xmlns:p14="http://schemas.microsoft.com/office/powerpoint/2010/main" val="12167374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1191</TotalTime>
  <Words>1764</Words>
  <Application>Microsoft Macintosh PowerPoint</Application>
  <PresentationFormat>On-screen Show (4:3)</PresentationFormat>
  <Paragraphs>242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CS2110 Recitation Week 8. Hashing</vt:lpstr>
      <vt:lpstr>What’s wrong with using an array?</vt:lpstr>
      <vt:lpstr>Solution: Let an element appear anywhere in b</vt:lpstr>
      <vt:lpstr>Array elements: null or of type HashEntry</vt:lpstr>
      <vt:lpstr>Hashing with linear probing</vt:lpstr>
      <vt:lpstr>Basic fact</vt:lpstr>
      <vt:lpstr>procedure add</vt:lpstr>
      <vt:lpstr>procedure remove</vt:lpstr>
      <vt:lpstr>Load factor</vt:lpstr>
      <vt:lpstr>Procedure rehash</vt:lpstr>
      <vt:lpstr>Quadratic probing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CS2110 Recitation Week 9. Hashing</dc:title>
  <dc:creator>David Gries</dc:creator>
  <cp:lastModifiedBy>David Gries</cp:lastModifiedBy>
  <cp:revision>59</cp:revision>
  <cp:lastPrinted>2013-03-26T22:02:22Z</cp:lastPrinted>
  <dcterms:created xsi:type="dcterms:W3CDTF">2013-03-23T00:49:22Z</dcterms:created>
  <dcterms:modified xsi:type="dcterms:W3CDTF">2013-10-20T07:47:55Z</dcterms:modified>
</cp:coreProperties>
</file>