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0" r:id="rId3"/>
    <p:sldId id="294" r:id="rId4"/>
    <p:sldId id="295" r:id="rId5"/>
    <p:sldId id="296" r:id="rId6"/>
    <p:sldId id="298" r:id="rId7"/>
    <p:sldId id="303" r:id="rId8"/>
    <p:sldId id="299" r:id="rId9"/>
    <p:sldId id="297" r:id="rId10"/>
    <p:sldId id="300" r:id="rId11"/>
    <p:sldId id="259" r:id="rId12"/>
    <p:sldId id="260" r:id="rId13"/>
    <p:sldId id="282" r:id="rId14"/>
    <p:sldId id="261" r:id="rId15"/>
    <p:sldId id="262" r:id="rId16"/>
    <p:sldId id="263" r:id="rId17"/>
    <p:sldId id="281" r:id="rId18"/>
    <p:sldId id="264" r:id="rId19"/>
    <p:sldId id="265" r:id="rId20"/>
    <p:sldId id="304" r:id="rId21"/>
    <p:sldId id="266" r:id="rId22"/>
    <p:sldId id="288" r:id="rId23"/>
    <p:sldId id="284" r:id="rId24"/>
    <p:sldId id="292" r:id="rId25"/>
    <p:sldId id="286" r:id="rId26"/>
    <p:sldId id="291" r:id="rId27"/>
    <p:sldId id="290" r:id="rId28"/>
    <p:sldId id="301" r:id="rId29"/>
    <p:sldId id="302" r:id="rId30"/>
    <p:sldId id="289" r:id="rId31"/>
    <p:sldId id="293" r:id="rId32"/>
    <p:sldId id="275" r:id="rId33"/>
    <p:sldId id="276" r:id="rId34"/>
    <p:sldId id="283" r:id="rId35"/>
    <p:sldId id="278" r:id="rId36"/>
    <p:sldId id="279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89092C-4F8F-4C5C-B6B1-682D9F7513E1}" type="datetimeFigureOut">
              <a:rPr lang="en-US" smtClean="0"/>
              <a:pPr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7FCB9A-9E1A-45F7-8069-00E0BA650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97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93746A92-2587-4FAB-85F8-A44A91DC3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08F7C-E35A-4B9F-9D8C-14B99C261637}" type="slidenum">
              <a:rPr lang="en-US"/>
              <a:pPr/>
              <a:t>14</a:t>
            </a:fld>
            <a:endParaRPr lang="en-US"/>
          </a:p>
        </p:txBody>
      </p:sp>
      <p:sp>
        <p:nvSpPr>
          <p:cNvPr id="92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Sad, but true</a:t>
            </a:r>
          </a:p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Although the girls aren’t that interesting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C9441F9E-892C-41A0-85CE-F236047AEF0B}" type="datetime1">
              <a:rPr lang="en-US" smtClean="0"/>
              <a:t>11/6/14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1D8BF5-2253-45DA-9A8D-003781E4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83B3-D36A-4D6E-86CA-FDDEA77A07DA}" type="datetime1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34B9-6AFC-412C-95BB-6D0C899C1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B954B1-D22E-4103-A10E-492104DC1449}" type="datetime1">
              <a:rPr lang="en-US" smtClean="0"/>
              <a:t>11/6/14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0A0770-378F-4068-91AF-15B16220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6F1-E64E-40DF-AAFA-E70EDE44AA62}" type="datetime1">
              <a:rPr lang="en-US" smtClean="0"/>
              <a:t>11/6/14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7090D-FD0B-4089-9E6D-697387D6E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B636-3E37-4943-A2E7-2E6FB379B09E}" type="datetime1">
              <a:rPr lang="en-US" smtClean="0"/>
              <a:t>11/6/14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25738D-5B5D-4D2B-B901-CAC1BD3E5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BC2C4F-616B-4A6B-9B45-E73A4BBA2DBA}" type="datetime1">
              <a:rPr lang="en-US" smtClean="0"/>
              <a:t>11/6/14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D846F3-87B3-464C-B2EE-A990EDAEC1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1C35EB-9FC7-4B06-8902-EA469108FA23}" type="datetime1">
              <a:rPr lang="en-US" smtClean="0"/>
              <a:t>11/6/14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F61E2B-FDBA-4F4A-9707-B3FB6F48C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3004-1A18-48A2-BA86-CA7EE5FDE762}" type="datetime1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B9BCE-93D2-45E6-86A9-310AF39B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D782-D96D-4985-887E-2EACC82D1F8C}" type="datetime1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E7D87-47C3-4941-81C7-74E6DEAF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E16-B9FC-47FC-B30C-E4E9D50C69DB}" type="datetime1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18A9C-139A-400A-8D4B-9FEB8743C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E4C609-6188-4B82-BF5C-48CB6FA26074}" type="datetime1">
              <a:rPr lang="en-US" smtClean="0"/>
              <a:t>11/6/14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5CCF66-75A5-47B0-A16A-100747468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7D5363-3FC4-4F39-8443-1FC8076B1178}" type="datetime1">
              <a:rPr lang="en-US" smtClean="0"/>
              <a:t>11/6/14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8252E8-FB35-402E-B4D7-54F75EF62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specs/jls/se7/html/jls-18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7338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r>
              <a:rPr lang="en-US" dirty="0" smtClean="0"/>
              <a:t>Grammars, Parsing, Tree traversals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>
            <a:normAutofit fontScale="77500" lnSpcReduction="20000"/>
          </a:bodyPr>
          <a:lstStyle/>
          <a:p>
            <a:r>
              <a:rPr lang="en-US" dirty="0"/>
              <a:t>Lecture </a:t>
            </a:r>
            <a:r>
              <a:rPr lang="en-US" dirty="0" smtClean="0"/>
              <a:t>21</a:t>
            </a:r>
            <a:endParaRPr lang="en-US" dirty="0"/>
          </a:p>
          <a:p>
            <a:r>
              <a:rPr lang="en-US" dirty="0"/>
              <a:t>CS2110 – </a:t>
            </a:r>
            <a:r>
              <a:rPr lang="en-US" dirty="0" smtClean="0"/>
              <a:t>Fall2014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8BF5-2253-45DA-9A8D-003781E4FA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Expression trees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381000" y="1676400"/>
            <a:ext cx="8153400" cy="449580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public class Add extends </a:t>
            </a:r>
            <a:r>
              <a:rPr lang="en-US" sz="2400" dirty="0" err="1" smtClean="0"/>
              <a:t>Exp</a:t>
            </a:r>
            <a:r>
              <a:rPr lang="en-US" sz="2400" dirty="0" smtClean="0"/>
              <a:t>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Exp</a:t>
            </a:r>
            <a:r>
              <a:rPr lang="en-US" sz="2400" dirty="0" smtClean="0"/>
              <a:t> left;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Exp</a:t>
            </a:r>
            <a:r>
              <a:rPr lang="en-US" sz="2400" dirty="0" smtClean="0"/>
              <a:t> right;</a:t>
            </a:r>
          </a:p>
          <a:p>
            <a:pPr marL="0" indent="0">
              <a:spcBef>
                <a:spcPts val="60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/** Return the value of this exp.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{return </a:t>
            </a:r>
            <a:r>
              <a:rPr lang="en-US" sz="2400" dirty="0" err="1" smtClean="0"/>
              <a:t>left.eval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right.eval</a:t>
            </a:r>
            <a:r>
              <a:rPr lang="en-US" sz="2400" dirty="0" smtClean="0"/>
              <a:t>();}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buFont typeface="Wingdings"/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8000"/>
                </a:solidFill>
              </a:rPr>
              <a:t>/** Return the preorder.*/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public String pre() {return “+  “ + </a:t>
            </a:r>
            <a:r>
              <a:rPr lang="en-US" sz="2400" dirty="0" err="1" smtClean="0"/>
              <a:t>left.pre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right.pre</a:t>
            </a:r>
            <a:r>
              <a:rPr lang="en-US" sz="2400" dirty="0" smtClean="0"/>
              <a:t>(); }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the </a:t>
            </a:r>
            <a:r>
              <a:rPr lang="en-US" sz="2400" dirty="0" err="1" smtClean="0">
                <a:solidFill>
                  <a:srgbClr val="008000"/>
                </a:solidFill>
              </a:rPr>
              <a:t>postorder</a:t>
            </a:r>
            <a:r>
              <a:rPr lang="en-US" sz="2400" dirty="0">
                <a:solidFill>
                  <a:srgbClr val="008000"/>
                </a:solidFill>
              </a:rPr>
              <a:t>.*/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public String </a:t>
            </a:r>
            <a:r>
              <a:rPr lang="en-US" sz="2400" dirty="0" smtClean="0"/>
              <a:t>post(</a:t>
            </a:r>
            <a:r>
              <a:rPr lang="en-US" sz="2400" dirty="0"/>
              <a:t>) </a:t>
            </a:r>
            <a:r>
              <a:rPr lang="en-US" sz="2400" dirty="0" smtClean="0"/>
              <a:t>{return </a:t>
            </a:r>
            <a:r>
              <a:rPr lang="en-US" sz="2400" dirty="0" err="1" smtClean="0"/>
              <a:t>left.post</a:t>
            </a:r>
            <a:r>
              <a:rPr lang="en-US" sz="2400" dirty="0" smtClean="0"/>
              <a:t>(</a:t>
            </a:r>
            <a:r>
              <a:rPr lang="en-US" sz="2400" dirty="0"/>
              <a:t>) + </a:t>
            </a:r>
            <a:r>
              <a:rPr lang="en-US" sz="2400" dirty="0" err="1" smtClean="0"/>
              <a:t>right.post</a:t>
            </a:r>
            <a:r>
              <a:rPr lang="en-US" sz="2400" dirty="0" smtClean="0"/>
              <a:t>() + “</a:t>
            </a:r>
            <a:r>
              <a:rPr lang="en-US" sz="2400" dirty="0"/>
              <a:t>+  </a:t>
            </a:r>
            <a:r>
              <a:rPr lang="en-US" sz="2400" dirty="0" smtClean="0"/>
              <a:t>“; </a:t>
            </a:r>
            <a:r>
              <a:rPr lang="en-US" sz="2400" dirty="0"/>
              <a:t>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762000"/>
            <a:ext cx="40386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public abstract class </a:t>
            </a:r>
            <a:r>
              <a:rPr lang="en-US" dirty="0" err="1" smtClean="0"/>
              <a:t>Exp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public abstract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eval</a:t>
            </a:r>
            <a:r>
              <a:rPr lang="en-US" dirty="0" smtClean="0"/>
              <a:t>();</a:t>
            </a:r>
            <a:endParaRPr lang="en-US" dirty="0"/>
          </a:p>
          <a:p>
            <a:r>
              <a:rPr lang="en-US" dirty="0"/>
              <a:t>    public abstract </a:t>
            </a:r>
            <a:r>
              <a:rPr lang="en-US" dirty="0" smtClean="0"/>
              <a:t>String pre(</a:t>
            </a:r>
            <a:r>
              <a:rPr lang="en-US" dirty="0"/>
              <a:t>)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    public abstract </a:t>
            </a:r>
            <a:r>
              <a:rPr lang="en-US" dirty="0" smtClean="0"/>
              <a:t>String post(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29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Motivation for grammars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579B875-45D7-48A2-BB51-D87190F79C5E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4187952" cy="4495800"/>
          </a:xfrm>
          <a:ln/>
        </p:spPr>
        <p:txBody>
          <a:bodyPr rIns="132080">
            <a:no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The cat ate the rat.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cat ate the rat slowly.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small cat ate the big rat slowly.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small cat ate the big rat on the mat slowly.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The </a:t>
            </a:r>
            <a:r>
              <a:rPr lang="en-US" sz="2400" dirty="0">
                <a:solidFill>
                  <a:srgbClr val="800000"/>
                </a:solidFill>
              </a:rPr>
              <a:t>small cat that sat in the hat ate the big rat on the mat slowly, then got sick.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…</a:t>
            </a: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4953000" y="1676400"/>
            <a:ext cx="3810000" cy="325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Not all sequences of words are legal sentences</a:t>
            </a:r>
          </a:p>
          <a:p>
            <a:pPr marL="39687">
              <a:spcBef>
                <a:spcPts val="350"/>
              </a:spcBef>
              <a:buClr>
                <a:srgbClr val="009900"/>
              </a:buClr>
              <a:buSzPct val="100000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	The 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ate cat rat the 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sentences are there?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Java programs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do we know what programs are legal?</a:t>
            </a:r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304800" y="6019800"/>
            <a:ext cx="802955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050"/>
              </a:spcBef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http://docs.oracle.com/javase/specs/jls/se7/html/index.html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567"/>
            <a:ext cx="5029200" cy="2982433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Sentence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Verb Noun 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boys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girls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Verb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  |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12</a:t>
            </a:fld>
            <a:endParaRPr lang="en-US"/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4724400" y="2286000"/>
            <a:ext cx="40386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White 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space between words does not matter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</a:t>
            </a:r>
            <a:r>
              <a:rPr lang="en-US" sz="18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very boring grammar because the set of Sentences is finite (exactly 18 sentences)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4495800"/>
            <a:ext cx="7772400" cy="17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Our sample grammar has these </a:t>
            </a:r>
            <a:r>
              <a:rPr lang="en-US" dirty="0" smtClean="0"/>
              <a:t>rules: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Sentence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can be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followed by a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 </a:t>
            </a:r>
            <a:r>
              <a:rPr lang="en-US" dirty="0" smtClean="0"/>
              <a:t>followed</a:t>
            </a:r>
            <a:br>
              <a:rPr lang="en-US" dirty="0" smtClean="0"/>
            </a:br>
            <a:r>
              <a:rPr lang="en-US" dirty="0" smtClean="0"/>
              <a:t>          by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can </a:t>
            </a:r>
            <a:r>
              <a:rPr lang="en-US" dirty="0">
                <a:solidFill>
                  <a:srgbClr val="008000"/>
                </a:solidFill>
              </a:rPr>
              <a:t>be 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boys </a:t>
            </a:r>
            <a:r>
              <a:rPr lang="en-US" dirty="0" smtClean="0"/>
              <a:t> or  </a:t>
            </a:r>
            <a:r>
              <a:rPr lang="en-US" dirty="0" smtClean="0">
                <a:solidFill>
                  <a:srgbClr val="FF6600"/>
                </a:solidFill>
              </a:rPr>
              <a:t>girls 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bunnies</a:t>
            </a:r>
            <a:endParaRPr lang="en-US" dirty="0"/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8000"/>
                </a:solidFill>
              </a:rPr>
              <a:t>can be  </a:t>
            </a:r>
            <a:r>
              <a:rPr lang="en-US" dirty="0" smtClean="0">
                <a:solidFill>
                  <a:srgbClr val="FF6600"/>
                </a:solidFill>
              </a:rPr>
              <a:t>like </a:t>
            </a:r>
            <a:r>
              <a:rPr lang="en-US" dirty="0" smtClean="0"/>
              <a:t> or  </a:t>
            </a:r>
            <a:r>
              <a:rPr lang="en-US" dirty="0" smtClean="0">
                <a:solidFill>
                  <a:srgbClr val="FF6600"/>
                </a:solidFill>
              </a:rPr>
              <a:t>see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447800"/>
            <a:ext cx="4572000" cy="28956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Verb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endParaRPr lang="en-US" sz="2400" dirty="0">
              <a:solidFill>
                <a:srgbClr val="009900"/>
              </a:solidFill>
            </a:endParaRP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boys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girls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  <a:p>
            <a:pPr marL="209550" indent="-169863">
              <a:lnSpc>
                <a:spcPct val="90000"/>
              </a:lnSpc>
              <a:buClr>
                <a:srgbClr val="009900"/>
              </a:buClr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4953000" y="1447800"/>
            <a:ext cx="3810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</a:pPr>
            <a:r>
              <a:rPr lang="en-US" b="1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Grammar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: set of rules for generating sentences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of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language.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Examples of Sentence:  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 see bunnies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bunnies like girls</a:t>
            </a:r>
          </a:p>
          <a:p>
            <a:pPr marL="39687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</a:pP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4800600"/>
            <a:ext cx="6477000" cy="1764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boys, girls, bunnies, like, see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are called </a:t>
            </a:r>
            <a:r>
              <a:rPr lang="en-US" i="1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tokens</a:t>
            </a:r>
            <a:r>
              <a:rPr lang="en-US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or </a:t>
            </a:r>
            <a:r>
              <a:rPr lang="en-US" i="1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terminals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>
                <a:solidFill>
                  <a:srgbClr val="FF0000"/>
                </a:solidFill>
              </a:rPr>
              <a:t>Sentence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are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called </a:t>
            </a:r>
            <a:r>
              <a:rPr lang="en-US" i="1" dirty="0" err="1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nonterminals</a:t>
            </a:r>
            <a:endParaRPr lang="en-US" i="1" dirty="0">
              <a:solidFill>
                <a:srgbClr val="8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2615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</a:t>
            </a:r>
            <a:r>
              <a:rPr lang="en-US" sz="3200" dirty="0" smtClean="0">
                <a:solidFill>
                  <a:srgbClr val="800000"/>
                </a:solidFill>
              </a:rPr>
              <a:t>recursive </a:t>
            </a:r>
            <a:r>
              <a:rPr lang="en-US" sz="3200" dirty="0">
                <a:solidFill>
                  <a:srgbClr val="800000"/>
                </a:solidFill>
              </a:rPr>
              <a:t>g</a:t>
            </a:r>
            <a:r>
              <a:rPr lang="en-US" sz="3200" dirty="0" smtClean="0">
                <a:solidFill>
                  <a:srgbClr val="800000"/>
                </a:solidFill>
              </a:rPr>
              <a:t>rammar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E25F59-6245-41D9-A682-237F8879F0C1}" type="slidenum">
              <a:rPr lang="en-US"/>
              <a:pPr/>
              <a:t>14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5330952" cy="38100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Sentence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and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or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 Verb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endParaRPr lang="en-US" sz="2400" dirty="0">
              <a:solidFill>
                <a:srgbClr val="00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9900"/>
                </a:solidFill>
              </a:rPr>
              <a:t>boys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girls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  |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3886200" y="3429000"/>
            <a:ext cx="46482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dirty="0"/>
              <a:t>Grammar </a:t>
            </a:r>
            <a:r>
              <a:rPr lang="en-US" dirty="0" smtClean="0"/>
              <a:t>more </a:t>
            </a:r>
            <a:r>
              <a:rPr lang="en-US" dirty="0"/>
              <a:t>interesting than </a:t>
            </a:r>
            <a:r>
              <a:rPr lang="en-US" dirty="0" smtClean="0"/>
              <a:t>previous one </a:t>
            </a:r>
            <a:r>
              <a:rPr lang="en-US" dirty="0"/>
              <a:t>because the set of Sentences is infinite</a:t>
            </a: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3962400" y="4876800"/>
            <a:ext cx="434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What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makes this set infinite? Answer: </a:t>
            </a:r>
          </a:p>
          <a:p>
            <a:pPr marL="39687">
              <a:spcBef>
                <a:spcPts val="350"/>
              </a:spcBef>
              <a:buClr>
                <a:srgbClr val="9900CC"/>
              </a:buClr>
              <a:buSzPct val="100000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Recursive definition of Sentence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Detour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E2533F6-7F65-4054-9FF8-6FA30B62B3C5}" type="slidenum">
              <a:rPr lang="en-US"/>
              <a:pPr/>
              <a:t>15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What if we want to add a period at the end of every sentence?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Sentence  </a:t>
            </a:r>
            <a:r>
              <a:rPr lang="en-US" sz="2400" dirty="0" smtClean="0">
                <a:solidFill>
                  <a:srgbClr val="FF9900"/>
                </a:solidFill>
              </a:rPr>
              <a:t>and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Sentence </a:t>
            </a:r>
            <a:r>
              <a:rPr lang="en-US" sz="2400" dirty="0" smtClean="0">
                <a:solidFill>
                  <a:srgbClr val="FF9900"/>
                </a:solidFill>
              </a:rPr>
              <a:t>.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Sentence  </a:t>
            </a:r>
            <a:r>
              <a:rPr lang="en-US" sz="2400" dirty="0" smtClean="0">
                <a:solidFill>
                  <a:srgbClr val="FF9900"/>
                </a:solidFill>
              </a:rPr>
              <a:t>or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Sentence </a:t>
            </a:r>
            <a:r>
              <a:rPr lang="en-US" sz="2400" dirty="0" smtClean="0">
                <a:solidFill>
                  <a:srgbClr val="FF9900"/>
                </a:solidFill>
              </a:rPr>
              <a:t>.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.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…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 smtClean="0"/>
              <a:t>Does </a:t>
            </a:r>
            <a:r>
              <a:rPr lang="en-US" sz="2400" dirty="0"/>
              <a:t>this work?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No!  This produces sentences like:</a:t>
            </a:r>
          </a:p>
          <a:p>
            <a:pPr marL="454343" lvl="1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girls like boys . and boys like bunnies . .</a:t>
            </a:r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 rot="5400000" flipH="1">
            <a:off x="4542630" y="4220369"/>
            <a:ext cx="211138" cy="21336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 rot="5400000" flipH="1">
            <a:off x="1931987" y="4454525"/>
            <a:ext cx="160338" cy="1766888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1411296" y="5484813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6" name="Rectangle 6"/>
          <p:cNvSpPr>
            <a:spLocks/>
          </p:cNvSpPr>
          <p:nvPr/>
        </p:nvSpPr>
        <p:spPr bwMode="auto">
          <a:xfrm>
            <a:off x="4202247" y="5484813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3059247" y="6078379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 rot="5400000" flipH="1">
            <a:off x="3341687" y="3516313"/>
            <a:ext cx="327025" cy="4876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Sentences with </a:t>
            </a:r>
            <a:r>
              <a:rPr lang="en-US" sz="3200" dirty="0" smtClean="0">
                <a:solidFill>
                  <a:srgbClr val="800000"/>
                </a:solidFill>
              </a:rPr>
              <a:t>periods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E018A8-DCA5-4F7B-8244-B2987076ED9F}" type="slidenum">
              <a:rPr lang="en-US"/>
              <a:pPr/>
              <a:t>16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49499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 err="1">
                <a:solidFill>
                  <a:srgbClr val="FF0000"/>
                </a:solidFill>
              </a:rPr>
              <a:t>PunctuatedSentence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800" dirty="0">
                <a:solidFill>
                  <a:srgbClr val="FF66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and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or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Verb</a:t>
            </a:r>
            <a:r>
              <a:rPr lang="en-US" sz="2400" dirty="0" err="1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endParaRPr lang="en-US" sz="2400" dirty="0">
              <a:solidFill>
                <a:srgbClr val="00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boys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girls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4495800" y="2971800"/>
            <a:ext cx="41148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ew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rule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adds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 period only at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end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of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sentence.</a:t>
            </a: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Tokens are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7 words plus the period (.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)</a:t>
            </a: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G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rammar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is ambiguous: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boys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like girls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and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girls like boys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or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girls like bunnies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Grammars for programming languages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Grammar describes every possible legal expression</a:t>
            </a:r>
          </a:p>
          <a:p>
            <a:pPr marL="365760" lvl="1" indent="0">
              <a:buNone/>
            </a:pPr>
            <a:r>
              <a:rPr lang="en-US" sz="2400" dirty="0" smtClean="0"/>
              <a:t>You could use the grammar for Java to list every possible Java program.  (It would take forever.)</a:t>
            </a:r>
          </a:p>
          <a:p>
            <a:pPr marL="36576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Grammar tells the Java compiler how to “parse” a Java program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800000"/>
                </a:solidFill>
              </a:rPr>
              <a:t>docs.oracle.com</a:t>
            </a:r>
            <a:r>
              <a:rPr lang="en-US" dirty="0">
                <a:solidFill>
                  <a:srgbClr val="800000"/>
                </a:solidFill>
              </a:rPr>
              <a:t>/</a:t>
            </a:r>
            <a:r>
              <a:rPr lang="en-US" dirty="0" err="1">
                <a:solidFill>
                  <a:srgbClr val="800000"/>
                </a:solidFill>
              </a:rPr>
              <a:t>javase</a:t>
            </a:r>
            <a:r>
              <a:rPr lang="en-US" dirty="0">
                <a:solidFill>
                  <a:srgbClr val="800000"/>
                </a:solidFill>
              </a:rPr>
              <a:t>/specs/</a:t>
            </a:r>
            <a:r>
              <a:rPr lang="en-US" dirty="0" err="1">
                <a:solidFill>
                  <a:srgbClr val="800000"/>
                </a:solidFill>
              </a:rPr>
              <a:t>jls</a:t>
            </a:r>
            <a:r>
              <a:rPr lang="en-US" dirty="0">
                <a:solidFill>
                  <a:srgbClr val="800000"/>
                </a:solidFill>
              </a:rPr>
              <a:t>/se7/html/jls-2.html#jls-2.3</a:t>
            </a:r>
          </a:p>
        </p:txBody>
      </p:sp>
    </p:spTree>
    <p:extLst>
      <p:ext uri="{BB962C8B-B14F-4D97-AF65-F5344CB8AC3E}">
        <p14:creationId xmlns:p14="http://schemas.microsoft.com/office/powerpoint/2010/main" val="158623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Grammar for </a:t>
            </a:r>
            <a:r>
              <a:rPr lang="en-US" sz="3200" dirty="0" smtClean="0">
                <a:solidFill>
                  <a:srgbClr val="800000"/>
                </a:solidFill>
              </a:rPr>
              <a:t>simple </a:t>
            </a:r>
            <a:r>
              <a:rPr lang="en-US" sz="3200" dirty="0">
                <a:solidFill>
                  <a:srgbClr val="800000"/>
                </a:solidFill>
              </a:rPr>
              <a:t>e</a:t>
            </a:r>
            <a:r>
              <a:rPr lang="en-US" sz="3200" dirty="0" smtClean="0">
                <a:solidFill>
                  <a:srgbClr val="800000"/>
                </a:solidFill>
              </a:rPr>
              <a:t>xpressions (not the best)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80C8B2-0D03-48D3-9AC7-BE9885DAE98D}" type="slidenum">
              <a:rPr lang="en-US"/>
              <a:pPr/>
              <a:t>18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4927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integer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( E + 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sz="2000" dirty="0">
              <a:solidFill>
                <a:srgbClr val="0099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Simple expressions: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an integer.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‘(’ followed by an E followed by ‘+’ followed by an E followed by ‘)’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Set of expressions defined by this grammar is a recursively-defined set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Is language finite or infinite?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Do recursive grammars always yield infinite languages?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5257800" y="1676400"/>
            <a:ext cx="34290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ome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2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+ 34)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((4+23) + 89</a:t>
            </a:r>
            <a:r>
              <a:rPr lang="en-US" dirty="0" smtClean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)</a:t>
            </a: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ome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illegal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3 + 4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i="1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Tokens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of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this 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grammar: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/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(  +  )  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and any 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integer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Parsing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19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876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Use a grammar in </a:t>
            </a:r>
            <a:r>
              <a:rPr lang="en-US" sz="2400" dirty="0">
                <a:latin typeface="Times New Roman"/>
                <a:cs typeface="Times New Roman"/>
              </a:rPr>
              <a:t>two </a:t>
            </a:r>
            <a:r>
              <a:rPr lang="en-US" sz="2400" dirty="0" smtClean="0">
                <a:latin typeface="Times New Roman"/>
                <a:cs typeface="Times New Roman"/>
              </a:rPr>
              <a:t>ways:</a:t>
            </a:r>
            <a:endParaRPr lang="en-US" sz="2400" dirty="0">
              <a:latin typeface="Times New Roman"/>
              <a:cs typeface="Times New Roman"/>
            </a:endParaRPr>
          </a:p>
          <a:p>
            <a:pPr marL="408623"/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 grammar defines a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(i.e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.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the set of properly structured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sentences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</a:t>
            </a:r>
          </a:p>
          <a:p>
            <a:pPr marL="408623"/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 grammar can be used to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parse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a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(thus, checking if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 string is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</a:t>
            </a:r>
            <a:r>
              <a:rPr lang="en-US" sz="2400" i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is in the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To </a:t>
            </a:r>
            <a:r>
              <a:rPr lang="en-US" sz="2400" i="1" dirty="0">
                <a:latin typeface="Times New Roman"/>
                <a:cs typeface="Times New Roman"/>
              </a:rPr>
              <a:t>parse</a:t>
            </a:r>
            <a:r>
              <a:rPr lang="en-US" sz="2400" dirty="0">
                <a:latin typeface="Times New Roman"/>
                <a:cs typeface="Times New Roman"/>
              </a:rPr>
              <a:t> a sentence is to build a </a:t>
            </a:r>
            <a:r>
              <a:rPr lang="en-US" sz="2400" i="1" dirty="0">
                <a:latin typeface="Times New Roman"/>
                <a:cs typeface="Times New Roman"/>
              </a:rPr>
              <a:t>parse </a:t>
            </a:r>
            <a:r>
              <a:rPr lang="en-US" sz="2400" i="1" dirty="0" smtClean="0">
                <a:latin typeface="Times New Roman"/>
                <a:cs typeface="Times New Roman"/>
              </a:rPr>
              <a:t>tree</a:t>
            </a:r>
            <a:r>
              <a:rPr lang="en-US" sz="2400" dirty="0" smtClean="0">
                <a:latin typeface="Times New Roman"/>
                <a:cs typeface="Times New Roman"/>
              </a:rPr>
              <a:t>: much like diagramming a sentence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4876800" y="1981200"/>
            <a:ext cx="38100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Example: Show that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    (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(4+23) + 89)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is a valid expression E by building a </a:t>
            </a: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parse tree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50226" y="3554968"/>
            <a:ext cx="3209420" cy="2922032"/>
            <a:chOff x="5150226" y="3554968"/>
            <a:chExt cx="3209420" cy="2922032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 flipH="1">
              <a:off x="6399432" y="3554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7" name="Rectangle 5"/>
            <p:cNvSpPr>
              <a:spLocks/>
            </p:cNvSpPr>
            <p:nvPr/>
          </p:nvSpPr>
          <p:spPr bwMode="auto">
            <a:xfrm flipH="1">
              <a:off x="5683626" y="43566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 flipH="1">
              <a:off x="62121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9" name="Rectangle 7"/>
            <p:cNvSpPr>
              <a:spLocks/>
            </p:cNvSpPr>
            <p:nvPr/>
          </p:nvSpPr>
          <p:spPr bwMode="auto">
            <a:xfrm flipH="1">
              <a:off x="7588576" y="43566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 flipH="1">
              <a:off x="71265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 flipH="1">
              <a:off x="6660310" y="43550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2" name="Rectangle 10"/>
            <p:cNvSpPr>
              <a:spLocks/>
            </p:cNvSpPr>
            <p:nvPr/>
          </p:nvSpPr>
          <p:spPr bwMode="auto">
            <a:xfrm flipH="1">
              <a:off x="7565011" y="4999593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89</a:t>
              </a:r>
            </a:p>
          </p:txBody>
        </p:sp>
        <p:sp>
          <p:nvSpPr>
            <p:cNvPr id="13323" name="Rectangle 11"/>
            <p:cNvSpPr>
              <a:spLocks/>
            </p:cNvSpPr>
            <p:nvPr/>
          </p:nvSpPr>
          <p:spPr bwMode="auto">
            <a:xfrm flipH="1">
              <a:off x="5150226" y="52710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 flipH="1">
              <a:off x="56787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5" name="Rectangle 13"/>
            <p:cNvSpPr>
              <a:spLocks/>
            </p:cNvSpPr>
            <p:nvPr/>
          </p:nvSpPr>
          <p:spPr bwMode="auto">
            <a:xfrm flipH="1">
              <a:off x="7055176" y="52710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 flipH="1">
              <a:off x="65931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 flipH="1">
              <a:off x="6126910" y="52694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 flipH="1">
              <a:off x="5728140" y="6093380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4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 flipH="1">
              <a:off x="6477000" y="61076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23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867400" y="3962400"/>
            <a:ext cx="1752600" cy="457200"/>
            <a:chOff x="5562600" y="3352800"/>
            <a:chExt cx="1752600" cy="457200"/>
          </a:xfrm>
        </p:grpSpPr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>
              <a:off x="55626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 flipH="1">
              <a:off x="6096000" y="3352800"/>
              <a:ext cx="1524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6248400" y="3352800"/>
              <a:ext cx="304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62484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6248400" y="3352800"/>
              <a:ext cx="1066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7543800" y="47244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86400" y="4724400"/>
            <a:ext cx="1676400" cy="609600"/>
            <a:chOff x="5181600" y="4114800"/>
            <a:chExt cx="1676400" cy="609600"/>
          </a:xfrm>
        </p:grpSpPr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H="1">
              <a:off x="5181600" y="4114800"/>
              <a:ext cx="9144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flipH="1">
              <a:off x="5638800" y="4114800"/>
              <a:ext cx="457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 flipH="1">
              <a:off x="6019800" y="4114800"/>
              <a:ext cx="76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6096000" y="4114800"/>
              <a:ext cx="3048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6096000" y="4114800"/>
              <a:ext cx="7620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9436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68580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762000"/>
            <a:ext cx="1892615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Pointers to material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dirty="0" smtClean="0"/>
              <a:t>Parse trees: </a:t>
            </a:r>
            <a:r>
              <a:rPr lang="en-US" sz="2400" dirty="0"/>
              <a:t>text, section 23.36</a:t>
            </a:r>
          </a:p>
          <a:p>
            <a:pPr lvl="1"/>
            <a:r>
              <a:rPr lang="en-US" sz="2400" dirty="0" smtClean="0"/>
              <a:t>Definition of </a:t>
            </a:r>
            <a:r>
              <a:rPr lang="en-US" sz="2400" dirty="0"/>
              <a:t>Java </a:t>
            </a:r>
            <a:r>
              <a:rPr lang="en-US" sz="2400" dirty="0" smtClean="0"/>
              <a:t>Language, sometimes useful: </a:t>
            </a:r>
            <a:r>
              <a:rPr lang="en-US" sz="2400" dirty="0" err="1" smtClean="0">
                <a:solidFill>
                  <a:srgbClr val="00B050"/>
                </a:solidFill>
              </a:rPr>
              <a:t>docs.oracle.com</a:t>
            </a:r>
            <a:r>
              <a:rPr lang="en-US" sz="2400" dirty="0">
                <a:solidFill>
                  <a:srgbClr val="00B050"/>
                </a:solidFill>
              </a:rPr>
              <a:t>/javase/specs/jls/se7/html/index.html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/>
              <a:t>Grammar for most </a:t>
            </a:r>
            <a:r>
              <a:rPr lang="en-US" sz="2400" dirty="0"/>
              <a:t>of </a:t>
            </a:r>
            <a:r>
              <a:rPr lang="en-US" sz="2400" dirty="0" smtClean="0"/>
              <a:t>Java, for those who are curious: </a:t>
            </a:r>
            <a:r>
              <a:rPr lang="en-US" sz="2400" dirty="0" smtClean="0">
                <a:solidFill>
                  <a:srgbClr val="00B050"/>
                </a:solidFill>
                <a:hlinkClick r:id="rId2"/>
              </a:rPr>
              <a:t>docs.oracle.com</a:t>
            </a:r>
            <a:r>
              <a:rPr lang="en-US" sz="2400" dirty="0">
                <a:solidFill>
                  <a:srgbClr val="00B050"/>
                </a:solidFill>
                <a:hlinkClick r:id="rId2"/>
              </a:rPr>
              <a:t>/javase/specs/jls/se7/html/jls-18.</a:t>
            </a:r>
            <a:r>
              <a:rPr lang="en-US" sz="2400" dirty="0" smtClean="0">
                <a:solidFill>
                  <a:srgbClr val="00B050"/>
                </a:solidFill>
                <a:hlinkClick r:id="rId2"/>
              </a:rPr>
              <a:t>html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Tree traversals –preorder, </a:t>
            </a:r>
            <a:r>
              <a:rPr lang="en-US" sz="2400" dirty="0" err="1" smtClean="0">
                <a:solidFill>
                  <a:srgbClr val="00B050"/>
                </a:solidFill>
              </a:rPr>
              <a:t>inorder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</a:rPr>
              <a:t>postorder</a:t>
            </a:r>
            <a:r>
              <a:rPr lang="en-US" sz="2400" dirty="0" smtClean="0">
                <a:solidFill>
                  <a:srgbClr val="00B050"/>
                </a:solidFill>
              </a:rPr>
              <a:t>: text, sections 23.13 .. 23.15.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1205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Ambiguity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20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876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Grammar is ambiguous if it allows two parse trees for a sentence. The grammar below, using no parentheses, is ambiguous. The two parse trees to right show this. We don’t know which + to evaluate first in the expression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 + 2 + 3</a:t>
            </a:r>
            <a:endParaRPr lang="en-US" sz="2400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96000" y="1524000"/>
            <a:ext cx="2045776" cy="2198132"/>
            <a:chOff x="6048083" y="3707368"/>
            <a:chExt cx="2045776" cy="2198132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 flipH="1">
              <a:off x="6429083" y="37073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 smtClean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 </a:t>
              </a:r>
              <a:endParaRPr lang="en-US" dirty="0">
                <a:solidFill>
                  <a:schemeClr val="tx1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 flipH="1">
              <a:off x="6048083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 flipH="1">
              <a:off x="71265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 flipH="1">
              <a:off x="6521826" y="43550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 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 flipH="1">
              <a:off x="6669307" y="50027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 flipH="1">
              <a:off x="7572083" y="50027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 flipH="1">
              <a:off x="7145794" y="50027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 flipH="1">
              <a:off x="6048083" y="5536168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1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 flipH="1">
              <a:off x="6581483" y="55361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</p:grp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6934200" y="19050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6781800" y="1905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7391400" y="2590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953000"/>
            <a:ext cx="1685077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+ E </a:t>
            </a:r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 flipH="1">
            <a:off x="6400800" y="19050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H="1">
            <a:off x="6324600" y="25908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H="1">
            <a:off x="7086600" y="2514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7543800" y="2514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1" name="Rectangle 17"/>
          <p:cNvSpPr>
            <a:spLocks/>
          </p:cNvSpPr>
          <p:nvPr/>
        </p:nvSpPr>
        <p:spPr bwMode="auto">
          <a:xfrm flipH="1">
            <a:off x="7543800" y="3352800"/>
            <a:ext cx="79463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 algn="ctr"/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rPr>
              <a:t>3</a:t>
            </a:r>
            <a:endParaRPr lang="en-US" b="1" dirty="0">
              <a:solidFill>
                <a:srgbClr val="C00000"/>
              </a:solidFill>
              <a:latin typeface="Times New Roman"/>
              <a:cs typeface="Times New Roman"/>
              <a:sym typeface="Arial" charset="0"/>
            </a:endParaRPr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 flipH="1">
            <a:off x="7010400" y="3200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 flipV="1">
            <a:off x="7924800" y="3200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5" name="Slide Number Placeholder 3"/>
          <p:cNvSpPr txBox="1">
            <a:spLocks/>
          </p:cNvSpPr>
          <p:nvPr/>
        </p:nvSpPr>
        <p:spPr>
          <a:xfrm>
            <a:off x="0" y="38630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9pPr>
          </a:lstStyle>
          <a:p>
            <a:fld id="{3AA5353F-73C0-49A8-A5DC-C7B49EF3BFEA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638800" y="4202668"/>
            <a:ext cx="2426776" cy="2262664"/>
            <a:chOff x="5590883" y="3795236"/>
            <a:chExt cx="2426776" cy="2262664"/>
          </a:xfrm>
        </p:grpSpPr>
        <p:sp>
          <p:nvSpPr>
            <p:cNvPr id="48" name="Rectangle 4"/>
            <p:cNvSpPr>
              <a:spLocks/>
            </p:cNvSpPr>
            <p:nvPr/>
          </p:nvSpPr>
          <p:spPr bwMode="auto">
            <a:xfrm flipH="1">
              <a:off x="6429083" y="3795236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 smtClean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 </a:t>
              </a:r>
              <a:endParaRPr lang="en-US" dirty="0">
                <a:solidFill>
                  <a:schemeClr val="tx1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49" name="Rectangle 6"/>
            <p:cNvSpPr>
              <a:spLocks/>
            </p:cNvSpPr>
            <p:nvPr/>
          </p:nvSpPr>
          <p:spPr bwMode="auto">
            <a:xfrm flipH="1">
              <a:off x="6048083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0" name="Rectangle 8"/>
            <p:cNvSpPr>
              <a:spLocks/>
            </p:cNvSpPr>
            <p:nvPr/>
          </p:nvSpPr>
          <p:spPr bwMode="auto">
            <a:xfrm flipH="1">
              <a:off x="7495883" y="43931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1" name="Rectangle 9"/>
            <p:cNvSpPr>
              <a:spLocks/>
            </p:cNvSpPr>
            <p:nvPr/>
          </p:nvSpPr>
          <p:spPr bwMode="auto">
            <a:xfrm flipH="1">
              <a:off x="6048083" y="51551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 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52" name="Rectangle 12"/>
            <p:cNvSpPr>
              <a:spLocks/>
            </p:cNvSpPr>
            <p:nvPr/>
          </p:nvSpPr>
          <p:spPr bwMode="auto">
            <a:xfrm flipH="1">
              <a:off x="5590883" y="5078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3" name="Rectangle 14"/>
            <p:cNvSpPr>
              <a:spLocks/>
            </p:cNvSpPr>
            <p:nvPr/>
          </p:nvSpPr>
          <p:spPr bwMode="auto">
            <a:xfrm flipH="1">
              <a:off x="6505283" y="5078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4" name="Rectangle 15"/>
            <p:cNvSpPr>
              <a:spLocks/>
            </p:cNvSpPr>
            <p:nvPr/>
          </p:nvSpPr>
          <p:spPr bwMode="auto">
            <a:xfrm flipH="1">
              <a:off x="7038683" y="51551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55" name="Rectangle 16"/>
            <p:cNvSpPr>
              <a:spLocks/>
            </p:cNvSpPr>
            <p:nvPr/>
          </p:nvSpPr>
          <p:spPr bwMode="auto">
            <a:xfrm flipH="1">
              <a:off x="5590883" y="5688568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1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56" name="Rectangle 17"/>
            <p:cNvSpPr>
              <a:spLocks/>
            </p:cNvSpPr>
            <p:nvPr/>
          </p:nvSpPr>
          <p:spPr bwMode="auto">
            <a:xfrm flipH="1">
              <a:off x="6352883" y="56885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</p:grpSp>
      <p:sp>
        <p:nvSpPr>
          <p:cNvPr id="57" name="Line 19"/>
          <p:cNvSpPr>
            <a:spLocks noChangeShapeType="1"/>
          </p:cNvSpPr>
          <p:nvPr/>
        </p:nvSpPr>
        <p:spPr bwMode="auto">
          <a:xfrm>
            <a:off x="6934200" y="44958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>
            <a:off x="6781800" y="4572000"/>
            <a:ext cx="4572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>
            <a:off x="6324600" y="51816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66800" y="7239000"/>
            <a:ext cx="1685077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+ E </a:t>
            </a: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6400800" y="4572000"/>
            <a:ext cx="228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 flipH="1">
            <a:off x="58674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3" name="Line 26"/>
          <p:cNvSpPr>
            <a:spLocks noChangeShapeType="1"/>
          </p:cNvSpPr>
          <p:nvPr/>
        </p:nvSpPr>
        <p:spPr bwMode="auto">
          <a:xfrm flipH="1">
            <a:off x="5943600" y="5181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4" name="Line 19"/>
          <p:cNvSpPr>
            <a:spLocks noChangeShapeType="1"/>
          </p:cNvSpPr>
          <p:nvPr/>
        </p:nvSpPr>
        <p:spPr bwMode="auto">
          <a:xfrm>
            <a:off x="6477000" y="5181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5" name="Rectangle 17"/>
          <p:cNvSpPr>
            <a:spLocks/>
          </p:cNvSpPr>
          <p:nvPr/>
        </p:nvSpPr>
        <p:spPr bwMode="auto">
          <a:xfrm flipH="1">
            <a:off x="7391400" y="6096000"/>
            <a:ext cx="79463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 algn="ctr"/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rPr>
              <a:t>3</a:t>
            </a:r>
            <a:endParaRPr lang="en-US" b="1" dirty="0">
              <a:solidFill>
                <a:srgbClr val="C00000"/>
              </a:solidFill>
              <a:latin typeface="Times New Roman"/>
              <a:cs typeface="Times New Roman"/>
              <a:sym typeface="Arial" charset="0"/>
            </a:endParaRPr>
          </a:p>
        </p:txBody>
      </p:sp>
      <p:sp>
        <p:nvSpPr>
          <p:cNvPr id="66" name="Line 26"/>
          <p:cNvSpPr>
            <a:spLocks noChangeShapeType="1"/>
          </p:cNvSpPr>
          <p:nvPr/>
        </p:nvSpPr>
        <p:spPr bwMode="auto">
          <a:xfrm flipH="1">
            <a:off x="67818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7" name="Line 26"/>
          <p:cNvSpPr>
            <a:spLocks noChangeShapeType="1"/>
          </p:cNvSpPr>
          <p:nvPr/>
        </p:nvSpPr>
        <p:spPr bwMode="auto">
          <a:xfrm flipV="1">
            <a:off x="7772400" y="51816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245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Recursive </a:t>
            </a:r>
            <a:r>
              <a:rPr lang="en-US" sz="3200" dirty="0" smtClean="0">
                <a:solidFill>
                  <a:srgbClr val="FF0000"/>
                </a:solidFill>
              </a:rPr>
              <a:t>descent </a:t>
            </a:r>
            <a:r>
              <a:rPr lang="en-US" sz="3200" dirty="0">
                <a:solidFill>
                  <a:srgbClr val="800000"/>
                </a:solidFill>
              </a:rPr>
              <a:t>p</a:t>
            </a:r>
            <a:r>
              <a:rPr lang="en-US" sz="3200" dirty="0" smtClean="0">
                <a:solidFill>
                  <a:srgbClr val="800000"/>
                </a:solidFill>
              </a:rPr>
              <a:t>arsing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 smtClean="0"/>
              <a:t>Write a set of mutually </a:t>
            </a:r>
            <a:r>
              <a:rPr lang="en-US" sz="2400" i="1" dirty="0" smtClean="0"/>
              <a:t>recursive methods </a:t>
            </a:r>
            <a:r>
              <a:rPr lang="en-US" sz="2400" dirty="0" smtClean="0"/>
              <a:t>to </a:t>
            </a:r>
            <a:r>
              <a:rPr lang="en-US" sz="2400" dirty="0"/>
              <a:t>check if a sentence is in the </a:t>
            </a:r>
            <a:r>
              <a:rPr lang="en-US" sz="2400" dirty="0" smtClean="0"/>
              <a:t>language (show how to generate parse tree later).</a:t>
            </a:r>
          </a:p>
          <a:p>
            <a:pPr marL="39687" indent="0">
              <a:buNone/>
            </a:pPr>
            <a:endParaRPr lang="en-US" sz="2400" dirty="0" smtClean="0"/>
          </a:p>
          <a:p>
            <a:pPr marL="39687" indent="0">
              <a:buNone/>
            </a:pPr>
            <a:r>
              <a:rPr lang="en-US" sz="2400" dirty="0" smtClean="0"/>
              <a:t>One method for each nonterminal of the grammar. The method is completely determined by the rules for that nonterminal. On the next pages, we give a high-level version of the method for nonterminal </a:t>
            </a:r>
            <a:r>
              <a:rPr lang="en-US" sz="2400" dirty="0" smtClean="0">
                <a:solidFill>
                  <a:srgbClr val="008000"/>
                </a:solidFill>
              </a:rPr>
              <a:t>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	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  <a:p>
            <a:pPr marL="39687" indent="0">
              <a:buNone/>
            </a:pPr>
            <a:endParaRPr lang="en-US" sz="2400" dirty="0" smtClean="0"/>
          </a:p>
          <a:p>
            <a:pPr marL="39687" indent="0">
              <a:buNone/>
            </a:pP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Parsing an E 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86800" cy="23622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/**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Unprocessed input starts an E. Recognize that E, throwing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away each piece from the input as it is recognized.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Return false if error is detected and true if no errors.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Upon return, processed tokens have been removed from input.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*/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400800" y="6858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" y="3810000"/>
            <a:ext cx="7315200" cy="1066800"/>
            <a:chOff x="609600" y="3810000"/>
            <a:chExt cx="7315200" cy="1066800"/>
          </a:xfrm>
        </p:grpSpPr>
        <p:sp>
          <p:nvSpPr>
            <p:cNvPr id="3" name="TextBox 2"/>
            <p:cNvSpPr txBox="1"/>
            <p:nvPr/>
          </p:nvSpPr>
          <p:spPr>
            <a:xfrm>
              <a:off x="3500843" y="4415135"/>
              <a:ext cx="44239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(   2   +   </a:t>
              </a:r>
              <a:r>
                <a:rPr lang="en-US" dirty="0" smtClean="0">
                  <a:solidFill>
                    <a:srgbClr val="FF0000"/>
                  </a:solidFill>
                </a:rPr>
                <a:t>(   4    +    8    )    +    9   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Line 29"/>
            <p:cNvSpPr>
              <a:spLocks noChangeShapeType="1"/>
            </p:cNvSpPr>
            <p:nvPr/>
          </p:nvSpPr>
          <p:spPr bwMode="auto">
            <a:xfrm>
              <a:off x="3577043" y="4343400"/>
              <a:ext cx="914400" cy="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4724400" y="4343400"/>
              <a:ext cx="3043643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9600" y="3810000"/>
              <a:ext cx="731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dirty="0" smtClean="0">
                  <a:solidFill>
                    <a:schemeClr val="tx1"/>
                  </a:solidFill>
                </a:rPr>
                <a:t>efore call:   </a:t>
              </a:r>
              <a:r>
                <a:rPr lang="en-US" dirty="0" smtClean="0">
                  <a:solidFill>
                    <a:srgbClr val="0000FF"/>
                  </a:solidFill>
                </a:rPr>
                <a:t>already processed</a:t>
              </a:r>
              <a:r>
                <a:rPr lang="en-US" dirty="0" smtClean="0"/>
                <a:t>    </a:t>
              </a:r>
              <a:r>
                <a:rPr lang="en-US" dirty="0" smtClean="0">
                  <a:solidFill>
                    <a:srgbClr val="FF0000"/>
                  </a:solidFill>
                </a:rPr>
                <a:t>unprocessed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00" y="5181600"/>
            <a:ext cx="8229600" cy="1066800"/>
            <a:chOff x="533400" y="5181600"/>
            <a:chExt cx="8229600" cy="1066800"/>
          </a:xfrm>
        </p:grpSpPr>
        <p:grpSp>
          <p:nvGrpSpPr>
            <p:cNvPr id="11" name="Group 10"/>
            <p:cNvGrpSpPr/>
            <p:nvPr/>
          </p:nvGrpSpPr>
          <p:grpSpPr>
            <a:xfrm>
              <a:off x="609600" y="5181600"/>
              <a:ext cx="8153400" cy="1066800"/>
              <a:chOff x="609600" y="3810000"/>
              <a:chExt cx="8153400" cy="106680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500843" y="4415135"/>
                <a:ext cx="44239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(   2   +   (   4    +    8    )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+    9   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" y="3810000"/>
                <a:ext cx="815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after call:                               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already processed</a:t>
                </a:r>
                <a:r>
                  <a:rPr lang="en-US" dirty="0" smtClean="0"/>
                  <a:t>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unprocessed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33400" y="5562600"/>
              <a:ext cx="23209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(call returns true)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398956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2400" dirty="0" smtClean="0"/>
              <a:t>Specification: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** Unprocessed input starts an E. …*/</a:t>
            </a:r>
            <a:b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</a:b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23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44958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 and 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is not 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‘(‘ 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false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(!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return false;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‘+‘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  <a:endParaRPr lang="en-US" sz="2400" b="1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(!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return false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‘)‘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39687" indent="0" defTabSz="457200">
              <a:spcBef>
                <a:spcPts val="30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3776" y="2514600"/>
            <a:ext cx="7695824" cy="3509665"/>
            <a:chOff x="380999" y="2514600"/>
            <a:chExt cx="7695824" cy="3509665"/>
          </a:xfrm>
        </p:grpSpPr>
        <p:sp>
          <p:nvSpPr>
            <p:cNvPr id="7" name="Line 29"/>
            <p:cNvSpPr>
              <a:spLocks noChangeShapeType="1"/>
            </p:cNvSpPr>
            <p:nvPr/>
          </p:nvSpPr>
          <p:spPr bwMode="auto">
            <a:xfrm flipH="1">
              <a:off x="380999" y="2514600"/>
              <a:ext cx="4356" cy="33528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380999" y="2514600"/>
              <a:ext cx="30480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0" name="Line 29"/>
            <p:cNvSpPr>
              <a:spLocks noChangeShapeType="1"/>
            </p:cNvSpPr>
            <p:nvPr/>
          </p:nvSpPr>
          <p:spPr bwMode="auto">
            <a:xfrm>
              <a:off x="381000" y="3352800"/>
              <a:ext cx="30480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62000" y="5562600"/>
              <a:ext cx="7314823" cy="4616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Same code used 3 times. Cries out for a method to do that</a:t>
              </a:r>
              <a:endParaRPr lang="en-US" dirty="0"/>
            </a:p>
          </p:txBody>
        </p:sp>
      </p:grpSp>
      <p:sp>
        <p:nvSpPr>
          <p:cNvPr id="13" name="Line 29"/>
          <p:cNvSpPr>
            <a:spLocks noChangeShapeType="1"/>
          </p:cNvSpPr>
          <p:nvPr/>
        </p:nvSpPr>
        <p:spPr bwMode="auto">
          <a:xfrm>
            <a:off x="533777" y="4114800"/>
            <a:ext cx="304801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533777" y="5867400"/>
            <a:ext cx="304801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9071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Illustration of parsing to check syntax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0" y="15240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3600" y="5791200"/>
            <a:ext cx="536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687" indent="0">
              <a:buNone/>
            </a:pPr>
            <a:r>
              <a:rPr lang="en-US" dirty="0"/>
              <a:t>	( </a:t>
            </a:r>
            <a:r>
              <a:rPr lang="en-US" dirty="0" smtClean="0"/>
              <a:t>      1    +     (    </a:t>
            </a:r>
            <a:r>
              <a:rPr lang="en-US" dirty="0"/>
              <a:t>2  </a:t>
            </a:r>
            <a:r>
              <a:rPr lang="en-US" dirty="0" smtClean="0"/>
              <a:t>   +     4     )     </a:t>
            </a:r>
            <a:r>
              <a:rPr lang="en-US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9800" y="19050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276600" y="2362200"/>
            <a:ext cx="2667000" cy="35052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4952994" y="2362200"/>
            <a:ext cx="1143004" cy="1680865"/>
            <a:chOff x="5223164" y="2501725"/>
            <a:chExt cx="415638" cy="1483795"/>
          </a:xfrm>
        </p:grpSpPr>
        <p:sp>
          <p:nvSpPr>
            <p:cNvPr id="11" name="TextBox 10"/>
            <p:cNvSpPr txBox="1"/>
            <p:nvPr/>
          </p:nvSpPr>
          <p:spPr>
            <a:xfrm>
              <a:off x="5223164" y="352385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13" name="Straight Connector 12"/>
            <p:cNvCxnSpPr>
              <a:endCxn id="11" idx="0"/>
            </p:cNvCxnSpPr>
            <p:nvPr/>
          </p:nvCxnSpPr>
          <p:spPr>
            <a:xfrm flipH="1">
              <a:off x="5375564" y="2501725"/>
              <a:ext cx="263238" cy="102213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flipH="1">
            <a:off x="3886200" y="3962400"/>
            <a:ext cx="1143000" cy="18288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" idx="2"/>
          </p:cNvCxnSpPr>
          <p:nvPr/>
        </p:nvCxnSpPr>
        <p:spPr>
          <a:xfrm flipH="1">
            <a:off x="4419600" y="2366665"/>
            <a:ext cx="1786534" cy="3424535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943600" y="2438399"/>
            <a:ext cx="304805" cy="1637198"/>
            <a:chOff x="5223164" y="2501725"/>
            <a:chExt cx="415640" cy="1325104"/>
          </a:xfrm>
        </p:grpSpPr>
        <p:sp>
          <p:nvSpPr>
            <p:cNvPr id="36" name="TextBox 35"/>
            <p:cNvSpPr txBox="1"/>
            <p:nvPr/>
          </p:nvSpPr>
          <p:spPr>
            <a:xfrm>
              <a:off x="5223164" y="3365164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5430986" y="2501725"/>
              <a:ext cx="207818" cy="863439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4" name="Group 14343"/>
          <p:cNvGrpSpPr/>
          <p:nvPr/>
        </p:nvGrpSpPr>
        <p:grpSpPr>
          <a:xfrm>
            <a:off x="4953000" y="3962400"/>
            <a:ext cx="1828800" cy="1828800"/>
            <a:chOff x="4953000" y="3962400"/>
            <a:chExt cx="1828800" cy="1828800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4953000" y="3962400"/>
              <a:ext cx="11430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172200" y="3962400"/>
              <a:ext cx="6096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6324600" y="2362200"/>
            <a:ext cx="914400" cy="34290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1332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The scanner constructs tokens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25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 smtClean="0"/>
              <a:t>An object </a:t>
            </a:r>
            <a:r>
              <a:rPr lang="en-US" sz="2400" dirty="0" smtClean="0">
                <a:solidFill>
                  <a:srgbClr val="FF0000"/>
                </a:solidFill>
              </a:rPr>
              <a:t>scanner</a:t>
            </a:r>
            <a:r>
              <a:rPr lang="en-US" sz="2400" dirty="0" smtClean="0"/>
              <a:t> of class </a:t>
            </a:r>
            <a:r>
              <a:rPr lang="en-US" sz="2400" dirty="0" smtClean="0">
                <a:solidFill>
                  <a:srgbClr val="FF0000"/>
                </a:solidFill>
              </a:rPr>
              <a:t>Scanner</a:t>
            </a:r>
            <a:r>
              <a:rPr lang="en-US" sz="2400" dirty="0" smtClean="0"/>
              <a:t> is in charge of the input String. It constructs the tokens from the String as necessary.</a:t>
            </a:r>
          </a:p>
          <a:p>
            <a:pPr marL="39687" indent="0">
              <a:buNone/>
            </a:pPr>
            <a:r>
              <a:rPr lang="en-US" sz="2400" dirty="0" smtClean="0"/>
              <a:t>e.g. from the string “1464+634” build the token “1464”, the token “+”, and the token “634”.</a:t>
            </a:r>
          </a:p>
          <a:p>
            <a:pPr marL="39687" indent="0">
              <a:buNone/>
            </a:pPr>
            <a:r>
              <a:rPr lang="en-US" sz="2400" dirty="0" smtClean="0"/>
              <a:t>It is ready to work with the part of the input string that has not yet been processed and has thrown away the part that is already processed, in left-to-right fashion.</a:t>
            </a:r>
          </a:p>
          <a:p>
            <a:pPr marL="39687" indent="0">
              <a:buNone/>
            </a:pPr>
            <a:endParaRPr lang="en-US" sz="24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09600" y="5181600"/>
            <a:ext cx="8153400" cy="1066800"/>
            <a:chOff x="609600" y="5181600"/>
            <a:chExt cx="8153400" cy="1066800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5181600"/>
              <a:ext cx="815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                                               already processed</a:t>
              </a:r>
              <a:r>
                <a:rPr lang="en-US" dirty="0" smtClean="0"/>
                <a:t>    </a:t>
              </a:r>
              <a:r>
                <a:rPr lang="en-US" dirty="0" smtClean="0">
                  <a:solidFill>
                    <a:srgbClr val="FF0000"/>
                  </a:solidFill>
                </a:rPr>
                <a:t>unprocessed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500843" y="5715000"/>
              <a:ext cx="4728756" cy="533400"/>
              <a:chOff x="3500843" y="4343400"/>
              <a:chExt cx="4728756" cy="53340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500843" y="4415135"/>
                <a:ext cx="44239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(   2   +   (   4    +    8    )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+    9   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82638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3200" dirty="0" smtClean="0"/>
              <a:t>Change parser to generate a tree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26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15240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… Return a Tree for the E if no error. 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     Return null if there was an error*/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ree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 and 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endParaRPr lang="en-US" sz="2400" dirty="0" smtClean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 smtClean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    …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5354" y="2971800"/>
            <a:ext cx="8301445" cy="2319992"/>
            <a:chOff x="385354" y="2514600"/>
            <a:chExt cx="8301445" cy="2319992"/>
          </a:xfrm>
        </p:grpSpPr>
        <p:sp>
          <p:nvSpPr>
            <p:cNvPr id="4" name="TextBox 3"/>
            <p:cNvSpPr txBox="1"/>
            <p:nvPr/>
          </p:nvSpPr>
          <p:spPr>
            <a:xfrm>
              <a:off x="762000" y="2895600"/>
              <a:ext cx="4110771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i</a:t>
              </a:r>
              <a:r>
                <a:rPr lang="en-US" b="1" dirty="0" smtClean="0"/>
                <a:t>f</a:t>
              </a:r>
              <a:r>
                <a:rPr lang="en-US" dirty="0" smtClean="0"/>
                <a:t> (first token is an integer) 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Tree t= </a:t>
              </a:r>
              <a:r>
                <a:rPr lang="en-US" b="1" dirty="0" smtClean="0"/>
                <a:t>new</a:t>
              </a:r>
              <a:r>
                <a:rPr lang="en-US" dirty="0" smtClean="0"/>
                <a:t> Tree(the integer);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Remove token from input;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</a:t>
              </a:r>
              <a:r>
                <a:rPr lang="en-US" b="1" dirty="0" smtClean="0"/>
                <a:t>return</a:t>
              </a:r>
              <a:r>
                <a:rPr lang="en-US" dirty="0" smtClean="0"/>
                <a:t> t;</a:t>
              </a:r>
              <a:endParaRPr lang="en-US" dirty="0"/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385354" y="2514600"/>
              <a:ext cx="8301445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5227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Change parser to generate a </a:t>
            </a:r>
            <a:r>
              <a:rPr lang="en-US" sz="3200" dirty="0" smtClean="0">
                <a:solidFill>
                  <a:srgbClr val="800000"/>
                </a:solidFill>
              </a:rPr>
              <a:t>tree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44958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… Return a Tree for the E if no error. 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      Return null if there was an error*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Tree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… 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is not 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‘(‘ 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 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Tree t1= parse(E);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(t1 == n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‘+‘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 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emove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it from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input; 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Tree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t2=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parse(E);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t2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== n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ull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‘)‘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it from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input; 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new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Tree(t1, ‘+’, t2);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13185" y="1226403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0937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Code for a stack machine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28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39624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 smtClean="0"/>
              <a:t>Code for 2 + (3 + 4)</a:t>
            </a:r>
            <a:endParaRPr lang="en-US" sz="2400" dirty="0"/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3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4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ADD: remove two top values from stack, add them, and place result on stack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2209800"/>
            <a:ext cx="4810375" cy="4195465"/>
            <a:chOff x="304800" y="2209800"/>
            <a:chExt cx="4810375" cy="4195465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5943600"/>
              <a:ext cx="4353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It’s postfix notation!  </a:t>
              </a:r>
              <a:r>
                <a:rPr lang="en-US" b="1" dirty="0" smtClean="0">
                  <a:solidFill>
                    <a:srgbClr val="800000"/>
                  </a:solidFill>
                </a:rPr>
                <a:t>2  3  4  +  +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09600" y="2209800"/>
              <a:ext cx="0" cy="19050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4800" y="3048000"/>
              <a:ext cx="0" cy="31242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" y="3048000"/>
              <a:ext cx="304800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" idx="1"/>
            </p:cNvCxnSpPr>
            <p:nvPr/>
          </p:nvCxnSpPr>
          <p:spPr>
            <a:xfrm>
              <a:off x="304800" y="6172200"/>
              <a:ext cx="457200" cy="2233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311900" y="4533900"/>
            <a:ext cx="117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t a c 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3505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53200" y="2971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3505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145301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33 0 " pathEditMode="relative" ptsTypes="AA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1316 -0.0002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5" grpId="1"/>
      <p:bldP spid="16" grpId="0"/>
      <p:bldP spid="16" grpId="1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Code for a stack machine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29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39624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 smtClean="0"/>
              <a:t>Code for 2 + (3 + 4)</a:t>
            </a:r>
            <a:endParaRPr lang="en-US" sz="2400" dirty="0"/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3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4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ADD: remove two top values from stack, add them, and place result on stack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2209800"/>
            <a:ext cx="4810375" cy="4195465"/>
            <a:chOff x="304800" y="2209800"/>
            <a:chExt cx="4810375" cy="4195465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5943600"/>
              <a:ext cx="4353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It’s postfix notation!  </a:t>
              </a:r>
              <a:r>
                <a:rPr lang="en-US" b="1" dirty="0" smtClean="0">
                  <a:solidFill>
                    <a:srgbClr val="800000"/>
                  </a:solidFill>
                </a:rPr>
                <a:t>2  3  4  +  +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09600" y="2209800"/>
              <a:ext cx="0" cy="19050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4800" y="3048000"/>
              <a:ext cx="0" cy="31242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" y="3048000"/>
              <a:ext cx="304800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" idx="1"/>
            </p:cNvCxnSpPr>
            <p:nvPr/>
          </p:nvCxnSpPr>
          <p:spPr>
            <a:xfrm>
              <a:off x="304800" y="6172200"/>
              <a:ext cx="457200" cy="2233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311900" y="4533900"/>
            <a:ext cx="117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t a c 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284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26 -0.00023 L 0.14826 -0.00023 " pathEditMode="relative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14826 -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1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7" grpId="0"/>
      <p:bldP spid="17" grpId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Expression trees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draw a tree for (2 + 3) * (1 + (5 – 4)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286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70759" y="27432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3272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2819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3276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3733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26670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26670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5562600" y="32004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48400" y="3657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29200" y="32004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2800" y="31242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31242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52600" y="4648200"/>
            <a:ext cx="5499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abstract class </a:t>
            </a:r>
            <a:r>
              <a:rPr lang="en-US" dirty="0" err="1" smtClean="0"/>
              <a:t>Exp</a:t>
            </a:r>
            <a:r>
              <a:rPr lang="en-US" dirty="0" smtClean="0"/>
              <a:t> {</a:t>
            </a:r>
          </a:p>
          <a:p>
            <a:r>
              <a:rPr lang="en-US" dirty="0"/>
              <a:t> </a:t>
            </a:r>
            <a:r>
              <a:rPr lang="en-US" dirty="0" smtClean="0"/>
              <a:t>    /* return the value of this </a:t>
            </a:r>
            <a:r>
              <a:rPr lang="en-US" dirty="0" err="1" smtClean="0"/>
              <a:t>Exp</a:t>
            </a:r>
            <a:r>
              <a:rPr lang="en-US" dirty="0" smtClean="0"/>
              <a:t> */</a:t>
            </a:r>
            <a:endParaRPr lang="en-US" dirty="0"/>
          </a:p>
          <a:p>
            <a:r>
              <a:rPr lang="en-US" dirty="0" smtClean="0"/>
              <a:t>     public abstract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eval</a:t>
            </a:r>
            <a:r>
              <a:rPr lang="en-US" dirty="0" smtClean="0"/>
              <a:t>();</a:t>
            </a:r>
          </a:p>
          <a:p>
            <a:r>
              <a:rPr lang="en-US" dirty="0"/>
              <a:t>}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638800" y="3729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943601" y="3657600"/>
            <a:ext cx="152399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79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Use parser </a:t>
            </a:r>
            <a:r>
              <a:rPr lang="en-US" sz="3200" dirty="0">
                <a:solidFill>
                  <a:srgbClr val="800000"/>
                </a:solidFill>
              </a:rPr>
              <a:t>to </a:t>
            </a:r>
            <a:r>
              <a:rPr lang="en-US" sz="3200" dirty="0" smtClean="0">
                <a:solidFill>
                  <a:srgbClr val="800000"/>
                </a:solidFill>
              </a:rPr>
              <a:t>generate code for a stack machine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30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39624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 smtClean="0"/>
              <a:t>Code for 2 + (3 + 4)</a:t>
            </a:r>
            <a:endParaRPr lang="en-US" sz="2400" dirty="0"/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3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4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ADD: remove two top values from stack, add them, and place result on stack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4572000" y="1676400"/>
            <a:ext cx="4038600" cy="367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dirty="0" err="1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parseE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can generate code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as follows:</a:t>
            </a: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integer </a:t>
            </a:r>
            <a:r>
              <a:rPr lang="en-US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return 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string 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“PUSH ” + </a:t>
            </a:r>
            <a:r>
              <a:rPr lang="en-US" dirty="0" err="1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 + “\n”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(E1 + E2),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return a string containing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Code for E1</a:t>
            </a: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Code for E2</a:t>
            </a:r>
            <a:endParaRPr lang="en-US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“ADD\n”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</a:b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2209800"/>
            <a:ext cx="4810375" cy="4195465"/>
            <a:chOff x="304800" y="2209800"/>
            <a:chExt cx="4810375" cy="4195465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5943600"/>
              <a:ext cx="4353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It’s postfix notation!  </a:t>
              </a:r>
              <a:r>
                <a:rPr lang="en-US" b="1" dirty="0" smtClean="0">
                  <a:solidFill>
                    <a:srgbClr val="800000"/>
                  </a:solidFill>
                </a:rPr>
                <a:t>2  3  4  +  +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09600" y="2209800"/>
              <a:ext cx="0" cy="19050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4800" y="3048000"/>
              <a:ext cx="0" cy="31242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" y="3048000"/>
              <a:ext cx="304800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" idx="1"/>
            </p:cNvCxnSpPr>
            <p:nvPr/>
          </p:nvCxnSpPr>
          <p:spPr>
            <a:xfrm>
              <a:off x="304800" y="6172200"/>
              <a:ext cx="457200" cy="2233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78247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Grammar that gives precedence to * over +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31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620000" cy="28194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-&gt;  T  { + T }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-&gt; F { * F }    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-&gt; integer</a:t>
            </a: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-&gt; (  E  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5486400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 smtClean="0"/>
              <a:t> +     3       *      4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008000"/>
                </a:solidFill>
              </a:rPr>
              <a:t>says do * first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33528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1600200"/>
            <a:ext cx="4267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Notation: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{  xxx }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means</a:t>
            </a:r>
          </a:p>
          <a:p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0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or more occurrences of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xxx.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E: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Expression              </a:t>
            </a:r>
            <a:r>
              <a:rPr lang="en-US" b="1" dirty="0" smtClean="0">
                <a:latin typeface="Times New Roman"/>
                <a:cs typeface="Times New Roman"/>
              </a:rPr>
              <a:t>T: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Term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F: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Factor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 flipH="1">
            <a:off x="990600" y="4343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 flipH="1">
            <a:off x="990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1143000" y="38100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>
            <a:off x="1600200" y="38100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1752600" y="3810000"/>
            <a:ext cx="762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1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H="1">
            <a:off x="22098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H="1">
            <a:off x="2743200" y="43434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H="1">
            <a:off x="2133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8194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33528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95492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56732" y="31242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 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H="1">
            <a:off x="53340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53340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H="1">
            <a:off x="5486400" y="3581400"/>
            <a:ext cx="838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H="1">
            <a:off x="5943600" y="3581400"/>
            <a:ext cx="4572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6553200" y="3581400"/>
            <a:ext cx="609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00800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008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 flipH="1">
            <a:off x="65532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flipH="1">
            <a:off x="65532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96200" y="4800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6477000" y="3581400"/>
            <a:ext cx="7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 flipH="1">
            <a:off x="78486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81600" y="5486400"/>
            <a:ext cx="289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 smtClean="0"/>
              <a:t>  +      3       *      4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5862935"/>
            <a:ext cx="4785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Try to do + first, can’t </a:t>
            </a:r>
            <a:r>
              <a:rPr lang="en-US" dirty="0" smtClean="0">
                <a:solidFill>
                  <a:srgbClr val="008000"/>
                </a:solidFill>
              </a:rPr>
              <a:t>complete </a:t>
            </a:r>
            <a:r>
              <a:rPr lang="en-US" dirty="0">
                <a:solidFill>
                  <a:srgbClr val="008000"/>
                </a:solidFill>
              </a:rPr>
              <a:t>tree</a:t>
            </a:r>
          </a:p>
        </p:txBody>
      </p:sp>
    </p:spTree>
    <p:extLst>
      <p:ext uri="{BB962C8B-B14F-4D97-AF65-F5344CB8AC3E}">
        <p14:creationId xmlns:p14="http://schemas.microsoft.com/office/powerpoint/2010/main" val="9239752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Does r</a:t>
            </a:r>
            <a:r>
              <a:rPr lang="en-US" sz="3200" dirty="0" smtClean="0">
                <a:solidFill>
                  <a:srgbClr val="800000"/>
                </a:solidFill>
              </a:rPr>
              <a:t>ecursive </a:t>
            </a:r>
            <a:r>
              <a:rPr lang="en-US" sz="3200" dirty="0">
                <a:solidFill>
                  <a:srgbClr val="800000"/>
                </a:solidFill>
              </a:rPr>
              <a:t>d</a:t>
            </a:r>
            <a:r>
              <a:rPr lang="en-US" sz="3200" dirty="0" smtClean="0">
                <a:solidFill>
                  <a:srgbClr val="800000"/>
                </a:solidFill>
              </a:rPr>
              <a:t>escent </a:t>
            </a:r>
            <a:r>
              <a:rPr lang="en-US" sz="3200" dirty="0">
                <a:solidFill>
                  <a:srgbClr val="800000"/>
                </a:solidFill>
              </a:rPr>
              <a:t>a</a:t>
            </a:r>
            <a:r>
              <a:rPr lang="en-US" sz="3200" dirty="0" smtClean="0">
                <a:solidFill>
                  <a:srgbClr val="800000"/>
                </a:solidFill>
              </a:rPr>
              <a:t>lways </a:t>
            </a:r>
            <a:r>
              <a:rPr lang="en-US" sz="3200" dirty="0">
                <a:solidFill>
                  <a:srgbClr val="800000"/>
                </a:solidFill>
              </a:rPr>
              <a:t>w</a:t>
            </a:r>
            <a:r>
              <a:rPr lang="en-US" sz="3200" dirty="0" smtClean="0">
                <a:solidFill>
                  <a:srgbClr val="800000"/>
                </a:solidFill>
              </a:rPr>
              <a:t>ork</a:t>
            </a:r>
            <a:r>
              <a:rPr lang="en-US" sz="3200" dirty="0">
                <a:solidFill>
                  <a:srgbClr val="800000"/>
                </a:solidFill>
              </a:rPr>
              <a:t>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27A55A-33E8-4A5A-AF91-871C8EB22AE0}" type="slidenum">
              <a:rPr lang="en-US"/>
              <a:pPr/>
              <a:t>32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074152" cy="44958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ome </a:t>
            </a:r>
            <a:r>
              <a:rPr lang="en-US" sz="2400" dirty="0">
                <a:latin typeface="Times New Roman"/>
                <a:cs typeface="Times New Roman"/>
              </a:rPr>
              <a:t>grammars </a:t>
            </a:r>
            <a:r>
              <a:rPr lang="en-US" sz="2400" dirty="0" smtClean="0">
                <a:latin typeface="Times New Roman"/>
                <a:cs typeface="Times New Roman"/>
              </a:rPr>
              <a:t>cannot </a:t>
            </a:r>
            <a:r>
              <a:rPr lang="en-US" sz="2400" dirty="0">
                <a:latin typeface="Times New Roman"/>
                <a:cs typeface="Times New Roman"/>
              </a:rPr>
              <a:t>be used </a:t>
            </a:r>
            <a:r>
              <a:rPr lang="en-US" sz="2400" dirty="0" smtClean="0">
                <a:latin typeface="Times New Roman"/>
                <a:cs typeface="Times New Roman"/>
              </a:rPr>
              <a:t>for recursive </a:t>
            </a:r>
            <a:r>
              <a:rPr lang="en-US" sz="2400" dirty="0">
                <a:latin typeface="Times New Roman"/>
                <a:cs typeface="Times New Roman"/>
              </a:rPr>
              <a:t>descent</a:t>
            </a:r>
          </a:p>
          <a:p>
            <a:pPr marL="381000" lvl="1" indent="0"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rivial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example (causes infinite recursion):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Sa</a:t>
            </a:r>
          </a:p>
          <a:p>
            <a:pPr marL="209550" indent="-169863"/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Can rewrite grammar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bA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4267200" y="3200400"/>
            <a:ext cx="4114800" cy="243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For some constructs,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recur-</a:t>
            </a:r>
            <a:r>
              <a:rPr lang="en-US" dirty="0" err="1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sive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descent is hard to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use</a:t>
            </a: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9900CC"/>
              </a:buClr>
              <a:buSzPct val="100000"/>
            </a:pP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Other parsing techniques exist – take the compiler writing course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Syntactic </a:t>
            </a:r>
            <a:r>
              <a:rPr lang="en-US" sz="3200" dirty="0" smtClean="0">
                <a:solidFill>
                  <a:srgbClr val="800000"/>
                </a:solidFill>
              </a:rPr>
              <a:t>ambiguity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33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540752" cy="44958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Sometimes a sentence has more than one parse tree</a:t>
            </a:r>
          </a:p>
          <a:p>
            <a:pPr marL="730250" lvl="2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|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aaxB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x |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aAb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 |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bB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09550" indent="-169863">
              <a:lnSpc>
                <a:spcPct val="90000"/>
              </a:lnSpc>
            </a:pPr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This kind of ambiguity sometimes shows up in programming </a:t>
            </a:r>
            <a:r>
              <a:rPr lang="en-US" sz="2400" dirty="0" smtClean="0">
                <a:latin typeface="Times New Roman"/>
                <a:cs typeface="Times New Roman"/>
              </a:rPr>
              <a:t>languages. In the following, which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 smtClean="0">
                <a:latin typeface="Times New Roman"/>
                <a:cs typeface="Times New Roman"/>
              </a:rPr>
              <a:t> does the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 smtClean="0">
                <a:latin typeface="Times New Roman"/>
                <a:cs typeface="Times New Roman"/>
              </a:rPr>
              <a:t> go with?</a:t>
            </a:r>
            <a:endParaRPr lang="en-US" sz="2400" dirty="0">
              <a:latin typeface="Times New Roman"/>
              <a:cs typeface="Times New Roman"/>
            </a:endParaRPr>
          </a:p>
          <a:p>
            <a:pPr marL="209550" indent="-169863">
              <a:lnSpc>
                <a:spcPct val="90000"/>
              </a:lnSpc>
            </a:pPr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 smtClean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E1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E2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S2</a:t>
            </a:r>
            <a:b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</a:b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91200" y="2209800"/>
            <a:ext cx="1981200" cy="1428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81000" lvl="1" indent="0" algn="r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aaxbb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can be parsed in two ways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Syntactic </a:t>
            </a:r>
            <a:r>
              <a:rPr lang="en-US" sz="3200" dirty="0" smtClean="0">
                <a:solidFill>
                  <a:srgbClr val="800000"/>
                </a:solidFill>
              </a:rPr>
              <a:t>ambiguity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34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7921752" cy="44958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This kind of ambiguity sometimes shows up in programming languages. In the following, which </a:t>
            </a: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latin typeface="Times New Roman"/>
                <a:cs typeface="Times New Roman"/>
              </a:rPr>
              <a:t> does the </a:t>
            </a: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>
                <a:latin typeface="Times New Roman"/>
                <a:cs typeface="Times New Roman"/>
              </a:rPr>
              <a:t> go with?</a:t>
            </a:r>
          </a:p>
          <a:p>
            <a:pPr marL="209550" indent="-169863">
              <a:lnSpc>
                <a:spcPct val="90000"/>
              </a:lnSpc>
            </a:pPr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E1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E2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S2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838200" y="3670300"/>
            <a:ext cx="7391400" cy="280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This ambiguity actually affects the program’s meaning</a:t>
            </a:r>
          </a:p>
          <a:p>
            <a:pPr marL="209550" indent="-169863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Resolve it by either</a:t>
            </a:r>
          </a:p>
          <a:p>
            <a:pPr marL="496887" indent="-457200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AutoNum type="arabicParenBoth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Modify the grammar to eliminate the ambiguity (best)</a:t>
            </a:r>
          </a:p>
          <a:p>
            <a:pPr marL="496887" indent="-457200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AutoNum type="arabicParenBoth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Provide an extra non-grammar rule (e.g.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else goes with closest if</a:t>
            </a: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  <a:p>
            <a:pPr marL="496887" indent="-457200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AutoNum type="arabicParenBoth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Can also think of modifying the language (require end delimiters)</a:t>
            </a: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99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Summary: What you should know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15FD02D-4AF3-418C-95D2-E2B84633766F}" type="slidenum">
              <a:rPr lang="en-US"/>
              <a:pPr/>
              <a:t>35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2400" dirty="0" smtClean="0"/>
              <a:t>preorder, </a:t>
            </a:r>
            <a:r>
              <a:rPr lang="en-US" sz="2400" dirty="0" err="1" smtClean="0"/>
              <a:t>inorder</a:t>
            </a:r>
            <a:r>
              <a:rPr lang="en-US" sz="2400" dirty="0" smtClean="0"/>
              <a:t>, and </a:t>
            </a:r>
            <a:r>
              <a:rPr lang="en-US" sz="2400" dirty="0" err="1" smtClean="0"/>
              <a:t>postorder</a:t>
            </a:r>
            <a:r>
              <a:rPr lang="en-US" sz="2400" dirty="0" smtClean="0"/>
              <a:t> traversal. How hey can be used to get prefix notation, infix notation, and postfix notation for an expression tree.</a:t>
            </a:r>
          </a:p>
          <a:p>
            <a:r>
              <a:rPr lang="en-US" sz="2400" dirty="0" smtClean="0"/>
              <a:t>Grammars: productions or rules, tokens or terminals, </a:t>
            </a:r>
            <a:r>
              <a:rPr lang="en-US" sz="2400" dirty="0" err="1" smtClean="0"/>
              <a:t>nonterminals</a:t>
            </a:r>
            <a:r>
              <a:rPr lang="en-US" sz="2400" dirty="0" smtClean="0"/>
              <a:t>. The parse tree for a sentence of a grammar.</a:t>
            </a:r>
          </a:p>
          <a:p>
            <a:r>
              <a:rPr lang="en-US" sz="2400" dirty="0" smtClean="0"/>
              <a:t>Ambiguous grammar, because a sentence is ambiguous (has two different parse trees).</a:t>
            </a:r>
          </a:p>
          <a:p>
            <a:r>
              <a:rPr lang="en-US" sz="2400" dirty="0" smtClean="0"/>
              <a:t>You should be able to tell whether string is a sentence of a simple grammar or not. You should be able to tell whether a grammar has an infinite number of sentences.</a:t>
            </a:r>
          </a:p>
          <a:p>
            <a:r>
              <a:rPr lang="en-US" sz="2400" dirty="0" smtClean="0"/>
              <a:t>You are </a:t>
            </a:r>
            <a:r>
              <a:rPr lang="en-US" sz="2400" i="1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responsible for recursive descent parsing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Exercises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3D6CB2-FA74-4589-8924-8B5EBDA2630E}" type="slidenum">
              <a:rPr lang="en-US"/>
              <a:pPr/>
              <a:t>36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153400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/>
              <a:t>Write a grammar and recursive </a:t>
            </a:r>
            <a:r>
              <a:rPr lang="en-US" sz="2400" dirty="0" smtClean="0"/>
              <a:t>descent parser for sentence palindromes that ignores white spaces &amp; punctuation</a:t>
            </a:r>
            <a:endParaRPr lang="en-US" sz="2400" dirty="0"/>
          </a:p>
          <a:p>
            <a:pPr marL="365760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Was it Eliot's toilet I saw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?               No trace, </a:t>
            </a: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not one 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carton</a:t>
            </a:r>
          </a:p>
          <a:p>
            <a:pPr marL="365760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Go deliver a dare, vile dog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!            Madam</a:t>
            </a: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I'm </a:t>
            </a: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Adam</a:t>
            </a:r>
            <a:endParaRPr lang="en-US" sz="2400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/>
              <a:t>Write </a:t>
            </a:r>
            <a:r>
              <a:rPr lang="en-US" sz="2400" dirty="0"/>
              <a:t>a grammar and recursive program for strings </a:t>
            </a:r>
            <a:r>
              <a:rPr lang="en-US" sz="2400" dirty="0" err="1"/>
              <a:t>A</a:t>
            </a:r>
            <a:r>
              <a:rPr lang="en-US" sz="3200" baseline="30000" dirty="0" err="1"/>
              <a:t>n</a:t>
            </a:r>
            <a:r>
              <a:rPr lang="en-US" sz="2400" dirty="0" err="1"/>
              <a:t>B</a:t>
            </a:r>
            <a:r>
              <a:rPr lang="en-US" sz="3200" baseline="30000" dirty="0" err="1"/>
              <a:t>n</a:t>
            </a:r>
            <a:endParaRPr lang="en-US" sz="3200" baseline="30000" dirty="0">
              <a:latin typeface="Times New Roman"/>
              <a:cs typeface="Times New Roman"/>
            </a:endParaRPr>
          </a:p>
          <a:p>
            <a:pPr marL="454343" lvl="1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AB                                        AABB</a:t>
            </a:r>
            <a:endParaRPr lang="en-US" sz="24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454343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AAAAAAABBBBBBB</a:t>
            </a:r>
          </a:p>
          <a:p>
            <a:pPr marL="0" indent="0">
              <a:buNone/>
            </a:pPr>
            <a:r>
              <a:rPr lang="en-US" sz="2400" dirty="0"/>
              <a:t>Write a grammar and recursive program for Java identifiers</a:t>
            </a:r>
          </a:p>
          <a:p>
            <a:pPr marL="454343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&lt;letter&gt; [&lt;letter&gt; or &lt;digit&gt;]</a:t>
            </a:r>
            <a:r>
              <a:rPr lang="en-US" sz="2400" baseline="30000" dirty="0">
                <a:solidFill>
                  <a:srgbClr val="C00000"/>
                </a:solidFill>
                <a:latin typeface="Times New Roman"/>
                <a:cs typeface="Times New Roman"/>
              </a:rPr>
              <a:t>0…N</a:t>
            </a:r>
          </a:p>
          <a:p>
            <a:pPr marL="454343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j27, but not 2j7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Expression trees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038600"/>
            <a:ext cx="3962400" cy="2590800"/>
          </a:xfrm>
          <a:ln>
            <a:solidFill>
              <a:srgbClr val="800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Int</a:t>
            </a:r>
            <a:r>
              <a:rPr lang="en-US" sz="2400" dirty="0" smtClean="0"/>
              <a:t> extends </a:t>
            </a:r>
            <a:r>
              <a:rPr lang="en-US" sz="2400" dirty="0" err="1" smtClean="0"/>
              <a:t>Exp</a:t>
            </a:r>
            <a:r>
              <a:rPr lang="en-US" sz="2400" dirty="0" smtClean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v;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return v;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4343400" y="3810000"/>
            <a:ext cx="4572000" cy="281940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public class Add extends </a:t>
            </a:r>
            <a:r>
              <a:rPr lang="en-US" sz="2400" dirty="0" err="1" smtClean="0"/>
              <a:t>Exp</a:t>
            </a:r>
            <a:r>
              <a:rPr lang="en-US" sz="2400" dirty="0" smtClean="0"/>
              <a:t>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Exp</a:t>
            </a:r>
            <a:r>
              <a:rPr lang="en-US" sz="2400" dirty="0" smtClean="0"/>
              <a:t> left;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Exp</a:t>
            </a:r>
            <a:r>
              <a:rPr lang="en-US" sz="2400" dirty="0" smtClean="0"/>
              <a:t> right;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return </a:t>
            </a:r>
            <a:r>
              <a:rPr lang="en-US" sz="2400" dirty="0" err="1" smtClean="0"/>
              <a:t>left.eval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right.eval</a:t>
            </a:r>
            <a:r>
              <a:rPr lang="en-US" sz="2400" dirty="0" smtClean="0"/>
              <a:t>();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" y="1828800"/>
            <a:ext cx="54991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public abstract class </a:t>
            </a:r>
            <a:r>
              <a:rPr lang="en-US" dirty="0" err="1" smtClean="0"/>
              <a:t>Exp</a:t>
            </a:r>
            <a:r>
              <a:rPr lang="en-US" dirty="0" smtClean="0"/>
              <a:t> {</a:t>
            </a:r>
          </a:p>
          <a:p>
            <a:r>
              <a:rPr lang="en-US" dirty="0"/>
              <a:t> </a:t>
            </a:r>
            <a:r>
              <a:rPr lang="en-US" dirty="0" smtClean="0"/>
              <a:t>    /* return the value of this </a:t>
            </a:r>
            <a:r>
              <a:rPr lang="en-US" dirty="0" err="1" smtClean="0"/>
              <a:t>Exp</a:t>
            </a:r>
            <a:r>
              <a:rPr lang="en-US" dirty="0" smtClean="0"/>
              <a:t> */</a:t>
            </a:r>
            <a:endParaRPr lang="en-US" dirty="0"/>
          </a:p>
          <a:p>
            <a:r>
              <a:rPr lang="en-US" dirty="0" smtClean="0"/>
              <a:t>     public abstract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eval</a:t>
            </a:r>
            <a:r>
              <a:rPr lang="en-US" dirty="0" smtClean="0"/>
              <a:t>();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667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707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55626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484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292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28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3840540"/>
            <a:ext cx="386859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800000"/>
                </a:solidFill>
              </a:rPr>
              <a:t>Preorder traversal: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1. Visit the root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2. Visit </a:t>
            </a:r>
            <a:r>
              <a:rPr lang="en-US" sz="2200" dirty="0">
                <a:solidFill>
                  <a:srgbClr val="800000"/>
                </a:solidFill>
              </a:rPr>
              <a:t>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preorder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3. Visit right </a:t>
            </a:r>
            <a:r>
              <a:rPr lang="en-US" sz="2200" dirty="0" err="1" smtClean="0">
                <a:solidFill>
                  <a:srgbClr val="800000"/>
                </a:solidFill>
              </a:rPr>
              <a:t>subtree</a:t>
            </a:r>
            <a:r>
              <a:rPr lang="en-US" sz="2200" dirty="0" smtClean="0">
                <a:solidFill>
                  <a:srgbClr val="800000"/>
                </a:solidFill>
              </a:rPr>
              <a:t>, in preorder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5710535"/>
            <a:ext cx="81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+ 2 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5786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09800" y="5710535"/>
            <a:ext cx="99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+ 1 - 4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3733800"/>
            <a:ext cx="3467100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dirty="0"/>
              <a:t>prefix and postfix </a:t>
            </a:r>
            <a:r>
              <a:rPr lang="en-US" dirty="0" smtClean="0"/>
              <a:t>notation </a:t>
            </a:r>
            <a:r>
              <a:rPr lang="en-US" dirty="0"/>
              <a:t>proposed by Jan </a:t>
            </a:r>
            <a:r>
              <a:rPr lang="en-US" dirty="0" err="1"/>
              <a:t>Lukasiewicz</a:t>
            </a:r>
            <a:r>
              <a:rPr lang="en-US" dirty="0"/>
              <a:t> in </a:t>
            </a:r>
            <a:r>
              <a:rPr lang="en-US" dirty="0" smtClean="0"/>
              <a:t>1951</a:t>
            </a:r>
          </a:p>
          <a:p>
            <a:pPr algn="r"/>
            <a:endParaRPr lang="en-US" dirty="0"/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Postfix</a:t>
            </a:r>
            <a:r>
              <a:rPr lang="en-US" dirty="0" smtClean="0"/>
              <a:t> (we see it later) is often called </a:t>
            </a:r>
            <a:r>
              <a:rPr lang="en-US" dirty="0" smtClean="0">
                <a:solidFill>
                  <a:srgbClr val="FF0000"/>
                </a:solidFill>
              </a:rPr>
              <a:t>RPN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Reverse Polish Notation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8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5438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61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724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7244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68580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438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46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482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910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0" y="3886200"/>
            <a:ext cx="39805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800000"/>
                </a:solidFill>
              </a:rPr>
              <a:t>Postorder</a:t>
            </a:r>
            <a:r>
              <a:rPr lang="en-US" sz="2200" dirty="0" smtClean="0">
                <a:solidFill>
                  <a:srgbClr val="800000"/>
                </a:solidFill>
              </a:rPr>
              <a:t> traversal: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1. Visit </a:t>
            </a:r>
            <a:r>
              <a:rPr lang="en-US" sz="2200" dirty="0">
                <a:solidFill>
                  <a:srgbClr val="800000"/>
                </a:solidFill>
              </a:rPr>
              <a:t>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postorder</a:t>
            </a:r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2. Visit right </a:t>
            </a:r>
            <a:r>
              <a:rPr lang="en-US" sz="2200" dirty="0" err="1" smtClean="0">
                <a:solidFill>
                  <a:srgbClr val="800000"/>
                </a:solidFill>
              </a:rPr>
              <a:t>subtree</a:t>
            </a:r>
            <a:r>
              <a:rPr lang="en-US" sz="2200" dirty="0" smtClean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postorder</a:t>
            </a:r>
            <a:endParaRPr lang="en-US" sz="2200" dirty="0" smtClean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3. </a:t>
            </a:r>
            <a:r>
              <a:rPr lang="en-US" sz="2200" dirty="0">
                <a:solidFill>
                  <a:srgbClr val="800000"/>
                </a:solidFill>
              </a:rPr>
              <a:t>Visit the </a:t>
            </a:r>
            <a:r>
              <a:rPr lang="en-US" sz="2200" dirty="0" smtClean="0">
                <a:solidFill>
                  <a:srgbClr val="800000"/>
                </a:solidFill>
              </a:rPr>
              <a:t>root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5638800"/>
            <a:ext cx="89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2 3 +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638800"/>
            <a:ext cx="99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4 - 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53200" y="563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038600"/>
            <a:ext cx="3429000" cy="230832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about 1974, Gries paid $300 for an HP calculator, which had some memory and </a:t>
            </a:r>
            <a:r>
              <a:rPr lang="en-US" dirty="0" smtClean="0">
                <a:solidFill>
                  <a:srgbClr val="FF0000"/>
                </a:solidFill>
              </a:rPr>
              <a:t>used postfix notation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Still works. Come up to see it.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1981200" cy="363761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800600" y="6019800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Postfix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7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5438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61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724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7244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68580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438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46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482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910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90800" y="3429000"/>
            <a:ext cx="624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800000"/>
                </a:solidFill>
              </a:rPr>
              <a:t>           Co</a:t>
            </a:r>
            <a:r>
              <a:rPr lang="en-US" sz="2200" dirty="0" smtClean="0">
                <a:solidFill>
                  <a:srgbClr val="800000"/>
                </a:solidFill>
              </a:rPr>
              <a:t>rnell tuition   Calculator cost      Percent     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1973      $5030                    $300                 .0596</a:t>
            </a:r>
          </a:p>
          <a:p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2014      $</a:t>
            </a:r>
            <a:r>
              <a:rPr lang="en-US" sz="2000" dirty="0" smtClean="0"/>
              <a:t>47,050                    $60                     .00127</a:t>
            </a:r>
            <a:endParaRPr lang="en-US" sz="2200" dirty="0">
              <a:solidFill>
                <a:srgbClr val="80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1981200" cy="36376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181600"/>
            <a:ext cx="7366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Then: (HP 45) RPN. 9 memory locations, 4-level stack, 1-line display</a:t>
            </a:r>
          </a:p>
          <a:p>
            <a:r>
              <a:rPr lang="en-US" sz="2000" dirty="0" smtClean="0"/>
              <a:t>Now:  (HP 35S) RPN and infix. 30K user memory, 2-line display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274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61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724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7244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68580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438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46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482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910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48200" y="5638800"/>
            <a:ext cx="89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2 3 +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638800"/>
            <a:ext cx="99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4 - 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53200" y="563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491020"/>
            <a:ext cx="3657600" cy="498598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Postfix is easy to compute.</a:t>
            </a:r>
          </a:p>
          <a:p>
            <a:r>
              <a:rPr lang="en-US" dirty="0" smtClean="0"/>
              <a:t>Process elements left to right.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Number? Push it on a stack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Binary operator? Remove two top stack elements, apply operator to it, push result on stack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Unary operator? Remove top stack element, apply operator to it, push result on stack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5105400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Postfix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9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707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55626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484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292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28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3840540"/>
            <a:ext cx="37278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800000"/>
                </a:solidFill>
              </a:rPr>
              <a:t>Inorder</a:t>
            </a:r>
            <a:r>
              <a:rPr lang="en-US" sz="2200" dirty="0" smtClean="0">
                <a:solidFill>
                  <a:srgbClr val="800000"/>
                </a:solidFill>
              </a:rPr>
              <a:t> traversal: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1. Visit </a:t>
            </a:r>
            <a:r>
              <a:rPr lang="en-US" sz="2200" dirty="0">
                <a:solidFill>
                  <a:srgbClr val="800000"/>
                </a:solidFill>
              </a:rPr>
              <a:t>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inorder</a:t>
            </a:r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2. </a:t>
            </a:r>
            <a:r>
              <a:rPr lang="en-US" sz="2200" dirty="0">
                <a:solidFill>
                  <a:srgbClr val="800000"/>
                </a:solidFill>
              </a:rPr>
              <a:t>Visit the root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3. Visit right </a:t>
            </a:r>
            <a:r>
              <a:rPr lang="en-US" sz="2200" dirty="0" err="1" smtClean="0">
                <a:solidFill>
                  <a:srgbClr val="800000"/>
                </a:solidFill>
              </a:rPr>
              <a:t>subtree</a:t>
            </a:r>
            <a:r>
              <a:rPr lang="en-US" sz="2200" dirty="0" smtClean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inorder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3810000"/>
            <a:ext cx="3810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help out, put </a:t>
            </a:r>
            <a:r>
              <a:rPr lang="en-US" dirty="0" err="1" smtClean="0"/>
              <a:t>parens</a:t>
            </a:r>
            <a:r>
              <a:rPr lang="en-US" dirty="0" smtClean="0"/>
              <a:t> around expressions with operators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81400" y="5562600"/>
            <a:ext cx="1024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2 + 3)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90646" y="5634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10200" y="5562600"/>
            <a:ext cx="1409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 </a:t>
            </a:r>
            <a:r>
              <a:rPr lang="en-US" dirty="0"/>
              <a:t>+</a:t>
            </a:r>
            <a:r>
              <a:rPr lang="en-US" dirty="0" smtClean="0"/>
              <a:t> (- 4))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42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2672</TotalTime>
  <Pages>0</Pages>
  <Words>2630</Words>
  <Characters>0</Characters>
  <Application>Microsoft Macintosh PowerPoint</Application>
  <PresentationFormat>On-screen Show (4:3)</PresentationFormat>
  <Lines>0</Lines>
  <Paragraphs>539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Median</vt:lpstr>
      <vt:lpstr>Grammars, Parsing, Tree traversals</vt:lpstr>
      <vt:lpstr>Pointers to material</vt:lpstr>
      <vt:lpstr>Expression trees</vt:lpstr>
      <vt:lpstr>Expression trees</vt:lpstr>
      <vt:lpstr>tree for (2 + 3) * (1 + – 4)</vt:lpstr>
      <vt:lpstr>tree for (2 + 3) * (1 + – 4)</vt:lpstr>
      <vt:lpstr>tree for (2 + 3) * (1 + – 4)</vt:lpstr>
      <vt:lpstr>tree for (2 + 3) * (1 + – 4)</vt:lpstr>
      <vt:lpstr>tree for (2 + 3) * (1 + – 4)</vt:lpstr>
      <vt:lpstr>Expression trees</vt:lpstr>
      <vt:lpstr>Motivation for grammars</vt:lpstr>
      <vt:lpstr>A Grammar</vt:lpstr>
      <vt:lpstr>A Grammar</vt:lpstr>
      <vt:lpstr>A recursive grammar</vt:lpstr>
      <vt:lpstr>Detour</vt:lpstr>
      <vt:lpstr>Sentences with periods</vt:lpstr>
      <vt:lpstr>Grammars for programming languages</vt:lpstr>
      <vt:lpstr>Grammar for simple expressions (not the best)</vt:lpstr>
      <vt:lpstr>Parsing</vt:lpstr>
      <vt:lpstr>Ambiguity</vt:lpstr>
      <vt:lpstr>Recursive descent parsing</vt:lpstr>
      <vt:lpstr>Parsing an E </vt:lpstr>
      <vt:lpstr>Specification: /** Unprocessed input starts an E. …*/ </vt:lpstr>
      <vt:lpstr>Illustration of parsing to check syntax</vt:lpstr>
      <vt:lpstr>The scanner constructs tokens</vt:lpstr>
      <vt:lpstr>Change parser to generate a tree</vt:lpstr>
      <vt:lpstr>Change parser to generate a tree</vt:lpstr>
      <vt:lpstr>Code for a stack machine</vt:lpstr>
      <vt:lpstr>Code for a stack machine</vt:lpstr>
      <vt:lpstr>Use parser to generate code for a stack machine</vt:lpstr>
      <vt:lpstr>Grammar that gives precedence to * over +</vt:lpstr>
      <vt:lpstr>Does recursive descent always work?</vt:lpstr>
      <vt:lpstr>Syntactic ambiguity</vt:lpstr>
      <vt:lpstr>Syntactic ambiguity</vt:lpstr>
      <vt:lpstr>Summary: What you should know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David Gries</cp:lastModifiedBy>
  <cp:revision>95</cp:revision>
  <cp:lastPrinted>2013-09-23T16:53:33Z</cp:lastPrinted>
  <dcterms:modified xsi:type="dcterms:W3CDTF">2014-11-06T16:21:05Z</dcterms:modified>
</cp:coreProperties>
</file>