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0FF"/>
    <a:srgbClr val="12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3A07-976E-8A4A-B6FF-245B1FDA7D97}" type="datetimeFigureOut">
              <a:rPr lang="en-US" smtClean="0"/>
              <a:t>3/3/13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FB6A8-6AFF-BA48-ADA4-14F81E0DD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can easily change this to preorder or </a:t>
            </a:r>
            <a:r>
              <a:rPr lang="en-US" dirty="0" err="1" smtClean="0"/>
              <a:t>postorder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movign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list.add</a:t>
            </a:r>
            <a:r>
              <a:rPr lang="en-US" baseline="0" dirty="0" smtClean="0"/>
              <a:t>(datum) line 2 lines lower, or 4 lines lower.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B6A8-6AFF-BA48-ADA4-14F81E0DD3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RPN is used by some calculators because of the ease</a:t>
            </a:r>
            <a:r>
              <a:rPr lang="en-US" baseline="0" dirty="0" smtClean="0"/>
              <a:t> with which it can be translated to stack machine instructions, but we don’t need to get into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B6A8-6AFF-BA48-ADA4-14F81E0DD3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1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7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6700" y="0"/>
            <a:ext cx="85955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2FF00"/>
                </a:solidFill>
              </a:rPr>
              <a:t>Trees</a:t>
            </a:r>
            <a:endParaRPr lang="en-US" dirty="0">
              <a:solidFill>
                <a:srgbClr val="12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2FF00"/>
                </a:solidFill>
              </a:rPr>
              <a:t>Isaac Sheff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557882"/>
            <a:ext cx="9329027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class </a:t>
            </a:r>
            <a:r>
              <a:rPr lang="en-US" sz="2400" dirty="0" err="1"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2400" dirty="0" smtClean="0">
                <a:latin typeface="Monaco"/>
                <a:ea typeface="Monaco"/>
                <a:cs typeface="Monaco"/>
              </a:rPr>
              <a:t>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,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Comparable 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(Comparable d)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{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= d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 }</a:t>
            </a:r>
          </a:p>
          <a:p>
            <a:endParaRPr lang="en-US" sz="2400" dirty="0">
              <a:latin typeface="Monaco"/>
              <a:ea typeface="Monaco"/>
              <a:cs typeface="Monaco"/>
            </a:endParaRPr>
          </a:p>
          <a:p>
            <a:r>
              <a:rPr lang="en-US" sz="2400" dirty="0" smtClean="0">
                <a:latin typeface="Monaco"/>
                <a:ea typeface="Monaco"/>
                <a:cs typeface="Monaco"/>
              </a:rPr>
              <a:t>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add(Comparable item) {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item.compareTo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>
                <a:latin typeface="Monaco"/>
                <a:ea typeface="Monaco"/>
                <a:cs typeface="Monaco"/>
              </a:rPr>
              <a:t>) &gt; 0) 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latin typeface="Monaco"/>
                <a:ea typeface="Monaco"/>
                <a:cs typeface="Monaco"/>
              </a:rPr>
              <a:t> ==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(item);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 err="1" smtClean="0">
                <a:latin typeface="Monaco"/>
                <a:ea typeface="Monaco"/>
                <a:cs typeface="Monaco"/>
              </a:rPr>
              <a:t>.add</a:t>
            </a:r>
            <a:r>
              <a:rPr lang="en-US" sz="2400" dirty="0">
                <a:latin typeface="Monaco"/>
                <a:ea typeface="Monaco"/>
                <a:cs typeface="Monaco"/>
              </a:rPr>
              <a:t>(item); 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}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>
                <a:latin typeface="Monaco"/>
                <a:ea typeface="Monaco"/>
                <a:cs typeface="Monaco"/>
              </a:rPr>
              <a:t>  ==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 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latin typeface="Monaco"/>
                <a:ea typeface="Monaco"/>
                <a:cs typeface="Monaco"/>
              </a:rPr>
              <a:t>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(item);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err="1" smtClean="0">
                <a:latin typeface="Monaco"/>
                <a:ea typeface="Monaco"/>
                <a:cs typeface="Monaco"/>
              </a:rPr>
              <a:t>.add</a:t>
            </a:r>
            <a:r>
              <a:rPr lang="en-US" sz="2400" dirty="0">
                <a:latin typeface="Monaco"/>
                <a:ea typeface="Monaco"/>
                <a:cs typeface="Monaco"/>
              </a:rPr>
              <a:t>(item)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</a:t>
            </a:r>
            <a:endParaRPr lang="en-US" sz="2400" dirty="0">
              <a:latin typeface="Monaco"/>
              <a:ea typeface="Monaco"/>
              <a:cs typeface="Monaco"/>
            </a:endParaRP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}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}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}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338907"/>
            <a:ext cx="9144000" cy="103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Assembling Binary Search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6169503" cy="571375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At best: depth ≈ Log</a:t>
            </a:r>
            <a:r>
              <a:rPr lang="en-US" baseline="-25000" dirty="0" smtClean="0"/>
              <a:t>2</a:t>
            </a:r>
            <a:r>
              <a:rPr lang="en-US" dirty="0" smtClean="0"/>
              <a:t>(# nodes)</a:t>
            </a:r>
          </a:p>
          <a:p>
            <a:pPr lvl="1"/>
            <a:r>
              <a:rPr lang="en-US" dirty="0" smtClean="0"/>
              <a:t>Faster search</a:t>
            </a:r>
          </a:p>
          <a:p>
            <a:pPr lvl="1"/>
            <a:r>
              <a:rPr lang="en-US" dirty="0" smtClean="0"/>
              <a:t>Faster insertion</a:t>
            </a:r>
            <a:endParaRPr lang="en-US" dirty="0"/>
          </a:p>
          <a:p>
            <a:r>
              <a:rPr lang="en-US" dirty="0" smtClean="0"/>
              <a:t>Balanced: </a:t>
            </a:r>
            <a:br>
              <a:rPr lang="en-US" dirty="0" smtClean="0"/>
            </a:br>
            <a:r>
              <a:rPr lang="en-US" dirty="0" smtClean="0"/>
              <a:t>minimally deep</a:t>
            </a:r>
          </a:p>
          <a:p>
            <a:r>
              <a:rPr lang="en-US" dirty="0" smtClean="0"/>
              <a:t>Balanced Tree</a:t>
            </a:r>
          </a:p>
          <a:p>
            <a:pPr lvl="1"/>
            <a:r>
              <a:rPr lang="en-US" dirty="0" smtClean="0"/>
              <a:t>There is no way to put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9 nodes in depth &lt; 3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96516" y="389266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6801873" y="1767280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7"/>
          </p:cNvCxnSpPr>
          <p:nvPr/>
        </p:nvCxnSpPr>
        <p:spPr>
          <a:xfrm flipH="1">
            <a:off x="4758288" y="1622726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657400" y="2548738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61708" y="277164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229281" y="3896058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305753" y="115534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76667" y="324470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968753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11998" y="212835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4612792" y="2548738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04129" y="3891433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118388" y="209280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66641" y="440684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58727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4711116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3743543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24172" y="120695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19161" y="217043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46525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4778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6154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469625" y="444296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924" y="216824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64219" y="331921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889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389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2121" y="-221180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An Unbalanced Tree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14927" y="5199729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6720284" y="3074349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575811" y="3855807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224164" y="246241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95078" y="455176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887164" y="571853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130409" y="343542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142583" y="251402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052335" y="347530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182630" y="462628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07317" y="576566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780503" y="2191490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284383" y="157955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02802" y="163116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862110" y="1298349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365990" y="68641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84409" y="73802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787142" y="4309266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161990" y="4304641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124502" y="482004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716588" y="370025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 flipH="1">
            <a:off x="5268977" y="482467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652639" y="37676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5173267" y="4871805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6027486" y="485617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271598" y="320841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3517077" cy="571375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Same elements as our balanced tree</a:t>
            </a:r>
          </a:p>
          <a:p>
            <a:r>
              <a:rPr lang="en-US" dirty="0" smtClean="0"/>
              <a:t>Added in a different order</a:t>
            </a:r>
          </a:p>
        </p:txBody>
      </p:sp>
    </p:spTree>
    <p:extLst>
      <p:ext uri="{BB962C8B-B14F-4D97-AF65-F5344CB8AC3E}">
        <p14:creationId xmlns:p14="http://schemas.microsoft.com/office/powerpoint/2010/main" val="86475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3" y="871215"/>
            <a:ext cx="6509067" cy="5713756"/>
          </a:xfrm>
        </p:spPr>
        <p:txBody>
          <a:bodyPr>
            <a:normAutofit/>
          </a:bodyPr>
          <a:lstStyle/>
          <a:p>
            <a:r>
              <a:rPr lang="en-US" dirty="0" smtClean="0"/>
              <a:t>Preorder: </a:t>
            </a:r>
            <a:br>
              <a:rPr lang="en-US" dirty="0" smtClean="0"/>
            </a:br>
            <a:r>
              <a:rPr lang="en-US" dirty="0" smtClean="0"/>
              <a:t>datum (traverse other nodes)</a:t>
            </a:r>
          </a:p>
          <a:p>
            <a:pPr lvl="1"/>
            <a:r>
              <a:rPr lang="en-US" dirty="0" smtClean="0"/>
              <a:t>H (O (D)) (L (D (A) (T) (A)))</a:t>
            </a:r>
          </a:p>
          <a:p>
            <a:pPr lvl="1"/>
            <a:r>
              <a:rPr lang="en-US" dirty="0" smtClean="0"/>
              <a:t>Can be written H O D L D A T A</a:t>
            </a:r>
            <a:endParaRPr lang="en-US" dirty="0" smtClean="0"/>
          </a:p>
          <a:p>
            <a:r>
              <a:rPr lang="en-US" dirty="0" err="1" smtClean="0"/>
              <a:t>Postorder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(traverse other nodes) datum</a:t>
            </a:r>
          </a:p>
          <a:p>
            <a:pPr lvl="1"/>
            <a:r>
              <a:rPr lang="en-US" dirty="0" smtClean="0"/>
              <a:t>((D) O) (((A) (T) (A) D) L)H</a:t>
            </a:r>
          </a:p>
          <a:p>
            <a:pPr lvl="1"/>
            <a:r>
              <a:rPr lang="en-US" dirty="0" smtClean="0"/>
              <a:t>Can be written D O A T A D L H</a:t>
            </a:r>
          </a:p>
          <a:p>
            <a:r>
              <a:rPr lang="en-US" dirty="0" err="1"/>
              <a:t>Inorder</a:t>
            </a:r>
            <a:r>
              <a:rPr lang="en-US" dirty="0"/>
              <a:t> (Binary Trees Only):</a:t>
            </a:r>
            <a:br>
              <a:rPr lang="en-US" dirty="0"/>
            </a:br>
            <a:r>
              <a:rPr lang="en-US" dirty="0">
                <a:solidFill>
                  <a:schemeClr val="accent4"/>
                </a:solidFill>
              </a:rPr>
              <a:t>(traverse left) </a:t>
            </a:r>
            <a:r>
              <a:rPr lang="en-US" dirty="0"/>
              <a:t>datum </a:t>
            </a:r>
            <a:r>
              <a:rPr lang="en-US" dirty="0">
                <a:solidFill>
                  <a:schemeClr val="accent6"/>
                </a:solidFill>
              </a:rPr>
              <a:t>(traverse right)</a:t>
            </a:r>
            <a:endParaRPr lang="en-US" dirty="0">
              <a:solidFill>
                <a:schemeClr val="accent6"/>
              </a:solidFill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7239537" y="8765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29749" y="92402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8364070" y="403662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09703" y="323067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614381" y="20548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706989" y="16262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1"/>
          </p:cNvCxnSpPr>
          <p:nvPr/>
        </p:nvCxnSpPr>
        <p:spPr>
          <a:xfrm>
            <a:off x="8086245" y="3805498"/>
            <a:ext cx="387614" cy="340912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393882" y="32331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445749" y="1782943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0" name="Straight Arrow Connector 29"/>
          <p:cNvCxnSpPr>
            <a:endCxn id="29" idx="7"/>
          </p:cNvCxnSpPr>
          <p:nvPr/>
        </p:nvCxnSpPr>
        <p:spPr>
          <a:xfrm flipH="1">
            <a:off x="7085649" y="1539535"/>
            <a:ext cx="277364" cy="353197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768727" y="28045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640837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830465" y="39828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785313" y="432474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8" name="Straight Arrow Connector 37"/>
          <p:cNvCxnSpPr>
            <a:stCxn id="26" idx="3"/>
          </p:cNvCxnSpPr>
          <p:nvPr/>
        </p:nvCxnSpPr>
        <p:spPr>
          <a:xfrm flipH="1">
            <a:off x="7239537" y="3873066"/>
            <a:ext cx="264134" cy="451680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564444" y="2523813"/>
            <a:ext cx="119441" cy="706862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20785" y="189273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‘O’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7535002" y="217426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‘L’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023971" y="3279915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2035" y="329875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702498" y="441146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547310" y="449392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‘T’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8302330" y="407498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621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6584035" cy="571375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(traverse left) </a:t>
            </a:r>
            <a:r>
              <a:rPr lang="en-US" dirty="0"/>
              <a:t>datum </a:t>
            </a:r>
            <a:r>
              <a:rPr lang="en-US" dirty="0">
                <a:solidFill>
                  <a:schemeClr val="accent6"/>
                </a:solidFill>
              </a:rPr>
              <a:t>(traverse right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((</a:t>
            </a:r>
            <a:r>
              <a:rPr lang="en-US" dirty="0" smtClean="0"/>
              <a:t>A</a:t>
            </a:r>
            <a:r>
              <a:rPr lang="en-US" dirty="0" smtClean="0">
                <a:solidFill>
                  <a:schemeClr val="accent4"/>
                </a:solidFill>
              </a:rPr>
              <a:t>) </a:t>
            </a:r>
            <a:r>
              <a:rPr lang="en-US" dirty="0" smtClean="0"/>
              <a:t>B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/>
              <a:t>C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D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/>
              <a:t>E</a:t>
            </a:r>
            <a:r>
              <a:rPr lang="en-US" dirty="0" smtClean="0">
                <a:solidFill>
                  <a:schemeClr val="accent6"/>
                </a:solidFill>
              </a:rPr>
              <a:t>))</a:t>
            </a:r>
            <a:r>
              <a:rPr lang="en-US" dirty="0" smtClean="0">
                <a:solidFill>
                  <a:schemeClr val="accent4"/>
                </a:solidFill>
              </a:rPr>
              <a:t>) </a:t>
            </a:r>
            <a:r>
              <a:rPr lang="en-US" dirty="0" smtClean="0"/>
              <a:t>F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smtClean="0"/>
              <a:t>G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en-US" dirty="0" smtClean="0">
                <a:solidFill>
                  <a:schemeClr val="accent4"/>
                </a:solidFill>
              </a:rPr>
              <a:t>(</a:t>
            </a:r>
            <a:r>
              <a:rPr lang="en-US" dirty="0" smtClean="0">
                <a:solidFill>
                  <a:srgbClr val="FFFFFF"/>
                </a:solidFill>
              </a:rPr>
              <a:t>H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 I</a:t>
            </a:r>
            <a:r>
              <a:rPr lang="en-US" dirty="0" smtClean="0">
                <a:solidFill>
                  <a:schemeClr val="accent6"/>
                </a:solidFill>
              </a:rPr>
              <a:t>))</a:t>
            </a:r>
          </a:p>
          <a:p>
            <a:r>
              <a:rPr lang="en-US" dirty="0"/>
              <a:t>Get the elements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BST in </a:t>
            </a:r>
            <a:r>
              <a:rPr lang="en-US" dirty="0"/>
              <a:t>order</a:t>
            </a:r>
          </a:p>
          <a:p>
            <a:endParaRPr lang="en-US" dirty="0" smtClean="0">
              <a:solidFill>
                <a:schemeClr val="accent6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96516" y="4144813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6801873" y="2019433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7"/>
          </p:cNvCxnSpPr>
          <p:nvPr/>
        </p:nvCxnSpPr>
        <p:spPr>
          <a:xfrm flipH="1">
            <a:off x="4758288" y="1874879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657400" y="2800891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61708" y="3023793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229281" y="4148211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305753" y="140749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76667" y="3496853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968753" y="466361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11998" y="238050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4612792" y="2800891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04129" y="4143586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118388" y="234496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66641" y="465899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58727" y="353920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4711116" y="466361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3743543" y="353920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24172" y="145911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19161" y="242258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46525" y="360664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4778" y="360664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615406" y="471075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469625" y="469511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924" y="242039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64219" y="357136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88906" y="471075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  <p:sp>
        <p:nvSpPr>
          <p:cNvPr id="6" name="Freeform 5"/>
          <p:cNvSpPr/>
          <p:nvPr/>
        </p:nvSpPr>
        <p:spPr>
          <a:xfrm>
            <a:off x="4061925" y="2161916"/>
            <a:ext cx="4829595" cy="3385532"/>
          </a:xfrm>
          <a:custGeom>
            <a:avLst/>
            <a:gdLst>
              <a:gd name="connsiteX0" fmla="*/ 0 w 4829595"/>
              <a:gd name="connsiteY0" fmla="*/ 2199200 h 3385532"/>
              <a:gd name="connsiteX1" fmla="*/ 401524 w 4829595"/>
              <a:gd name="connsiteY1" fmla="*/ 2133831 h 3385532"/>
              <a:gd name="connsiteX2" fmla="*/ 550928 w 4829595"/>
              <a:gd name="connsiteY2" fmla="*/ 1003866 h 3385532"/>
              <a:gd name="connsiteX3" fmla="*/ 578941 w 4829595"/>
              <a:gd name="connsiteY3" fmla="*/ 2908930 h 3385532"/>
              <a:gd name="connsiteX4" fmla="*/ 1055167 w 4829595"/>
              <a:gd name="connsiteY4" fmla="*/ 3385197 h 3385532"/>
              <a:gd name="connsiteX5" fmla="*/ 1419339 w 4829595"/>
              <a:gd name="connsiteY5" fmla="*/ 2974300 h 3385532"/>
              <a:gd name="connsiteX6" fmla="*/ 1484704 w 4829595"/>
              <a:gd name="connsiteY6" fmla="*/ 2395310 h 3385532"/>
              <a:gd name="connsiteX7" fmla="*/ 1494041 w 4829595"/>
              <a:gd name="connsiteY7" fmla="*/ 3151733 h 3385532"/>
              <a:gd name="connsiteX8" fmla="*/ 1970267 w 4829595"/>
              <a:gd name="connsiteY8" fmla="*/ 3273134 h 3385532"/>
              <a:gd name="connsiteX9" fmla="*/ 2409142 w 4829595"/>
              <a:gd name="connsiteY9" fmla="*/ 2890253 h 3385532"/>
              <a:gd name="connsiteX10" fmla="*/ 2605235 w 4829595"/>
              <a:gd name="connsiteY10" fmla="*/ 98026 h 3385532"/>
              <a:gd name="connsiteX11" fmla="*/ 3137487 w 4829595"/>
              <a:gd name="connsiteY11" fmla="*/ 863787 h 3385532"/>
              <a:gd name="connsiteX12" fmla="*/ 3865832 w 4829595"/>
              <a:gd name="connsiteY12" fmla="*/ 3095702 h 3385532"/>
              <a:gd name="connsiteX13" fmla="*/ 4678217 w 4829595"/>
              <a:gd name="connsiteY13" fmla="*/ 3161071 h 3385532"/>
              <a:gd name="connsiteX14" fmla="*/ 4827621 w 4829595"/>
              <a:gd name="connsiteY14" fmla="*/ 2133831 h 338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29595" h="3385532">
                <a:moveTo>
                  <a:pt x="0" y="2199200"/>
                </a:moveTo>
                <a:cubicBezTo>
                  <a:pt x="154851" y="2266126"/>
                  <a:pt x="309703" y="2333053"/>
                  <a:pt x="401524" y="2133831"/>
                </a:cubicBezTo>
                <a:cubicBezTo>
                  <a:pt x="493345" y="1934609"/>
                  <a:pt x="521359" y="874683"/>
                  <a:pt x="550928" y="1003866"/>
                </a:cubicBezTo>
                <a:cubicBezTo>
                  <a:pt x="580497" y="1133049"/>
                  <a:pt x="494901" y="2512042"/>
                  <a:pt x="578941" y="2908930"/>
                </a:cubicBezTo>
                <a:cubicBezTo>
                  <a:pt x="662981" y="3305819"/>
                  <a:pt x="915101" y="3374302"/>
                  <a:pt x="1055167" y="3385197"/>
                </a:cubicBezTo>
                <a:cubicBezTo>
                  <a:pt x="1195233" y="3396092"/>
                  <a:pt x="1347749" y="3139281"/>
                  <a:pt x="1419339" y="2974300"/>
                </a:cubicBezTo>
                <a:cubicBezTo>
                  <a:pt x="1490929" y="2809319"/>
                  <a:pt x="1472254" y="2365738"/>
                  <a:pt x="1484704" y="2395310"/>
                </a:cubicBezTo>
                <a:cubicBezTo>
                  <a:pt x="1497154" y="2424882"/>
                  <a:pt x="1413114" y="3005429"/>
                  <a:pt x="1494041" y="3151733"/>
                </a:cubicBezTo>
                <a:cubicBezTo>
                  <a:pt x="1574968" y="3298037"/>
                  <a:pt x="1817750" y="3316714"/>
                  <a:pt x="1970267" y="3273134"/>
                </a:cubicBezTo>
                <a:cubicBezTo>
                  <a:pt x="2122784" y="3229554"/>
                  <a:pt x="2303314" y="3419438"/>
                  <a:pt x="2409142" y="2890253"/>
                </a:cubicBezTo>
                <a:cubicBezTo>
                  <a:pt x="2514970" y="2361068"/>
                  <a:pt x="2483844" y="435770"/>
                  <a:pt x="2605235" y="98026"/>
                </a:cubicBezTo>
                <a:cubicBezTo>
                  <a:pt x="2726626" y="-239718"/>
                  <a:pt x="2927388" y="364174"/>
                  <a:pt x="3137487" y="863787"/>
                </a:cubicBezTo>
                <a:cubicBezTo>
                  <a:pt x="3347586" y="1363400"/>
                  <a:pt x="3609044" y="2712821"/>
                  <a:pt x="3865832" y="3095702"/>
                </a:cubicBezTo>
                <a:cubicBezTo>
                  <a:pt x="4122620" y="3478583"/>
                  <a:pt x="4517919" y="3321383"/>
                  <a:pt x="4678217" y="3161071"/>
                </a:cubicBezTo>
                <a:cubicBezTo>
                  <a:pt x="4838515" y="3000759"/>
                  <a:pt x="4833068" y="2567295"/>
                  <a:pt x="4827621" y="2133831"/>
                </a:cubicBezTo>
              </a:path>
            </a:pathLst>
          </a:custGeom>
          <a:ln w="5715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2121" y="-33324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Tree Traversal: “Flags”</a:t>
            </a:r>
            <a:endParaRPr lang="en-US" dirty="0"/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-13232" y="628401"/>
            <a:ext cx="9139588" cy="166887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The order in which the nodes are visited during a tree traversal can be easily determined by imagining there is a “flag” attached to each node</a:t>
            </a:r>
            <a:endParaRPr lang="en-US" dirty="0" smtClean="0"/>
          </a:p>
        </p:txBody>
      </p: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1676400" y="2500386"/>
            <a:ext cx="1395413" cy="1090613"/>
            <a:chOff x="720" y="1728"/>
            <a:chExt cx="879" cy="687"/>
          </a:xfrm>
        </p:grpSpPr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105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H="1">
              <a:off x="91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120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9"/>
            <p:cNvSpPr>
              <a:spLocks noChangeArrowheads="1"/>
            </p:cNvSpPr>
            <p:nvPr/>
          </p:nvSpPr>
          <p:spPr bwMode="auto">
            <a:xfrm>
              <a:off x="912" y="1799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 flipH="1">
              <a:off x="960" y="1824"/>
              <a:ext cx="9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720" y="2124"/>
              <a:ext cx="8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Trebuchet MS" charset="0"/>
                </a:rPr>
                <a:t>preorder</a:t>
              </a:r>
            </a:p>
          </p:txBody>
        </p:sp>
      </p:grpSp>
      <p:grpSp>
        <p:nvGrpSpPr>
          <p:cNvPr id="46" name="Group 12"/>
          <p:cNvGrpSpPr>
            <a:grpSpLocks/>
          </p:cNvGrpSpPr>
          <p:nvPr/>
        </p:nvGrpSpPr>
        <p:grpSpPr bwMode="auto">
          <a:xfrm>
            <a:off x="4191000" y="2500386"/>
            <a:ext cx="1219200" cy="1071563"/>
            <a:chOff x="1680" y="1728"/>
            <a:chExt cx="768" cy="675"/>
          </a:xfrm>
        </p:grpSpPr>
        <p:sp>
          <p:nvSpPr>
            <p:cNvPr id="47" name="Oval 13"/>
            <p:cNvSpPr>
              <a:spLocks noChangeArrowheads="1"/>
            </p:cNvSpPr>
            <p:nvPr/>
          </p:nvSpPr>
          <p:spPr bwMode="auto">
            <a:xfrm>
              <a:off x="201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 flipH="1">
              <a:off x="187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16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16"/>
            <p:cNvSpPr>
              <a:spLocks noChangeArrowheads="1"/>
            </p:cNvSpPr>
            <p:nvPr/>
          </p:nvSpPr>
          <p:spPr bwMode="auto">
            <a:xfrm rot="-5400000">
              <a:off x="2089" y="202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 rot="16200000" flipH="1">
              <a:off x="2064" y="1968"/>
              <a:ext cx="9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1680" y="2112"/>
              <a:ext cx="7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err="1">
                  <a:latin typeface="Trebuchet MS" charset="0"/>
                </a:rPr>
                <a:t>inorder</a:t>
              </a:r>
              <a:endParaRPr lang="en-US" sz="2400" dirty="0">
                <a:latin typeface="Trebuchet MS" charset="0"/>
              </a:endParaRPr>
            </a:p>
          </p:txBody>
        </p:sp>
      </p:grpSp>
      <p:grpSp>
        <p:nvGrpSpPr>
          <p:cNvPr id="60" name="Group 19"/>
          <p:cNvGrpSpPr>
            <a:grpSpLocks/>
          </p:cNvGrpSpPr>
          <p:nvPr/>
        </p:nvGrpSpPr>
        <p:grpSpPr bwMode="auto">
          <a:xfrm>
            <a:off x="6432550" y="2500386"/>
            <a:ext cx="1606550" cy="1062038"/>
            <a:chOff x="2564" y="1728"/>
            <a:chExt cx="1012" cy="669"/>
          </a:xfrm>
        </p:grpSpPr>
        <p:sp>
          <p:nvSpPr>
            <p:cNvPr id="61" name="Oval 20"/>
            <p:cNvSpPr>
              <a:spLocks noChangeArrowheads="1"/>
            </p:cNvSpPr>
            <p:nvPr/>
          </p:nvSpPr>
          <p:spPr bwMode="auto">
            <a:xfrm>
              <a:off x="297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 flipH="1">
              <a:off x="283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312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" name="Group 23"/>
            <p:cNvGrpSpPr>
              <a:grpSpLocks/>
            </p:cNvGrpSpPr>
            <p:nvPr/>
          </p:nvGrpSpPr>
          <p:grpSpPr bwMode="auto">
            <a:xfrm flipH="1">
              <a:off x="3178" y="1804"/>
              <a:ext cx="144" cy="48"/>
              <a:chOff x="1008" y="1895"/>
              <a:chExt cx="144" cy="48"/>
            </a:xfrm>
          </p:grpSpPr>
          <p:sp>
            <p:nvSpPr>
              <p:cNvPr id="71" name="AutoShape 24"/>
              <p:cNvSpPr>
                <a:spLocks noChangeArrowheads="1"/>
              </p:cNvSpPr>
              <p:nvPr/>
            </p:nvSpPr>
            <p:spPr bwMode="auto">
              <a:xfrm>
                <a:off x="1008" y="1895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25"/>
              <p:cNvSpPr>
                <a:spLocks noChangeShapeType="1"/>
              </p:cNvSpPr>
              <p:nvPr/>
            </p:nvSpPr>
            <p:spPr bwMode="auto">
              <a:xfrm flipH="1">
                <a:off x="1056" y="1920"/>
                <a:ext cx="9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Text Box 26"/>
            <p:cNvSpPr txBox="1">
              <a:spLocks noChangeArrowheads="1"/>
            </p:cNvSpPr>
            <p:nvPr/>
          </p:nvSpPr>
          <p:spPr bwMode="auto">
            <a:xfrm>
              <a:off x="2564" y="2106"/>
              <a:ext cx="10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err="1">
                  <a:latin typeface="Trebuchet MS" charset="0"/>
                </a:rPr>
                <a:t>postorder</a:t>
              </a:r>
              <a:endParaRPr lang="en-US" sz="2400" dirty="0">
                <a:latin typeface="Trebuchet MS" charset="0"/>
              </a:endParaRPr>
            </a:p>
          </p:txBody>
        </p:sp>
      </p:grpSp>
      <p:grpSp>
        <p:nvGrpSpPr>
          <p:cNvPr id="73" name="Group 27"/>
          <p:cNvGrpSpPr>
            <a:grpSpLocks/>
          </p:cNvGrpSpPr>
          <p:nvPr/>
        </p:nvGrpSpPr>
        <p:grpSpPr bwMode="auto">
          <a:xfrm>
            <a:off x="985838" y="4252986"/>
            <a:ext cx="2290762" cy="1371600"/>
            <a:chOff x="621" y="2832"/>
            <a:chExt cx="1443" cy="864"/>
          </a:xfrm>
        </p:grpSpPr>
        <p:sp>
          <p:nvSpPr>
            <p:cNvPr id="74" name="Oval 28"/>
            <p:cNvSpPr>
              <a:spLocks noChangeArrowheads="1"/>
            </p:cNvSpPr>
            <p:nvPr/>
          </p:nvSpPr>
          <p:spPr bwMode="auto">
            <a:xfrm>
              <a:off x="1344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A</a:t>
              </a:r>
            </a:p>
          </p:txBody>
        </p:sp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912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B</a:t>
              </a:r>
            </a:p>
          </p:txBody>
        </p:sp>
        <p:sp>
          <p:nvSpPr>
            <p:cNvPr id="76" name="Oval 30"/>
            <p:cNvSpPr>
              <a:spLocks noChangeArrowheads="1"/>
            </p:cNvSpPr>
            <p:nvPr/>
          </p:nvSpPr>
          <p:spPr bwMode="auto">
            <a:xfrm>
              <a:off x="1680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rebuchet MS" charset="0"/>
                </a:rPr>
                <a:t>C</a:t>
              </a:r>
            </a:p>
          </p:txBody>
        </p:sp>
        <p:sp>
          <p:nvSpPr>
            <p:cNvPr id="77" name="Oval 31"/>
            <p:cNvSpPr>
              <a:spLocks noChangeArrowheads="1"/>
            </p:cNvSpPr>
            <p:nvPr/>
          </p:nvSpPr>
          <p:spPr bwMode="auto">
            <a:xfrm>
              <a:off x="720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D</a:t>
              </a:r>
            </a:p>
          </p:txBody>
        </p:sp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110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E</a:t>
              </a:r>
            </a:p>
          </p:txBody>
        </p:sp>
        <p:sp>
          <p:nvSpPr>
            <p:cNvPr id="79" name="Oval 33"/>
            <p:cNvSpPr>
              <a:spLocks noChangeArrowheads="1"/>
            </p:cNvSpPr>
            <p:nvPr/>
          </p:nvSpPr>
          <p:spPr bwMode="auto">
            <a:xfrm>
              <a:off x="148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F</a:t>
              </a:r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187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G</a:t>
              </a:r>
            </a:p>
          </p:txBody>
        </p:sp>
        <p:cxnSp>
          <p:nvCxnSpPr>
            <p:cNvPr id="81" name="AutoShape 35"/>
            <p:cNvCxnSpPr>
              <a:cxnSpLocks noChangeShapeType="1"/>
              <a:stCxn id="74" idx="3"/>
              <a:endCxn id="75" idx="7"/>
            </p:cNvCxnSpPr>
            <p:nvPr/>
          </p:nvCxnSpPr>
          <p:spPr bwMode="auto">
            <a:xfrm flipH="1">
              <a:off x="1076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36"/>
            <p:cNvCxnSpPr>
              <a:cxnSpLocks noChangeShapeType="1"/>
              <a:stCxn id="74" idx="5"/>
              <a:endCxn id="76" idx="1"/>
            </p:cNvCxnSpPr>
            <p:nvPr/>
          </p:nvCxnSpPr>
          <p:spPr bwMode="auto">
            <a:xfrm>
              <a:off x="1508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37"/>
            <p:cNvCxnSpPr>
              <a:cxnSpLocks noChangeShapeType="1"/>
              <a:stCxn id="75" idx="3"/>
              <a:endCxn id="77" idx="0"/>
            </p:cNvCxnSpPr>
            <p:nvPr/>
          </p:nvCxnSpPr>
          <p:spPr bwMode="auto">
            <a:xfrm flipH="1">
              <a:off x="81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38"/>
            <p:cNvCxnSpPr>
              <a:cxnSpLocks noChangeShapeType="1"/>
              <a:stCxn id="75" idx="5"/>
              <a:endCxn id="78" idx="0"/>
            </p:cNvCxnSpPr>
            <p:nvPr/>
          </p:nvCxnSpPr>
          <p:spPr bwMode="auto">
            <a:xfrm>
              <a:off x="107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39"/>
            <p:cNvCxnSpPr>
              <a:cxnSpLocks noChangeShapeType="1"/>
              <a:stCxn id="76" idx="3"/>
              <a:endCxn id="79" idx="0"/>
            </p:cNvCxnSpPr>
            <p:nvPr/>
          </p:nvCxnSpPr>
          <p:spPr bwMode="auto">
            <a:xfrm flipH="1">
              <a:off x="158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40"/>
            <p:cNvCxnSpPr>
              <a:cxnSpLocks noChangeShapeType="1"/>
              <a:stCxn id="76" idx="5"/>
              <a:endCxn id="80" idx="0"/>
            </p:cNvCxnSpPr>
            <p:nvPr/>
          </p:nvCxnSpPr>
          <p:spPr bwMode="auto">
            <a:xfrm>
              <a:off x="184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7" name="AutoShape 41"/>
            <p:cNvSpPr>
              <a:spLocks noChangeArrowheads="1"/>
            </p:cNvSpPr>
            <p:nvPr/>
          </p:nvSpPr>
          <p:spPr bwMode="auto">
            <a:xfrm>
              <a:off x="998" y="3575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" name="AutoShape 42"/>
            <p:cNvCxnSpPr>
              <a:cxnSpLocks noChangeShapeType="1"/>
              <a:stCxn id="87" idx="6"/>
              <a:endCxn id="78" idx="2"/>
            </p:cNvCxnSpPr>
            <p:nvPr/>
          </p:nvCxnSpPr>
          <p:spPr bwMode="auto">
            <a:xfrm>
              <a:off x="1053" y="359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9" name="AutoShape 43"/>
            <p:cNvSpPr>
              <a:spLocks noChangeArrowheads="1"/>
            </p:cNvSpPr>
            <p:nvPr/>
          </p:nvSpPr>
          <p:spPr bwMode="auto">
            <a:xfrm>
              <a:off x="1387" y="3567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" name="AutoShape 44"/>
            <p:cNvCxnSpPr>
              <a:cxnSpLocks noChangeShapeType="1"/>
              <a:stCxn id="89" idx="6"/>
            </p:cNvCxnSpPr>
            <p:nvPr/>
          </p:nvCxnSpPr>
          <p:spPr bwMode="auto">
            <a:xfrm>
              <a:off x="1442" y="3591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1" name="AutoShape 45"/>
            <p:cNvSpPr>
              <a:spLocks noChangeArrowheads="1"/>
            </p:cNvSpPr>
            <p:nvPr/>
          </p:nvSpPr>
          <p:spPr bwMode="auto">
            <a:xfrm>
              <a:off x="1773" y="356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AutoShape 46"/>
            <p:cNvCxnSpPr>
              <a:cxnSpLocks noChangeShapeType="1"/>
              <a:stCxn id="91" idx="6"/>
            </p:cNvCxnSpPr>
            <p:nvPr/>
          </p:nvCxnSpPr>
          <p:spPr bwMode="auto">
            <a:xfrm>
              <a:off x="1828" y="3586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AutoShape 47"/>
            <p:cNvSpPr>
              <a:spLocks noChangeArrowheads="1"/>
            </p:cNvSpPr>
            <p:nvPr/>
          </p:nvSpPr>
          <p:spPr bwMode="auto">
            <a:xfrm>
              <a:off x="621" y="357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" name="AutoShape 48"/>
            <p:cNvCxnSpPr>
              <a:cxnSpLocks noChangeShapeType="1"/>
              <a:stCxn id="93" idx="6"/>
            </p:cNvCxnSpPr>
            <p:nvPr/>
          </p:nvCxnSpPr>
          <p:spPr bwMode="auto">
            <a:xfrm>
              <a:off x="676" y="3596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5" name="AutoShape 49"/>
            <p:cNvSpPr>
              <a:spLocks noChangeArrowheads="1"/>
            </p:cNvSpPr>
            <p:nvPr/>
          </p:nvSpPr>
          <p:spPr bwMode="auto">
            <a:xfrm>
              <a:off x="1581" y="324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" name="AutoShape 50"/>
            <p:cNvCxnSpPr>
              <a:cxnSpLocks noChangeShapeType="1"/>
              <a:stCxn id="95" idx="6"/>
            </p:cNvCxnSpPr>
            <p:nvPr/>
          </p:nvCxnSpPr>
          <p:spPr bwMode="auto">
            <a:xfrm>
              <a:off x="1636" y="3265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7" name="AutoShape 51"/>
            <p:cNvSpPr>
              <a:spLocks noChangeArrowheads="1"/>
            </p:cNvSpPr>
            <p:nvPr/>
          </p:nvSpPr>
          <p:spPr bwMode="auto">
            <a:xfrm>
              <a:off x="1245" y="2903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" name="AutoShape 52"/>
            <p:cNvCxnSpPr>
              <a:cxnSpLocks noChangeShapeType="1"/>
              <a:stCxn id="97" idx="6"/>
            </p:cNvCxnSpPr>
            <p:nvPr/>
          </p:nvCxnSpPr>
          <p:spPr bwMode="auto">
            <a:xfrm>
              <a:off x="1300" y="2927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9" name="AutoShape 53"/>
            <p:cNvSpPr>
              <a:spLocks noChangeArrowheads="1"/>
            </p:cNvSpPr>
            <p:nvPr/>
          </p:nvSpPr>
          <p:spPr bwMode="auto">
            <a:xfrm>
              <a:off x="808" y="324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0" name="AutoShape 54"/>
            <p:cNvCxnSpPr>
              <a:cxnSpLocks noChangeShapeType="1"/>
              <a:stCxn id="99" idx="6"/>
            </p:cNvCxnSpPr>
            <p:nvPr/>
          </p:nvCxnSpPr>
          <p:spPr bwMode="auto">
            <a:xfrm>
              <a:off x="863" y="3268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Group 55"/>
          <p:cNvGrpSpPr>
            <a:grpSpLocks/>
          </p:cNvGrpSpPr>
          <p:nvPr/>
        </p:nvGrpSpPr>
        <p:grpSpPr bwMode="auto">
          <a:xfrm>
            <a:off x="6096000" y="4252986"/>
            <a:ext cx="2292350" cy="1371600"/>
            <a:chOff x="3840" y="2832"/>
            <a:chExt cx="1444" cy="864"/>
          </a:xfrm>
        </p:grpSpPr>
        <p:sp>
          <p:nvSpPr>
            <p:cNvPr id="102" name="Oval 56"/>
            <p:cNvSpPr>
              <a:spLocks noChangeArrowheads="1"/>
            </p:cNvSpPr>
            <p:nvPr/>
          </p:nvSpPr>
          <p:spPr bwMode="auto">
            <a:xfrm>
              <a:off x="4464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A</a:t>
              </a:r>
            </a:p>
          </p:txBody>
        </p:sp>
        <p:sp>
          <p:nvSpPr>
            <p:cNvPr id="103" name="Oval 57"/>
            <p:cNvSpPr>
              <a:spLocks noChangeArrowheads="1"/>
            </p:cNvSpPr>
            <p:nvPr/>
          </p:nvSpPr>
          <p:spPr bwMode="auto">
            <a:xfrm>
              <a:off x="4032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B</a:t>
              </a:r>
            </a:p>
          </p:txBody>
        </p:sp>
        <p:sp>
          <p:nvSpPr>
            <p:cNvPr id="104" name="Oval 58"/>
            <p:cNvSpPr>
              <a:spLocks noChangeArrowheads="1"/>
            </p:cNvSpPr>
            <p:nvPr/>
          </p:nvSpPr>
          <p:spPr bwMode="auto">
            <a:xfrm>
              <a:off x="4800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C</a:t>
              </a:r>
            </a:p>
          </p:txBody>
        </p:sp>
        <p:sp>
          <p:nvSpPr>
            <p:cNvPr id="105" name="Oval 59"/>
            <p:cNvSpPr>
              <a:spLocks noChangeArrowheads="1"/>
            </p:cNvSpPr>
            <p:nvPr/>
          </p:nvSpPr>
          <p:spPr bwMode="auto">
            <a:xfrm>
              <a:off x="3840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D</a:t>
              </a:r>
            </a:p>
          </p:txBody>
        </p:sp>
        <p:sp>
          <p:nvSpPr>
            <p:cNvPr id="106" name="Oval 60"/>
            <p:cNvSpPr>
              <a:spLocks noChangeArrowheads="1"/>
            </p:cNvSpPr>
            <p:nvPr/>
          </p:nvSpPr>
          <p:spPr bwMode="auto">
            <a:xfrm>
              <a:off x="422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E</a:t>
              </a:r>
            </a:p>
          </p:txBody>
        </p:sp>
        <p:sp>
          <p:nvSpPr>
            <p:cNvPr id="107" name="Oval 61"/>
            <p:cNvSpPr>
              <a:spLocks noChangeArrowheads="1"/>
            </p:cNvSpPr>
            <p:nvPr/>
          </p:nvSpPr>
          <p:spPr bwMode="auto">
            <a:xfrm>
              <a:off x="460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F</a:t>
              </a:r>
            </a:p>
          </p:txBody>
        </p:sp>
        <p:sp>
          <p:nvSpPr>
            <p:cNvPr id="108" name="Oval 62"/>
            <p:cNvSpPr>
              <a:spLocks noChangeArrowheads="1"/>
            </p:cNvSpPr>
            <p:nvPr/>
          </p:nvSpPr>
          <p:spPr bwMode="auto">
            <a:xfrm>
              <a:off x="499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G</a:t>
              </a:r>
            </a:p>
          </p:txBody>
        </p:sp>
        <p:cxnSp>
          <p:nvCxnSpPr>
            <p:cNvPr id="109" name="AutoShape 63"/>
            <p:cNvCxnSpPr>
              <a:cxnSpLocks noChangeShapeType="1"/>
              <a:stCxn id="102" idx="3"/>
              <a:endCxn id="103" idx="7"/>
            </p:cNvCxnSpPr>
            <p:nvPr/>
          </p:nvCxnSpPr>
          <p:spPr bwMode="auto">
            <a:xfrm flipH="1">
              <a:off x="4196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64"/>
            <p:cNvCxnSpPr>
              <a:cxnSpLocks noChangeShapeType="1"/>
              <a:stCxn id="102" idx="5"/>
              <a:endCxn id="104" idx="1"/>
            </p:cNvCxnSpPr>
            <p:nvPr/>
          </p:nvCxnSpPr>
          <p:spPr bwMode="auto">
            <a:xfrm>
              <a:off x="4628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65"/>
            <p:cNvCxnSpPr>
              <a:cxnSpLocks noChangeShapeType="1"/>
              <a:stCxn id="103" idx="3"/>
              <a:endCxn id="105" idx="0"/>
            </p:cNvCxnSpPr>
            <p:nvPr/>
          </p:nvCxnSpPr>
          <p:spPr bwMode="auto">
            <a:xfrm flipH="1">
              <a:off x="393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66"/>
            <p:cNvCxnSpPr>
              <a:cxnSpLocks noChangeShapeType="1"/>
              <a:stCxn id="103" idx="5"/>
              <a:endCxn id="106" idx="0"/>
            </p:cNvCxnSpPr>
            <p:nvPr/>
          </p:nvCxnSpPr>
          <p:spPr bwMode="auto">
            <a:xfrm>
              <a:off x="419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67"/>
            <p:cNvCxnSpPr>
              <a:cxnSpLocks noChangeShapeType="1"/>
              <a:stCxn id="104" idx="3"/>
              <a:endCxn id="107" idx="0"/>
            </p:cNvCxnSpPr>
            <p:nvPr/>
          </p:nvCxnSpPr>
          <p:spPr bwMode="auto">
            <a:xfrm flipH="1">
              <a:off x="470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4" name="AutoShape 68"/>
            <p:cNvCxnSpPr>
              <a:cxnSpLocks noChangeShapeType="1"/>
              <a:stCxn id="104" idx="5"/>
              <a:endCxn id="108" idx="0"/>
            </p:cNvCxnSpPr>
            <p:nvPr/>
          </p:nvCxnSpPr>
          <p:spPr bwMode="auto">
            <a:xfrm>
              <a:off x="496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5" name="AutoShape 69"/>
            <p:cNvSpPr>
              <a:spLocks noChangeArrowheads="1"/>
            </p:cNvSpPr>
            <p:nvPr/>
          </p:nvSpPr>
          <p:spPr bwMode="auto">
            <a:xfrm flipH="1">
              <a:off x="4707" y="2900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" name="AutoShape 70"/>
            <p:cNvCxnSpPr>
              <a:cxnSpLocks noChangeShapeType="1"/>
              <a:stCxn id="115" idx="6"/>
            </p:cNvCxnSpPr>
            <p:nvPr/>
          </p:nvCxnSpPr>
          <p:spPr bwMode="auto">
            <a:xfrm flipH="1">
              <a:off x="4656" y="2923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" name="AutoShape 71"/>
            <p:cNvSpPr>
              <a:spLocks noChangeArrowheads="1"/>
            </p:cNvSpPr>
            <p:nvPr/>
          </p:nvSpPr>
          <p:spPr bwMode="auto">
            <a:xfrm flipH="1">
              <a:off x="4275" y="323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8" name="AutoShape 72"/>
            <p:cNvCxnSpPr>
              <a:cxnSpLocks noChangeShapeType="1"/>
              <a:stCxn id="117" idx="6"/>
            </p:cNvCxnSpPr>
            <p:nvPr/>
          </p:nvCxnSpPr>
          <p:spPr bwMode="auto">
            <a:xfrm flipH="1">
              <a:off x="4224" y="3254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9" name="AutoShape 73"/>
            <p:cNvSpPr>
              <a:spLocks noChangeArrowheads="1"/>
            </p:cNvSpPr>
            <p:nvPr/>
          </p:nvSpPr>
          <p:spPr bwMode="auto">
            <a:xfrm flipH="1">
              <a:off x="5045" y="3249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0" name="AutoShape 74"/>
            <p:cNvCxnSpPr>
              <a:cxnSpLocks noChangeShapeType="1"/>
              <a:stCxn id="119" idx="6"/>
            </p:cNvCxnSpPr>
            <p:nvPr/>
          </p:nvCxnSpPr>
          <p:spPr bwMode="auto">
            <a:xfrm flipH="1">
              <a:off x="4994" y="3272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1" name="AutoShape 75"/>
            <p:cNvSpPr>
              <a:spLocks noChangeArrowheads="1"/>
            </p:cNvSpPr>
            <p:nvPr/>
          </p:nvSpPr>
          <p:spPr bwMode="auto">
            <a:xfrm flipH="1">
              <a:off x="4084" y="357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2" name="AutoShape 76"/>
            <p:cNvCxnSpPr>
              <a:cxnSpLocks noChangeShapeType="1"/>
              <a:stCxn id="121" idx="6"/>
            </p:cNvCxnSpPr>
            <p:nvPr/>
          </p:nvCxnSpPr>
          <p:spPr bwMode="auto">
            <a:xfrm flipH="1">
              <a:off x="4033" y="3595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3" name="AutoShape 77"/>
            <p:cNvSpPr>
              <a:spLocks noChangeArrowheads="1"/>
            </p:cNvSpPr>
            <p:nvPr/>
          </p:nvSpPr>
          <p:spPr bwMode="auto">
            <a:xfrm flipH="1">
              <a:off x="4464" y="357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4" name="AutoShape 78"/>
            <p:cNvCxnSpPr>
              <a:cxnSpLocks noChangeShapeType="1"/>
              <a:stCxn id="123" idx="6"/>
            </p:cNvCxnSpPr>
            <p:nvPr/>
          </p:nvCxnSpPr>
          <p:spPr bwMode="auto">
            <a:xfrm flipH="1">
              <a:off x="4413" y="3594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" name="AutoShape 79"/>
            <p:cNvSpPr>
              <a:spLocks noChangeArrowheads="1"/>
            </p:cNvSpPr>
            <p:nvPr/>
          </p:nvSpPr>
          <p:spPr bwMode="auto">
            <a:xfrm flipH="1">
              <a:off x="4851" y="356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6" name="AutoShape 80"/>
            <p:cNvCxnSpPr>
              <a:cxnSpLocks noChangeShapeType="1"/>
              <a:stCxn id="125" idx="6"/>
            </p:cNvCxnSpPr>
            <p:nvPr/>
          </p:nvCxnSpPr>
          <p:spPr bwMode="auto">
            <a:xfrm flipH="1">
              <a:off x="4800" y="358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7" name="AutoShape 81"/>
            <p:cNvSpPr>
              <a:spLocks noChangeArrowheads="1"/>
            </p:cNvSpPr>
            <p:nvPr/>
          </p:nvSpPr>
          <p:spPr bwMode="auto">
            <a:xfrm flipH="1">
              <a:off x="5236" y="357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8" name="AutoShape 82"/>
            <p:cNvCxnSpPr>
              <a:cxnSpLocks noChangeShapeType="1"/>
              <a:stCxn id="127" idx="6"/>
            </p:cNvCxnSpPr>
            <p:nvPr/>
          </p:nvCxnSpPr>
          <p:spPr bwMode="auto">
            <a:xfrm flipH="1">
              <a:off x="5185" y="359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9" name="Group 83"/>
          <p:cNvGrpSpPr>
            <a:grpSpLocks/>
          </p:cNvGrpSpPr>
          <p:nvPr/>
        </p:nvGrpSpPr>
        <p:grpSpPr bwMode="auto">
          <a:xfrm>
            <a:off x="3657600" y="4257749"/>
            <a:ext cx="2133600" cy="1557337"/>
            <a:chOff x="2304" y="2832"/>
            <a:chExt cx="1344" cy="981"/>
          </a:xfrm>
        </p:grpSpPr>
        <p:sp>
          <p:nvSpPr>
            <p:cNvPr id="130" name="Oval 84"/>
            <p:cNvSpPr>
              <a:spLocks noChangeArrowheads="1"/>
            </p:cNvSpPr>
            <p:nvPr/>
          </p:nvSpPr>
          <p:spPr bwMode="auto">
            <a:xfrm>
              <a:off x="2928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A</a:t>
              </a:r>
            </a:p>
          </p:txBody>
        </p:sp>
        <p:sp>
          <p:nvSpPr>
            <p:cNvPr id="131" name="Oval 85"/>
            <p:cNvSpPr>
              <a:spLocks noChangeArrowheads="1"/>
            </p:cNvSpPr>
            <p:nvPr/>
          </p:nvSpPr>
          <p:spPr bwMode="auto">
            <a:xfrm>
              <a:off x="2496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B</a:t>
              </a:r>
            </a:p>
          </p:txBody>
        </p:sp>
        <p:sp>
          <p:nvSpPr>
            <p:cNvPr id="132" name="Oval 86"/>
            <p:cNvSpPr>
              <a:spLocks noChangeArrowheads="1"/>
            </p:cNvSpPr>
            <p:nvPr/>
          </p:nvSpPr>
          <p:spPr bwMode="auto">
            <a:xfrm>
              <a:off x="3264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C</a:t>
              </a:r>
            </a:p>
          </p:txBody>
        </p:sp>
        <p:sp>
          <p:nvSpPr>
            <p:cNvPr id="133" name="Oval 87"/>
            <p:cNvSpPr>
              <a:spLocks noChangeArrowheads="1"/>
            </p:cNvSpPr>
            <p:nvPr/>
          </p:nvSpPr>
          <p:spPr bwMode="auto">
            <a:xfrm>
              <a:off x="230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D</a:t>
              </a:r>
            </a:p>
          </p:txBody>
        </p:sp>
        <p:sp>
          <p:nvSpPr>
            <p:cNvPr id="134" name="Oval 88"/>
            <p:cNvSpPr>
              <a:spLocks noChangeArrowheads="1"/>
            </p:cNvSpPr>
            <p:nvPr/>
          </p:nvSpPr>
          <p:spPr bwMode="auto">
            <a:xfrm>
              <a:off x="268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E</a:t>
              </a:r>
            </a:p>
          </p:txBody>
        </p:sp>
        <p:sp>
          <p:nvSpPr>
            <p:cNvPr id="135" name="Oval 89"/>
            <p:cNvSpPr>
              <a:spLocks noChangeArrowheads="1"/>
            </p:cNvSpPr>
            <p:nvPr/>
          </p:nvSpPr>
          <p:spPr bwMode="auto">
            <a:xfrm>
              <a:off x="307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F</a:t>
              </a:r>
            </a:p>
          </p:txBody>
        </p:sp>
        <p:sp>
          <p:nvSpPr>
            <p:cNvPr id="136" name="Oval 90"/>
            <p:cNvSpPr>
              <a:spLocks noChangeArrowheads="1"/>
            </p:cNvSpPr>
            <p:nvPr/>
          </p:nvSpPr>
          <p:spPr bwMode="auto">
            <a:xfrm>
              <a:off x="3456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charset="0"/>
                </a:rPr>
                <a:t>G</a:t>
              </a:r>
            </a:p>
          </p:txBody>
        </p:sp>
        <p:cxnSp>
          <p:nvCxnSpPr>
            <p:cNvPr id="137" name="AutoShape 91"/>
            <p:cNvCxnSpPr>
              <a:cxnSpLocks noChangeShapeType="1"/>
              <a:stCxn id="130" idx="3"/>
              <a:endCxn id="131" idx="7"/>
            </p:cNvCxnSpPr>
            <p:nvPr/>
          </p:nvCxnSpPr>
          <p:spPr bwMode="auto">
            <a:xfrm flipH="1">
              <a:off x="2660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8" name="AutoShape 92"/>
            <p:cNvCxnSpPr>
              <a:cxnSpLocks noChangeShapeType="1"/>
              <a:stCxn id="130" idx="5"/>
              <a:endCxn id="132" idx="1"/>
            </p:cNvCxnSpPr>
            <p:nvPr/>
          </p:nvCxnSpPr>
          <p:spPr bwMode="auto">
            <a:xfrm>
              <a:off x="3092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9" name="AutoShape 93"/>
            <p:cNvCxnSpPr>
              <a:cxnSpLocks noChangeShapeType="1"/>
              <a:stCxn id="131" idx="3"/>
              <a:endCxn id="133" idx="0"/>
            </p:cNvCxnSpPr>
            <p:nvPr/>
          </p:nvCxnSpPr>
          <p:spPr bwMode="auto">
            <a:xfrm flipH="1">
              <a:off x="2400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94"/>
            <p:cNvCxnSpPr>
              <a:cxnSpLocks noChangeShapeType="1"/>
              <a:stCxn id="131" idx="5"/>
              <a:endCxn id="134" idx="0"/>
            </p:cNvCxnSpPr>
            <p:nvPr/>
          </p:nvCxnSpPr>
          <p:spPr bwMode="auto">
            <a:xfrm>
              <a:off x="2660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1" name="AutoShape 95"/>
            <p:cNvCxnSpPr>
              <a:cxnSpLocks noChangeShapeType="1"/>
              <a:stCxn id="132" idx="3"/>
              <a:endCxn id="135" idx="0"/>
            </p:cNvCxnSpPr>
            <p:nvPr/>
          </p:nvCxnSpPr>
          <p:spPr bwMode="auto">
            <a:xfrm flipH="1">
              <a:off x="3168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2" name="AutoShape 96"/>
            <p:cNvCxnSpPr>
              <a:cxnSpLocks noChangeShapeType="1"/>
              <a:stCxn id="132" idx="5"/>
              <a:endCxn id="136" idx="0"/>
            </p:cNvCxnSpPr>
            <p:nvPr/>
          </p:nvCxnSpPr>
          <p:spPr bwMode="auto">
            <a:xfrm>
              <a:off x="3428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3" name="AutoShape 97"/>
            <p:cNvSpPr>
              <a:spLocks noChangeArrowheads="1"/>
            </p:cNvSpPr>
            <p:nvPr/>
          </p:nvSpPr>
          <p:spPr bwMode="auto">
            <a:xfrm rot="5400000" flipH="1">
              <a:off x="3000" y="309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" name="AutoShape 98"/>
            <p:cNvCxnSpPr>
              <a:cxnSpLocks noChangeShapeType="1"/>
              <a:stCxn id="143" idx="6"/>
              <a:endCxn id="130" idx="4"/>
            </p:cNvCxnSpPr>
            <p:nvPr/>
          </p:nvCxnSpPr>
          <p:spPr bwMode="auto">
            <a:xfrm flipV="1">
              <a:off x="3024" y="3031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5" name="AutoShape 99"/>
            <p:cNvSpPr>
              <a:spLocks noChangeArrowheads="1"/>
            </p:cNvSpPr>
            <p:nvPr/>
          </p:nvSpPr>
          <p:spPr bwMode="auto">
            <a:xfrm rot="5400000" flipH="1">
              <a:off x="2560" y="342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6" name="AutoShape 100"/>
            <p:cNvCxnSpPr>
              <a:cxnSpLocks noChangeShapeType="1"/>
              <a:stCxn id="145" idx="6"/>
            </p:cNvCxnSpPr>
            <p:nvPr/>
          </p:nvCxnSpPr>
          <p:spPr bwMode="auto">
            <a:xfrm flipV="1">
              <a:off x="2584" y="3359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7" name="AutoShape 101"/>
            <p:cNvSpPr>
              <a:spLocks noChangeArrowheads="1"/>
            </p:cNvSpPr>
            <p:nvPr/>
          </p:nvSpPr>
          <p:spPr bwMode="auto">
            <a:xfrm rot="5400000" flipH="1">
              <a:off x="3344" y="342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8" name="AutoShape 102"/>
            <p:cNvCxnSpPr>
              <a:cxnSpLocks noChangeShapeType="1"/>
              <a:stCxn id="147" idx="6"/>
            </p:cNvCxnSpPr>
            <p:nvPr/>
          </p:nvCxnSpPr>
          <p:spPr bwMode="auto">
            <a:xfrm flipV="1">
              <a:off x="3368" y="335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9" name="AutoShape 103"/>
            <p:cNvSpPr>
              <a:spLocks noChangeArrowheads="1"/>
            </p:cNvSpPr>
            <p:nvPr/>
          </p:nvSpPr>
          <p:spPr bwMode="auto">
            <a:xfrm rot="5400000" flipH="1">
              <a:off x="2380" y="376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0" name="AutoShape 104"/>
            <p:cNvCxnSpPr>
              <a:cxnSpLocks noChangeShapeType="1"/>
              <a:stCxn id="149" idx="6"/>
            </p:cNvCxnSpPr>
            <p:nvPr/>
          </p:nvCxnSpPr>
          <p:spPr bwMode="auto">
            <a:xfrm flipV="1">
              <a:off x="2404" y="3699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1" name="AutoShape 105"/>
            <p:cNvSpPr>
              <a:spLocks noChangeArrowheads="1"/>
            </p:cNvSpPr>
            <p:nvPr/>
          </p:nvSpPr>
          <p:spPr bwMode="auto">
            <a:xfrm rot="5400000" flipH="1">
              <a:off x="2760" y="376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2" name="AutoShape 106"/>
            <p:cNvCxnSpPr>
              <a:cxnSpLocks noChangeShapeType="1"/>
              <a:stCxn id="151" idx="6"/>
            </p:cNvCxnSpPr>
            <p:nvPr/>
          </p:nvCxnSpPr>
          <p:spPr bwMode="auto">
            <a:xfrm flipV="1">
              <a:off x="2784" y="369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3" name="AutoShape 107"/>
            <p:cNvSpPr>
              <a:spLocks noChangeArrowheads="1"/>
            </p:cNvSpPr>
            <p:nvPr/>
          </p:nvSpPr>
          <p:spPr bwMode="auto">
            <a:xfrm rot="5400000" flipH="1">
              <a:off x="3140" y="376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4" name="AutoShape 108"/>
            <p:cNvCxnSpPr>
              <a:cxnSpLocks noChangeShapeType="1"/>
              <a:stCxn id="153" idx="6"/>
            </p:cNvCxnSpPr>
            <p:nvPr/>
          </p:nvCxnSpPr>
          <p:spPr bwMode="auto">
            <a:xfrm flipV="1">
              <a:off x="3164" y="369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5" name="AutoShape 109"/>
            <p:cNvSpPr>
              <a:spLocks noChangeArrowheads="1"/>
            </p:cNvSpPr>
            <p:nvPr/>
          </p:nvSpPr>
          <p:spPr bwMode="auto">
            <a:xfrm rot="5400000" flipH="1">
              <a:off x="3536" y="3765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6" name="AutoShape 110"/>
            <p:cNvCxnSpPr>
              <a:cxnSpLocks noChangeShapeType="1"/>
              <a:stCxn id="155" idx="6"/>
            </p:cNvCxnSpPr>
            <p:nvPr/>
          </p:nvCxnSpPr>
          <p:spPr bwMode="auto">
            <a:xfrm flipV="1">
              <a:off x="3560" y="3700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57" name="Group 111"/>
          <p:cNvGrpSpPr>
            <a:grpSpLocks/>
          </p:cNvGrpSpPr>
          <p:nvPr/>
        </p:nvGrpSpPr>
        <p:grpSpPr bwMode="auto">
          <a:xfrm>
            <a:off x="914400" y="4148212"/>
            <a:ext cx="2438400" cy="2166938"/>
            <a:chOff x="576" y="2766"/>
            <a:chExt cx="1536" cy="1365"/>
          </a:xfrm>
        </p:grpSpPr>
        <p:sp>
          <p:nvSpPr>
            <p:cNvPr id="158" name="Freeform 112"/>
            <p:cNvSpPr>
              <a:spLocks/>
            </p:cNvSpPr>
            <p:nvPr/>
          </p:nvSpPr>
          <p:spPr bwMode="auto">
            <a:xfrm>
              <a:off x="597" y="2766"/>
              <a:ext cx="1391" cy="1055"/>
            </a:xfrm>
            <a:custGeom>
              <a:avLst/>
              <a:gdLst>
                <a:gd name="T0" fmla="*/ 683 w 1391"/>
                <a:gd name="T1" fmla="*/ 0 h 1055"/>
                <a:gd name="T2" fmla="*/ 678 w 1391"/>
                <a:gd name="T3" fmla="*/ 70 h 1055"/>
                <a:gd name="T4" fmla="*/ 661 w 1391"/>
                <a:gd name="T5" fmla="*/ 167 h 1055"/>
                <a:gd name="T6" fmla="*/ 555 w 1391"/>
                <a:gd name="T7" fmla="*/ 242 h 1055"/>
                <a:gd name="T8" fmla="*/ 485 w 1391"/>
                <a:gd name="T9" fmla="*/ 277 h 1055"/>
                <a:gd name="T10" fmla="*/ 458 w 1391"/>
                <a:gd name="T11" fmla="*/ 285 h 1055"/>
                <a:gd name="T12" fmla="*/ 406 w 1391"/>
                <a:gd name="T13" fmla="*/ 316 h 1055"/>
                <a:gd name="T14" fmla="*/ 326 w 1391"/>
                <a:gd name="T15" fmla="*/ 391 h 1055"/>
                <a:gd name="T16" fmla="*/ 291 w 1391"/>
                <a:gd name="T17" fmla="*/ 417 h 1055"/>
                <a:gd name="T18" fmla="*/ 238 w 1391"/>
                <a:gd name="T19" fmla="*/ 457 h 1055"/>
                <a:gd name="T20" fmla="*/ 216 w 1391"/>
                <a:gd name="T21" fmla="*/ 510 h 1055"/>
                <a:gd name="T22" fmla="*/ 177 w 1391"/>
                <a:gd name="T23" fmla="*/ 576 h 1055"/>
                <a:gd name="T24" fmla="*/ 85 w 1391"/>
                <a:gd name="T25" fmla="*/ 734 h 1055"/>
                <a:gd name="T26" fmla="*/ 32 w 1391"/>
                <a:gd name="T27" fmla="*/ 822 h 1055"/>
                <a:gd name="T28" fmla="*/ 1 w 1391"/>
                <a:gd name="T29" fmla="*/ 914 h 1055"/>
                <a:gd name="T30" fmla="*/ 5 w 1391"/>
                <a:gd name="T31" fmla="*/ 998 h 1055"/>
                <a:gd name="T32" fmla="*/ 120 w 1391"/>
                <a:gd name="T33" fmla="*/ 1055 h 1055"/>
                <a:gd name="T34" fmla="*/ 247 w 1391"/>
                <a:gd name="T35" fmla="*/ 1033 h 1055"/>
                <a:gd name="T36" fmla="*/ 300 w 1391"/>
                <a:gd name="T37" fmla="*/ 1002 h 1055"/>
                <a:gd name="T38" fmla="*/ 331 w 1391"/>
                <a:gd name="T39" fmla="*/ 963 h 1055"/>
                <a:gd name="T40" fmla="*/ 401 w 1391"/>
                <a:gd name="T41" fmla="*/ 857 h 1055"/>
                <a:gd name="T42" fmla="*/ 432 w 1391"/>
                <a:gd name="T43" fmla="*/ 861 h 1055"/>
                <a:gd name="T44" fmla="*/ 449 w 1391"/>
                <a:gd name="T45" fmla="*/ 888 h 1055"/>
                <a:gd name="T46" fmla="*/ 476 w 1391"/>
                <a:gd name="T47" fmla="*/ 971 h 1055"/>
                <a:gd name="T48" fmla="*/ 489 w 1391"/>
                <a:gd name="T49" fmla="*/ 998 h 1055"/>
                <a:gd name="T50" fmla="*/ 529 w 1391"/>
                <a:gd name="T51" fmla="*/ 1011 h 1055"/>
                <a:gd name="T52" fmla="*/ 691 w 1391"/>
                <a:gd name="T53" fmla="*/ 989 h 1055"/>
                <a:gd name="T54" fmla="*/ 735 w 1391"/>
                <a:gd name="T55" fmla="*/ 923 h 1055"/>
                <a:gd name="T56" fmla="*/ 735 w 1391"/>
                <a:gd name="T57" fmla="*/ 800 h 1055"/>
                <a:gd name="T58" fmla="*/ 713 w 1391"/>
                <a:gd name="T59" fmla="*/ 760 h 1055"/>
                <a:gd name="T60" fmla="*/ 704 w 1391"/>
                <a:gd name="T61" fmla="*/ 747 h 1055"/>
                <a:gd name="T62" fmla="*/ 669 w 1391"/>
                <a:gd name="T63" fmla="*/ 668 h 1055"/>
                <a:gd name="T64" fmla="*/ 661 w 1391"/>
                <a:gd name="T65" fmla="*/ 633 h 1055"/>
                <a:gd name="T66" fmla="*/ 665 w 1391"/>
                <a:gd name="T67" fmla="*/ 541 h 1055"/>
                <a:gd name="T68" fmla="*/ 810 w 1391"/>
                <a:gd name="T69" fmla="*/ 448 h 1055"/>
                <a:gd name="T70" fmla="*/ 986 w 1391"/>
                <a:gd name="T71" fmla="*/ 483 h 1055"/>
                <a:gd name="T72" fmla="*/ 986 w 1391"/>
                <a:gd name="T73" fmla="*/ 562 h 1055"/>
                <a:gd name="T74" fmla="*/ 968 w 1391"/>
                <a:gd name="T75" fmla="*/ 589 h 1055"/>
                <a:gd name="T76" fmla="*/ 920 w 1391"/>
                <a:gd name="T77" fmla="*/ 655 h 1055"/>
                <a:gd name="T78" fmla="*/ 854 w 1391"/>
                <a:gd name="T79" fmla="*/ 725 h 1055"/>
                <a:gd name="T80" fmla="*/ 823 w 1391"/>
                <a:gd name="T81" fmla="*/ 760 h 1055"/>
                <a:gd name="T82" fmla="*/ 801 w 1391"/>
                <a:gd name="T83" fmla="*/ 800 h 1055"/>
                <a:gd name="T84" fmla="*/ 788 w 1391"/>
                <a:gd name="T85" fmla="*/ 839 h 1055"/>
                <a:gd name="T86" fmla="*/ 792 w 1391"/>
                <a:gd name="T87" fmla="*/ 897 h 1055"/>
                <a:gd name="T88" fmla="*/ 938 w 1391"/>
                <a:gd name="T89" fmla="*/ 1029 h 1055"/>
                <a:gd name="T90" fmla="*/ 1043 w 1391"/>
                <a:gd name="T91" fmla="*/ 1011 h 1055"/>
                <a:gd name="T92" fmla="*/ 1091 w 1391"/>
                <a:gd name="T93" fmla="*/ 963 h 1055"/>
                <a:gd name="T94" fmla="*/ 1105 w 1391"/>
                <a:gd name="T95" fmla="*/ 949 h 1055"/>
                <a:gd name="T96" fmla="*/ 1109 w 1391"/>
                <a:gd name="T97" fmla="*/ 787 h 1055"/>
                <a:gd name="T98" fmla="*/ 1135 w 1391"/>
                <a:gd name="T99" fmla="*/ 690 h 1055"/>
                <a:gd name="T100" fmla="*/ 1166 w 1391"/>
                <a:gd name="T101" fmla="*/ 694 h 1055"/>
                <a:gd name="T102" fmla="*/ 1184 w 1391"/>
                <a:gd name="T103" fmla="*/ 752 h 1055"/>
                <a:gd name="T104" fmla="*/ 1206 w 1391"/>
                <a:gd name="T105" fmla="*/ 839 h 1055"/>
                <a:gd name="T106" fmla="*/ 1228 w 1391"/>
                <a:gd name="T107" fmla="*/ 936 h 1055"/>
                <a:gd name="T108" fmla="*/ 1259 w 1391"/>
                <a:gd name="T109" fmla="*/ 989 h 1055"/>
                <a:gd name="T110" fmla="*/ 1324 w 1391"/>
                <a:gd name="T111" fmla="*/ 1033 h 1055"/>
                <a:gd name="T112" fmla="*/ 1382 w 1391"/>
                <a:gd name="T113" fmla="*/ 1051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91" h="1055">
                  <a:moveTo>
                    <a:pt x="683" y="0"/>
                  </a:moveTo>
                  <a:cubicBezTo>
                    <a:pt x="690" y="24"/>
                    <a:pt x="684" y="47"/>
                    <a:pt x="678" y="70"/>
                  </a:cubicBezTo>
                  <a:cubicBezTo>
                    <a:pt x="677" y="83"/>
                    <a:pt x="671" y="154"/>
                    <a:pt x="661" y="167"/>
                  </a:cubicBezTo>
                  <a:cubicBezTo>
                    <a:pt x="639" y="194"/>
                    <a:pt x="585" y="224"/>
                    <a:pt x="555" y="242"/>
                  </a:cubicBezTo>
                  <a:cubicBezTo>
                    <a:pt x="534" y="255"/>
                    <a:pt x="508" y="268"/>
                    <a:pt x="485" y="277"/>
                  </a:cubicBezTo>
                  <a:cubicBezTo>
                    <a:pt x="476" y="280"/>
                    <a:pt x="458" y="285"/>
                    <a:pt x="458" y="285"/>
                  </a:cubicBezTo>
                  <a:cubicBezTo>
                    <a:pt x="440" y="298"/>
                    <a:pt x="426" y="310"/>
                    <a:pt x="406" y="316"/>
                  </a:cubicBezTo>
                  <a:cubicBezTo>
                    <a:pt x="379" y="341"/>
                    <a:pt x="358" y="371"/>
                    <a:pt x="326" y="391"/>
                  </a:cubicBezTo>
                  <a:cubicBezTo>
                    <a:pt x="316" y="407"/>
                    <a:pt x="307" y="407"/>
                    <a:pt x="291" y="417"/>
                  </a:cubicBezTo>
                  <a:cubicBezTo>
                    <a:pt x="272" y="430"/>
                    <a:pt x="257" y="445"/>
                    <a:pt x="238" y="457"/>
                  </a:cubicBezTo>
                  <a:cubicBezTo>
                    <a:pt x="232" y="477"/>
                    <a:pt x="228" y="493"/>
                    <a:pt x="216" y="510"/>
                  </a:cubicBezTo>
                  <a:cubicBezTo>
                    <a:pt x="209" y="533"/>
                    <a:pt x="190" y="555"/>
                    <a:pt x="177" y="576"/>
                  </a:cubicBezTo>
                  <a:cubicBezTo>
                    <a:pt x="144" y="628"/>
                    <a:pt x="130" y="689"/>
                    <a:pt x="85" y="734"/>
                  </a:cubicBezTo>
                  <a:cubicBezTo>
                    <a:pt x="73" y="766"/>
                    <a:pt x="48" y="792"/>
                    <a:pt x="32" y="822"/>
                  </a:cubicBezTo>
                  <a:cubicBezTo>
                    <a:pt x="18" y="848"/>
                    <a:pt x="10" y="885"/>
                    <a:pt x="1" y="914"/>
                  </a:cubicBezTo>
                  <a:cubicBezTo>
                    <a:pt x="2" y="942"/>
                    <a:pt x="0" y="971"/>
                    <a:pt x="5" y="998"/>
                  </a:cubicBezTo>
                  <a:cubicBezTo>
                    <a:pt x="13" y="1038"/>
                    <a:pt x="89" y="1045"/>
                    <a:pt x="120" y="1055"/>
                  </a:cubicBezTo>
                  <a:cubicBezTo>
                    <a:pt x="168" y="1052"/>
                    <a:pt x="203" y="1047"/>
                    <a:pt x="247" y="1033"/>
                  </a:cubicBezTo>
                  <a:cubicBezTo>
                    <a:pt x="265" y="1021"/>
                    <a:pt x="280" y="1010"/>
                    <a:pt x="300" y="1002"/>
                  </a:cubicBezTo>
                  <a:cubicBezTo>
                    <a:pt x="312" y="990"/>
                    <a:pt x="331" y="963"/>
                    <a:pt x="331" y="963"/>
                  </a:cubicBezTo>
                  <a:cubicBezTo>
                    <a:pt x="342" y="924"/>
                    <a:pt x="360" y="870"/>
                    <a:pt x="401" y="857"/>
                  </a:cubicBezTo>
                  <a:cubicBezTo>
                    <a:pt x="411" y="858"/>
                    <a:pt x="422" y="857"/>
                    <a:pt x="432" y="861"/>
                  </a:cubicBezTo>
                  <a:cubicBezTo>
                    <a:pt x="445" y="866"/>
                    <a:pt x="445" y="877"/>
                    <a:pt x="449" y="888"/>
                  </a:cubicBezTo>
                  <a:cubicBezTo>
                    <a:pt x="458" y="915"/>
                    <a:pt x="467" y="943"/>
                    <a:pt x="476" y="971"/>
                  </a:cubicBezTo>
                  <a:cubicBezTo>
                    <a:pt x="479" y="981"/>
                    <a:pt x="479" y="991"/>
                    <a:pt x="489" y="998"/>
                  </a:cubicBezTo>
                  <a:cubicBezTo>
                    <a:pt x="497" y="1005"/>
                    <a:pt x="519" y="1008"/>
                    <a:pt x="529" y="1011"/>
                  </a:cubicBezTo>
                  <a:cubicBezTo>
                    <a:pt x="590" y="1008"/>
                    <a:pt x="635" y="1006"/>
                    <a:pt x="691" y="989"/>
                  </a:cubicBezTo>
                  <a:cubicBezTo>
                    <a:pt x="706" y="967"/>
                    <a:pt x="720" y="945"/>
                    <a:pt x="735" y="923"/>
                  </a:cubicBezTo>
                  <a:cubicBezTo>
                    <a:pt x="749" y="873"/>
                    <a:pt x="743" y="902"/>
                    <a:pt x="735" y="800"/>
                  </a:cubicBezTo>
                  <a:cubicBezTo>
                    <a:pt x="734" y="786"/>
                    <a:pt x="719" y="769"/>
                    <a:pt x="713" y="760"/>
                  </a:cubicBezTo>
                  <a:cubicBezTo>
                    <a:pt x="710" y="756"/>
                    <a:pt x="704" y="747"/>
                    <a:pt x="704" y="747"/>
                  </a:cubicBezTo>
                  <a:cubicBezTo>
                    <a:pt x="695" y="719"/>
                    <a:pt x="686" y="692"/>
                    <a:pt x="669" y="668"/>
                  </a:cubicBezTo>
                  <a:cubicBezTo>
                    <a:pt x="667" y="656"/>
                    <a:pt x="661" y="645"/>
                    <a:pt x="661" y="633"/>
                  </a:cubicBezTo>
                  <a:cubicBezTo>
                    <a:pt x="661" y="602"/>
                    <a:pt x="663" y="572"/>
                    <a:pt x="665" y="541"/>
                  </a:cubicBezTo>
                  <a:cubicBezTo>
                    <a:pt x="670" y="481"/>
                    <a:pt x="767" y="465"/>
                    <a:pt x="810" y="448"/>
                  </a:cubicBezTo>
                  <a:cubicBezTo>
                    <a:pt x="880" y="452"/>
                    <a:pt x="929" y="448"/>
                    <a:pt x="986" y="483"/>
                  </a:cubicBezTo>
                  <a:cubicBezTo>
                    <a:pt x="1005" y="512"/>
                    <a:pt x="996" y="530"/>
                    <a:pt x="986" y="562"/>
                  </a:cubicBezTo>
                  <a:cubicBezTo>
                    <a:pt x="983" y="572"/>
                    <a:pt x="968" y="589"/>
                    <a:pt x="968" y="589"/>
                  </a:cubicBezTo>
                  <a:cubicBezTo>
                    <a:pt x="960" y="614"/>
                    <a:pt x="935" y="633"/>
                    <a:pt x="920" y="655"/>
                  </a:cubicBezTo>
                  <a:cubicBezTo>
                    <a:pt x="911" y="684"/>
                    <a:pt x="878" y="708"/>
                    <a:pt x="854" y="725"/>
                  </a:cubicBezTo>
                  <a:cubicBezTo>
                    <a:pt x="833" y="756"/>
                    <a:pt x="845" y="746"/>
                    <a:pt x="823" y="760"/>
                  </a:cubicBezTo>
                  <a:cubicBezTo>
                    <a:pt x="819" y="775"/>
                    <a:pt x="801" y="800"/>
                    <a:pt x="801" y="800"/>
                  </a:cubicBezTo>
                  <a:cubicBezTo>
                    <a:pt x="797" y="813"/>
                    <a:pt x="792" y="826"/>
                    <a:pt x="788" y="839"/>
                  </a:cubicBezTo>
                  <a:cubicBezTo>
                    <a:pt x="789" y="858"/>
                    <a:pt x="790" y="878"/>
                    <a:pt x="792" y="897"/>
                  </a:cubicBezTo>
                  <a:cubicBezTo>
                    <a:pt x="802" y="994"/>
                    <a:pt x="856" y="1006"/>
                    <a:pt x="938" y="1029"/>
                  </a:cubicBezTo>
                  <a:cubicBezTo>
                    <a:pt x="978" y="1025"/>
                    <a:pt x="1007" y="1022"/>
                    <a:pt x="1043" y="1011"/>
                  </a:cubicBezTo>
                  <a:cubicBezTo>
                    <a:pt x="1061" y="998"/>
                    <a:pt x="1075" y="979"/>
                    <a:pt x="1091" y="963"/>
                  </a:cubicBezTo>
                  <a:cubicBezTo>
                    <a:pt x="1096" y="958"/>
                    <a:pt x="1105" y="949"/>
                    <a:pt x="1105" y="949"/>
                  </a:cubicBezTo>
                  <a:cubicBezTo>
                    <a:pt x="1126" y="880"/>
                    <a:pt x="1113" y="932"/>
                    <a:pt x="1109" y="787"/>
                  </a:cubicBezTo>
                  <a:cubicBezTo>
                    <a:pt x="1112" y="731"/>
                    <a:pt x="1098" y="716"/>
                    <a:pt x="1135" y="690"/>
                  </a:cubicBezTo>
                  <a:cubicBezTo>
                    <a:pt x="1145" y="691"/>
                    <a:pt x="1156" y="690"/>
                    <a:pt x="1166" y="694"/>
                  </a:cubicBezTo>
                  <a:cubicBezTo>
                    <a:pt x="1181" y="701"/>
                    <a:pt x="1180" y="738"/>
                    <a:pt x="1184" y="752"/>
                  </a:cubicBezTo>
                  <a:cubicBezTo>
                    <a:pt x="1191" y="781"/>
                    <a:pt x="1201" y="809"/>
                    <a:pt x="1206" y="839"/>
                  </a:cubicBezTo>
                  <a:cubicBezTo>
                    <a:pt x="1211" y="870"/>
                    <a:pt x="1213" y="908"/>
                    <a:pt x="1228" y="936"/>
                  </a:cubicBezTo>
                  <a:cubicBezTo>
                    <a:pt x="1236" y="950"/>
                    <a:pt x="1247" y="978"/>
                    <a:pt x="1259" y="989"/>
                  </a:cubicBezTo>
                  <a:cubicBezTo>
                    <a:pt x="1277" y="1005"/>
                    <a:pt x="1304" y="1019"/>
                    <a:pt x="1324" y="1033"/>
                  </a:cubicBezTo>
                  <a:cubicBezTo>
                    <a:pt x="1337" y="1042"/>
                    <a:pt x="1391" y="1039"/>
                    <a:pt x="1382" y="1051"/>
                  </a:cubicBezTo>
                </a:path>
              </a:pathLst>
            </a:custGeom>
            <a:noFill/>
            <a:ln w="38100" cap="flat" cmpd="sng">
              <a:solidFill>
                <a:schemeClr val="accent3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13"/>
            <p:cNvSpPr txBox="1">
              <a:spLocks noChangeArrowheads="1"/>
            </p:cNvSpPr>
            <p:nvPr/>
          </p:nvSpPr>
          <p:spPr bwMode="auto">
            <a:xfrm>
              <a:off x="576" y="3840"/>
              <a:ext cx="1536" cy="291"/>
            </a:xfrm>
            <a:prstGeom prst="rect">
              <a:avLst/>
            </a:prstGeom>
            <a:noFill/>
            <a:ln w="38100" cmpd="sng">
              <a:noFill/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Trebuchet MS" charset="0"/>
                </a:rPr>
                <a:t>A B D E C F G</a:t>
              </a:r>
            </a:p>
          </p:txBody>
        </p:sp>
      </p:grpSp>
      <p:grpSp>
        <p:nvGrpSpPr>
          <p:cNvPr id="160" name="Group 114"/>
          <p:cNvGrpSpPr>
            <a:grpSpLocks/>
          </p:cNvGrpSpPr>
          <p:nvPr/>
        </p:nvGrpSpPr>
        <p:grpSpPr bwMode="auto">
          <a:xfrm>
            <a:off x="3468688" y="4265687"/>
            <a:ext cx="2551112" cy="2049463"/>
            <a:chOff x="2185" y="2840"/>
            <a:chExt cx="1607" cy="1291"/>
          </a:xfrm>
        </p:grpSpPr>
        <p:sp>
          <p:nvSpPr>
            <p:cNvPr id="161" name="Freeform 115"/>
            <p:cNvSpPr>
              <a:spLocks/>
            </p:cNvSpPr>
            <p:nvPr/>
          </p:nvSpPr>
          <p:spPr bwMode="auto">
            <a:xfrm>
              <a:off x="2185" y="2840"/>
              <a:ext cx="1517" cy="1007"/>
            </a:xfrm>
            <a:custGeom>
              <a:avLst/>
              <a:gdLst>
                <a:gd name="T0" fmla="*/ 625 w 1517"/>
                <a:gd name="T1" fmla="*/ 0 h 1007"/>
                <a:gd name="T2" fmla="*/ 589 w 1517"/>
                <a:gd name="T3" fmla="*/ 58 h 1007"/>
                <a:gd name="T4" fmla="*/ 576 w 1517"/>
                <a:gd name="T5" fmla="*/ 66 h 1007"/>
                <a:gd name="T6" fmla="*/ 537 w 1517"/>
                <a:gd name="T7" fmla="*/ 106 h 1007"/>
                <a:gd name="T8" fmla="*/ 462 w 1517"/>
                <a:gd name="T9" fmla="*/ 172 h 1007"/>
                <a:gd name="T10" fmla="*/ 374 w 1517"/>
                <a:gd name="T11" fmla="*/ 229 h 1007"/>
                <a:gd name="T12" fmla="*/ 167 w 1517"/>
                <a:gd name="T13" fmla="*/ 414 h 1007"/>
                <a:gd name="T14" fmla="*/ 141 w 1517"/>
                <a:gd name="T15" fmla="*/ 462 h 1007"/>
                <a:gd name="T16" fmla="*/ 84 w 1517"/>
                <a:gd name="T17" fmla="*/ 546 h 1007"/>
                <a:gd name="T18" fmla="*/ 71 w 1517"/>
                <a:gd name="T19" fmla="*/ 581 h 1007"/>
                <a:gd name="T20" fmla="*/ 57 w 1517"/>
                <a:gd name="T21" fmla="*/ 616 h 1007"/>
                <a:gd name="T22" fmla="*/ 5 w 1517"/>
                <a:gd name="T23" fmla="*/ 840 h 1007"/>
                <a:gd name="T24" fmla="*/ 13 w 1517"/>
                <a:gd name="T25" fmla="*/ 902 h 1007"/>
                <a:gd name="T26" fmla="*/ 57 w 1517"/>
                <a:gd name="T27" fmla="*/ 919 h 1007"/>
                <a:gd name="T28" fmla="*/ 172 w 1517"/>
                <a:gd name="T29" fmla="*/ 946 h 1007"/>
                <a:gd name="T30" fmla="*/ 304 w 1517"/>
                <a:gd name="T31" fmla="*/ 928 h 1007"/>
                <a:gd name="T32" fmla="*/ 378 w 1517"/>
                <a:gd name="T33" fmla="*/ 823 h 1007"/>
                <a:gd name="T34" fmla="*/ 356 w 1517"/>
                <a:gd name="T35" fmla="*/ 678 h 1007"/>
                <a:gd name="T36" fmla="*/ 343 w 1517"/>
                <a:gd name="T37" fmla="*/ 634 h 1007"/>
                <a:gd name="T38" fmla="*/ 392 w 1517"/>
                <a:gd name="T39" fmla="*/ 603 h 1007"/>
                <a:gd name="T40" fmla="*/ 422 w 1517"/>
                <a:gd name="T41" fmla="*/ 638 h 1007"/>
                <a:gd name="T42" fmla="*/ 418 w 1517"/>
                <a:gd name="T43" fmla="*/ 748 h 1007"/>
                <a:gd name="T44" fmla="*/ 422 w 1517"/>
                <a:gd name="T45" fmla="*/ 823 h 1007"/>
                <a:gd name="T46" fmla="*/ 559 w 1517"/>
                <a:gd name="T47" fmla="*/ 915 h 1007"/>
                <a:gd name="T48" fmla="*/ 607 w 1517"/>
                <a:gd name="T49" fmla="*/ 928 h 1007"/>
                <a:gd name="T50" fmla="*/ 691 w 1517"/>
                <a:gd name="T51" fmla="*/ 919 h 1007"/>
                <a:gd name="T52" fmla="*/ 726 w 1517"/>
                <a:gd name="T53" fmla="*/ 875 h 1007"/>
                <a:gd name="T54" fmla="*/ 735 w 1517"/>
                <a:gd name="T55" fmla="*/ 862 h 1007"/>
                <a:gd name="T56" fmla="*/ 774 w 1517"/>
                <a:gd name="T57" fmla="*/ 735 h 1007"/>
                <a:gd name="T58" fmla="*/ 664 w 1517"/>
                <a:gd name="T59" fmla="*/ 445 h 1007"/>
                <a:gd name="T60" fmla="*/ 743 w 1517"/>
                <a:gd name="T61" fmla="*/ 295 h 1007"/>
                <a:gd name="T62" fmla="*/ 853 w 1517"/>
                <a:gd name="T63" fmla="*/ 299 h 1007"/>
                <a:gd name="T64" fmla="*/ 880 w 1517"/>
                <a:gd name="T65" fmla="*/ 339 h 1007"/>
                <a:gd name="T66" fmla="*/ 902 w 1517"/>
                <a:gd name="T67" fmla="*/ 396 h 1007"/>
                <a:gd name="T68" fmla="*/ 866 w 1517"/>
                <a:gd name="T69" fmla="*/ 541 h 1007"/>
                <a:gd name="T70" fmla="*/ 805 w 1517"/>
                <a:gd name="T71" fmla="*/ 730 h 1007"/>
                <a:gd name="T72" fmla="*/ 836 w 1517"/>
                <a:gd name="T73" fmla="*/ 893 h 1007"/>
                <a:gd name="T74" fmla="*/ 915 w 1517"/>
                <a:gd name="T75" fmla="*/ 928 h 1007"/>
                <a:gd name="T76" fmla="*/ 963 w 1517"/>
                <a:gd name="T77" fmla="*/ 941 h 1007"/>
                <a:gd name="T78" fmla="*/ 1078 w 1517"/>
                <a:gd name="T79" fmla="*/ 928 h 1007"/>
                <a:gd name="T80" fmla="*/ 1152 w 1517"/>
                <a:gd name="T81" fmla="*/ 836 h 1007"/>
                <a:gd name="T82" fmla="*/ 1117 w 1517"/>
                <a:gd name="T83" fmla="*/ 673 h 1007"/>
                <a:gd name="T84" fmla="*/ 1170 w 1517"/>
                <a:gd name="T85" fmla="*/ 616 h 1007"/>
                <a:gd name="T86" fmla="*/ 1196 w 1517"/>
                <a:gd name="T87" fmla="*/ 620 h 1007"/>
                <a:gd name="T88" fmla="*/ 1201 w 1517"/>
                <a:gd name="T89" fmla="*/ 634 h 1007"/>
                <a:gd name="T90" fmla="*/ 1218 w 1517"/>
                <a:gd name="T91" fmla="*/ 695 h 1007"/>
                <a:gd name="T92" fmla="*/ 1262 w 1517"/>
                <a:gd name="T93" fmla="*/ 893 h 1007"/>
                <a:gd name="T94" fmla="*/ 1328 w 1517"/>
                <a:gd name="T95" fmla="*/ 928 h 1007"/>
                <a:gd name="T96" fmla="*/ 1372 w 1517"/>
                <a:gd name="T97" fmla="*/ 946 h 1007"/>
                <a:gd name="T98" fmla="*/ 1385 w 1517"/>
                <a:gd name="T99" fmla="*/ 950 h 1007"/>
                <a:gd name="T100" fmla="*/ 1456 w 1517"/>
                <a:gd name="T101" fmla="*/ 985 h 1007"/>
                <a:gd name="T102" fmla="*/ 1517 w 1517"/>
                <a:gd name="T103" fmla="*/ 1007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17" h="1007">
                  <a:moveTo>
                    <a:pt x="625" y="0"/>
                  </a:moveTo>
                  <a:cubicBezTo>
                    <a:pt x="612" y="20"/>
                    <a:pt x="606" y="41"/>
                    <a:pt x="589" y="58"/>
                  </a:cubicBezTo>
                  <a:cubicBezTo>
                    <a:pt x="585" y="62"/>
                    <a:pt x="580" y="63"/>
                    <a:pt x="576" y="66"/>
                  </a:cubicBezTo>
                  <a:cubicBezTo>
                    <a:pt x="562" y="79"/>
                    <a:pt x="549" y="92"/>
                    <a:pt x="537" y="106"/>
                  </a:cubicBezTo>
                  <a:cubicBezTo>
                    <a:pt x="515" y="133"/>
                    <a:pt x="497" y="161"/>
                    <a:pt x="462" y="172"/>
                  </a:cubicBezTo>
                  <a:cubicBezTo>
                    <a:pt x="438" y="196"/>
                    <a:pt x="400" y="205"/>
                    <a:pt x="374" y="229"/>
                  </a:cubicBezTo>
                  <a:cubicBezTo>
                    <a:pt x="305" y="291"/>
                    <a:pt x="227" y="343"/>
                    <a:pt x="167" y="414"/>
                  </a:cubicBezTo>
                  <a:cubicBezTo>
                    <a:pt x="155" y="428"/>
                    <a:pt x="151" y="446"/>
                    <a:pt x="141" y="462"/>
                  </a:cubicBezTo>
                  <a:cubicBezTo>
                    <a:pt x="124" y="490"/>
                    <a:pt x="102" y="517"/>
                    <a:pt x="84" y="546"/>
                  </a:cubicBezTo>
                  <a:cubicBezTo>
                    <a:pt x="77" y="557"/>
                    <a:pt x="76" y="569"/>
                    <a:pt x="71" y="581"/>
                  </a:cubicBezTo>
                  <a:cubicBezTo>
                    <a:pt x="66" y="593"/>
                    <a:pt x="57" y="616"/>
                    <a:pt x="57" y="616"/>
                  </a:cubicBezTo>
                  <a:cubicBezTo>
                    <a:pt x="45" y="692"/>
                    <a:pt x="17" y="764"/>
                    <a:pt x="5" y="840"/>
                  </a:cubicBezTo>
                  <a:cubicBezTo>
                    <a:pt x="7" y="861"/>
                    <a:pt x="0" y="886"/>
                    <a:pt x="13" y="902"/>
                  </a:cubicBezTo>
                  <a:cubicBezTo>
                    <a:pt x="23" y="914"/>
                    <a:pt x="43" y="915"/>
                    <a:pt x="57" y="919"/>
                  </a:cubicBezTo>
                  <a:cubicBezTo>
                    <a:pt x="97" y="931"/>
                    <a:pt x="130" y="941"/>
                    <a:pt x="172" y="946"/>
                  </a:cubicBezTo>
                  <a:cubicBezTo>
                    <a:pt x="220" y="943"/>
                    <a:pt x="259" y="941"/>
                    <a:pt x="304" y="928"/>
                  </a:cubicBezTo>
                  <a:cubicBezTo>
                    <a:pt x="347" y="898"/>
                    <a:pt x="369" y="874"/>
                    <a:pt x="378" y="823"/>
                  </a:cubicBezTo>
                  <a:cubicBezTo>
                    <a:pt x="376" y="777"/>
                    <a:pt x="384" y="719"/>
                    <a:pt x="356" y="678"/>
                  </a:cubicBezTo>
                  <a:cubicBezTo>
                    <a:pt x="352" y="663"/>
                    <a:pt x="349" y="648"/>
                    <a:pt x="343" y="634"/>
                  </a:cubicBezTo>
                  <a:cubicBezTo>
                    <a:pt x="351" y="611"/>
                    <a:pt x="369" y="608"/>
                    <a:pt x="392" y="603"/>
                  </a:cubicBezTo>
                  <a:cubicBezTo>
                    <a:pt x="413" y="609"/>
                    <a:pt x="417" y="617"/>
                    <a:pt x="422" y="638"/>
                  </a:cubicBezTo>
                  <a:cubicBezTo>
                    <a:pt x="421" y="675"/>
                    <a:pt x="418" y="711"/>
                    <a:pt x="418" y="748"/>
                  </a:cubicBezTo>
                  <a:cubicBezTo>
                    <a:pt x="418" y="773"/>
                    <a:pt x="420" y="798"/>
                    <a:pt x="422" y="823"/>
                  </a:cubicBezTo>
                  <a:cubicBezTo>
                    <a:pt x="430" y="908"/>
                    <a:pt x="485" y="910"/>
                    <a:pt x="559" y="915"/>
                  </a:cubicBezTo>
                  <a:cubicBezTo>
                    <a:pt x="575" y="919"/>
                    <a:pt x="591" y="923"/>
                    <a:pt x="607" y="928"/>
                  </a:cubicBezTo>
                  <a:cubicBezTo>
                    <a:pt x="635" y="926"/>
                    <a:pt x="668" y="935"/>
                    <a:pt x="691" y="919"/>
                  </a:cubicBezTo>
                  <a:cubicBezTo>
                    <a:pt x="703" y="911"/>
                    <a:pt x="721" y="882"/>
                    <a:pt x="726" y="875"/>
                  </a:cubicBezTo>
                  <a:cubicBezTo>
                    <a:pt x="729" y="871"/>
                    <a:pt x="735" y="862"/>
                    <a:pt x="735" y="862"/>
                  </a:cubicBezTo>
                  <a:cubicBezTo>
                    <a:pt x="748" y="819"/>
                    <a:pt x="764" y="779"/>
                    <a:pt x="774" y="735"/>
                  </a:cubicBezTo>
                  <a:cubicBezTo>
                    <a:pt x="764" y="628"/>
                    <a:pt x="684" y="550"/>
                    <a:pt x="664" y="445"/>
                  </a:cubicBezTo>
                  <a:cubicBezTo>
                    <a:pt x="669" y="374"/>
                    <a:pt x="661" y="310"/>
                    <a:pt x="743" y="295"/>
                  </a:cubicBezTo>
                  <a:cubicBezTo>
                    <a:pt x="780" y="296"/>
                    <a:pt x="817" y="290"/>
                    <a:pt x="853" y="299"/>
                  </a:cubicBezTo>
                  <a:cubicBezTo>
                    <a:pt x="869" y="303"/>
                    <a:pt x="880" y="339"/>
                    <a:pt x="880" y="339"/>
                  </a:cubicBezTo>
                  <a:cubicBezTo>
                    <a:pt x="886" y="358"/>
                    <a:pt x="895" y="377"/>
                    <a:pt x="902" y="396"/>
                  </a:cubicBezTo>
                  <a:cubicBezTo>
                    <a:pt x="898" y="440"/>
                    <a:pt x="893" y="502"/>
                    <a:pt x="866" y="541"/>
                  </a:cubicBezTo>
                  <a:cubicBezTo>
                    <a:pt x="847" y="604"/>
                    <a:pt x="820" y="666"/>
                    <a:pt x="805" y="730"/>
                  </a:cubicBezTo>
                  <a:cubicBezTo>
                    <a:pt x="805" y="736"/>
                    <a:pt x="793" y="880"/>
                    <a:pt x="836" y="893"/>
                  </a:cubicBezTo>
                  <a:cubicBezTo>
                    <a:pt x="859" y="909"/>
                    <a:pt x="889" y="919"/>
                    <a:pt x="915" y="928"/>
                  </a:cubicBezTo>
                  <a:cubicBezTo>
                    <a:pt x="931" y="933"/>
                    <a:pt x="963" y="941"/>
                    <a:pt x="963" y="941"/>
                  </a:cubicBezTo>
                  <a:cubicBezTo>
                    <a:pt x="1024" y="938"/>
                    <a:pt x="1035" y="943"/>
                    <a:pt x="1078" y="928"/>
                  </a:cubicBezTo>
                  <a:cubicBezTo>
                    <a:pt x="1115" y="901"/>
                    <a:pt x="1141" y="882"/>
                    <a:pt x="1152" y="836"/>
                  </a:cubicBezTo>
                  <a:cubicBezTo>
                    <a:pt x="1148" y="777"/>
                    <a:pt x="1138" y="728"/>
                    <a:pt x="1117" y="673"/>
                  </a:cubicBezTo>
                  <a:cubicBezTo>
                    <a:pt x="1124" y="641"/>
                    <a:pt x="1138" y="626"/>
                    <a:pt x="1170" y="616"/>
                  </a:cubicBezTo>
                  <a:cubicBezTo>
                    <a:pt x="1179" y="617"/>
                    <a:pt x="1188" y="616"/>
                    <a:pt x="1196" y="620"/>
                  </a:cubicBezTo>
                  <a:cubicBezTo>
                    <a:pt x="1200" y="622"/>
                    <a:pt x="1200" y="629"/>
                    <a:pt x="1201" y="634"/>
                  </a:cubicBezTo>
                  <a:cubicBezTo>
                    <a:pt x="1207" y="656"/>
                    <a:pt x="1212" y="674"/>
                    <a:pt x="1218" y="695"/>
                  </a:cubicBezTo>
                  <a:cubicBezTo>
                    <a:pt x="1215" y="748"/>
                    <a:pt x="1188" y="870"/>
                    <a:pt x="1262" y="893"/>
                  </a:cubicBezTo>
                  <a:cubicBezTo>
                    <a:pt x="1280" y="906"/>
                    <a:pt x="1307" y="921"/>
                    <a:pt x="1328" y="928"/>
                  </a:cubicBezTo>
                  <a:cubicBezTo>
                    <a:pt x="1350" y="943"/>
                    <a:pt x="1335" y="935"/>
                    <a:pt x="1372" y="946"/>
                  </a:cubicBezTo>
                  <a:cubicBezTo>
                    <a:pt x="1376" y="947"/>
                    <a:pt x="1385" y="950"/>
                    <a:pt x="1385" y="950"/>
                  </a:cubicBezTo>
                  <a:cubicBezTo>
                    <a:pt x="1406" y="964"/>
                    <a:pt x="1432" y="976"/>
                    <a:pt x="1456" y="985"/>
                  </a:cubicBezTo>
                  <a:cubicBezTo>
                    <a:pt x="1471" y="990"/>
                    <a:pt x="1505" y="995"/>
                    <a:pt x="1517" y="1007"/>
                  </a:cubicBezTo>
                </a:path>
              </a:pathLst>
            </a:custGeom>
            <a:noFill/>
            <a:ln w="381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Text Box 116"/>
            <p:cNvSpPr txBox="1">
              <a:spLocks noChangeArrowheads="1"/>
            </p:cNvSpPr>
            <p:nvPr/>
          </p:nvSpPr>
          <p:spPr bwMode="auto">
            <a:xfrm>
              <a:off x="2256" y="3840"/>
              <a:ext cx="1536" cy="291"/>
            </a:xfrm>
            <a:prstGeom prst="rect">
              <a:avLst/>
            </a:prstGeom>
            <a:noFill/>
            <a:ln w="38100" cmpd="sng">
              <a:noFill/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Trebuchet MS" charset="0"/>
                </a:rPr>
                <a:t>D B E A F C G</a:t>
              </a:r>
            </a:p>
          </p:txBody>
        </p:sp>
      </p:grpSp>
      <p:grpSp>
        <p:nvGrpSpPr>
          <p:cNvPr id="163" name="Group 117"/>
          <p:cNvGrpSpPr>
            <a:grpSpLocks/>
          </p:cNvGrpSpPr>
          <p:nvPr/>
        </p:nvGrpSpPr>
        <p:grpSpPr bwMode="auto">
          <a:xfrm>
            <a:off x="5943600" y="4187898"/>
            <a:ext cx="2514600" cy="2127249"/>
            <a:chOff x="3744" y="2791"/>
            <a:chExt cx="1584" cy="1340"/>
          </a:xfrm>
        </p:grpSpPr>
        <p:sp>
          <p:nvSpPr>
            <p:cNvPr id="164" name="Freeform 118"/>
            <p:cNvSpPr>
              <a:spLocks/>
            </p:cNvSpPr>
            <p:nvPr/>
          </p:nvSpPr>
          <p:spPr bwMode="auto">
            <a:xfrm>
              <a:off x="3744" y="2791"/>
              <a:ext cx="1559" cy="1098"/>
            </a:xfrm>
            <a:custGeom>
              <a:avLst/>
              <a:gdLst>
                <a:gd name="T0" fmla="*/ 569 w 1559"/>
                <a:gd name="T1" fmla="*/ 120 h 1098"/>
                <a:gd name="T2" fmla="*/ 341 w 1559"/>
                <a:gd name="T3" fmla="*/ 278 h 1098"/>
                <a:gd name="T4" fmla="*/ 139 w 1559"/>
                <a:gd name="T5" fmla="*/ 454 h 1098"/>
                <a:gd name="T6" fmla="*/ 59 w 1559"/>
                <a:gd name="T7" fmla="*/ 564 h 1098"/>
                <a:gd name="T8" fmla="*/ 15 w 1559"/>
                <a:gd name="T9" fmla="*/ 836 h 1098"/>
                <a:gd name="T10" fmla="*/ 191 w 1559"/>
                <a:gd name="T11" fmla="*/ 1012 h 1098"/>
                <a:gd name="T12" fmla="*/ 345 w 1559"/>
                <a:gd name="T13" fmla="*/ 933 h 1098"/>
                <a:gd name="T14" fmla="*/ 358 w 1559"/>
                <a:gd name="T15" fmla="*/ 810 h 1098"/>
                <a:gd name="T16" fmla="*/ 328 w 1559"/>
                <a:gd name="T17" fmla="*/ 696 h 1098"/>
                <a:gd name="T18" fmla="*/ 424 w 1559"/>
                <a:gd name="T19" fmla="*/ 674 h 1098"/>
                <a:gd name="T20" fmla="*/ 508 w 1559"/>
                <a:gd name="T21" fmla="*/ 1043 h 1098"/>
                <a:gd name="T22" fmla="*/ 706 w 1559"/>
                <a:gd name="T23" fmla="*/ 1039 h 1098"/>
                <a:gd name="T24" fmla="*/ 745 w 1559"/>
                <a:gd name="T25" fmla="*/ 819 h 1098"/>
                <a:gd name="T26" fmla="*/ 710 w 1559"/>
                <a:gd name="T27" fmla="*/ 766 h 1098"/>
                <a:gd name="T28" fmla="*/ 605 w 1559"/>
                <a:gd name="T29" fmla="*/ 595 h 1098"/>
                <a:gd name="T30" fmla="*/ 565 w 1559"/>
                <a:gd name="T31" fmla="*/ 498 h 1098"/>
                <a:gd name="T32" fmla="*/ 591 w 1559"/>
                <a:gd name="T33" fmla="*/ 419 h 1098"/>
                <a:gd name="T34" fmla="*/ 873 w 1559"/>
                <a:gd name="T35" fmla="*/ 379 h 1098"/>
                <a:gd name="T36" fmla="*/ 868 w 1559"/>
                <a:gd name="T37" fmla="*/ 612 h 1098"/>
                <a:gd name="T38" fmla="*/ 833 w 1559"/>
                <a:gd name="T39" fmla="*/ 709 h 1098"/>
                <a:gd name="T40" fmla="*/ 816 w 1559"/>
                <a:gd name="T41" fmla="*/ 920 h 1098"/>
                <a:gd name="T42" fmla="*/ 978 w 1559"/>
                <a:gd name="T43" fmla="*/ 1083 h 1098"/>
                <a:gd name="T44" fmla="*/ 1167 w 1559"/>
                <a:gd name="T45" fmla="*/ 973 h 1098"/>
                <a:gd name="T46" fmla="*/ 1106 w 1559"/>
                <a:gd name="T47" fmla="*/ 775 h 1098"/>
                <a:gd name="T48" fmla="*/ 1141 w 1559"/>
                <a:gd name="T49" fmla="*/ 661 h 1098"/>
                <a:gd name="T50" fmla="*/ 1181 w 1559"/>
                <a:gd name="T51" fmla="*/ 691 h 1098"/>
                <a:gd name="T52" fmla="*/ 1229 w 1559"/>
                <a:gd name="T53" fmla="*/ 964 h 1098"/>
                <a:gd name="T54" fmla="*/ 1321 w 1559"/>
                <a:gd name="T55" fmla="*/ 1043 h 1098"/>
                <a:gd name="T56" fmla="*/ 1524 w 1559"/>
                <a:gd name="T57" fmla="*/ 1004 h 1098"/>
                <a:gd name="T58" fmla="*/ 1537 w 1559"/>
                <a:gd name="T59" fmla="*/ 819 h 1098"/>
                <a:gd name="T60" fmla="*/ 1484 w 1559"/>
                <a:gd name="T61" fmla="*/ 749 h 1098"/>
                <a:gd name="T62" fmla="*/ 1330 w 1559"/>
                <a:gd name="T63" fmla="*/ 494 h 1098"/>
                <a:gd name="T64" fmla="*/ 1216 w 1559"/>
                <a:gd name="T65" fmla="*/ 353 h 1098"/>
                <a:gd name="T66" fmla="*/ 1027 w 1559"/>
                <a:gd name="T67" fmla="*/ 203 h 1098"/>
                <a:gd name="T68" fmla="*/ 974 w 1559"/>
                <a:gd name="T69" fmla="*/ 137 h 1098"/>
                <a:gd name="T70" fmla="*/ 1009 w 1559"/>
                <a:gd name="T71" fmla="*/ 1 h 1098"/>
                <a:gd name="T72" fmla="*/ 1141 w 1559"/>
                <a:gd name="T73" fmla="*/ 32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9" h="1098">
                  <a:moveTo>
                    <a:pt x="644" y="45"/>
                  </a:moveTo>
                  <a:cubicBezTo>
                    <a:pt x="634" y="76"/>
                    <a:pt x="596" y="102"/>
                    <a:pt x="569" y="120"/>
                  </a:cubicBezTo>
                  <a:cubicBezTo>
                    <a:pt x="552" y="148"/>
                    <a:pt x="513" y="163"/>
                    <a:pt x="486" y="181"/>
                  </a:cubicBezTo>
                  <a:cubicBezTo>
                    <a:pt x="438" y="214"/>
                    <a:pt x="389" y="245"/>
                    <a:pt x="341" y="278"/>
                  </a:cubicBezTo>
                  <a:cubicBezTo>
                    <a:pt x="293" y="311"/>
                    <a:pt x="254" y="357"/>
                    <a:pt x="209" y="392"/>
                  </a:cubicBezTo>
                  <a:cubicBezTo>
                    <a:pt x="186" y="410"/>
                    <a:pt x="157" y="431"/>
                    <a:pt x="139" y="454"/>
                  </a:cubicBezTo>
                  <a:cubicBezTo>
                    <a:pt x="119" y="480"/>
                    <a:pt x="100" y="514"/>
                    <a:pt x="77" y="537"/>
                  </a:cubicBezTo>
                  <a:cubicBezTo>
                    <a:pt x="68" y="569"/>
                    <a:pt x="81" y="532"/>
                    <a:pt x="59" y="564"/>
                  </a:cubicBezTo>
                  <a:cubicBezTo>
                    <a:pt x="44" y="585"/>
                    <a:pt x="35" y="612"/>
                    <a:pt x="20" y="634"/>
                  </a:cubicBezTo>
                  <a:cubicBezTo>
                    <a:pt x="0" y="707"/>
                    <a:pt x="10" y="726"/>
                    <a:pt x="15" y="836"/>
                  </a:cubicBezTo>
                  <a:cubicBezTo>
                    <a:pt x="18" y="899"/>
                    <a:pt x="58" y="937"/>
                    <a:pt x="108" y="968"/>
                  </a:cubicBezTo>
                  <a:cubicBezTo>
                    <a:pt x="148" y="993"/>
                    <a:pt x="137" y="1005"/>
                    <a:pt x="191" y="1012"/>
                  </a:cubicBezTo>
                  <a:cubicBezTo>
                    <a:pt x="242" y="1009"/>
                    <a:pt x="255" y="1013"/>
                    <a:pt x="292" y="999"/>
                  </a:cubicBezTo>
                  <a:cubicBezTo>
                    <a:pt x="316" y="976"/>
                    <a:pt x="327" y="959"/>
                    <a:pt x="345" y="933"/>
                  </a:cubicBezTo>
                  <a:cubicBezTo>
                    <a:pt x="351" y="914"/>
                    <a:pt x="356" y="895"/>
                    <a:pt x="363" y="876"/>
                  </a:cubicBezTo>
                  <a:cubicBezTo>
                    <a:pt x="361" y="854"/>
                    <a:pt x="361" y="832"/>
                    <a:pt x="358" y="810"/>
                  </a:cubicBezTo>
                  <a:cubicBezTo>
                    <a:pt x="354" y="781"/>
                    <a:pt x="333" y="758"/>
                    <a:pt x="323" y="731"/>
                  </a:cubicBezTo>
                  <a:cubicBezTo>
                    <a:pt x="325" y="719"/>
                    <a:pt x="322" y="706"/>
                    <a:pt x="328" y="696"/>
                  </a:cubicBezTo>
                  <a:cubicBezTo>
                    <a:pt x="339" y="678"/>
                    <a:pt x="371" y="673"/>
                    <a:pt x="389" y="669"/>
                  </a:cubicBezTo>
                  <a:cubicBezTo>
                    <a:pt x="401" y="671"/>
                    <a:pt x="413" y="670"/>
                    <a:pt x="424" y="674"/>
                  </a:cubicBezTo>
                  <a:cubicBezTo>
                    <a:pt x="443" y="682"/>
                    <a:pt x="444" y="740"/>
                    <a:pt x="446" y="753"/>
                  </a:cubicBezTo>
                  <a:cubicBezTo>
                    <a:pt x="447" y="797"/>
                    <a:pt x="424" y="998"/>
                    <a:pt x="508" y="1043"/>
                  </a:cubicBezTo>
                  <a:cubicBezTo>
                    <a:pt x="528" y="1054"/>
                    <a:pt x="552" y="1054"/>
                    <a:pt x="574" y="1056"/>
                  </a:cubicBezTo>
                  <a:cubicBezTo>
                    <a:pt x="635" y="1053"/>
                    <a:pt x="657" y="1054"/>
                    <a:pt x="706" y="1039"/>
                  </a:cubicBezTo>
                  <a:cubicBezTo>
                    <a:pt x="738" y="1006"/>
                    <a:pt x="756" y="975"/>
                    <a:pt x="772" y="933"/>
                  </a:cubicBezTo>
                  <a:cubicBezTo>
                    <a:pt x="765" y="899"/>
                    <a:pt x="761" y="849"/>
                    <a:pt x="745" y="819"/>
                  </a:cubicBezTo>
                  <a:cubicBezTo>
                    <a:pt x="734" y="799"/>
                    <a:pt x="738" y="812"/>
                    <a:pt x="723" y="793"/>
                  </a:cubicBezTo>
                  <a:cubicBezTo>
                    <a:pt x="684" y="743"/>
                    <a:pt x="741" y="811"/>
                    <a:pt x="710" y="766"/>
                  </a:cubicBezTo>
                  <a:cubicBezTo>
                    <a:pt x="701" y="753"/>
                    <a:pt x="686" y="738"/>
                    <a:pt x="675" y="727"/>
                  </a:cubicBezTo>
                  <a:cubicBezTo>
                    <a:pt x="662" y="680"/>
                    <a:pt x="626" y="639"/>
                    <a:pt x="605" y="595"/>
                  </a:cubicBezTo>
                  <a:cubicBezTo>
                    <a:pt x="597" y="579"/>
                    <a:pt x="597" y="566"/>
                    <a:pt x="587" y="551"/>
                  </a:cubicBezTo>
                  <a:cubicBezTo>
                    <a:pt x="582" y="532"/>
                    <a:pt x="576" y="514"/>
                    <a:pt x="565" y="498"/>
                  </a:cubicBezTo>
                  <a:cubicBezTo>
                    <a:pt x="562" y="489"/>
                    <a:pt x="556" y="481"/>
                    <a:pt x="556" y="472"/>
                  </a:cubicBezTo>
                  <a:cubicBezTo>
                    <a:pt x="556" y="449"/>
                    <a:pt x="576" y="432"/>
                    <a:pt x="591" y="419"/>
                  </a:cubicBezTo>
                  <a:cubicBezTo>
                    <a:pt x="643" y="376"/>
                    <a:pt x="696" y="362"/>
                    <a:pt x="763" y="353"/>
                  </a:cubicBezTo>
                  <a:cubicBezTo>
                    <a:pt x="812" y="356"/>
                    <a:pt x="835" y="353"/>
                    <a:pt x="873" y="379"/>
                  </a:cubicBezTo>
                  <a:cubicBezTo>
                    <a:pt x="886" y="397"/>
                    <a:pt x="895" y="418"/>
                    <a:pt x="908" y="436"/>
                  </a:cubicBezTo>
                  <a:cubicBezTo>
                    <a:pt x="924" y="492"/>
                    <a:pt x="901" y="564"/>
                    <a:pt x="868" y="612"/>
                  </a:cubicBezTo>
                  <a:cubicBezTo>
                    <a:pt x="862" y="633"/>
                    <a:pt x="853" y="645"/>
                    <a:pt x="846" y="665"/>
                  </a:cubicBezTo>
                  <a:cubicBezTo>
                    <a:pt x="841" y="680"/>
                    <a:pt x="839" y="695"/>
                    <a:pt x="833" y="709"/>
                  </a:cubicBezTo>
                  <a:cubicBezTo>
                    <a:pt x="827" y="742"/>
                    <a:pt x="817" y="773"/>
                    <a:pt x="811" y="806"/>
                  </a:cubicBezTo>
                  <a:cubicBezTo>
                    <a:pt x="813" y="844"/>
                    <a:pt x="813" y="882"/>
                    <a:pt x="816" y="920"/>
                  </a:cubicBezTo>
                  <a:cubicBezTo>
                    <a:pt x="820" y="977"/>
                    <a:pt x="870" y="1042"/>
                    <a:pt x="921" y="1065"/>
                  </a:cubicBezTo>
                  <a:cubicBezTo>
                    <a:pt x="939" y="1073"/>
                    <a:pt x="960" y="1076"/>
                    <a:pt x="978" y="1083"/>
                  </a:cubicBezTo>
                  <a:cubicBezTo>
                    <a:pt x="1101" y="1078"/>
                    <a:pt x="1091" y="1098"/>
                    <a:pt x="1150" y="1034"/>
                  </a:cubicBezTo>
                  <a:cubicBezTo>
                    <a:pt x="1156" y="1013"/>
                    <a:pt x="1163" y="995"/>
                    <a:pt x="1167" y="973"/>
                  </a:cubicBezTo>
                  <a:cubicBezTo>
                    <a:pt x="1164" y="927"/>
                    <a:pt x="1164" y="870"/>
                    <a:pt x="1141" y="828"/>
                  </a:cubicBezTo>
                  <a:cubicBezTo>
                    <a:pt x="1131" y="810"/>
                    <a:pt x="1116" y="793"/>
                    <a:pt x="1106" y="775"/>
                  </a:cubicBezTo>
                  <a:cubicBezTo>
                    <a:pt x="1097" y="759"/>
                    <a:pt x="1095" y="739"/>
                    <a:pt x="1088" y="722"/>
                  </a:cubicBezTo>
                  <a:cubicBezTo>
                    <a:pt x="1095" y="678"/>
                    <a:pt x="1099" y="670"/>
                    <a:pt x="1141" y="661"/>
                  </a:cubicBezTo>
                  <a:cubicBezTo>
                    <a:pt x="1151" y="662"/>
                    <a:pt x="1163" y="660"/>
                    <a:pt x="1172" y="665"/>
                  </a:cubicBezTo>
                  <a:cubicBezTo>
                    <a:pt x="1180" y="669"/>
                    <a:pt x="1178" y="682"/>
                    <a:pt x="1181" y="691"/>
                  </a:cubicBezTo>
                  <a:cubicBezTo>
                    <a:pt x="1188" y="712"/>
                    <a:pt x="1190" y="726"/>
                    <a:pt x="1203" y="744"/>
                  </a:cubicBezTo>
                  <a:cubicBezTo>
                    <a:pt x="1225" y="814"/>
                    <a:pt x="1208" y="892"/>
                    <a:pt x="1229" y="964"/>
                  </a:cubicBezTo>
                  <a:cubicBezTo>
                    <a:pt x="1235" y="986"/>
                    <a:pt x="1242" y="1014"/>
                    <a:pt x="1264" y="1026"/>
                  </a:cubicBezTo>
                  <a:cubicBezTo>
                    <a:pt x="1277" y="1033"/>
                    <a:pt x="1306" y="1040"/>
                    <a:pt x="1321" y="1043"/>
                  </a:cubicBezTo>
                  <a:cubicBezTo>
                    <a:pt x="1406" y="1040"/>
                    <a:pt x="1420" y="1043"/>
                    <a:pt x="1480" y="1030"/>
                  </a:cubicBezTo>
                  <a:cubicBezTo>
                    <a:pt x="1511" y="1008"/>
                    <a:pt x="1496" y="1016"/>
                    <a:pt x="1524" y="1004"/>
                  </a:cubicBezTo>
                  <a:cubicBezTo>
                    <a:pt x="1543" y="984"/>
                    <a:pt x="1550" y="971"/>
                    <a:pt x="1559" y="946"/>
                  </a:cubicBezTo>
                  <a:cubicBezTo>
                    <a:pt x="1555" y="911"/>
                    <a:pt x="1557" y="850"/>
                    <a:pt x="1537" y="819"/>
                  </a:cubicBezTo>
                  <a:cubicBezTo>
                    <a:pt x="1534" y="814"/>
                    <a:pt x="1527" y="811"/>
                    <a:pt x="1524" y="806"/>
                  </a:cubicBezTo>
                  <a:cubicBezTo>
                    <a:pt x="1508" y="781"/>
                    <a:pt x="1508" y="764"/>
                    <a:pt x="1484" y="749"/>
                  </a:cubicBezTo>
                  <a:cubicBezTo>
                    <a:pt x="1448" y="693"/>
                    <a:pt x="1417" y="632"/>
                    <a:pt x="1387" y="573"/>
                  </a:cubicBezTo>
                  <a:cubicBezTo>
                    <a:pt x="1372" y="544"/>
                    <a:pt x="1349" y="520"/>
                    <a:pt x="1330" y="494"/>
                  </a:cubicBezTo>
                  <a:cubicBezTo>
                    <a:pt x="1314" y="472"/>
                    <a:pt x="1306" y="443"/>
                    <a:pt x="1286" y="423"/>
                  </a:cubicBezTo>
                  <a:cubicBezTo>
                    <a:pt x="1268" y="405"/>
                    <a:pt x="1239" y="365"/>
                    <a:pt x="1216" y="353"/>
                  </a:cubicBezTo>
                  <a:cubicBezTo>
                    <a:pt x="1199" y="344"/>
                    <a:pt x="1182" y="333"/>
                    <a:pt x="1167" y="322"/>
                  </a:cubicBezTo>
                  <a:cubicBezTo>
                    <a:pt x="1116" y="286"/>
                    <a:pt x="1072" y="245"/>
                    <a:pt x="1027" y="203"/>
                  </a:cubicBezTo>
                  <a:cubicBezTo>
                    <a:pt x="1014" y="191"/>
                    <a:pt x="1002" y="178"/>
                    <a:pt x="992" y="164"/>
                  </a:cubicBezTo>
                  <a:cubicBezTo>
                    <a:pt x="985" y="155"/>
                    <a:pt x="980" y="146"/>
                    <a:pt x="974" y="137"/>
                  </a:cubicBezTo>
                  <a:cubicBezTo>
                    <a:pt x="971" y="133"/>
                    <a:pt x="965" y="124"/>
                    <a:pt x="965" y="124"/>
                  </a:cubicBezTo>
                  <a:cubicBezTo>
                    <a:pt x="953" y="73"/>
                    <a:pt x="953" y="11"/>
                    <a:pt x="1009" y="1"/>
                  </a:cubicBezTo>
                  <a:cubicBezTo>
                    <a:pt x="1081" y="4"/>
                    <a:pt x="1078" y="0"/>
                    <a:pt x="1123" y="14"/>
                  </a:cubicBezTo>
                  <a:cubicBezTo>
                    <a:pt x="1137" y="23"/>
                    <a:pt x="1159" y="22"/>
                    <a:pt x="1141" y="32"/>
                  </a:cubicBezTo>
                </a:path>
              </a:pathLst>
            </a:custGeom>
            <a:noFill/>
            <a:ln w="381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Text Box 119"/>
            <p:cNvSpPr txBox="1">
              <a:spLocks noChangeArrowheads="1"/>
            </p:cNvSpPr>
            <p:nvPr/>
          </p:nvSpPr>
          <p:spPr bwMode="auto">
            <a:xfrm>
              <a:off x="3792" y="3840"/>
              <a:ext cx="1536" cy="291"/>
            </a:xfrm>
            <a:prstGeom prst="rect">
              <a:avLst/>
            </a:prstGeom>
            <a:noFill/>
            <a:ln w="38100" cmpd="sng">
              <a:noFill/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Trebuchet MS" charset="0"/>
                </a:rPr>
                <a:t>D E B F G C A</a:t>
              </a:r>
            </a:p>
          </p:txBody>
        </p:sp>
      </p:grpSp>
      <p:sp>
        <p:nvSpPr>
          <p:cNvPr id="166" name="Content Placeholder 2"/>
          <p:cNvSpPr txBox="1">
            <a:spLocks/>
          </p:cNvSpPr>
          <p:nvPr/>
        </p:nvSpPr>
        <p:spPr>
          <a:xfrm>
            <a:off x="15524" y="3562424"/>
            <a:ext cx="8296626" cy="5644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traverse the tree, collect the flags: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1050" y="6396335"/>
            <a:ext cx="3458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Thanks </a:t>
            </a:r>
            <a:r>
              <a:rPr lang="en-US" sz="2400" dirty="0"/>
              <a:t>to David </a:t>
            </a:r>
            <a:r>
              <a:rPr lang="en-US" sz="2400" dirty="0" err="1" smtClean="0"/>
              <a:t>Matuszek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249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" y="557882"/>
            <a:ext cx="1059835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class </a:t>
            </a:r>
            <a:r>
              <a:rPr lang="en-US" sz="2400" dirty="0" err="1"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2400" dirty="0" smtClean="0">
                <a:latin typeface="Monaco"/>
                <a:ea typeface="Monaco"/>
                <a:cs typeface="Monaco"/>
              </a:rPr>
              <a:t>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,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Comparable 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(Comparable d)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{ </a:t>
            </a:r>
            <a:r>
              <a:rPr lang="en-US" sz="2400" dirty="0" smtClean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= d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 }</a:t>
            </a:r>
          </a:p>
          <a:p>
            <a:endParaRPr lang="en-US" sz="2400" dirty="0"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List&lt;Comparable&gt; preorder() 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</a:t>
            </a:r>
            <a:r>
              <a:rPr lang="en-US" sz="2400" dirty="0" err="1">
                <a:latin typeface="Monaco"/>
                <a:ea typeface="Monaco"/>
                <a:cs typeface="Monaco"/>
              </a:rPr>
              <a:t>ArrayList</a:t>
            </a:r>
            <a:r>
              <a:rPr lang="en-US" sz="2400" dirty="0">
                <a:latin typeface="Monaco"/>
                <a:ea typeface="Monaco"/>
                <a:cs typeface="Monaco"/>
              </a:rPr>
              <a:t>&lt;Comparable&gt; list = </a:t>
            </a:r>
            <a:endParaRPr lang="en-US" sz="2400" dirty="0" smtClean="0"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     new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ArrayList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&lt;Comparable&gt;();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list.add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>
                <a:latin typeface="Monaco"/>
                <a:ea typeface="Monaco"/>
                <a:cs typeface="Monaco"/>
              </a:rPr>
              <a:t>);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>
                <a:latin typeface="Monaco"/>
                <a:ea typeface="Monaco"/>
                <a:cs typeface="Monaco"/>
              </a:rPr>
              <a:t> !=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list.addAll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 err="1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.preorder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());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latin typeface="Monaco"/>
                <a:ea typeface="Monaco"/>
                <a:cs typeface="Monaco"/>
              </a:rPr>
              <a:t> !=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 </a:t>
            </a:r>
            <a:endParaRPr lang="en-US" sz="2400" dirty="0" smtClean="0">
              <a:solidFill>
                <a:srgbClr val="FFFFFF"/>
              </a:solidFill>
              <a:latin typeface="Monaco"/>
              <a:ea typeface="Monaco"/>
              <a:cs typeface="Monaco"/>
            </a:endParaRP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 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list.addAll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 err="1">
                <a:solidFill>
                  <a:schemeClr val="accent5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 err="1">
                <a:latin typeface="Monaco"/>
                <a:ea typeface="Monaco"/>
                <a:cs typeface="Monaco"/>
              </a:rPr>
              <a:t>.preorder</a:t>
            </a:r>
            <a:r>
              <a:rPr lang="en-US" sz="2400" dirty="0">
                <a:latin typeface="Monaco"/>
                <a:ea typeface="Monaco"/>
                <a:cs typeface="Monaco"/>
              </a:rPr>
              <a:t>());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list;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}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338907"/>
            <a:ext cx="9144000" cy="103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Syntax Trees and Reverse Polish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554281"/>
            <a:ext cx="5773075" cy="464018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Syntax tree: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arent </a:t>
            </a:r>
            <a:r>
              <a:rPr lang="en-US" dirty="0" smtClean="0"/>
              <a:t>node is operator</a:t>
            </a:r>
          </a:p>
          <a:p>
            <a:pPr lvl="1"/>
            <a:r>
              <a:rPr lang="en-US" dirty="0" smtClean="0"/>
              <a:t>Children are operands</a:t>
            </a:r>
            <a:endParaRPr lang="en-US" dirty="0"/>
          </a:p>
          <a:p>
            <a:r>
              <a:rPr lang="en-US" dirty="0" smtClean="0"/>
              <a:t>This tree:</a:t>
            </a:r>
          </a:p>
          <a:p>
            <a:pPr lvl="1"/>
            <a:r>
              <a:rPr lang="en-US" dirty="0" err="1" smtClean="0"/>
              <a:t>Inorder</a:t>
            </a:r>
            <a:r>
              <a:rPr lang="en-US" dirty="0" smtClean="0"/>
              <a:t>: (36÷(3×4))+(</a:t>
            </a:r>
            <a:r>
              <a:rPr lang="en-US" dirty="0" err="1" smtClean="0"/>
              <a:t>neg</a:t>
            </a:r>
            <a:r>
              <a:rPr lang="en-US" dirty="0" smtClean="0"/>
              <a:t> 5)</a:t>
            </a:r>
          </a:p>
          <a:p>
            <a:pPr lvl="1"/>
            <a:r>
              <a:rPr lang="en-US" dirty="0" smtClean="0"/>
              <a:t>Preorder: </a:t>
            </a:r>
            <a:br>
              <a:rPr lang="en-US" dirty="0" smtClean="0"/>
            </a:br>
            <a:r>
              <a:rPr lang="en-US" dirty="0" smtClean="0"/>
              <a:t>+ (÷ 36 (× 34</a:t>
            </a:r>
            <a:r>
              <a:rPr lang="en-US" dirty="0"/>
              <a:t>)</a:t>
            </a:r>
            <a:r>
              <a:rPr lang="en-US" dirty="0" smtClean="0"/>
              <a:t>) (</a:t>
            </a:r>
            <a:r>
              <a:rPr lang="en-US" dirty="0" err="1"/>
              <a:t>neg</a:t>
            </a:r>
            <a:r>
              <a:rPr lang="en-US" dirty="0"/>
              <a:t> 5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(LISP looks kind of like this)</a:t>
            </a:r>
          </a:p>
          <a:p>
            <a:pPr lvl="1"/>
            <a:r>
              <a:rPr lang="en-US" dirty="0" err="1" smtClean="0"/>
              <a:t>Postorder</a:t>
            </a:r>
            <a:r>
              <a:rPr lang="en-US" dirty="0" smtClean="0"/>
              <a:t>: </a:t>
            </a:r>
            <a:r>
              <a:rPr lang="en-US" dirty="0"/>
              <a:t>(</a:t>
            </a:r>
            <a:r>
              <a:rPr lang="en-US" dirty="0" smtClean="0"/>
              <a:t>36 (3 4 ×) ÷) (5 </a:t>
            </a:r>
            <a:r>
              <a:rPr lang="en-US" dirty="0" err="1" smtClean="0"/>
              <a:t>neg</a:t>
            </a:r>
            <a:r>
              <a:rPr lang="en-US" dirty="0" smtClean="0"/>
              <a:t>) +</a:t>
            </a:r>
          </a:p>
        </p:txBody>
      </p: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7803428" y="1781604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7"/>
          </p:cNvCxnSpPr>
          <p:nvPr/>
        </p:nvCxnSpPr>
        <p:spPr>
          <a:xfrm flipH="1">
            <a:off x="5759843" y="1637050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58955" y="2317863"/>
            <a:ext cx="0" cy="1093298"/>
          </a:xfrm>
          <a:prstGeom prst="straightConnector1">
            <a:avLst/>
          </a:prstGeom>
          <a:ln w="76200" cmpd="sng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263263" y="2785964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230836" y="3910382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7307308" y="116966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73958" y="346408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8213553" y="2142679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5614347" y="2563062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605684" y="3905757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119943" y="2107132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568196" y="442116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160282" y="3301372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5712671" y="442579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4745098" y="3301372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212551" y="612184"/>
            <a:ext cx="943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+</a:t>
            </a:r>
            <a:endParaRPr lang="en-US" sz="9600" dirty="0"/>
          </a:p>
        </p:txBody>
      </p:sp>
      <p:sp>
        <p:nvSpPr>
          <p:cNvPr id="60" name="TextBox 59"/>
          <p:cNvSpPr txBox="1"/>
          <p:nvPr/>
        </p:nvSpPr>
        <p:spPr>
          <a:xfrm>
            <a:off x="5041600" y="1558838"/>
            <a:ext cx="943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÷</a:t>
            </a:r>
            <a:endParaRPr lang="en-US" sz="9600" dirty="0"/>
          </a:p>
        </p:txBody>
      </p:sp>
      <p:sp>
        <p:nvSpPr>
          <p:cNvPr id="61" name="TextBox 60"/>
          <p:cNvSpPr txBox="1"/>
          <p:nvPr/>
        </p:nvSpPr>
        <p:spPr>
          <a:xfrm>
            <a:off x="4441273" y="3139785"/>
            <a:ext cx="1337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36</a:t>
            </a:r>
            <a:endParaRPr lang="en-US" sz="5400" dirty="0"/>
          </a:p>
        </p:txBody>
      </p:sp>
      <p:sp>
        <p:nvSpPr>
          <p:cNvPr id="62" name="TextBox 61"/>
          <p:cNvSpPr txBox="1"/>
          <p:nvPr/>
        </p:nvSpPr>
        <p:spPr>
          <a:xfrm>
            <a:off x="6068319" y="2753837"/>
            <a:ext cx="943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×</a:t>
            </a:r>
            <a:endParaRPr lang="en-US" sz="9600" dirty="0"/>
          </a:p>
        </p:txBody>
      </p:sp>
      <p:sp>
        <p:nvSpPr>
          <p:cNvPr id="63" name="TextBox 62"/>
          <p:cNvSpPr txBox="1"/>
          <p:nvPr/>
        </p:nvSpPr>
        <p:spPr>
          <a:xfrm>
            <a:off x="5638093" y="4271132"/>
            <a:ext cx="943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3</a:t>
            </a:r>
            <a:endParaRPr lang="en-US" sz="5400" dirty="0"/>
          </a:p>
        </p:txBody>
      </p:sp>
      <p:sp>
        <p:nvSpPr>
          <p:cNvPr id="64" name="TextBox 63"/>
          <p:cNvSpPr txBox="1"/>
          <p:nvPr/>
        </p:nvSpPr>
        <p:spPr>
          <a:xfrm>
            <a:off x="6476937" y="4271132"/>
            <a:ext cx="943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4</a:t>
            </a:r>
            <a:endParaRPr lang="en-US" sz="5400" dirty="0"/>
          </a:p>
        </p:txBody>
      </p:sp>
      <p:sp>
        <p:nvSpPr>
          <p:cNvPr id="65" name="TextBox 64"/>
          <p:cNvSpPr txBox="1"/>
          <p:nvPr/>
        </p:nvSpPr>
        <p:spPr>
          <a:xfrm>
            <a:off x="8135479" y="218256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neg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180186" y="3313990"/>
            <a:ext cx="943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5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0429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Reverse Polish Notation (RPN</a:t>
            </a:r>
            <a:r>
              <a:rPr lang="en-US" sz="3200" dirty="0" smtClean="0"/>
              <a:t>): </a:t>
            </a:r>
            <a:r>
              <a:rPr lang="en-US" sz="3200" dirty="0" err="1" smtClean="0"/>
              <a:t>postorder</a:t>
            </a:r>
            <a:r>
              <a:rPr lang="en-US" sz="3200" dirty="0" smtClean="0"/>
              <a:t>, no ()</a:t>
            </a:r>
            <a:endParaRPr lang="en-US" sz="3200" dirty="0"/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If each </a:t>
            </a:r>
            <a:r>
              <a:rPr lang="en-US" sz="3200" dirty="0"/>
              <a:t>operator has a known number of operands (1 for </a:t>
            </a:r>
            <a:r>
              <a:rPr lang="en-US" sz="3200" dirty="0" err="1"/>
              <a:t>neg</a:t>
            </a:r>
            <a:r>
              <a:rPr lang="en-US" sz="3200" dirty="0"/>
              <a:t>, 2 for +), no </a:t>
            </a:r>
            <a:r>
              <a:rPr lang="en-US" sz="3200" dirty="0" smtClean="0"/>
              <a:t>() </a:t>
            </a:r>
            <a:r>
              <a:rPr lang="en-US" sz="3200" dirty="0"/>
              <a:t>required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044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4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44244"/>
            <a:ext cx="578583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Building blocks of trees</a:t>
            </a:r>
          </a:p>
          <a:p>
            <a:r>
              <a:rPr lang="en-US" dirty="0" smtClean="0"/>
              <a:t>“Parent” node may have</a:t>
            </a:r>
            <a:r>
              <a:rPr lang="en-US" dirty="0"/>
              <a:t> </a:t>
            </a:r>
            <a:r>
              <a:rPr lang="en-US" dirty="0" smtClean="0"/>
              <a:t>“Child” nodes</a:t>
            </a:r>
          </a:p>
          <a:p>
            <a:r>
              <a:rPr lang="en-US" dirty="0" smtClean="0"/>
              <a:t>Can be both parent and child</a:t>
            </a:r>
          </a:p>
          <a:p>
            <a:r>
              <a:rPr lang="en-US" dirty="0" smtClean="0"/>
              <a:t>Can’t be its own ancestor</a:t>
            </a:r>
          </a:p>
          <a:p>
            <a:r>
              <a:rPr lang="en-US" dirty="0" smtClean="0"/>
              <a:t>Can’t have two parents</a:t>
            </a:r>
          </a:p>
        </p:txBody>
      </p:sp>
      <p:sp>
        <p:nvSpPr>
          <p:cNvPr id="4" name="Oval 3"/>
          <p:cNvSpPr/>
          <p:nvPr/>
        </p:nvSpPr>
        <p:spPr>
          <a:xfrm>
            <a:off x="6826579" y="17864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8379" y="172506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Node</a:t>
            </a:r>
          </a:p>
          <a:p>
            <a:pPr algn="ctr"/>
            <a:r>
              <a:rPr lang="en-US" sz="2400" dirty="0"/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7664468" y="384720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76268" y="3841070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Node</a:t>
            </a:r>
          </a:p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5572243" y="341762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4043" y="3411482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Node</a:t>
            </a:r>
          </a:p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401818" y="218539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13618" y="2179257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Node</a:t>
            </a:r>
          </a:p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391051" y="857720"/>
            <a:ext cx="291054" cy="1321537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5955906" y="793724"/>
            <a:ext cx="985332" cy="2617758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7439013">
            <a:off x="5972708" y="989214"/>
            <a:ext cx="110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parent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716694" y="622377"/>
            <a:ext cx="88199" cy="21633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7439013">
            <a:off x="5427368" y="2331674"/>
            <a:ext cx="110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child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858300" y="3063039"/>
            <a:ext cx="1" cy="34844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860453" y="2935084"/>
            <a:ext cx="147989" cy="903512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7805585" y="114568"/>
            <a:ext cx="1157018" cy="4877751"/>
          </a:xfrm>
          <a:custGeom>
            <a:avLst/>
            <a:gdLst>
              <a:gd name="connsiteX0" fmla="*/ 255776 w 1157018"/>
              <a:gd name="connsiteY0" fmla="*/ 4500114 h 4877751"/>
              <a:gd name="connsiteX1" fmla="*/ 1146583 w 1157018"/>
              <a:gd name="connsiteY1" fmla="*/ 4500114 h 4877751"/>
              <a:gd name="connsiteX2" fmla="*/ 696769 w 1157018"/>
              <a:gd name="connsiteY2" fmla="*/ 575588 h 4877751"/>
              <a:gd name="connsiteX3" fmla="*/ 0 w 1157018"/>
              <a:gd name="connsiteY3" fmla="*/ 99353 h 487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018" h="4877751">
                <a:moveTo>
                  <a:pt x="255776" y="4500114"/>
                </a:moveTo>
                <a:cubicBezTo>
                  <a:pt x="664430" y="4827158"/>
                  <a:pt x="1073084" y="5154202"/>
                  <a:pt x="1146583" y="4500114"/>
                </a:cubicBezTo>
                <a:cubicBezTo>
                  <a:pt x="1220082" y="3846026"/>
                  <a:pt x="887866" y="1309048"/>
                  <a:pt x="696769" y="575588"/>
                </a:cubicBezTo>
                <a:cubicBezTo>
                  <a:pt x="505672" y="-157872"/>
                  <a:pt x="252836" y="-29260"/>
                  <a:pt x="0" y="99353"/>
                </a:cubicBezTo>
              </a:path>
            </a:pathLst>
          </a:cu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540989" y="154868"/>
            <a:ext cx="370434" cy="191341"/>
          </a:xfrm>
          <a:prstGeom prst="straightConnector1">
            <a:avLst/>
          </a:prstGeom>
          <a:ln w="762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4940635">
            <a:off x="7869654" y="2031608"/>
            <a:ext cx="2319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OK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321932" y="2689844"/>
            <a:ext cx="1079886" cy="1014204"/>
          </a:xfrm>
          <a:prstGeom prst="straightConnector1">
            <a:avLst/>
          </a:prstGeom>
          <a:ln w="762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8996742">
            <a:off x="6295846" y="2704250"/>
            <a:ext cx="11577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OK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8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Roots, Leaves, Depth, and </a:t>
            </a:r>
            <a:r>
              <a:rPr lang="en-US" dirty="0" err="1" smtClean="0"/>
              <a:t>Subtrees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5988693" cy="624584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Root</a:t>
            </a:r>
            <a:r>
              <a:rPr lang="en-US" dirty="0" smtClean="0"/>
              <a:t> node: ancestor of all others</a:t>
            </a:r>
          </a:p>
          <a:p>
            <a:r>
              <a:rPr lang="en-US" i="1" dirty="0" smtClean="0"/>
              <a:t>Leaf</a:t>
            </a:r>
            <a:r>
              <a:rPr lang="en-US" dirty="0" smtClean="0"/>
              <a:t> node: has no children</a:t>
            </a:r>
          </a:p>
          <a:p>
            <a:r>
              <a:rPr lang="en-US" i="1" dirty="0" smtClean="0"/>
              <a:t>Depth</a:t>
            </a:r>
            <a:r>
              <a:rPr lang="en-US" dirty="0" smtClean="0"/>
              <a:t>: most links from root to any leaf</a:t>
            </a:r>
          </a:p>
          <a:p>
            <a:r>
              <a:rPr lang="en-US" i="1" dirty="0" err="1" smtClean="0"/>
              <a:t>Subtree</a:t>
            </a:r>
            <a:r>
              <a:rPr lang="en-US" dirty="0" smtClean="0"/>
              <a:t>: subset of nodes including all children of </a:t>
            </a:r>
            <a:br>
              <a:rPr lang="en-US" dirty="0" smtClean="0"/>
            </a:br>
            <a:r>
              <a:rPr lang="en-US" dirty="0" smtClean="0"/>
              <a:t>included nodes</a:t>
            </a:r>
          </a:p>
          <a:p>
            <a:r>
              <a:rPr lang="en-US" dirty="0" smtClean="0"/>
              <a:t> Graph Theory: A tree is a directed acyclic graph with exactly one root node such that there is exactly one path from the root to all other nodes.</a:t>
            </a:r>
          </a:p>
          <a:p>
            <a:endParaRPr lang="en-US" dirty="0" smtClean="0"/>
          </a:p>
        </p:txBody>
      </p:sp>
      <p:sp>
        <p:nvSpPr>
          <p:cNvPr id="19" name="Trapezoid 18"/>
          <p:cNvSpPr/>
          <p:nvPr/>
        </p:nvSpPr>
        <p:spPr>
          <a:xfrm>
            <a:off x="6218007" y="2054866"/>
            <a:ext cx="2912761" cy="3174898"/>
          </a:xfrm>
          <a:prstGeom prst="trapezoid">
            <a:avLst>
              <a:gd name="adj" fmla="val 33008"/>
            </a:avLst>
          </a:prstGeom>
          <a:solidFill>
            <a:srgbClr val="F79646">
              <a:alpha val="38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rapezoid 50"/>
          <p:cNvSpPr/>
          <p:nvPr/>
        </p:nvSpPr>
        <p:spPr>
          <a:xfrm>
            <a:off x="5148339" y="3123377"/>
            <a:ext cx="1076025" cy="749689"/>
          </a:xfrm>
          <a:prstGeom prst="trapezoid">
            <a:avLst>
              <a:gd name="adj" fmla="val 30882"/>
            </a:avLst>
          </a:prstGeom>
          <a:solidFill>
            <a:schemeClr val="accent4">
              <a:alpha val="37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950059" y="8765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3041" y="761453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root</a:t>
            </a:r>
          </a:p>
          <a:p>
            <a:pPr algn="ctr"/>
            <a:r>
              <a:rPr lang="en-US" sz="2400" dirty="0"/>
              <a:t>n</a:t>
            </a:r>
            <a:r>
              <a:rPr lang="en-US" sz="2400" dirty="0" smtClean="0"/>
              <a:t>ode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8074592" y="403662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07096" y="3123377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24903" y="20548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17511" y="16262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1"/>
          </p:cNvCxnSpPr>
          <p:nvPr/>
        </p:nvCxnSpPr>
        <p:spPr>
          <a:xfrm>
            <a:off x="7796767" y="3805498"/>
            <a:ext cx="387614" cy="340912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104404" y="32331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156271" y="1782943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0" name="Straight Arrow Connector 29"/>
          <p:cNvCxnSpPr>
            <a:endCxn id="29" idx="7"/>
          </p:cNvCxnSpPr>
          <p:nvPr/>
        </p:nvCxnSpPr>
        <p:spPr>
          <a:xfrm flipH="1">
            <a:off x="6796171" y="1539535"/>
            <a:ext cx="277364" cy="353197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479249" y="28045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351359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40987" y="39828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495835" y="432474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8" name="Straight Arrow Connector 37"/>
          <p:cNvCxnSpPr>
            <a:stCxn id="26" idx="3"/>
          </p:cNvCxnSpPr>
          <p:nvPr/>
        </p:nvCxnSpPr>
        <p:spPr>
          <a:xfrm flipH="1">
            <a:off x="6950059" y="3873066"/>
            <a:ext cx="264134" cy="451680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865213" y="2523813"/>
            <a:ext cx="529194" cy="599564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84883" y="5107376"/>
            <a:ext cx="19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6"/>
                </a:solidFill>
              </a:rPr>
              <a:t>Subtree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13062" y="3739615"/>
            <a:ext cx="1763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</a:rPr>
              <a:t>Subtree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12545" y="3042069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eaf</a:t>
            </a:r>
          </a:p>
          <a:p>
            <a:pPr algn="ctr"/>
            <a:r>
              <a:rPr lang="en-US" sz="2400" dirty="0"/>
              <a:t>n</a:t>
            </a:r>
            <a:r>
              <a:rPr lang="en-US" sz="2400" dirty="0" smtClean="0"/>
              <a:t>ode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398817" y="4236556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eaf</a:t>
            </a:r>
          </a:p>
          <a:p>
            <a:pPr algn="ctr"/>
            <a:r>
              <a:rPr lang="en-US" sz="2400" dirty="0"/>
              <a:t>n</a:t>
            </a:r>
            <a:r>
              <a:rPr lang="en-US" sz="2400" dirty="0" smtClean="0"/>
              <a:t>ode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259272" y="4327099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eaf</a:t>
            </a:r>
          </a:p>
          <a:p>
            <a:pPr algn="ctr"/>
            <a:r>
              <a:rPr lang="en-US" sz="2400" dirty="0"/>
              <a:t>n</a:t>
            </a:r>
            <a:r>
              <a:rPr lang="en-US" sz="2400" dirty="0" smtClean="0"/>
              <a:t>ode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7973676" y="3951090"/>
            <a:ext cx="94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eaf</a:t>
            </a:r>
          </a:p>
          <a:p>
            <a:pPr algn="ctr"/>
            <a:r>
              <a:rPr lang="en-US" sz="2400" dirty="0"/>
              <a:t>n</a:t>
            </a:r>
            <a:r>
              <a:rPr lang="en-US" sz="2400" dirty="0" smtClean="0"/>
              <a:t>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07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Nodes Can Hold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5988693" cy="5713756"/>
          </a:xfrm>
        </p:spPr>
        <p:txBody>
          <a:bodyPr>
            <a:normAutofit/>
          </a:bodyPr>
          <a:lstStyle/>
          <a:p>
            <a:r>
              <a:rPr lang="en-US" dirty="0" smtClean="0"/>
              <a:t>Typically one datum per node</a:t>
            </a:r>
          </a:p>
          <a:p>
            <a:r>
              <a:rPr lang="en-US" dirty="0" smtClean="0"/>
              <a:t>These nodes each have a </a:t>
            </a:r>
            <a:r>
              <a:rPr lang="en-US" dirty="0" smtClean="0">
                <a:solidFill>
                  <a:srgbClr val="E300FF"/>
                </a:solidFill>
                <a:latin typeface="Monaco"/>
                <a:cs typeface="Monaco"/>
              </a:rPr>
              <a:t>char</a:t>
            </a:r>
          </a:p>
          <a:p>
            <a:r>
              <a:rPr lang="en-US" dirty="0" smtClean="0"/>
              <a:t>A Linked List is a lot like a data holding tree where each node has 1 child.</a:t>
            </a:r>
          </a:p>
        </p:txBody>
      </p:sp>
      <p:sp>
        <p:nvSpPr>
          <p:cNvPr id="4" name="Oval 3"/>
          <p:cNvSpPr/>
          <p:nvPr/>
        </p:nvSpPr>
        <p:spPr>
          <a:xfrm>
            <a:off x="6950059" y="8765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0271" y="92402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8074592" y="403662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07096" y="3123377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24903" y="20548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17511" y="16262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1"/>
          </p:cNvCxnSpPr>
          <p:nvPr/>
        </p:nvCxnSpPr>
        <p:spPr>
          <a:xfrm>
            <a:off x="7796767" y="3805498"/>
            <a:ext cx="387614" cy="340912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104404" y="32331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156271" y="1782943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0" name="Straight Arrow Connector 29"/>
          <p:cNvCxnSpPr>
            <a:endCxn id="29" idx="7"/>
          </p:cNvCxnSpPr>
          <p:nvPr/>
        </p:nvCxnSpPr>
        <p:spPr>
          <a:xfrm flipH="1">
            <a:off x="6796171" y="1539535"/>
            <a:ext cx="277364" cy="353197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479249" y="28045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351359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40987" y="39828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495835" y="432474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8" name="Straight Arrow Connector 37"/>
          <p:cNvCxnSpPr>
            <a:stCxn id="26" idx="3"/>
          </p:cNvCxnSpPr>
          <p:nvPr/>
        </p:nvCxnSpPr>
        <p:spPr>
          <a:xfrm flipH="1">
            <a:off x="6950059" y="3873066"/>
            <a:ext cx="264134" cy="451680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865213" y="2523813"/>
            <a:ext cx="529194" cy="599564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31307" y="189273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‘O’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7245524" y="217426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‘L’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221364" y="317261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22557" y="329875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413020" y="4411466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57832" y="4493922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‘T’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8012852" y="407498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8657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6169503" cy="5713756"/>
          </a:xfrm>
        </p:spPr>
        <p:txBody>
          <a:bodyPr>
            <a:normAutofit/>
          </a:bodyPr>
          <a:lstStyle/>
          <a:p>
            <a:r>
              <a:rPr lang="en-US" dirty="0" smtClean="0"/>
              <a:t>≤ 2 children per node</a:t>
            </a:r>
          </a:p>
          <a:p>
            <a:r>
              <a:rPr lang="en-US" dirty="0" smtClean="0"/>
              <a:t>These show up all over the place.</a:t>
            </a:r>
          </a:p>
        </p:txBody>
      </p:sp>
      <p:sp>
        <p:nvSpPr>
          <p:cNvPr id="4" name="Oval 3"/>
          <p:cNvSpPr/>
          <p:nvPr/>
        </p:nvSpPr>
        <p:spPr>
          <a:xfrm>
            <a:off x="6950059" y="8765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74592" y="4036621"/>
            <a:ext cx="749689" cy="749689"/>
          </a:xfrm>
          <a:prstGeom prst="ellipse">
            <a:avLst/>
          </a:prstGeom>
          <a:solidFill>
            <a:srgbClr val="80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07096" y="3123377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24903" y="20548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17511" y="16262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1"/>
          </p:cNvCxnSpPr>
          <p:nvPr/>
        </p:nvCxnSpPr>
        <p:spPr>
          <a:xfrm>
            <a:off x="7796767" y="3805498"/>
            <a:ext cx="387614" cy="340912"/>
          </a:xfrm>
          <a:prstGeom prst="straightConnector1">
            <a:avLst/>
          </a:prstGeom>
          <a:ln w="762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104404" y="32331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156271" y="1782943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0" name="Straight Arrow Connector 29"/>
          <p:cNvCxnSpPr>
            <a:endCxn id="29" idx="7"/>
          </p:cNvCxnSpPr>
          <p:nvPr/>
        </p:nvCxnSpPr>
        <p:spPr>
          <a:xfrm flipH="1">
            <a:off x="6796171" y="1539535"/>
            <a:ext cx="277364" cy="353197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479249" y="28045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351359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40987" y="3982855"/>
            <a:ext cx="123476" cy="428611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495835" y="432474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8" name="Straight Arrow Connector 37"/>
          <p:cNvCxnSpPr>
            <a:stCxn id="26" idx="3"/>
          </p:cNvCxnSpPr>
          <p:nvPr/>
        </p:nvCxnSpPr>
        <p:spPr>
          <a:xfrm flipH="1">
            <a:off x="6950059" y="3873066"/>
            <a:ext cx="264134" cy="451680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865213" y="2523813"/>
            <a:ext cx="529194" cy="599564"/>
          </a:xfrm>
          <a:prstGeom prst="straightConnector1">
            <a:avLst/>
          </a:prstGeom>
          <a:ln w="762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420665">
            <a:off x="7898063" y="3587240"/>
            <a:ext cx="11577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OK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5"/>
            <a:ext cx="6169503" cy="571375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Each node holds a datum.</a:t>
            </a:r>
          </a:p>
          <a:p>
            <a:r>
              <a:rPr lang="en-US" dirty="0" smtClean="0"/>
              <a:t>Data must be orderable.</a:t>
            </a:r>
          </a:p>
          <a:p>
            <a:r>
              <a:rPr lang="en-US" dirty="0" smtClean="0"/>
              <a:t>Each node has </a:t>
            </a:r>
            <a:br>
              <a:rPr lang="en-US" dirty="0" smtClean="0"/>
            </a:br>
            <a:r>
              <a:rPr lang="en-US" dirty="0" smtClean="0"/>
              <a:t>at most 2 children: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Left: </a:t>
            </a:r>
            <a:r>
              <a:rPr lang="en-US" dirty="0" err="1" smtClean="0"/>
              <a:t>subtree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lesser data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Right: </a:t>
            </a:r>
            <a:r>
              <a:rPr lang="en-US" dirty="0" err="1" smtClean="0"/>
              <a:t>subtree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greater data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96516" y="389266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6801873" y="1767280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7"/>
          </p:cNvCxnSpPr>
          <p:nvPr/>
        </p:nvCxnSpPr>
        <p:spPr>
          <a:xfrm flipH="1">
            <a:off x="4758288" y="1622726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657400" y="2548738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61708" y="277164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229281" y="3896058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305753" y="115534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76667" y="324470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968753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11998" y="212835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4612792" y="2548738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04129" y="3891433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118388" y="209280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66641" y="440684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58727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4711116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3743543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24172" y="120695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19161" y="217043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46525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4778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6154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469625" y="444296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924" y="216824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64219" y="331921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889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538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Searching 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4"/>
            <a:ext cx="6169503" cy="5986785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Determine if a tree holds a datum</a:t>
            </a:r>
          </a:p>
          <a:p>
            <a:r>
              <a:rPr lang="en-US" dirty="0" smtClean="0"/>
              <a:t>Get something else</a:t>
            </a:r>
            <a:br>
              <a:rPr lang="en-US" dirty="0" smtClean="0"/>
            </a:br>
            <a:r>
              <a:rPr lang="en-US" dirty="0" smtClean="0"/>
              <a:t>stored with a datum</a:t>
            </a:r>
          </a:p>
          <a:p>
            <a:r>
              <a:rPr lang="en-US" dirty="0" smtClean="0"/>
              <a:t>Find data in range</a:t>
            </a:r>
          </a:p>
          <a:p>
            <a:r>
              <a:rPr lang="en-US" dirty="0" smtClean="0"/>
              <a:t>Starting at root,</a:t>
            </a:r>
            <a:br>
              <a:rPr lang="en-US" dirty="0" smtClean="0"/>
            </a:br>
            <a:r>
              <a:rPr lang="en-US" dirty="0" smtClean="0"/>
              <a:t>Node’s datum:</a:t>
            </a:r>
          </a:p>
          <a:p>
            <a:pPr lvl="1"/>
            <a:r>
              <a:rPr lang="en-US" dirty="0" smtClean="0"/>
              <a:t>Too high? Move </a:t>
            </a:r>
            <a:r>
              <a:rPr lang="en-US" dirty="0" smtClean="0">
                <a:solidFill>
                  <a:schemeClr val="accent4"/>
                </a:solidFill>
              </a:rPr>
              <a:t>left</a:t>
            </a:r>
          </a:p>
          <a:p>
            <a:pPr lvl="1"/>
            <a:r>
              <a:rPr lang="en-US" dirty="0" smtClean="0"/>
              <a:t>Too low? Move </a:t>
            </a:r>
            <a:r>
              <a:rPr lang="en-US" dirty="0" smtClean="0">
                <a:solidFill>
                  <a:schemeClr val="accent6"/>
                </a:solidFill>
              </a:rPr>
              <a:t>right</a:t>
            </a:r>
          </a:p>
          <a:p>
            <a:pPr lvl="1"/>
            <a:r>
              <a:rPr lang="en-US" dirty="0" smtClean="0"/>
              <a:t>Just right? Done!</a:t>
            </a:r>
            <a:endParaRPr lang="en-US" dirty="0"/>
          </a:p>
          <a:p>
            <a:r>
              <a:rPr lang="en-US" dirty="0" smtClean="0"/>
              <a:t>At most </a:t>
            </a:r>
            <a:r>
              <a:rPr lang="en-US" i="1" dirty="0" smtClean="0"/>
              <a:t>Depth</a:t>
            </a:r>
            <a:r>
              <a:rPr lang="en-US" dirty="0" smtClean="0"/>
              <a:t> (which can be as low as Log(# nodes)) steps!</a:t>
            </a:r>
          </a:p>
          <a:p>
            <a:r>
              <a:rPr lang="en-US" dirty="0" smtClean="0"/>
              <a:t>Search for ‘E’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96516" y="389266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8" idx="1"/>
          </p:cNvCxnSpPr>
          <p:nvPr/>
        </p:nvCxnSpPr>
        <p:spPr>
          <a:xfrm>
            <a:off x="6801873" y="1767280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7"/>
          </p:cNvCxnSpPr>
          <p:nvPr/>
        </p:nvCxnSpPr>
        <p:spPr>
          <a:xfrm flipH="1">
            <a:off x="4758288" y="1622726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657400" y="2548738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61708" y="277164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229281" y="3896058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305753" y="115534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76667" y="324470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968753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11998" y="212835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4612792" y="2548738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04129" y="3891433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118388" y="209280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66641" y="440684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58727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4711116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3743543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24172" y="120695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19161" y="217043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46525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4778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6154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469625" y="444296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924" y="216824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64219" y="331921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889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38504" y="1719030"/>
            <a:ext cx="97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24623" y="1937288"/>
            <a:ext cx="126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Too high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4888366" y="2168121"/>
            <a:ext cx="936257" cy="1690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96210" y="2322307"/>
            <a:ext cx="126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Too Low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94778" y="2753017"/>
            <a:ext cx="328539" cy="49168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72685" y="3354535"/>
            <a:ext cx="126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Too Low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181378" y="3790895"/>
            <a:ext cx="0" cy="6205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60757" y="4581708"/>
            <a:ext cx="1061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Found 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77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6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Searching Binary Search Trees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07667"/>
            <a:ext cx="8912483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latin typeface="Monaco"/>
                <a:ea typeface="Monaco"/>
                <a:cs typeface="Monaco"/>
              </a:rPr>
              <a:t>TreeNode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2400" dirty="0">
                <a:latin typeface="Monaco"/>
                <a:ea typeface="Monaco"/>
                <a:cs typeface="Monaco"/>
              </a:rPr>
              <a:t> Comparable 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;</a:t>
            </a:r>
          </a:p>
          <a:p>
            <a:endParaRPr lang="en-US" sz="2400" dirty="0" smtClean="0">
              <a:latin typeface="Monaco"/>
              <a:ea typeface="Monaco"/>
              <a:cs typeface="Monaco"/>
            </a:endParaRPr>
          </a:p>
          <a:p>
            <a:r>
              <a:rPr lang="en-US" sz="2400" dirty="0" smtClean="0">
                <a:latin typeface="Monaco"/>
                <a:ea typeface="Monaco"/>
                <a:cs typeface="Monaco"/>
              </a:rPr>
              <a:t>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400" dirty="0">
                <a:latin typeface="Monaco"/>
                <a:ea typeface="Monaco"/>
                <a:cs typeface="Monaco"/>
              </a:rPr>
              <a:t> Comparable </a:t>
            </a:r>
            <a:r>
              <a:rPr lang="en-US" sz="2400" dirty="0" err="1">
                <a:latin typeface="Monaco"/>
                <a:ea typeface="Monaco"/>
                <a:cs typeface="Monaco"/>
              </a:rPr>
              <a:t>searchFor</a:t>
            </a:r>
            <a:r>
              <a:rPr lang="en-US" sz="2400" dirty="0">
                <a:latin typeface="Monaco"/>
                <a:ea typeface="Monaco"/>
                <a:cs typeface="Monaco"/>
              </a:rPr>
              <a:t>(Comparable </a:t>
            </a:r>
            <a:r>
              <a:rPr lang="en-US" sz="2400" dirty="0" err="1" smtClean="0">
                <a:latin typeface="Monaco"/>
                <a:ea typeface="Monaco"/>
                <a:cs typeface="Monaco"/>
              </a:rPr>
              <a:t>obj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) </a:t>
            </a:r>
            <a:r>
              <a:rPr lang="en-US" sz="2400" dirty="0">
                <a:latin typeface="Monaco"/>
                <a:ea typeface="Monaco"/>
                <a:cs typeface="Monaco"/>
              </a:rPr>
              <a:t>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</a:t>
            </a:r>
            <a:r>
              <a:rPr lang="en-US" sz="24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sz="2400" dirty="0">
                <a:latin typeface="Monaco"/>
                <a:ea typeface="Monaco"/>
                <a:cs typeface="Monaco"/>
              </a:rPr>
              <a:t> comparison = </a:t>
            </a:r>
            <a:r>
              <a:rPr lang="en-US" sz="2400" dirty="0" err="1" smtClean="0">
                <a:latin typeface="Monaco"/>
                <a:ea typeface="Monaco"/>
                <a:cs typeface="Monaco"/>
              </a:rPr>
              <a:t>obj.compareTo</a:t>
            </a:r>
            <a:r>
              <a:rPr lang="en-US" sz="2400" dirty="0">
                <a:latin typeface="Monaco"/>
                <a:ea typeface="Monaco"/>
                <a:cs typeface="Monaco"/>
              </a:rPr>
              <a:t>(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>
                <a:latin typeface="Monaco"/>
                <a:ea typeface="Monaco"/>
                <a:cs typeface="Monaco"/>
              </a:rPr>
              <a:t>);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latin typeface="Monaco"/>
                <a:ea typeface="Monaco"/>
                <a:cs typeface="Monaco"/>
              </a:rPr>
              <a:t> (comparison == 0) 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datum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}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latin typeface="Monaco"/>
                <a:ea typeface="Monaco"/>
                <a:cs typeface="Monaco"/>
              </a:rPr>
              <a:t> (comparison &lt; 0) {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  </a:t>
            </a:r>
            <a:r>
              <a:rPr lang="en-US" sz="24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 smtClean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latin typeface="Monaco"/>
                <a:ea typeface="Monaco"/>
                <a:cs typeface="Monaco"/>
              </a:rPr>
              <a:t>(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>
                <a:latin typeface="Monaco"/>
                <a:ea typeface="Monaco"/>
                <a:cs typeface="Monaco"/>
              </a:rPr>
              <a:t> ==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latin typeface="Monaco"/>
                <a:ea typeface="Monaco"/>
                <a:cs typeface="Monaco"/>
              </a:rPr>
              <a:t>)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latin typeface="Monaco"/>
                <a:ea typeface="Monaco"/>
                <a:cs typeface="Monaco"/>
              </a:rPr>
              <a:t>  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4F81BD"/>
                </a:solidFill>
                <a:latin typeface="Monaco"/>
                <a:ea typeface="Monaco"/>
                <a:cs typeface="Monaco"/>
              </a:rPr>
              <a:t>left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.searchFor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}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2400" dirty="0">
                <a:solidFill>
                  <a:srgbClr val="4F81BD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==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24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400" dirty="0" err="1">
                <a:solidFill>
                  <a:srgbClr val="4F81BD"/>
                </a:solidFill>
                <a:latin typeface="Monaco"/>
                <a:ea typeface="Monaco"/>
                <a:cs typeface="Monaco"/>
              </a:rPr>
              <a:t>right</a:t>
            </a:r>
            <a:r>
              <a:rPr lang="en-US" sz="2400" dirty="0" err="1">
                <a:solidFill>
                  <a:srgbClr val="FFFFFF"/>
                </a:solidFill>
                <a:latin typeface="Monaco"/>
                <a:ea typeface="Monaco"/>
                <a:cs typeface="Monaco"/>
              </a:rPr>
              <a:t>.searchFor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2400" dirty="0" smtClean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}</a:t>
            </a:r>
          </a:p>
          <a:p>
            <a:r>
              <a:rPr lang="en-US" sz="2400" dirty="0">
                <a:solidFill>
                  <a:srgbClr val="FFFFFF"/>
                </a:solidFill>
                <a:latin typeface="Monaco"/>
                <a:ea typeface="Monaco"/>
                <a:cs typeface="Monaco"/>
              </a:rPr>
              <a:t>}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1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32" y="-260328"/>
            <a:ext cx="9144000" cy="1039417"/>
          </a:xfrm>
        </p:spPr>
        <p:txBody>
          <a:bodyPr>
            <a:normAutofit/>
          </a:bodyPr>
          <a:lstStyle/>
          <a:p>
            <a:r>
              <a:rPr lang="en-US" dirty="0" smtClean="0"/>
              <a:t>Assembling 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32" y="871214"/>
            <a:ext cx="4929017" cy="6281125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 root node</a:t>
            </a:r>
          </a:p>
          <a:p>
            <a:r>
              <a:rPr lang="en-US" dirty="0" smtClean="0"/>
              <a:t>Add each datum,</a:t>
            </a:r>
            <a:br>
              <a:rPr lang="en-US" dirty="0" smtClean="0"/>
            </a:br>
            <a:r>
              <a:rPr lang="en-US" dirty="0" smtClean="0"/>
              <a:t>starting at root,</a:t>
            </a:r>
            <a:br>
              <a:rPr lang="en-US" dirty="0" smtClean="0"/>
            </a:br>
            <a:r>
              <a:rPr lang="en-US" dirty="0" smtClean="0"/>
              <a:t>new datum: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 this node’s?</a:t>
            </a:r>
          </a:p>
          <a:p>
            <a:pPr lvl="2"/>
            <a:r>
              <a:rPr lang="en-US" dirty="0" smtClean="0"/>
              <a:t>Move </a:t>
            </a:r>
            <a:r>
              <a:rPr lang="en-US" dirty="0" smtClean="0">
                <a:solidFill>
                  <a:schemeClr val="accent6"/>
                </a:solidFill>
              </a:rPr>
              <a:t>right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&lt;</a:t>
            </a:r>
            <a:r>
              <a:rPr lang="en-US" dirty="0" smtClean="0"/>
              <a:t> this node’s?</a:t>
            </a:r>
          </a:p>
          <a:p>
            <a:pPr lvl="2"/>
            <a:r>
              <a:rPr lang="en-US" dirty="0" smtClean="0"/>
              <a:t>Move </a:t>
            </a:r>
            <a:r>
              <a:rPr lang="en-US" dirty="0" smtClean="0">
                <a:solidFill>
                  <a:schemeClr val="accent4"/>
                </a:solidFill>
              </a:rPr>
              <a:t>left</a:t>
            </a:r>
          </a:p>
          <a:p>
            <a:pPr lvl="1"/>
            <a:r>
              <a:rPr lang="en-US" dirty="0" smtClean="0"/>
              <a:t>This node doesn’t exist yet?</a:t>
            </a:r>
          </a:p>
          <a:p>
            <a:pPr lvl="2"/>
            <a:r>
              <a:rPr lang="en-US" dirty="0" smtClean="0"/>
              <a:t>Make one</a:t>
            </a:r>
          </a:p>
          <a:p>
            <a:pPr lvl="2"/>
            <a:r>
              <a:rPr lang="en-US" dirty="0" smtClean="0"/>
              <a:t>Done!</a:t>
            </a:r>
            <a:endParaRPr lang="en-US" dirty="0"/>
          </a:p>
          <a:p>
            <a:r>
              <a:rPr lang="en-US" dirty="0" smtClean="0"/>
              <a:t>Add: F, B, G, D, C, I, A, E, H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96516" y="389266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01873" y="1767280"/>
            <a:ext cx="519914" cy="470864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4819974" y="1615098"/>
            <a:ext cx="1812515" cy="579871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6" idx="1"/>
          </p:cNvCxnSpPr>
          <p:nvPr/>
        </p:nvCxnSpPr>
        <p:spPr>
          <a:xfrm>
            <a:off x="7657400" y="2548738"/>
            <a:ext cx="829056" cy="805751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61708" y="2771640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229281" y="3896058"/>
            <a:ext cx="194036" cy="533798"/>
          </a:xfrm>
          <a:prstGeom prst="straightConnector1">
            <a:avLst/>
          </a:prstGeom>
          <a:ln w="76200" cmpd="sng"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305753" y="115534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76667" y="3244700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968753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11998" y="2128355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>
          <a:xfrm>
            <a:off x="4612792" y="2548738"/>
            <a:ext cx="655724" cy="848099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04129" y="3891433"/>
            <a:ext cx="194036" cy="53379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224172" y="1905034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66641" y="4406841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58727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>
            <a:off x="4711116" y="4411466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>
            <a:off x="3743543" y="3287048"/>
            <a:ext cx="749689" cy="7496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24172" y="120695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‘F’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124945" y="198265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‘B’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46525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‘A’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4778" y="3354489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‘D’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6154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‘C’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469625" y="4442964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‘E’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924" y="2168240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‘G’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64219" y="3319213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‘I’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888906" y="4458597"/>
            <a:ext cx="943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‘H’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16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69 L -0.21524 0.014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45" y="74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669E-6 5.36789E-7 L -0.21489 0.0152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45" y="76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35" grpId="0" animBg="1"/>
      <p:bldP spid="28" grpId="0" animBg="1"/>
      <p:bldP spid="45" grpId="0" animBg="1"/>
      <p:bldP spid="45" grpId="1" animBg="1"/>
      <p:bldP spid="46" grpId="0" animBg="1"/>
      <p:bldP spid="47" grpId="0" animBg="1"/>
      <p:bldP spid="49" grpId="0" animBg="1"/>
      <p:bldP spid="51" grpId="0" animBg="1"/>
      <p:bldP spid="59" grpId="0"/>
      <p:bldP spid="60" grpId="0"/>
      <p:bldP spid="60" grpId="1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 Black 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332</TotalTime>
  <Words>1034</Words>
  <Application>Microsoft Macintosh PowerPoint</Application>
  <PresentationFormat>On-screen Show (4:3)</PresentationFormat>
  <Paragraphs>276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 Black </vt:lpstr>
      <vt:lpstr>Trees</vt:lpstr>
      <vt:lpstr>Nodes</vt:lpstr>
      <vt:lpstr>Roots, Leaves, Depth, and Subtrees</vt:lpstr>
      <vt:lpstr>Nodes Can Hold Data</vt:lpstr>
      <vt:lpstr>Binary Trees</vt:lpstr>
      <vt:lpstr>Binary Search Trees</vt:lpstr>
      <vt:lpstr>Searching Binary Search Trees</vt:lpstr>
      <vt:lpstr>Searching Binary Search Trees</vt:lpstr>
      <vt:lpstr>Assembling Binary Search Trees</vt:lpstr>
      <vt:lpstr>PowerPoint Presentation</vt:lpstr>
      <vt:lpstr>Balance</vt:lpstr>
      <vt:lpstr>An Unbalanced Tree</vt:lpstr>
      <vt:lpstr>Traversal</vt:lpstr>
      <vt:lpstr>InOrder Traversal</vt:lpstr>
      <vt:lpstr>Tree Traversal: “Flags”</vt:lpstr>
      <vt:lpstr>PowerPoint Presentation</vt:lpstr>
      <vt:lpstr>Syntax Trees and Reverse Polish Notation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Isaac Sheff</dc:creator>
  <cp:lastModifiedBy>Isaac Sheff</cp:lastModifiedBy>
  <cp:revision>35</cp:revision>
  <dcterms:created xsi:type="dcterms:W3CDTF">2013-03-01T18:29:37Z</dcterms:created>
  <dcterms:modified xsi:type="dcterms:W3CDTF">2013-03-03T22:10:22Z</dcterms:modified>
</cp:coreProperties>
</file>