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74" r:id="rId3"/>
    <p:sldId id="275" r:id="rId4"/>
    <p:sldId id="257" r:id="rId5"/>
    <p:sldId id="276" r:id="rId6"/>
    <p:sldId id="258" r:id="rId7"/>
    <p:sldId id="285" r:id="rId8"/>
    <p:sldId id="259" r:id="rId9"/>
    <p:sldId id="260" r:id="rId10"/>
    <p:sldId id="286" r:id="rId11"/>
    <p:sldId id="261" r:id="rId12"/>
    <p:sldId id="281" r:id="rId13"/>
    <p:sldId id="262" r:id="rId14"/>
    <p:sldId id="277" r:id="rId15"/>
    <p:sldId id="263" r:id="rId16"/>
    <p:sldId id="282" r:id="rId17"/>
    <p:sldId id="264" r:id="rId18"/>
    <p:sldId id="265" r:id="rId19"/>
    <p:sldId id="266" r:id="rId20"/>
    <p:sldId id="283" r:id="rId21"/>
    <p:sldId id="267" r:id="rId22"/>
    <p:sldId id="268" r:id="rId23"/>
    <p:sldId id="284" r:id="rId24"/>
    <p:sldId id="269" r:id="rId25"/>
    <p:sldId id="270" r:id="rId26"/>
    <p:sldId id="271" r:id="rId27"/>
    <p:sldId id="272" r:id="rId28"/>
    <p:sldId id="273" r:id="rId29"/>
    <p:sldId id="278" r:id="rId30"/>
    <p:sldId id="287" r:id="rId31"/>
    <p:sldId id="279" r:id="rId32"/>
    <p:sldId id="280" r:id="rId3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99" autoAdjust="0"/>
    <p:restoredTop sz="90929"/>
  </p:normalViewPr>
  <p:slideViewPr>
    <p:cSldViewPr>
      <p:cViewPr>
        <p:scale>
          <a:sx n="103" d="100"/>
          <a:sy n="103" d="100"/>
        </p:scale>
        <p:origin x="-2034" y="-786"/>
      </p:cViewPr>
      <p:guideLst>
        <p:guide orient="horz" pos="2640"/>
        <p:guide pos="3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2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87785-135F-46A7-B81E-6836222F3E2B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E0C85-8076-4EB7-8889-DE2C33E21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93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B3DAC-1741-4680-B5BA-98F033423F23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8200F-D3C9-4EF9-A268-7CE1F79FE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4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10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th-TH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th-TH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5A16121-FD8D-47D6-A142-AC663FAC926E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2B382-92D6-43AA-A6D9-B8A4F8D01986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915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60350"/>
            <a:ext cx="1979613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260350"/>
            <a:ext cx="5789612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84C45-C9BB-480C-9710-D55EA8209DD8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953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24553-1080-499E-9FA1-337D78FDFDB3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347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F5CEA-9541-4E69-B96E-1D2CB3A92E53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729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371600"/>
            <a:ext cx="3884612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4613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5D876-1210-4D29-8318-B480B1CF2B29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639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1FEAD-AF8A-4493-BB6B-11D8F2BDFCB8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806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B1C04-9122-4F9F-8812-0FE8FB3111C0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727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8F785-F8F8-4B35-98A2-F897626FD644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85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7196D-480A-4F46-BE3F-BCCD8C853651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109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BE8A1-A1F6-4E0F-97E0-0DF3655F28D8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810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1313" y="615950"/>
            <a:ext cx="431800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401638" y="914400"/>
            <a:ext cx="414337" cy="474663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>
                  <a:alpha val="2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196850" y="903288"/>
            <a:ext cx="412750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188913" y="368300"/>
            <a:ext cx="8226425" cy="1052513"/>
            <a:chOff x="199" y="392"/>
            <a:chExt cx="5182" cy="663"/>
          </a:xfrm>
        </p:grpSpPr>
        <p:sp>
          <p:nvSpPr>
            <p:cNvPr id="3078" name="Rectangle 6"/>
            <p:cNvSpPr>
              <a:spLocks noChangeArrowheads="1"/>
            </p:cNvSpPr>
            <p:nvPr/>
          </p:nvSpPr>
          <p:spPr bwMode="gray">
            <a:xfrm>
              <a:off x="400" y="392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/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gray">
            <a:xfrm>
              <a:off x="199" y="890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/>
            </a:p>
          </p:txBody>
        </p:sp>
      </p:grp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260350"/>
            <a:ext cx="7921625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371600"/>
            <a:ext cx="7921625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88" y="61658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48038" y="61658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1658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529B42-961D-417F-BFC7-080A46FE94A9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27013" indent="-227013" algn="l" rtl="0" fontAlgn="base">
        <a:spcBef>
          <a:spcPct val="4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31775" algn="l" rtl="0" fontAlgn="base">
        <a:spcBef>
          <a:spcPct val="3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025525" indent="-227013" algn="l" rtl="0" fontAlgn="base">
        <a:spcBef>
          <a:spcPct val="30000"/>
        </a:spcBef>
        <a:spcAft>
          <a:spcPct val="0"/>
        </a:spcAft>
        <a:buClr>
          <a:srgbClr val="008000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3pPr>
      <a:lvl4pPr marL="1433513" indent="-2365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1941513" indent="-2270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5pPr>
      <a:lvl6pPr marL="2398713" indent="-2270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6pPr>
      <a:lvl7pPr marL="2855913" indent="-2270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7pPr>
      <a:lvl8pPr marL="3313113" indent="-2270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8pPr>
      <a:lvl9pPr marL="3770313" indent="-2270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315200" cy="1462088"/>
          </a:xfrm>
        </p:spPr>
        <p:txBody>
          <a:bodyPr/>
          <a:lstStyle/>
          <a:p>
            <a:pPr algn="ctr"/>
            <a:r>
              <a:rPr lang="en-US" dirty="0"/>
              <a:t>Data Persistence and</a:t>
            </a:r>
            <a:br>
              <a:rPr lang="en-US" dirty="0"/>
            </a:br>
            <a:r>
              <a:rPr lang="en-US" dirty="0"/>
              <a:t>Object-Relational Mapping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Slides by James </a:t>
            </a:r>
            <a:r>
              <a:rPr lang="en-US" dirty="0" err="1" smtClean="0"/>
              <a:t>Brucker</a:t>
            </a:r>
            <a:r>
              <a:rPr lang="en-US" dirty="0" smtClean="0"/>
              <a:t>, used with his permission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6121-FD8D-47D6-A142-AC663FAC926E}" type="slidenum">
              <a:rPr lang="en-US" smtClean="0"/>
              <a:pPr/>
              <a:t>1</a:t>
            </a:fld>
            <a:endParaRPr lang="th-TH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Transparent Persistence</a:t>
            </a:r>
            <a:endParaRPr lang="th-TH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04800" y="2362200"/>
            <a:ext cx="8337550" cy="2030413"/>
          </a:xfrm>
          <a:prstGeom prst="rect">
            <a:avLst/>
          </a:prstGeom>
          <a:solidFill>
            <a:srgbClr val="FFFFCC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Location ku = new Location( "Kasetsart University"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ku.setAddress( "90 Pahonyotin Road; Bangkok"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// save the location</a:t>
            </a:r>
          </a:p>
          <a:p>
            <a:pPr>
              <a:spcBef>
                <a:spcPct val="20000"/>
              </a:spcBef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dataMapper.save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 ku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// change the address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ku.setAddress( "</a:t>
            </a:r>
            <a:r>
              <a:rPr lang="en-US" sz="1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Kampaengsaen, Nakorn Pathom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" );</a:t>
            </a:r>
            <a:endParaRPr lang="th-TH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57200" y="1371600"/>
            <a:ext cx="8318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With </a:t>
            </a:r>
            <a:r>
              <a:rPr lang="en-US" sz="2400" i="1">
                <a:solidFill>
                  <a:schemeClr val="tx2"/>
                </a:solidFill>
              </a:rPr>
              <a:t>transparent persistence</a:t>
            </a:r>
            <a:r>
              <a:rPr lang="en-US" sz="2400"/>
              <a:t>, any changes to a persistent object are automatically propagated to the database.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838200" y="4953000"/>
            <a:ext cx="6958013" cy="15049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  <a:tab pos="4006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762000" algn="l"/>
                <a:tab pos="4006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tabLst>
                <a:tab pos="762000" algn="l"/>
                <a:tab pos="4006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tabLst>
                <a:tab pos="762000" algn="l"/>
                <a:tab pos="4006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tabLst>
                <a:tab pos="762000" algn="l"/>
                <a:tab pos="4006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62000" algn="l"/>
                <a:tab pos="4006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62000" algn="l"/>
                <a:tab pos="4006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62000" algn="l"/>
                <a:tab pos="4006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62000" algn="l"/>
                <a:tab pos="4006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LOCATIONS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id	name	address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101	Kasetsart University	</a:t>
            </a:r>
            <a:r>
              <a:rPr lang="en-US" sz="20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Kampaengsaen ...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102	Seacon Square	120 Srinakarin ...</a:t>
            </a: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H="1">
            <a:off x="862013" y="5324475"/>
            <a:ext cx="69342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487488" y="5349875"/>
            <a:ext cx="0" cy="110331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4824413" y="5324475"/>
            <a:ext cx="0" cy="110331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862013" y="5705475"/>
            <a:ext cx="69342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10</a:t>
            </a:fld>
            <a:endParaRPr lang="th-TH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O-R Mapping of n-to-1 Associations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15925" y="1630363"/>
            <a:ext cx="3105150" cy="18700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Event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id: int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name: String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startDate: Date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location: Location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 flipV="1">
            <a:off x="415925" y="2043113"/>
            <a:ext cx="310515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27" name="Group 11"/>
          <p:cNvGrpSpPr>
            <a:grpSpLocks/>
          </p:cNvGrpSpPr>
          <p:nvPr/>
        </p:nvGrpSpPr>
        <p:grpSpPr bwMode="auto">
          <a:xfrm>
            <a:off x="5362575" y="1631950"/>
            <a:ext cx="3117850" cy="1504950"/>
            <a:chOff x="451" y="1298"/>
            <a:chExt cx="1964" cy="948"/>
          </a:xfrm>
        </p:grpSpPr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451" y="1298"/>
              <a:ext cx="1964" cy="94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Location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id: int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name: String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address: String</a:t>
              </a:r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 flipH="1">
              <a:off x="451" y="1550"/>
              <a:ext cx="196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3521075" y="2592388"/>
            <a:ext cx="186531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910138" y="2154238"/>
            <a:ext cx="401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521075" y="2193925"/>
            <a:ext cx="401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*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11</a:t>
            </a:fld>
            <a:endParaRPr lang="th-TH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O-R Mapping of n-to-1 Associations</a:t>
            </a:r>
          </a:p>
        </p:txBody>
      </p:sp>
      <p:sp>
        <p:nvSpPr>
          <p:cNvPr id="28675" name="Text Box 1027"/>
          <p:cNvSpPr txBox="1">
            <a:spLocks noChangeArrowheads="1"/>
          </p:cNvSpPr>
          <p:nvPr/>
        </p:nvSpPr>
        <p:spPr bwMode="auto">
          <a:xfrm>
            <a:off x="415925" y="1630363"/>
            <a:ext cx="3105150" cy="18700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Event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id: int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name: String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startDate: Date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location: Location</a:t>
            </a:r>
          </a:p>
        </p:txBody>
      </p:sp>
      <p:sp>
        <p:nvSpPr>
          <p:cNvPr id="28676" name="Text Box 1028"/>
          <p:cNvSpPr txBox="1">
            <a:spLocks noChangeArrowheads="1"/>
          </p:cNvSpPr>
          <p:nvPr/>
        </p:nvSpPr>
        <p:spPr bwMode="auto">
          <a:xfrm>
            <a:off x="4824413" y="4913313"/>
            <a:ext cx="3992562" cy="14446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74663" algn="l"/>
                <a:tab pos="1711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474663" algn="l"/>
                <a:tab pos="1711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tabLst>
                <a:tab pos="474663" algn="l"/>
                <a:tab pos="1711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tabLst>
                <a:tab pos="474663" algn="l"/>
                <a:tab pos="1711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tabLst>
                <a:tab pos="474663" algn="l"/>
                <a:tab pos="1711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1711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1711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1711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17113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LOCATIONS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PK	</a:t>
            </a:r>
            <a:r>
              <a:rPr lang="en-US" sz="20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	INTEGER</a:t>
            </a:r>
          </a:p>
          <a:p>
            <a:pPr>
              <a:spcBef>
                <a:spcPct val="1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name	VARCHAR</a:t>
            </a:r>
          </a:p>
          <a:p>
            <a:pPr>
              <a:spcBef>
                <a:spcPct val="1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address	VARCHAR</a:t>
            </a:r>
          </a:p>
        </p:txBody>
      </p:sp>
      <p:sp>
        <p:nvSpPr>
          <p:cNvPr id="28677" name="Line 1029"/>
          <p:cNvSpPr>
            <a:spLocks noChangeShapeType="1"/>
          </p:cNvSpPr>
          <p:nvPr/>
        </p:nvSpPr>
        <p:spPr bwMode="auto">
          <a:xfrm flipH="1" flipV="1">
            <a:off x="415925" y="2043113"/>
            <a:ext cx="310515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1030"/>
          <p:cNvSpPr>
            <a:spLocks noChangeShapeType="1"/>
          </p:cNvSpPr>
          <p:nvPr/>
        </p:nvSpPr>
        <p:spPr bwMode="auto">
          <a:xfrm flipH="1">
            <a:off x="4837113" y="5314950"/>
            <a:ext cx="396398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1031"/>
          <p:cNvSpPr>
            <a:spLocks noChangeShapeType="1"/>
          </p:cNvSpPr>
          <p:nvPr/>
        </p:nvSpPr>
        <p:spPr bwMode="auto">
          <a:xfrm>
            <a:off x="2173288" y="3508375"/>
            <a:ext cx="0" cy="322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AutoShape 1032"/>
          <p:cNvSpPr>
            <a:spLocks noChangeArrowheads="1"/>
          </p:cNvSpPr>
          <p:nvPr/>
        </p:nvSpPr>
        <p:spPr bwMode="auto">
          <a:xfrm>
            <a:off x="1816100" y="3821113"/>
            <a:ext cx="738188" cy="538162"/>
          </a:xfrm>
          <a:prstGeom prst="hexagon">
            <a:avLst>
              <a:gd name="adj" fmla="val 34292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1033"/>
          <p:cNvSpPr>
            <a:spLocks noChangeShapeType="1"/>
          </p:cNvSpPr>
          <p:nvPr/>
        </p:nvSpPr>
        <p:spPr bwMode="auto">
          <a:xfrm>
            <a:off x="2174875" y="4373563"/>
            <a:ext cx="0" cy="558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34"/>
          <p:cNvSpPr>
            <a:spLocks noChangeShapeType="1"/>
          </p:cNvSpPr>
          <p:nvPr/>
        </p:nvSpPr>
        <p:spPr bwMode="auto">
          <a:xfrm>
            <a:off x="5335588" y="5310188"/>
            <a:ext cx="0" cy="102711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683" name="Group 1035"/>
          <p:cNvGrpSpPr>
            <a:grpSpLocks/>
          </p:cNvGrpSpPr>
          <p:nvPr/>
        </p:nvGrpSpPr>
        <p:grpSpPr bwMode="auto">
          <a:xfrm>
            <a:off x="5362575" y="1631950"/>
            <a:ext cx="3117850" cy="1504950"/>
            <a:chOff x="451" y="1298"/>
            <a:chExt cx="1964" cy="948"/>
          </a:xfrm>
        </p:grpSpPr>
        <p:sp>
          <p:nvSpPr>
            <p:cNvPr id="28684" name="Text Box 1036"/>
            <p:cNvSpPr txBox="1">
              <a:spLocks noChangeArrowheads="1"/>
            </p:cNvSpPr>
            <p:nvPr/>
          </p:nvSpPr>
          <p:spPr bwMode="auto">
            <a:xfrm>
              <a:off x="451" y="1298"/>
              <a:ext cx="1964" cy="94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Location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id: int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name: String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address: String</a:t>
              </a:r>
            </a:p>
          </p:txBody>
        </p:sp>
        <p:sp>
          <p:nvSpPr>
            <p:cNvPr id="28685" name="Line 1037"/>
            <p:cNvSpPr>
              <a:spLocks noChangeShapeType="1"/>
            </p:cNvSpPr>
            <p:nvPr/>
          </p:nvSpPr>
          <p:spPr bwMode="auto">
            <a:xfrm flipH="1">
              <a:off x="451" y="1550"/>
              <a:ext cx="196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6" name="Line 1038"/>
          <p:cNvSpPr>
            <a:spLocks noChangeShapeType="1"/>
          </p:cNvSpPr>
          <p:nvPr/>
        </p:nvSpPr>
        <p:spPr bwMode="auto">
          <a:xfrm>
            <a:off x="3521075" y="2592388"/>
            <a:ext cx="186531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Text Box 1039"/>
          <p:cNvSpPr txBox="1">
            <a:spLocks noChangeArrowheads="1"/>
          </p:cNvSpPr>
          <p:nvPr/>
        </p:nvSpPr>
        <p:spPr bwMode="auto">
          <a:xfrm>
            <a:off x="279400" y="4940300"/>
            <a:ext cx="3805238" cy="177958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EVENTS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PK	id	INTEGER</a:t>
            </a:r>
          </a:p>
          <a:p>
            <a:pPr>
              <a:spcBef>
                <a:spcPct val="1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name	VARCHAR</a:t>
            </a:r>
          </a:p>
          <a:p>
            <a:pPr>
              <a:spcBef>
                <a:spcPct val="1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start_date TIMESTAMP</a:t>
            </a:r>
          </a:p>
          <a:p>
            <a:pPr>
              <a:spcBef>
                <a:spcPct val="1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FK	</a:t>
            </a:r>
            <a:r>
              <a:rPr lang="en-US" sz="20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location_id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INTEGER</a:t>
            </a:r>
          </a:p>
        </p:txBody>
      </p:sp>
      <p:sp>
        <p:nvSpPr>
          <p:cNvPr id="28688" name="Line 1040"/>
          <p:cNvSpPr>
            <a:spLocks noChangeShapeType="1"/>
          </p:cNvSpPr>
          <p:nvPr/>
        </p:nvSpPr>
        <p:spPr bwMode="auto">
          <a:xfrm flipH="1">
            <a:off x="292100" y="5341938"/>
            <a:ext cx="382587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041"/>
          <p:cNvSpPr>
            <a:spLocks noChangeShapeType="1"/>
          </p:cNvSpPr>
          <p:nvPr/>
        </p:nvSpPr>
        <p:spPr bwMode="auto">
          <a:xfrm>
            <a:off x="790575" y="5337175"/>
            <a:ext cx="0" cy="13636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8690" name="AutoShape 1042"/>
          <p:cNvCxnSpPr>
            <a:cxnSpLocks noChangeShapeType="1"/>
            <a:stCxn id="28687" idx="3"/>
          </p:cNvCxnSpPr>
          <p:nvPr/>
        </p:nvCxnSpPr>
        <p:spPr bwMode="auto">
          <a:xfrm flipV="1">
            <a:off x="4084638" y="5473700"/>
            <a:ext cx="612775" cy="357188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8691" name="Group 1043"/>
          <p:cNvGrpSpPr>
            <a:grpSpLocks/>
          </p:cNvGrpSpPr>
          <p:nvPr/>
        </p:nvGrpSpPr>
        <p:grpSpPr bwMode="auto">
          <a:xfrm>
            <a:off x="2179638" y="4572000"/>
            <a:ext cx="4446587" cy="350838"/>
            <a:chOff x="1373" y="2880"/>
            <a:chExt cx="2801" cy="221"/>
          </a:xfrm>
        </p:grpSpPr>
        <p:sp>
          <p:nvSpPr>
            <p:cNvPr id="28692" name="Line 1044"/>
            <p:cNvSpPr>
              <a:spLocks noChangeShapeType="1"/>
            </p:cNvSpPr>
            <p:nvPr/>
          </p:nvSpPr>
          <p:spPr bwMode="auto">
            <a:xfrm>
              <a:off x="1373" y="2880"/>
              <a:ext cx="2801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Line 1045"/>
            <p:cNvSpPr>
              <a:spLocks noChangeShapeType="1"/>
            </p:cNvSpPr>
            <p:nvPr/>
          </p:nvSpPr>
          <p:spPr bwMode="auto">
            <a:xfrm>
              <a:off x="4174" y="2880"/>
              <a:ext cx="0" cy="22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94" name="Text Box 1046"/>
          <p:cNvSpPr txBox="1">
            <a:spLocks noChangeArrowheads="1"/>
          </p:cNvSpPr>
          <p:nvPr/>
        </p:nvSpPr>
        <p:spPr bwMode="auto">
          <a:xfrm>
            <a:off x="4046538" y="3432175"/>
            <a:ext cx="4595812" cy="91598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 Unicode MS" pitchFamily="34" charset="-128"/>
              </a:rPr>
              <a:t>The Data Mapper converts a n-to-1 association to a </a:t>
            </a:r>
            <a:r>
              <a:rPr lang="en-US" i="1">
                <a:solidFill>
                  <a:schemeClr val="tx2"/>
                </a:solidFill>
                <a:latin typeface="Arial Unicode MS" pitchFamily="34" charset="-128"/>
              </a:rPr>
              <a:t>foreign key relation</a:t>
            </a:r>
            <a:r>
              <a:rPr lang="en-US" i="1">
                <a:latin typeface="Arial Unicode MS" pitchFamily="34" charset="-128"/>
              </a:rPr>
              <a:t> (persist) or foreign key to object (retrieve).</a:t>
            </a:r>
          </a:p>
        </p:txBody>
      </p:sp>
      <p:sp>
        <p:nvSpPr>
          <p:cNvPr id="28695" name="Text Box 1047"/>
          <p:cNvSpPr txBox="1">
            <a:spLocks noChangeArrowheads="1"/>
          </p:cNvSpPr>
          <p:nvPr/>
        </p:nvSpPr>
        <p:spPr bwMode="auto">
          <a:xfrm>
            <a:off x="4910138" y="2154238"/>
            <a:ext cx="401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8696" name="Text Box 1048"/>
          <p:cNvSpPr txBox="1">
            <a:spLocks noChangeArrowheads="1"/>
          </p:cNvSpPr>
          <p:nvPr/>
        </p:nvSpPr>
        <p:spPr bwMode="auto">
          <a:xfrm>
            <a:off x="3521075" y="2193925"/>
            <a:ext cx="401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*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12</a:t>
            </a:fld>
            <a:endParaRPr lang="th-TH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O-R Mapping Code for Event</a:t>
            </a:r>
            <a:endParaRPr lang="th-TH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90525" y="1430338"/>
            <a:ext cx="8337550" cy="2360612"/>
          </a:xfrm>
          <a:prstGeom prst="rect">
            <a:avLst/>
          </a:prstGeom>
          <a:solidFill>
            <a:srgbClr val="FFFFCC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Event event = new Event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 "Java Days"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Location ku = new Location( "Kasetsart University"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ku.setAddress( "90 Pahonyotin Road; Bangkok"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event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.setLocation( ku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event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.setStartDate( new Date(108,Calendar.JULY, 1)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// save the event</a:t>
            </a:r>
          </a:p>
          <a:p>
            <a:pPr>
              <a:spcBef>
                <a:spcPct val="20000"/>
              </a:spcBef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dataMapper.save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event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 );</a:t>
            </a:r>
            <a:endParaRPr lang="th-TH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14338" y="3908425"/>
            <a:ext cx="8318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when we save the </a:t>
            </a:r>
            <a:r>
              <a:rPr lang="en-US" sz="2000">
                <a:solidFill>
                  <a:schemeClr val="tx2"/>
                </a:solidFill>
              </a:rPr>
              <a:t>event</a:t>
            </a:r>
            <a:r>
              <a:rPr lang="en-US" sz="2000"/>
              <a:t>, does dataMapper save the </a:t>
            </a:r>
            <a:r>
              <a:rPr lang="en-US" sz="2000">
                <a:solidFill>
                  <a:schemeClr val="tx2"/>
                </a:solidFill>
              </a:rPr>
              <a:t>location</a:t>
            </a:r>
            <a:r>
              <a:rPr lang="en-US" sz="2000"/>
              <a:t>, too?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13</a:t>
            </a:fld>
            <a:endParaRPr lang="th-TH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O-R Mapping Code for Event</a:t>
            </a:r>
            <a:endParaRPr lang="th-TH"/>
          </a:p>
        </p:txBody>
      </p:sp>
      <p:sp>
        <p:nvSpPr>
          <p:cNvPr id="24581" name="Text Box 1029"/>
          <p:cNvSpPr txBox="1">
            <a:spLocks noChangeArrowheads="1"/>
          </p:cNvSpPr>
          <p:nvPr/>
        </p:nvSpPr>
        <p:spPr bwMode="auto">
          <a:xfrm>
            <a:off x="403225" y="1524000"/>
            <a:ext cx="8337550" cy="1039813"/>
          </a:xfrm>
          <a:prstGeom prst="rect">
            <a:avLst/>
          </a:prstGeom>
          <a:solidFill>
            <a:srgbClr val="FFFFCC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b="1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// retrieve the event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Event evt = 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dataMapper.find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 "Java Days"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Location location = 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evt.getLocation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 ); // </a:t>
            </a:r>
            <a:r>
              <a:rPr lang="en-US" sz="1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null?</a:t>
            </a:r>
            <a:endParaRPr lang="th-TH" sz="1800" b="1">
              <a:solidFill>
                <a:srgbClr val="CC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82" name="Text Box 1030"/>
          <p:cNvSpPr txBox="1">
            <a:spLocks noChangeArrowheads="1"/>
          </p:cNvSpPr>
          <p:nvPr/>
        </p:nvSpPr>
        <p:spPr bwMode="auto">
          <a:xfrm>
            <a:off x="412750" y="2743200"/>
            <a:ext cx="8318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when we get the </a:t>
            </a:r>
            <a:r>
              <a:rPr lang="en-US" sz="2000">
                <a:solidFill>
                  <a:schemeClr val="tx2"/>
                </a:solidFill>
              </a:rPr>
              <a:t>event</a:t>
            </a:r>
            <a:r>
              <a:rPr lang="en-US" sz="2000"/>
              <a:t>, does the dataMapper </a:t>
            </a:r>
            <a:r>
              <a:rPr lang="en-US" sz="2000">
                <a:solidFill>
                  <a:schemeClr val="tx2"/>
                </a:solidFill>
              </a:rPr>
              <a:t>create</a:t>
            </a:r>
            <a:r>
              <a:rPr lang="en-US" sz="2000"/>
              <a:t> the </a:t>
            </a:r>
            <a:r>
              <a:rPr lang="en-US" sz="2000">
                <a:solidFill>
                  <a:schemeClr val="tx2"/>
                </a:solidFill>
              </a:rPr>
              <a:t>location</a:t>
            </a:r>
            <a:r>
              <a:rPr lang="en-US" sz="2000"/>
              <a:t>, too?</a:t>
            </a:r>
          </a:p>
        </p:txBody>
      </p:sp>
      <p:sp>
        <p:nvSpPr>
          <p:cNvPr id="24583" name="Text Box 1031"/>
          <p:cNvSpPr txBox="1">
            <a:spLocks noChangeArrowheads="1"/>
          </p:cNvSpPr>
          <p:nvPr/>
        </p:nvSpPr>
        <p:spPr bwMode="auto">
          <a:xfrm>
            <a:off x="403225" y="3429000"/>
            <a:ext cx="8337550" cy="1039813"/>
          </a:xfrm>
          <a:prstGeom prst="rect">
            <a:avLst/>
          </a:prstGeom>
          <a:solidFill>
            <a:srgbClr val="FFFFCC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b="1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// delete the event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Event evt = 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dataMapper.find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 "Java Days"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dataMapper.delete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 evt );</a:t>
            </a:r>
            <a:endParaRPr lang="th-TH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84" name="Text Box 1032"/>
          <p:cNvSpPr txBox="1">
            <a:spLocks noChangeArrowheads="1"/>
          </p:cNvSpPr>
          <p:nvPr/>
        </p:nvSpPr>
        <p:spPr bwMode="auto">
          <a:xfrm>
            <a:off x="412750" y="4800600"/>
            <a:ext cx="83185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does the dataMapper </a:t>
            </a:r>
            <a:r>
              <a:rPr lang="en-US" sz="2000">
                <a:solidFill>
                  <a:schemeClr val="tx2"/>
                </a:solidFill>
              </a:rPr>
              <a:t>delete</a:t>
            </a:r>
            <a:r>
              <a:rPr lang="en-US" sz="2000"/>
              <a:t> the location, too?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what if other events (still in database) also refer to this location?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14</a:t>
            </a:fld>
            <a:endParaRPr lang="th-TH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O-R Mapping of 1-to-n Associations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15925" y="1630363"/>
            <a:ext cx="3105150" cy="15049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Event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id: int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name: String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startDate: Date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 flipV="1">
            <a:off x="415925" y="2043113"/>
            <a:ext cx="310515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275" name="Group 11"/>
          <p:cNvGrpSpPr>
            <a:grpSpLocks/>
          </p:cNvGrpSpPr>
          <p:nvPr/>
        </p:nvGrpSpPr>
        <p:grpSpPr bwMode="auto">
          <a:xfrm>
            <a:off x="5362575" y="1631950"/>
            <a:ext cx="3117850" cy="1504950"/>
            <a:chOff x="451" y="1298"/>
            <a:chExt cx="1964" cy="948"/>
          </a:xfrm>
        </p:grpSpPr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451" y="1298"/>
              <a:ext cx="1964" cy="94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Speaker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id: int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name: String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telephone: String</a:t>
              </a:r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 flipH="1">
              <a:off x="451" y="1550"/>
              <a:ext cx="196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3521075" y="2466975"/>
            <a:ext cx="186531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4114800" y="2057400"/>
            <a:ext cx="12271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2000" i="1"/>
              <a:t>speakers</a:t>
            </a:r>
          </a:p>
          <a:p>
            <a:pPr algn="r">
              <a:spcBef>
                <a:spcPct val="5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*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15</a:t>
            </a:fld>
            <a:endParaRPr lang="th-TH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O-R Mapping of 1-to-n Associations</a:t>
            </a:r>
          </a:p>
        </p:txBody>
      </p:sp>
      <p:sp>
        <p:nvSpPr>
          <p:cNvPr id="29699" name="Text Box 1027"/>
          <p:cNvSpPr txBox="1">
            <a:spLocks noChangeArrowheads="1"/>
          </p:cNvSpPr>
          <p:nvPr/>
        </p:nvSpPr>
        <p:spPr bwMode="auto">
          <a:xfrm>
            <a:off x="415925" y="1630363"/>
            <a:ext cx="3105150" cy="15049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Event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id: int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name: String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startDate: Date</a:t>
            </a:r>
          </a:p>
        </p:txBody>
      </p:sp>
      <p:sp>
        <p:nvSpPr>
          <p:cNvPr id="29700" name="Text Box 1028"/>
          <p:cNvSpPr txBox="1">
            <a:spLocks noChangeArrowheads="1"/>
          </p:cNvSpPr>
          <p:nvPr/>
        </p:nvSpPr>
        <p:spPr bwMode="auto">
          <a:xfrm>
            <a:off x="4824413" y="4913313"/>
            <a:ext cx="3992562" cy="1779587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74663" algn="l"/>
                <a:tab pos="228600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474663" algn="l"/>
                <a:tab pos="228600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tabLst>
                <a:tab pos="474663" algn="l"/>
                <a:tab pos="228600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tabLst>
                <a:tab pos="474663" algn="l"/>
                <a:tab pos="228600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tabLst>
                <a:tab pos="474663" algn="l"/>
                <a:tab pos="228600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28600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28600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28600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28600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SPEAKERS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PK	id	INTEGER</a:t>
            </a:r>
          </a:p>
          <a:p>
            <a:pPr>
              <a:spcBef>
                <a:spcPct val="1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name	VARCHAR</a:t>
            </a:r>
          </a:p>
          <a:p>
            <a:pPr>
              <a:spcBef>
                <a:spcPct val="1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telephone	VARCHAR</a:t>
            </a:r>
          </a:p>
          <a:p>
            <a:pPr>
              <a:spcBef>
                <a:spcPct val="1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FK	</a:t>
            </a:r>
            <a:r>
              <a:rPr lang="en-US" sz="20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event_id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	INTEGER</a:t>
            </a:r>
          </a:p>
        </p:txBody>
      </p:sp>
      <p:sp>
        <p:nvSpPr>
          <p:cNvPr id="29701" name="Line 1029"/>
          <p:cNvSpPr>
            <a:spLocks noChangeShapeType="1"/>
          </p:cNvSpPr>
          <p:nvPr/>
        </p:nvSpPr>
        <p:spPr bwMode="auto">
          <a:xfrm flipH="1" flipV="1">
            <a:off x="415925" y="2043113"/>
            <a:ext cx="310515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1030"/>
          <p:cNvSpPr>
            <a:spLocks noChangeShapeType="1"/>
          </p:cNvSpPr>
          <p:nvPr/>
        </p:nvSpPr>
        <p:spPr bwMode="auto">
          <a:xfrm flipH="1">
            <a:off x="4837113" y="5314950"/>
            <a:ext cx="396398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1031"/>
          <p:cNvSpPr>
            <a:spLocks noChangeShapeType="1"/>
          </p:cNvSpPr>
          <p:nvPr/>
        </p:nvSpPr>
        <p:spPr bwMode="auto">
          <a:xfrm>
            <a:off x="2173288" y="3157538"/>
            <a:ext cx="0" cy="673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AutoShape 1032"/>
          <p:cNvSpPr>
            <a:spLocks noChangeArrowheads="1"/>
          </p:cNvSpPr>
          <p:nvPr/>
        </p:nvSpPr>
        <p:spPr bwMode="auto">
          <a:xfrm>
            <a:off x="1816100" y="3821113"/>
            <a:ext cx="738188" cy="538162"/>
          </a:xfrm>
          <a:prstGeom prst="hexagon">
            <a:avLst>
              <a:gd name="adj" fmla="val 34292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1033"/>
          <p:cNvSpPr>
            <a:spLocks noChangeShapeType="1"/>
          </p:cNvSpPr>
          <p:nvPr/>
        </p:nvSpPr>
        <p:spPr bwMode="auto">
          <a:xfrm>
            <a:off x="2174875" y="4373563"/>
            <a:ext cx="0" cy="558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34"/>
          <p:cNvSpPr>
            <a:spLocks noChangeShapeType="1"/>
          </p:cNvSpPr>
          <p:nvPr/>
        </p:nvSpPr>
        <p:spPr bwMode="auto">
          <a:xfrm flipH="1">
            <a:off x="5334000" y="5310188"/>
            <a:ext cx="1588" cy="135413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07" name="Group 1035"/>
          <p:cNvGrpSpPr>
            <a:grpSpLocks/>
          </p:cNvGrpSpPr>
          <p:nvPr/>
        </p:nvGrpSpPr>
        <p:grpSpPr bwMode="auto">
          <a:xfrm>
            <a:off x="5362575" y="1631950"/>
            <a:ext cx="3117850" cy="1504950"/>
            <a:chOff x="451" y="1298"/>
            <a:chExt cx="1964" cy="948"/>
          </a:xfrm>
        </p:grpSpPr>
        <p:sp>
          <p:nvSpPr>
            <p:cNvPr id="29708" name="Text Box 1036"/>
            <p:cNvSpPr txBox="1">
              <a:spLocks noChangeArrowheads="1"/>
            </p:cNvSpPr>
            <p:nvPr/>
          </p:nvSpPr>
          <p:spPr bwMode="auto">
            <a:xfrm>
              <a:off x="451" y="1298"/>
              <a:ext cx="1964" cy="94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Speaker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id: int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name: String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telephone: String</a:t>
              </a:r>
            </a:p>
          </p:txBody>
        </p:sp>
        <p:sp>
          <p:nvSpPr>
            <p:cNvPr id="29709" name="Line 1037"/>
            <p:cNvSpPr>
              <a:spLocks noChangeShapeType="1"/>
            </p:cNvSpPr>
            <p:nvPr/>
          </p:nvSpPr>
          <p:spPr bwMode="auto">
            <a:xfrm flipH="1">
              <a:off x="451" y="1550"/>
              <a:ext cx="196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10" name="Line 1038"/>
          <p:cNvSpPr>
            <a:spLocks noChangeShapeType="1"/>
          </p:cNvSpPr>
          <p:nvPr/>
        </p:nvSpPr>
        <p:spPr bwMode="auto">
          <a:xfrm>
            <a:off x="3521075" y="2466975"/>
            <a:ext cx="186531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Text Box 1039"/>
          <p:cNvSpPr txBox="1">
            <a:spLocks noChangeArrowheads="1"/>
          </p:cNvSpPr>
          <p:nvPr/>
        </p:nvSpPr>
        <p:spPr bwMode="auto">
          <a:xfrm>
            <a:off x="279400" y="4940300"/>
            <a:ext cx="3805238" cy="177958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EVENTS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PK	id	INTEGER</a:t>
            </a:r>
          </a:p>
          <a:p>
            <a:pPr>
              <a:spcBef>
                <a:spcPct val="1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name	VARCHAR</a:t>
            </a:r>
          </a:p>
          <a:p>
            <a:pPr>
              <a:spcBef>
                <a:spcPct val="1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start_date TIMESTAMP</a:t>
            </a:r>
          </a:p>
          <a:p>
            <a:pPr>
              <a:spcBef>
                <a:spcPct val="1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FK	location_id INT</a:t>
            </a:r>
          </a:p>
        </p:txBody>
      </p:sp>
      <p:sp>
        <p:nvSpPr>
          <p:cNvPr id="29712" name="Line 1040"/>
          <p:cNvSpPr>
            <a:spLocks noChangeShapeType="1"/>
          </p:cNvSpPr>
          <p:nvPr/>
        </p:nvSpPr>
        <p:spPr bwMode="auto">
          <a:xfrm flipH="1">
            <a:off x="292100" y="5341938"/>
            <a:ext cx="382587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041"/>
          <p:cNvSpPr>
            <a:spLocks noChangeShapeType="1"/>
          </p:cNvSpPr>
          <p:nvPr/>
        </p:nvSpPr>
        <p:spPr bwMode="auto">
          <a:xfrm>
            <a:off x="790575" y="5337175"/>
            <a:ext cx="0" cy="13636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14" name="Group 1042"/>
          <p:cNvGrpSpPr>
            <a:grpSpLocks/>
          </p:cNvGrpSpPr>
          <p:nvPr/>
        </p:nvGrpSpPr>
        <p:grpSpPr bwMode="auto">
          <a:xfrm>
            <a:off x="2179638" y="4572000"/>
            <a:ext cx="4446587" cy="350838"/>
            <a:chOff x="1373" y="2880"/>
            <a:chExt cx="2801" cy="221"/>
          </a:xfrm>
        </p:grpSpPr>
        <p:sp>
          <p:nvSpPr>
            <p:cNvPr id="29715" name="Line 1043"/>
            <p:cNvSpPr>
              <a:spLocks noChangeShapeType="1"/>
            </p:cNvSpPr>
            <p:nvPr/>
          </p:nvSpPr>
          <p:spPr bwMode="auto">
            <a:xfrm>
              <a:off x="1373" y="2880"/>
              <a:ext cx="2801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Line 1044"/>
            <p:cNvSpPr>
              <a:spLocks noChangeShapeType="1"/>
            </p:cNvSpPr>
            <p:nvPr/>
          </p:nvSpPr>
          <p:spPr bwMode="auto">
            <a:xfrm>
              <a:off x="4174" y="2880"/>
              <a:ext cx="0" cy="22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17" name="Text Box 1045"/>
          <p:cNvSpPr txBox="1">
            <a:spLocks noChangeArrowheads="1"/>
          </p:cNvSpPr>
          <p:nvPr/>
        </p:nvSpPr>
        <p:spPr bwMode="auto">
          <a:xfrm>
            <a:off x="4046538" y="3432175"/>
            <a:ext cx="4721225" cy="91598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 Unicode MS" pitchFamily="34" charset="-128"/>
              </a:rPr>
              <a:t>Event has a </a:t>
            </a:r>
            <a:r>
              <a:rPr lang="en-US" i="1">
                <a:solidFill>
                  <a:schemeClr val="tx2"/>
                </a:solidFill>
                <a:latin typeface="Arial Unicode MS" pitchFamily="34" charset="-128"/>
              </a:rPr>
              <a:t>collection</a:t>
            </a:r>
            <a:r>
              <a:rPr lang="en-US" i="1">
                <a:latin typeface="Arial Unicode MS" pitchFamily="34" charset="-128"/>
              </a:rPr>
              <a:t> of </a:t>
            </a:r>
            <a:r>
              <a:rPr lang="en-US" i="1">
                <a:solidFill>
                  <a:schemeClr val="tx2"/>
                </a:solidFill>
                <a:latin typeface="Arial Unicode MS" pitchFamily="34" charset="-128"/>
              </a:rPr>
              <a:t>Speakers</a:t>
            </a:r>
            <a:r>
              <a:rPr lang="en-US" i="1">
                <a:latin typeface="Arial Unicode MS" pitchFamily="34" charset="-128"/>
              </a:rPr>
              <a:t>. The Data Mapper</a:t>
            </a:r>
            <a:r>
              <a:rPr lang="en-US" i="1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n-US" i="1">
                <a:latin typeface="Arial Unicode MS" pitchFamily="34" charset="-128"/>
              </a:rPr>
              <a:t>must save collection as Speaker entries with FK reference to Event.</a:t>
            </a:r>
          </a:p>
        </p:txBody>
      </p:sp>
      <p:sp>
        <p:nvSpPr>
          <p:cNvPr id="29718" name="Text Box 1046"/>
          <p:cNvSpPr txBox="1">
            <a:spLocks noChangeArrowheads="1"/>
          </p:cNvSpPr>
          <p:nvPr/>
        </p:nvSpPr>
        <p:spPr bwMode="auto">
          <a:xfrm>
            <a:off x="4114800" y="2057400"/>
            <a:ext cx="12271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2000" i="1"/>
              <a:t>speakers</a:t>
            </a:r>
          </a:p>
          <a:p>
            <a:pPr algn="r">
              <a:spcBef>
                <a:spcPct val="5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*</a:t>
            </a:r>
          </a:p>
        </p:txBody>
      </p:sp>
      <p:sp>
        <p:nvSpPr>
          <p:cNvPr id="29719" name="Rectangle 1047"/>
          <p:cNvSpPr>
            <a:spLocks noChangeArrowheads="1"/>
          </p:cNvSpPr>
          <p:nvPr/>
        </p:nvSpPr>
        <p:spPr bwMode="auto">
          <a:xfrm>
            <a:off x="4859338" y="6362700"/>
            <a:ext cx="439737" cy="263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720" name="AutoShape 1048"/>
          <p:cNvCxnSpPr>
            <a:cxnSpLocks noChangeShapeType="1"/>
            <a:stCxn id="29719" idx="1"/>
            <a:endCxn id="29711" idx="3"/>
          </p:cNvCxnSpPr>
          <p:nvPr/>
        </p:nvCxnSpPr>
        <p:spPr bwMode="auto">
          <a:xfrm rot="10800000">
            <a:off x="4084638" y="5830888"/>
            <a:ext cx="774700" cy="6635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16</a:t>
            </a:fld>
            <a:endParaRPr lang="th-TH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O-R Mapping Code for Collections (1)</a:t>
            </a:r>
            <a:endParaRPr lang="th-TH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90525" y="1430338"/>
            <a:ext cx="8337550" cy="3021012"/>
          </a:xfrm>
          <a:prstGeom prst="rect">
            <a:avLst/>
          </a:prstGeom>
          <a:solidFill>
            <a:srgbClr val="FFFFCC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Event event = new Event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 "Java Days"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event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.setLocation( ku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add event speakers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Speaker gosling = new Speaker( "James Gosling"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Speaker yuen = new Speaker( "Prof. Yuen"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event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getSpeakers().add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 gosling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event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getSpeakers().add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 yuen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save the event</a:t>
            </a:r>
          </a:p>
          <a:p>
            <a:pPr>
              <a:spcBef>
                <a:spcPct val="20000"/>
              </a:spcBef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dataMapper.save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event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 );</a:t>
            </a:r>
            <a:endParaRPr lang="th-TH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1000" y="4800600"/>
            <a:ext cx="83185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Issues:</a:t>
            </a:r>
            <a:r>
              <a:rPr lang="en-US" sz="2000"/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same issues as many-to-1 association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17</a:t>
            </a:fld>
            <a:endParaRPr lang="th-TH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O-R Mapping Code for Collections (2)</a:t>
            </a:r>
            <a:endParaRPr lang="th-TH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04813" y="1430338"/>
            <a:ext cx="8337550" cy="1700212"/>
          </a:xfrm>
          <a:prstGeom prst="rect">
            <a:avLst/>
          </a:prstGeom>
          <a:solidFill>
            <a:srgbClr val="FFFFCC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retrieve the event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Event evt = 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dataMapper.find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 "Java Days"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 speakers = evt.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getSpeakers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out.println( "Speakers for " + evt.getName( )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for( Speaker spkr : speakers ) out.print( spkr.getName() );</a:t>
            </a:r>
            <a:endParaRPr lang="th-TH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14338" y="3497263"/>
            <a:ext cx="83185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what kind of collection does </a:t>
            </a:r>
            <a:r>
              <a:rPr lang="en-US" sz="2000">
                <a:solidFill>
                  <a:schemeClr val="tx2"/>
                </a:solidFill>
              </a:rPr>
              <a:t>dataMapper</a:t>
            </a:r>
            <a:r>
              <a:rPr lang="en-US" sz="2000"/>
              <a:t> return?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can we use </a:t>
            </a:r>
            <a:r>
              <a:rPr lang="en-US" sz="2000" i="1" u="sng"/>
              <a:t>any</a:t>
            </a:r>
            <a:r>
              <a:rPr lang="en-US" sz="2000"/>
              <a:t> collection we want in the Event class?</a:t>
            </a:r>
          </a:p>
          <a:p>
            <a:pPr>
              <a:spcBef>
                <a:spcPct val="50000"/>
              </a:spcBef>
            </a:pPr>
            <a:r>
              <a:rPr lang="en-US" sz="2000"/>
              <a:t>  public class Event {</a:t>
            </a:r>
          </a:p>
          <a:p>
            <a:pPr>
              <a:spcBef>
                <a:spcPct val="50000"/>
              </a:spcBef>
            </a:pPr>
            <a:r>
              <a:rPr lang="en-US" sz="2000"/>
              <a:t>      private </a:t>
            </a:r>
            <a:r>
              <a:rPr lang="en-US" sz="2000">
                <a:solidFill>
                  <a:schemeClr val="tx2"/>
                </a:solidFill>
              </a:rPr>
              <a:t>Set</a:t>
            </a:r>
            <a:r>
              <a:rPr lang="en-US" sz="2000"/>
              <a:t> speakers = new ______;  </a:t>
            </a:r>
            <a:r>
              <a:rPr lang="en-US" sz="2000">
                <a:solidFill>
                  <a:srgbClr val="006600"/>
                </a:solidFill>
              </a:rPr>
              <a:t>// </a:t>
            </a:r>
            <a:r>
              <a:rPr lang="en-US" sz="2000">
                <a:solidFill>
                  <a:srgbClr val="CC0000"/>
                </a:solidFill>
              </a:rPr>
              <a:t>? what kind of collection ?</a:t>
            </a:r>
          </a:p>
          <a:p>
            <a:pPr>
              <a:spcBef>
                <a:spcPct val="50000"/>
              </a:spcBef>
            </a:pPr>
            <a:r>
              <a:rPr lang="en-US" sz="2000"/>
              <a:t>      public setSpeakers( </a:t>
            </a:r>
            <a:r>
              <a:rPr lang="en-US" sz="2000">
                <a:solidFill>
                  <a:schemeClr val="tx2"/>
                </a:solidFill>
              </a:rPr>
              <a:t>Set</a:t>
            </a:r>
            <a:r>
              <a:rPr lang="en-US" sz="2000"/>
              <a:t> speakers ) { this.speakers = speakers;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18</a:t>
            </a:fld>
            <a:endParaRPr lang="th-TH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O-R Mapping of Ordered Collections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15925" y="1630363"/>
            <a:ext cx="3103563" cy="15049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Event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id: int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name: String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startDate: Date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 flipV="1">
            <a:off x="415925" y="2043113"/>
            <a:ext cx="3090863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347" name="Group 11"/>
          <p:cNvGrpSpPr>
            <a:grpSpLocks/>
          </p:cNvGrpSpPr>
          <p:nvPr/>
        </p:nvGrpSpPr>
        <p:grpSpPr bwMode="auto">
          <a:xfrm>
            <a:off x="5362575" y="1631950"/>
            <a:ext cx="3117850" cy="1504950"/>
            <a:chOff x="451" y="1298"/>
            <a:chExt cx="1964" cy="948"/>
          </a:xfrm>
        </p:grpSpPr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451" y="1298"/>
              <a:ext cx="1964" cy="94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Session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id: int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name: String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speaker: Speaker</a:t>
              </a:r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 flipH="1">
              <a:off x="451" y="1550"/>
              <a:ext cx="196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3521075" y="2466975"/>
            <a:ext cx="186531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3505200" y="2057400"/>
            <a:ext cx="1790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r>
              <a:rPr lang="en-US" sz="2000" i="1"/>
              <a:t>sessions</a:t>
            </a:r>
          </a:p>
          <a:p>
            <a:pPr algn="r"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{ordered}*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19</a:t>
            </a:fld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71600"/>
            <a:ext cx="7921625" cy="1905000"/>
          </a:xfrm>
        </p:spPr>
        <p:txBody>
          <a:bodyPr/>
          <a:lstStyle/>
          <a:p>
            <a:r>
              <a:rPr lang="en-US"/>
              <a:t>Applications need to save data to </a:t>
            </a:r>
            <a:r>
              <a:rPr lang="en-US">
                <a:solidFill>
                  <a:schemeClr val="tx2"/>
                </a:solidFill>
              </a:rPr>
              <a:t>persistent storage</a:t>
            </a:r>
            <a:r>
              <a:rPr lang="en-US"/>
              <a:t>.</a:t>
            </a:r>
          </a:p>
          <a:p>
            <a:pPr>
              <a:spcBef>
                <a:spcPct val="50000"/>
              </a:spcBef>
            </a:pPr>
            <a:r>
              <a:rPr lang="en-US"/>
              <a:t>Persistent storage can be database, directory service, or other.</a:t>
            </a:r>
          </a:p>
          <a:p>
            <a:pPr>
              <a:spcBef>
                <a:spcPct val="50000"/>
              </a:spcBef>
            </a:pPr>
            <a:r>
              <a:rPr lang="en-US"/>
              <a:t>For O-O programming, we'd like to save and retrieve </a:t>
            </a:r>
            <a:r>
              <a:rPr lang="en-US" i="1">
                <a:solidFill>
                  <a:schemeClr val="tx2"/>
                </a:solidFill>
              </a:rPr>
              <a:t>objects</a:t>
            </a:r>
            <a:r>
              <a:rPr lang="en-US"/>
              <a:t> to/from storage.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743200" y="3886200"/>
            <a:ext cx="2895600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Java Application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3048000" y="5105400"/>
            <a:ext cx="762000" cy="985838"/>
          </a:xfrm>
          <a:prstGeom prst="can">
            <a:avLst>
              <a:gd name="adj" fmla="val 32344"/>
            </a:avLst>
          </a:prstGeom>
          <a:gradFill rotWithShape="0">
            <a:gsLst>
              <a:gs pos="0">
                <a:schemeClr val="tx2"/>
              </a:gs>
              <a:gs pos="50000">
                <a:schemeClr val="tx2">
                  <a:gamma/>
                  <a:tint val="35686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4191000" y="5029200"/>
            <a:ext cx="762000" cy="985838"/>
          </a:xfrm>
          <a:prstGeom prst="can">
            <a:avLst>
              <a:gd name="adj" fmla="val 32344"/>
            </a:avLst>
          </a:prstGeom>
          <a:gradFill rotWithShape="0">
            <a:gsLst>
              <a:gs pos="0">
                <a:schemeClr val="tx2"/>
              </a:gs>
              <a:gs pos="50000">
                <a:schemeClr val="tx2">
                  <a:gamma/>
                  <a:tint val="35686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3581400" y="5334000"/>
            <a:ext cx="762000" cy="985838"/>
          </a:xfrm>
          <a:prstGeom prst="can">
            <a:avLst>
              <a:gd name="adj" fmla="val 32344"/>
            </a:avLst>
          </a:prstGeom>
          <a:gradFill rotWithShape="0">
            <a:gsLst>
              <a:gs pos="0">
                <a:schemeClr val="tx2"/>
              </a:gs>
              <a:gs pos="50000">
                <a:schemeClr val="tx2">
                  <a:gamma/>
                  <a:tint val="35686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3962400" y="4343400"/>
            <a:ext cx="0" cy="762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924300" y="4495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object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029200" y="56388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Persistent Storage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2</a:t>
            </a:fld>
            <a:endParaRPr lang="th-TH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O-R Mapping of Ordered Collections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15925" y="1630363"/>
            <a:ext cx="3103563" cy="15049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Event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id: int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name: String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startDate: Date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824413" y="4743450"/>
            <a:ext cx="3992562" cy="21145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74663" algn="l"/>
                <a:tab pos="228600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474663" algn="l"/>
                <a:tab pos="228600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tabLst>
                <a:tab pos="474663" algn="l"/>
                <a:tab pos="228600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tabLst>
                <a:tab pos="474663" algn="l"/>
                <a:tab pos="228600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tabLst>
                <a:tab pos="474663" algn="l"/>
                <a:tab pos="228600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28600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28600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28600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28600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SESSIONS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PK	id	INTEGER</a:t>
            </a:r>
          </a:p>
          <a:p>
            <a:pPr>
              <a:spcBef>
                <a:spcPct val="1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name	VARCHAR</a:t>
            </a:r>
          </a:p>
          <a:p>
            <a:pPr>
              <a:spcBef>
                <a:spcPct val="1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FK	</a:t>
            </a:r>
            <a:r>
              <a:rPr lang="en-US" sz="20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event_id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	INTEGER</a:t>
            </a:r>
          </a:p>
          <a:p>
            <a:pPr>
              <a:spcBef>
                <a:spcPct val="1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session_idx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	INT</a:t>
            </a:r>
          </a:p>
          <a:p>
            <a:pPr>
              <a:spcBef>
                <a:spcPct val="1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FK	speaker_id	INT</a:t>
            </a: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 flipV="1">
            <a:off x="415925" y="2043113"/>
            <a:ext cx="3090863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 flipH="1">
            <a:off x="4837113" y="5126038"/>
            <a:ext cx="396398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173288" y="3157538"/>
            <a:ext cx="0" cy="673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1816100" y="3821113"/>
            <a:ext cx="738188" cy="538162"/>
          </a:xfrm>
          <a:prstGeom prst="hexagon">
            <a:avLst>
              <a:gd name="adj" fmla="val 34292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174875" y="4373563"/>
            <a:ext cx="0" cy="558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H="1">
            <a:off x="5332413" y="5135563"/>
            <a:ext cx="3175" cy="172243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31" name="Group 11"/>
          <p:cNvGrpSpPr>
            <a:grpSpLocks/>
          </p:cNvGrpSpPr>
          <p:nvPr/>
        </p:nvGrpSpPr>
        <p:grpSpPr bwMode="auto">
          <a:xfrm>
            <a:off x="5362575" y="1631950"/>
            <a:ext cx="3117850" cy="1139825"/>
            <a:chOff x="451" y="1298"/>
            <a:chExt cx="1964" cy="718"/>
          </a:xfrm>
        </p:grpSpPr>
        <p:sp>
          <p:nvSpPr>
            <p:cNvPr id="30732" name="Text Box 12"/>
            <p:cNvSpPr txBox="1">
              <a:spLocks noChangeArrowheads="1"/>
            </p:cNvSpPr>
            <p:nvPr/>
          </p:nvSpPr>
          <p:spPr bwMode="auto">
            <a:xfrm>
              <a:off x="451" y="1298"/>
              <a:ext cx="1964" cy="71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Session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id: int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name: String</a:t>
              </a: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51" y="1550"/>
              <a:ext cx="196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3521075" y="2466975"/>
            <a:ext cx="186531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79400" y="4940300"/>
            <a:ext cx="3805238" cy="177958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EVENTS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PK	id	INTEGER</a:t>
            </a:r>
          </a:p>
          <a:p>
            <a:pPr>
              <a:spcBef>
                <a:spcPct val="1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name	VARCHAR</a:t>
            </a:r>
          </a:p>
          <a:p>
            <a:pPr>
              <a:spcBef>
                <a:spcPct val="1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start_date TIMESTAMP</a:t>
            </a:r>
          </a:p>
          <a:p>
            <a:pPr>
              <a:spcBef>
                <a:spcPct val="1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FK	location_id INT</a:t>
            </a:r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H="1">
            <a:off x="292100" y="5341938"/>
            <a:ext cx="382587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790575" y="5337175"/>
            <a:ext cx="0" cy="13636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38" name="Group 18"/>
          <p:cNvGrpSpPr>
            <a:grpSpLocks/>
          </p:cNvGrpSpPr>
          <p:nvPr/>
        </p:nvGrpSpPr>
        <p:grpSpPr bwMode="auto">
          <a:xfrm>
            <a:off x="2179638" y="4459288"/>
            <a:ext cx="4446587" cy="312737"/>
            <a:chOff x="1373" y="2880"/>
            <a:chExt cx="2801" cy="221"/>
          </a:xfrm>
        </p:grpSpPr>
        <p:sp>
          <p:nvSpPr>
            <p:cNvPr id="30739" name="Line 19"/>
            <p:cNvSpPr>
              <a:spLocks noChangeShapeType="1"/>
            </p:cNvSpPr>
            <p:nvPr/>
          </p:nvSpPr>
          <p:spPr bwMode="auto">
            <a:xfrm>
              <a:off x="1373" y="2880"/>
              <a:ext cx="2801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Line 20"/>
            <p:cNvSpPr>
              <a:spLocks noChangeShapeType="1"/>
            </p:cNvSpPr>
            <p:nvPr/>
          </p:nvSpPr>
          <p:spPr bwMode="auto">
            <a:xfrm>
              <a:off x="4174" y="2880"/>
              <a:ext cx="0" cy="22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4046538" y="3432175"/>
            <a:ext cx="4721225" cy="91598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 Unicode MS" pitchFamily="34" charset="-128"/>
              </a:rPr>
              <a:t>Event has a </a:t>
            </a:r>
            <a:r>
              <a:rPr lang="en-US" i="1">
                <a:solidFill>
                  <a:schemeClr val="tx2"/>
                </a:solidFill>
                <a:latin typeface="Arial Unicode MS" pitchFamily="34" charset="-128"/>
              </a:rPr>
              <a:t>list</a:t>
            </a:r>
            <a:r>
              <a:rPr lang="en-US" i="1">
                <a:latin typeface="Arial Unicode MS" pitchFamily="34" charset="-128"/>
              </a:rPr>
              <a:t> or </a:t>
            </a:r>
            <a:r>
              <a:rPr lang="en-US" i="1">
                <a:solidFill>
                  <a:schemeClr val="tx2"/>
                </a:solidFill>
                <a:latin typeface="Arial Unicode MS" pitchFamily="34" charset="-128"/>
              </a:rPr>
              <a:t>array</a:t>
            </a:r>
            <a:r>
              <a:rPr lang="en-US" i="1">
                <a:latin typeface="Arial Unicode MS" pitchFamily="34" charset="-128"/>
              </a:rPr>
              <a:t> of Sessions.</a:t>
            </a:r>
            <a:br>
              <a:rPr lang="en-US" i="1">
                <a:latin typeface="Arial Unicode MS" pitchFamily="34" charset="-128"/>
              </a:rPr>
            </a:br>
            <a:r>
              <a:rPr lang="en-US" i="1">
                <a:latin typeface="Arial Unicode MS" pitchFamily="34" charset="-128"/>
              </a:rPr>
              <a:t>The Data Mapper must store a foreign key and a list index in the Session table.</a:t>
            </a: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3505200" y="2057400"/>
            <a:ext cx="1790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r>
              <a:rPr lang="en-US" sz="2000" i="1"/>
              <a:t>sessions</a:t>
            </a:r>
          </a:p>
          <a:p>
            <a:pPr algn="r"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{ordered}*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4846638" y="5873750"/>
            <a:ext cx="439737" cy="263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744" name="AutoShape 24"/>
          <p:cNvCxnSpPr>
            <a:cxnSpLocks noChangeShapeType="1"/>
            <a:stCxn id="30743" idx="1"/>
            <a:endCxn id="30735" idx="3"/>
          </p:cNvCxnSpPr>
          <p:nvPr/>
        </p:nvCxnSpPr>
        <p:spPr bwMode="auto">
          <a:xfrm rot="10800000">
            <a:off x="4084638" y="5830888"/>
            <a:ext cx="762000" cy="1746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20</a:t>
            </a:fld>
            <a:endParaRPr lang="th-TH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O-R Mapping Code for a List</a:t>
            </a:r>
            <a:endParaRPr lang="th-TH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90525" y="1430338"/>
            <a:ext cx="8337550" cy="3351212"/>
          </a:xfrm>
          <a:prstGeom prst="rect">
            <a:avLst/>
          </a:prstGeom>
          <a:solidFill>
            <a:srgbClr val="FFFFCC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add sessions to the event we already saved</a:t>
            </a:r>
          </a:p>
          <a:p>
            <a:pPr>
              <a:spcBef>
                <a:spcPct val="20000"/>
              </a:spcBef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Event event =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dataMapper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.find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 "Java Days"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Speaker gosling = dataMapper.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 "James Gosling"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Session opening = new Session( "Opening Ceremony" )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opening.setSpeaker( gosling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make opening be the 1st session (sessions is a List)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event.getSessions().add( 0, opening )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... </a:t>
            </a:r>
            <a:r>
              <a:rPr lang="en-US" sz="1800" b="1" i="1">
                <a:latin typeface="Courier New" pitchFamily="49" charset="0"/>
                <a:cs typeface="Courier New" pitchFamily="49" charset="0"/>
              </a:rPr>
              <a:t>add more sessions ...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en-US" sz="18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update the event</a:t>
            </a:r>
          </a:p>
          <a:p>
            <a:pPr>
              <a:spcBef>
                <a:spcPct val="20000"/>
              </a:spcBef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dataMapper.update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 event );</a:t>
            </a:r>
            <a:endParaRPr lang="th-TH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14338" y="5160963"/>
            <a:ext cx="83185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does dataMapper use the existing data for gosling in the new Session?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what if our update </a:t>
            </a:r>
            <a:r>
              <a:rPr lang="en-US" sz="2000" i="1">
                <a:solidFill>
                  <a:schemeClr val="tx2"/>
                </a:solidFill>
              </a:rPr>
              <a:t>changes the indices</a:t>
            </a:r>
            <a:r>
              <a:rPr lang="en-US" sz="2000"/>
              <a:t> of other objects in the </a:t>
            </a:r>
            <a:r>
              <a:rPr lang="en-US" sz="2000">
                <a:solidFill>
                  <a:schemeClr val="tx2"/>
                </a:solidFill>
              </a:rPr>
              <a:t>list</a:t>
            </a:r>
            <a:r>
              <a:rPr lang="en-US" sz="2000"/>
              <a:t>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21</a:t>
            </a:fld>
            <a:endParaRPr lang="th-TH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O-R Mapping of m-to-n Associations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15925" y="1630363"/>
            <a:ext cx="3103563" cy="15049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Event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id: int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name: String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startDate: Date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 flipV="1">
            <a:off x="415925" y="2043113"/>
            <a:ext cx="3090863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395" name="Group 11"/>
          <p:cNvGrpSpPr>
            <a:grpSpLocks/>
          </p:cNvGrpSpPr>
          <p:nvPr/>
        </p:nvGrpSpPr>
        <p:grpSpPr bwMode="auto">
          <a:xfrm>
            <a:off x="5876925" y="1631950"/>
            <a:ext cx="2867025" cy="1504950"/>
            <a:chOff x="451" y="1298"/>
            <a:chExt cx="1964" cy="948"/>
          </a:xfrm>
        </p:grpSpPr>
        <p:sp>
          <p:nvSpPr>
            <p:cNvPr id="16396" name="Text Box 12"/>
            <p:cNvSpPr txBox="1">
              <a:spLocks noChangeArrowheads="1"/>
            </p:cNvSpPr>
            <p:nvPr/>
          </p:nvSpPr>
          <p:spPr bwMode="auto">
            <a:xfrm>
              <a:off x="451" y="1298"/>
              <a:ext cx="1964" cy="94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Attendee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id: int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name: String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telephone: String</a:t>
              </a:r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 flipH="1">
              <a:off x="451" y="1550"/>
              <a:ext cx="196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3521075" y="2466975"/>
            <a:ext cx="237966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4572000" y="2117725"/>
            <a:ext cx="13033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2000" i="1"/>
              <a:t>attendees</a:t>
            </a:r>
          </a:p>
          <a:p>
            <a:pPr algn="r"/>
            <a:r>
              <a:rPr lang="en-US" sz="2000" b="1">
                <a:latin typeface="Courier New" pitchFamily="49" charset="0"/>
                <a:cs typeface="Courier New" pitchFamily="49" charset="0"/>
              </a:rPr>
              <a:t>*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3571875" y="2130425"/>
            <a:ext cx="1300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i="1"/>
              <a:t>events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*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22</a:t>
            </a:fld>
            <a:endParaRPr lang="th-TH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O-R Mapping of m-to-n Associations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15925" y="1630363"/>
            <a:ext cx="3103563" cy="15049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Event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id: int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name: String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startDate: Date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526088" y="5019675"/>
            <a:ext cx="3152775" cy="13430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74663" algn="l"/>
                <a:tab pos="19113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474663" algn="l"/>
                <a:tab pos="19113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tabLst>
                <a:tab pos="474663" algn="l"/>
                <a:tab pos="19113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tabLst>
                <a:tab pos="474663" algn="l"/>
                <a:tab pos="19113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tabLst>
                <a:tab pos="474663" algn="l"/>
                <a:tab pos="19113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19113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19113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19113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19113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ATTENDEES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PK	id	INTEGER</a:t>
            </a:r>
          </a:p>
          <a:p>
            <a:pPr>
              <a:spcBef>
                <a:spcPct val="1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name	VARCHAR</a:t>
            </a:r>
          </a:p>
          <a:p>
            <a:pPr>
              <a:spcBef>
                <a:spcPct val="1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telephone	VARCHAR</a:t>
            </a: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 flipV="1">
            <a:off x="415925" y="2043113"/>
            <a:ext cx="3090863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 flipH="1">
            <a:off x="5562600" y="5402263"/>
            <a:ext cx="3125788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173288" y="3157538"/>
            <a:ext cx="0" cy="673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1816100" y="3821113"/>
            <a:ext cx="738188" cy="538162"/>
          </a:xfrm>
          <a:prstGeom prst="hexagon">
            <a:avLst>
              <a:gd name="adj" fmla="val 34292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174875" y="4373563"/>
            <a:ext cx="0" cy="558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H="1">
            <a:off x="5997575" y="5411788"/>
            <a:ext cx="3175" cy="9525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55" name="Group 11"/>
          <p:cNvGrpSpPr>
            <a:grpSpLocks/>
          </p:cNvGrpSpPr>
          <p:nvPr/>
        </p:nvGrpSpPr>
        <p:grpSpPr bwMode="auto">
          <a:xfrm>
            <a:off x="5876925" y="1631950"/>
            <a:ext cx="2867025" cy="1504950"/>
            <a:chOff x="451" y="1298"/>
            <a:chExt cx="1964" cy="948"/>
          </a:xfrm>
        </p:grpSpPr>
        <p:sp>
          <p:nvSpPr>
            <p:cNvPr id="31756" name="Text Box 12"/>
            <p:cNvSpPr txBox="1">
              <a:spLocks noChangeArrowheads="1"/>
            </p:cNvSpPr>
            <p:nvPr/>
          </p:nvSpPr>
          <p:spPr bwMode="auto">
            <a:xfrm>
              <a:off x="451" y="1298"/>
              <a:ext cx="1964" cy="94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Attendee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id: int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name: String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telephone: String</a:t>
              </a:r>
            </a:p>
          </p:txBody>
        </p:sp>
        <p:sp>
          <p:nvSpPr>
            <p:cNvPr id="31757" name="Line 13"/>
            <p:cNvSpPr>
              <a:spLocks noChangeShapeType="1"/>
            </p:cNvSpPr>
            <p:nvPr/>
          </p:nvSpPr>
          <p:spPr bwMode="auto">
            <a:xfrm flipH="1">
              <a:off x="451" y="1550"/>
              <a:ext cx="196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3521075" y="2466975"/>
            <a:ext cx="237966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279400" y="5002213"/>
            <a:ext cx="3629025" cy="16446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1859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EVENTS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PK	id	INTEGER</a:t>
            </a:r>
          </a:p>
          <a:p>
            <a:pPr>
              <a:spcBef>
                <a:spcPct val="1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name	VARCHAR</a:t>
            </a:r>
          </a:p>
          <a:p>
            <a:pPr>
              <a:spcBef>
                <a:spcPct val="1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start_date 	TIMESTAMP</a:t>
            </a:r>
          </a:p>
          <a:p>
            <a:pPr>
              <a:spcBef>
                <a:spcPct val="1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FK	location_id INT</a:t>
            </a: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261938" y="5418138"/>
            <a:ext cx="365125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752475" y="5424488"/>
            <a:ext cx="0" cy="126365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4573588" y="2117725"/>
            <a:ext cx="13033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2000" i="1"/>
              <a:t>attendees</a:t>
            </a:r>
          </a:p>
          <a:p>
            <a:pPr algn="r"/>
            <a:r>
              <a:rPr lang="en-US" sz="2000" b="1">
                <a:latin typeface="Courier New" pitchFamily="49" charset="0"/>
                <a:cs typeface="Courier New" pitchFamily="49" charset="0"/>
              </a:rPr>
              <a:t>*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3571875" y="2117725"/>
            <a:ext cx="1300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events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*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3160713" y="3455988"/>
            <a:ext cx="3316287" cy="13430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74663" algn="l"/>
                <a:tab pos="20986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474663" algn="l"/>
                <a:tab pos="20986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tabLst>
                <a:tab pos="474663" algn="l"/>
                <a:tab pos="20986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tabLst>
                <a:tab pos="474663" algn="l"/>
                <a:tab pos="20986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tabLst>
                <a:tab pos="474663" algn="l"/>
                <a:tab pos="20986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0986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0986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0986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74663" algn="l"/>
                <a:tab pos="20986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EVENT_ATTENDEE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PK	id	INTEGER</a:t>
            </a:r>
          </a:p>
          <a:p>
            <a:pPr>
              <a:spcBef>
                <a:spcPct val="1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FK	event_id	INTEGER</a:t>
            </a:r>
          </a:p>
          <a:p>
            <a:pPr>
              <a:spcBef>
                <a:spcPct val="1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FK	attendee_id	INTEGER</a:t>
            </a: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3197225" y="3838575"/>
            <a:ext cx="3249613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 flipH="1">
            <a:off x="3632200" y="3848100"/>
            <a:ext cx="3175" cy="9525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 flipH="1">
            <a:off x="2579688" y="4359275"/>
            <a:ext cx="576262" cy="63817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6488113" y="4622800"/>
            <a:ext cx="338137" cy="4000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23</a:t>
            </a:fld>
            <a:endParaRPr lang="th-TH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of a Data Mapper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Problem: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/>
              <a:t>	What </a:t>
            </a:r>
            <a:r>
              <a:rPr lang="en-US" u="sng"/>
              <a:t>behavior</a:t>
            </a:r>
            <a:r>
              <a:rPr lang="en-US"/>
              <a:t> do we need for a data mapper?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/>
              <a:t>	What operations should it perform?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24</a:t>
            </a:fld>
            <a:endParaRPr lang="th-TH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Object-Relational Operations: CRUD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Common O-R operations are: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/>
              <a:t>	</a:t>
            </a:r>
            <a:r>
              <a:rPr lang="en-US" b="1">
                <a:solidFill>
                  <a:schemeClr val="tx2"/>
                </a:solidFill>
              </a:rPr>
              <a:t>C</a:t>
            </a:r>
            <a:r>
              <a:rPr lang="en-US"/>
              <a:t>reate - save (persist) a new object in the database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/>
              <a:t>	</a:t>
            </a:r>
            <a:r>
              <a:rPr lang="en-US" b="1">
                <a:solidFill>
                  <a:schemeClr val="tx2"/>
                </a:solidFill>
              </a:rPr>
              <a:t>R</a:t>
            </a:r>
            <a:r>
              <a:rPr lang="en-US"/>
              <a:t>etrieve an object from the database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/>
              <a:t>	</a:t>
            </a:r>
            <a:r>
              <a:rPr lang="en-US" b="1">
                <a:solidFill>
                  <a:schemeClr val="tx2"/>
                </a:solidFill>
              </a:rPr>
              <a:t>U</a:t>
            </a:r>
            <a:r>
              <a:rPr lang="en-US"/>
              <a:t>pdate data for an object already saved in database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/>
              <a:t>	</a:t>
            </a:r>
            <a:r>
              <a:rPr lang="en-US" b="1">
                <a:solidFill>
                  <a:schemeClr val="tx2"/>
                </a:solidFill>
              </a:rPr>
              <a:t>D</a:t>
            </a:r>
            <a:r>
              <a:rPr lang="en-US"/>
              <a:t>elete object's data from the database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25</a:t>
            </a:fld>
            <a:endParaRPr lang="th-TH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Model for Data Mapper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36788" y="1430338"/>
            <a:ext cx="4672012" cy="32734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  <a:spcAft>
                <a:spcPct val="100000"/>
              </a:spcAft>
            </a:pPr>
            <a:r>
              <a:rPr lang="en-US" sz="2000" b="1" u="sng">
                <a:latin typeface="Courier New" pitchFamily="49" charset="0"/>
                <a:cs typeface="Courier New" pitchFamily="49" charset="0"/>
              </a:rPr>
              <a:t>Data Mapper</a:t>
            </a:r>
          </a:p>
          <a:p>
            <a:pPr>
              <a:spcBef>
                <a:spcPct val="40000"/>
              </a:spcBef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load( id ) : T</a:t>
            </a:r>
          </a:p>
          <a:p>
            <a:pPr>
              <a:spcBef>
                <a:spcPct val="40000"/>
              </a:spcBef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find( query : String ) : T[*]</a:t>
            </a:r>
          </a:p>
          <a:p>
            <a:pPr>
              <a:spcBef>
                <a:spcPct val="40000"/>
              </a:spcBef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findAll( ) : T[*]</a:t>
            </a:r>
          </a:p>
          <a:p>
            <a:pPr>
              <a:spcBef>
                <a:spcPct val="40000"/>
              </a:spcBef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save( object : T ) </a:t>
            </a:r>
          </a:p>
          <a:p>
            <a:pPr>
              <a:spcBef>
                <a:spcPct val="40000"/>
              </a:spcBef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update( object : T )</a:t>
            </a:r>
          </a:p>
          <a:p>
            <a:pPr>
              <a:spcBef>
                <a:spcPct val="40000"/>
              </a:spcBef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delete( object : T )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2225675" y="2030413"/>
            <a:ext cx="469582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600825" y="1328738"/>
            <a:ext cx="47625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T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 flipV="1">
            <a:off x="7086600" y="1752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7239000" y="2422525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A UML Type Parameter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09600" y="4784725"/>
            <a:ext cx="8001000" cy="1778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8065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18065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tabLst>
                <a:tab pos="18065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tabLst>
                <a:tab pos="18065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tabLst>
                <a:tab pos="18065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065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065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065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065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  <a:cs typeface="Arial" charset="0"/>
              </a:rPr>
              <a:t>The method to "load" an Object by its identifier is sometimes named: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load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( id )</a:t>
            </a:r>
            <a:r>
              <a:rPr lang="en-US" sz="2000">
                <a:latin typeface="Arial" charset="0"/>
                <a:cs typeface="Arial" charset="0"/>
              </a:rPr>
              <a:t>	the Hibernate method name and Spring name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( id ), 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findById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( id )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( id )</a:t>
            </a:r>
            <a:r>
              <a:rPr lang="en-US" sz="2000">
                <a:latin typeface="Arial" charset="0"/>
                <a:cs typeface="Arial" charset="0"/>
              </a:rPr>
              <a:t>	similar to load( id ) but no exception if id is not found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26</a:t>
            </a:fld>
            <a:endParaRPr lang="th-TH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Data Mapping for Event Class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Data Mapper is also called "</a:t>
            </a:r>
            <a:r>
              <a:rPr lang="en-US">
                <a:solidFill>
                  <a:schemeClr val="tx2"/>
                </a:solidFill>
              </a:rPr>
              <a:t>Data Access Object</a:t>
            </a:r>
            <a:r>
              <a:rPr lang="en-US"/>
              <a:t>" (DAO).</a:t>
            </a:r>
          </a:p>
          <a:p>
            <a:r>
              <a:rPr lang="en-US"/>
              <a:t>Hibernate uses the term data access object.</a:t>
            </a:r>
          </a:p>
          <a:p>
            <a:r>
              <a:rPr lang="en-US"/>
              <a:t>We use DAO in data mapper names, e.g.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EventDao</a:t>
            </a:r>
            <a:r>
              <a:rPr lang="en-US"/>
              <a:t>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879600" y="3219450"/>
            <a:ext cx="5386388" cy="2692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EventDao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findById( id: int ) : Event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find( query: String ) : Event[*]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save( evt: Event )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update( evt: Event 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delete( evt: Event )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H="1">
            <a:off x="1874838" y="3619500"/>
            <a:ext cx="5384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27</a:t>
            </a:fld>
            <a:endParaRPr lang="th-TH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Layered Design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290638" y="1752600"/>
            <a:ext cx="6713537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User Interface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90638" y="2619375"/>
            <a:ext cx="6713537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Application Logic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290638" y="3497263"/>
            <a:ext cx="3357562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Domain Objects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648200" y="3498850"/>
            <a:ext cx="3357563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DAO</a:t>
            </a:r>
            <a:r>
              <a:rPr lang="en-US"/>
              <a:t> 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648200" y="4325938"/>
            <a:ext cx="3355975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O-R Mapping Framework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292225" y="4316413"/>
            <a:ext cx="3355975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Other Services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648200" y="5167313"/>
            <a:ext cx="3355975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JDBC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292225" y="5168900"/>
            <a:ext cx="33559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Foundation Classes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4648200" y="2128838"/>
            <a:ext cx="0" cy="476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4786313" y="2192338"/>
            <a:ext cx="1189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ui event</a:t>
            </a: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4827588" y="2995613"/>
            <a:ext cx="0" cy="476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876800" y="3059113"/>
            <a:ext cx="175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CRUD request</a:t>
            </a: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5013325" y="3873500"/>
            <a:ext cx="1588" cy="4508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5127625" y="3937000"/>
            <a:ext cx="1552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ORM API</a:t>
            </a:r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6838950" y="3859213"/>
            <a:ext cx="0" cy="45085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6983413" y="3914775"/>
            <a:ext cx="1716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domain object</a:t>
            </a:r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V="1">
            <a:off x="6827838" y="3009900"/>
            <a:ext cx="0" cy="45085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6972300" y="3065463"/>
            <a:ext cx="1841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domain object</a:t>
            </a:r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V="1">
            <a:off x="6804025" y="2135188"/>
            <a:ext cx="0" cy="45085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6948488" y="2190750"/>
            <a:ext cx="1841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data xfer object</a:t>
            </a:r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5181600" y="4724400"/>
            <a:ext cx="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5229225" y="4791075"/>
            <a:ext cx="1552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JDBC API</a:t>
            </a:r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V="1">
            <a:off x="6867525" y="4687888"/>
            <a:ext cx="0" cy="45085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7011988" y="4743450"/>
            <a:ext cx="1716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ResultSet, etc.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28</a:t>
            </a:fld>
            <a:endParaRPr lang="th-TH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What's Next?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The Choices: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800600" y="1828800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/>
          </a:p>
        </p:txBody>
      </p:sp>
      <p:graphicFrame>
        <p:nvGraphicFramePr>
          <p:cNvPr id="25631" name="Group 31"/>
          <p:cNvGraphicFramePr>
            <a:graphicFrameLocks noGrp="1"/>
          </p:cNvGraphicFramePr>
          <p:nvPr/>
        </p:nvGraphicFramePr>
        <p:xfrm>
          <a:off x="762000" y="1981200"/>
          <a:ext cx="7467600" cy="3726815"/>
        </p:xfrm>
        <a:graphic>
          <a:graphicData uri="http://schemas.openxmlformats.org/drawingml/2006/table">
            <a:tbl>
              <a:tblPr/>
              <a:tblGrid>
                <a:gridCol w="3733800"/>
                <a:gridCol w="3733800"/>
              </a:tblGrid>
              <a:tr h="147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Write the OR Mapping yourself using Java and JDBC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SQL Fundamentals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JDBC Fundamentals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Configure Database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Use an existing O-R Framework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Compare O-R frameworks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Learn to use one framework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Configure Database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29</a:t>
            </a:fld>
            <a:endParaRPr lang="th-T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 with Databases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/>
              <a:t>Databases store data in rows in </a:t>
            </a:r>
            <a:r>
              <a:rPr lang="en-US" i="1"/>
              <a:t>tables</a:t>
            </a:r>
            <a:r>
              <a:rPr lang="en-US"/>
              <a:t>, which are not like objects.</a:t>
            </a:r>
          </a:p>
          <a:p>
            <a:pPr>
              <a:spcBef>
                <a:spcPct val="50000"/>
              </a:spcBef>
            </a:pPr>
            <a:r>
              <a:rPr lang="en-US"/>
              <a:t>We can simulate object </a:t>
            </a:r>
            <a:r>
              <a:rPr lang="en-US">
                <a:solidFill>
                  <a:schemeClr val="tx2"/>
                </a:solidFill>
              </a:rPr>
              <a:t>associations</a:t>
            </a:r>
            <a:r>
              <a:rPr lang="en-US"/>
              <a:t> and </a:t>
            </a:r>
            <a:r>
              <a:rPr lang="en-US">
                <a:solidFill>
                  <a:schemeClr val="tx2"/>
                </a:solidFill>
              </a:rPr>
              <a:t>collections</a:t>
            </a:r>
            <a:r>
              <a:rPr lang="en-US"/>
              <a:t> using </a:t>
            </a:r>
            <a:r>
              <a:rPr lang="en-US">
                <a:solidFill>
                  <a:schemeClr val="tx2"/>
                </a:solidFill>
              </a:rPr>
              <a:t>relations</a:t>
            </a:r>
            <a:r>
              <a:rPr lang="en-US"/>
              <a:t> between rows in tables.</a:t>
            </a:r>
          </a:p>
          <a:p>
            <a:pPr>
              <a:spcBef>
                <a:spcPct val="50000"/>
              </a:spcBef>
            </a:pPr>
            <a:r>
              <a:rPr lang="en-US"/>
              <a:t>Preserving uniqueness of objects and some object properties using persistence is difficult.</a:t>
            </a:r>
          </a:p>
          <a:p>
            <a:pPr>
              <a:spcBef>
                <a:spcPct val="50000"/>
              </a:spcBef>
            </a:pPr>
            <a:r>
              <a:rPr lang="en-US"/>
              <a:t>Some conceptual differences exist, referred to as the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/>
              <a:t> </a:t>
            </a:r>
            <a:r>
              <a:rPr lang="en-US" i="1">
                <a:solidFill>
                  <a:schemeClr val="tx2"/>
                </a:solidFill>
              </a:rPr>
              <a:t>Object-Relational Paradigm Mismatch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3</a:t>
            </a:fld>
            <a:endParaRPr lang="th-TH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These frameworks generally go beyond CRUD</a:t>
            </a:r>
          </a:p>
          <a:p>
            <a:endParaRPr lang="en-US"/>
          </a:p>
          <a:p>
            <a:r>
              <a:rPr lang="en-US" smtClean="0"/>
              <a:t>They also allow something called a “transaction”</a:t>
            </a:r>
          </a:p>
          <a:p>
            <a:pPr lvl="1"/>
            <a:r>
              <a:rPr lang="en-US" smtClean="0"/>
              <a:t>begin_xtn();</a:t>
            </a:r>
          </a:p>
          <a:p>
            <a:pPr lvl="2"/>
            <a:r>
              <a:rPr lang="en-US" smtClean="0"/>
              <a:t>operations on the database</a:t>
            </a:r>
          </a:p>
          <a:p>
            <a:pPr lvl="1"/>
            <a:r>
              <a:rPr lang="en-US" smtClean="0"/>
              <a:t>commit_xtn() or abort_xtn();</a:t>
            </a:r>
          </a:p>
          <a:p>
            <a:pPr lvl="1"/>
            <a:endParaRPr lang="en-US"/>
          </a:p>
          <a:p>
            <a:r>
              <a:rPr lang="en-US" smtClean="0"/>
              <a:t>Has </a:t>
            </a:r>
            <a:r>
              <a:rPr lang="en-US" b="1" i="1" smtClean="0">
                <a:solidFill>
                  <a:srgbClr val="C00000"/>
                </a:solidFill>
              </a:rPr>
              <a:t>all or nothing </a:t>
            </a:r>
            <a:r>
              <a:rPr lang="en-US" smtClean="0"/>
              <a:t>guarantees.  </a:t>
            </a:r>
          </a:p>
          <a:p>
            <a:r>
              <a:rPr lang="en-US" smtClean="0"/>
              <a:t>And they support locking for concurrency control.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30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30707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Persistence Frameworks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Hibernate</a:t>
            </a:r>
            <a:r>
              <a:rPr lang="en-US"/>
              <a:t> - widely used open-source persistence framework for Java. Persistence of POJOs, uses mapping files and object-query language to decouple Java from database. </a:t>
            </a:r>
            <a:r>
              <a:rPr lang="en-US">
                <a:solidFill>
                  <a:schemeClr val="tx2"/>
                </a:solidFill>
              </a:rPr>
              <a:t>NHibernate</a:t>
            </a:r>
            <a:r>
              <a:rPr lang="en-US"/>
              <a:t> for .Net languages.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iBatis</a:t>
            </a:r>
            <a:r>
              <a:rPr lang="en-US"/>
              <a:t> - simple, uses SQL maps. Database schema not transparent to Java code.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Entity Enterprise JavaBeans</a:t>
            </a:r>
            <a:r>
              <a:rPr lang="en-US"/>
              <a:t> - uses EJB container services to perform persistence. Resource hog.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Cayenne</a:t>
            </a:r>
            <a:r>
              <a:rPr lang="en-US"/>
              <a:t> - Apache project, has GUI modeler that eliminates need to write xml files. Can reverse engineer database or generate database schema &amp; Java code.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TopLink</a:t>
            </a:r>
            <a:r>
              <a:rPr lang="en-US"/>
              <a:t> (Oracle), </a:t>
            </a:r>
            <a:r>
              <a:rPr lang="en-US">
                <a:solidFill>
                  <a:schemeClr val="tx2"/>
                </a:solidFill>
              </a:rPr>
              <a:t>Torque</a:t>
            </a:r>
            <a:r>
              <a:rPr lang="en-US"/>
              <a:t> (Apache DB), </a:t>
            </a:r>
            <a:r>
              <a:rPr lang="en-US">
                <a:solidFill>
                  <a:schemeClr val="tx2"/>
                </a:solidFill>
              </a:rPr>
              <a:t>Castor</a:t>
            </a:r>
            <a:r>
              <a:rPr lang="en-US"/>
              <a:t>, ...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31</a:t>
            </a:fld>
            <a:endParaRPr lang="th-TH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Standards and APIs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Java Data Objects</a:t>
            </a:r>
            <a:r>
              <a:rPr lang="en-US" dirty="0"/>
              <a:t> (JDO) - transparent persistence of POJOs; defines query language (JDOQL) and standard for XML descriptors.  </a:t>
            </a:r>
          </a:p>
          <a:p>
            <a:pPr lvl="1"/>
            <a:r>
              <a:rPr lang="en-US" dirty="0"/>
              <a:t>implementations: </a:t>
            </a:r>
            <a:r>
              <a:rPr lang="en-US" dirty="0" err="1">
                <a:solidFill>
                  <a:schemeClr val="tx2"/>
                </a:solidFill>
              </a:rPr>
              <a:t>Kodo</a:t>
            </a:r>
            <a:r>
              <a:rPr lang="en-US" dirty="0"/>
              <a:t>, </a:t>
            </a:r>
            <a:r>
              <a:rPr lang="en-US" dirty="0">
                <a:solidFill>
                  <a:schemeClr val="tx2"/>
                </a:solidFill>
              </a:rPr>
              <a:t>JPOX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</a:rPr>
              <a:t>Java Persistence API</a:t>
            </a:r>
            <a:r>
              <a:rPr lang="en-US" dirty="0"/>
              <a:t> (JPA) - part of the EJB 3.0, defines OR standard, query language (JPQL), and standalone POJO or EJB server-based persistence.</a:t>
            </a:r>
          </a:p>
          <a:p>
            <a:pPr lvl="1"/>
            <a:r>
              <a:rPr lang="en-US" dirty="0"/>
              <a:t>implementations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 err="1">
                <a:solidFill>
                  <a:schemeClr val="tx2"/>
                </a:solidFill>
              </a:rPr>
              <a:t>TopLink</a:t>
            </a:r>
            <a:r>
              <a:rPr lang="en-US" dirty="0">
                <a:solidFill>
                  <a:schemeClr val="tx2"/>
                </a:solidFill>
              </a:rPr>
              <a:t> Essentials</a:t>
            </a:r>
            <a:r>
              <a:rPr lang="en-US" dirty="0"/>
              <a:t> (Glassfish project), </a:t>
            </a:r>
            <a:r>
              <a:rPr lang="en-US" dirty="0" err="1">
                <a:solidFill>
                  <a:schemeClr val="tx2"/>
                </a:solidFill>
              </a:rPr>
              <a:t>OpenJPA</a:t>
            </a:r>
            <a:r>
              <a:rPr lang="en-US" dirty="0"/>
              <a:t>. </a:t>
            </a:r>
            <a:r>
              <a:rPr lang="en-US" dirty="0">
                <a:solidFill>
                  <a:schemeClr val="tx2"/>
                </a:solidFill>
              </a:rPr>
              <a:t>Hibernate</a:t>
            </a:r>
            <a:r>
              <a:rPr lang="en-US" dirty="0"/>
              <a:t> is JPA compliant.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dirty="0"/>
              <a:t>Article: </a:t>
            </a:r>
            <a:r>
              <a:rPr lang="en-US" sz="2000" i="1" dirty="0">
                <a:solidFill>
                  <a:schemeClr val="folHlink"/>
                </a:solidFill>
              </a:rPr>
              <a:t>Adopting a Java Persistence Framework,</a:t>
            </a:r>
            <a:br>
              <a:rPr lang="en-US" sz="2000" i="1" dirty="0">
                <a:solidFill>
                  <a:schemeClr val="folHlink"/>
                </a:solidFill>
              </a:rPr>
            </a:br>
            <a:r>
              <a:rPr lang="en-US" sz="2000" i="1" dirty="0"/>
              <a:t>http://today.java.net/pub/a/today/2007/12/18/adopting-java-persistence-framework.html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32</a:t>
            </a:fld>
            <a:endParaRPr lang="th-TH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Object-Relational Mapping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Purpose</a:t>
            </a:r>
            <a:r>
              <a:rPr lang="en-US"/>
              <a:t>:</a:t>
            </a:r>
          </a:p>
          <a:p>
            <a:r>
              <a:rPr lang="en-US"/>
              <a:t>save object as a row in a database table</a:t>
            </a:r>
          </a:p>
          <a:p>
            <a:r>
              <a:rPr lang="en-US"/>
              <a:t>retrieve data from tables and create objects</a:t>
            </a:r>
          </a:p>
          <a:p>
            <a:r>
              <a:rPr lang="en-US"/>
              <a:t>save and recreate </a:t>
            </a:r>
            <a:r>
              <a:rPr lang="en-US" i="1"/>
              <a:t>associations</a:t>
            </a:r>
            <a:r>
              <a:rPr lang="en-US"/>
              <a:t> between objects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Design Goals:</a:t>
            </a:r>
          </a:p>
          <a:p>
            <a:r>
              <a:rPr lang="en-US"/>
              <a:t>separate object-relational mapping services from the rest of our program</a:t>
            </a:r>
          </a:p>
          <a:p>
            <a:r>
              <a:rPr lang="en-US"/>
              <a:t>minimize the impact of changing database vendor or database schema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4</a:t>
            </a:fld>
            <a:endParaRPr lang="th-T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An Example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71600"/>
            <a:ext cx="7921625" cy="76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An Event Manager application with these classes: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2362200"/>
            <a:ext cx="7972425" cy="337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5</a:t>
            </a:fld>
            <a:endParaRPr lang="th-TH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Object-Relational Mapping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443038"/>
            <a:ext cx="7921625" cy="6207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Map between an object and a row in a database table.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90588" y="5038725"/>
            <a:ext cx="4394200" cy="15049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  <a:tab pos="20986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762000" algn="l"/>
                <a:tab pos="20986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tabLst>
                <a:tab pos="762000" algn="l"/>
                <a:tab pos="20986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tabLst>
                <a:tab pos="762000" algn="l"/>
                <a:tab pos="20986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tabLst>
                <a:tab pos="762000" algn="l"/>
                <a:tab pos="20986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62000" algn="l"/>
                <a:tab pos="20986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62000" algn="l"/>
                <a:tab pos="20986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62000" algn="l"/>
                <a:tab pos="20986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62000" algn="l"/>
                <a:tab pos="209867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LOCATIONS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PK	id	INTEGER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name	VARCHAR(80)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address	VARCHAR(160)</a:t>
            </a:r>
          </a:p>
        </p:txBody>
      </p: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1504950" y="2060575"/>
            <a:ext cx="3117850" cy="1504950"/>
            <a:chOff x="451" y="1298"/>
            <a:chExt cx="1964" cy="948"/>
          </a:xfrm>
        </p:grpSpPr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451" y="1298"/>
              <a:ext cx="1964" cy="94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Location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id: int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name: String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address: String</a:t>
              </a:r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 flipH="1">
              <a:off x="451" y="1550"/>
              <a:ext cx="196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903288" y="5440363"/>
            <a:ext cx="435292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965825" y="2138363"/>
            <a:ext cx="2452688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Class</a:t>
            </a:r>
          </a:p>
          <a:p>
            <a:pPr>
              <a:spcBef>
                <a:spcPct val="20000"/>
              </a:spcBef>
            </a:pPr>
            <a:r>
              <a:rPr lang="en-US" i="1"/>
              <a:t>should have an </a:t>
            </a:r>
            <a:r>
              <a:rPr lang="en-US" i="1">
                <a:solidFill>
                  <a:schemeClr val="tx2"/>
                </a:solidFill>
              </a:rPr>
              <a:t>identifier</a:t>
            </a:r>
            <a:r>
              <a:rPr lang="en-US" i="1"/>
              <a:t> attribute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000750" y="5024438"/>
            <a:ext cx="2452688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tx2"/>
                </a:solidFill>
              </a:rPr>
              <a:t>Database Table</a:t>
            </a:r>
            <a:r>
              <a:rPr lang="en-US"/>
              <a:t> </a:t>
            </a:r>
          </a:p>
          <a:p>
            <a:pPr>
              <a:spcBef>
                <a:spcPct val="20000"/>
              </a:spcBef>
            </a:pPr>
            <a:r>
              <a:rPr lang="en-US" i="1">
                <a:solidFill>
                  <a:schemeClr val="tx2"/>
                </a:solidFill>
              </a:rPr>
              <a:t>identifier</a:t>
            </a:r>
            <a:r>
              <a:rPr lang="en-US" i="1"/>
              <a:t> is usually the primary key of table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3001963" y="3595688"/>
            <a:ext cx="0" cy="4841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2730500" y="4071938"/>
            <a:ext cx="738188" cy="538162"/>
          </a:xfrm>
          <a:prstGeom prst="hexagon">
            <a:avLst>
              <a:gd name="adj" fmla="val 34292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3016250" y="4598988"/>
            <a:ext cx="0" cy="4460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90550" y="4159250"/>
            <a:ext cx="2092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1"/>
              <a:t>Data Mapper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930900" y="3332163"/>
            <a:ext cx="2452688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Data Mapper</a:t>
            </a:r>
          </a:p>
          <a:p>
            <a:pPr>
              <a:spcBef>
                <a:spcPct val="20000"/>
              </a:spcBef>
            </a:pPr>
            <a:r>
              <a:rPr lang="en-US" i="1"/>
              <a:t>convert object to table row data, </a:t>
            </a:r>
            <a:br>
              <a:rPr lang="en-US" i="1"/>
            </a:br>
            <a:r>
              <a:rPr lang="en-US" i="1"/>
              <a:t>convert data types, instantiates objects</a:t>
            </a: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1539875" y="5435600"/>
            <a:ext cx="0" cy="110331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3205163" y="3586163"/>
            <a:ext cx="0" cy="4841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3219450" y="4589463"/>
            <a:ext cx="0" cy="4460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6</a:t>
            </a:fld>
            <a:endParaRPr lang="th-T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Mapping an Object</a:t>
            </a:r>
          </a:p>
        </p:txBody>
      </p:sp>
      <p:sp>
        <p:nvSpPr>
          <p:cNvPr id="32772" name="Text Box 1028"/>
          <p:cNvSpPr txBox="1">
            <a:spLocks noChangeArrowheads="1"/>
          </p:cNvSpPr>
          <p:nvPr/>
        </p:nvSpPr>
        <p:spPr bwMode="auto">
          <a:xfrm>
            <a:off x="914400" y="4572000"/>
            <a:ext cx="6958013" cy="15049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  <a:tab pos="4006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762000" algn="l"/>
                <a:tab pos="4006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tabLst>
                <a:tab pos="762000" algn="l"/>
                <a:tab pos="4006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tabLst>
                <a:tab pos="762000" algn="l"/>
                <a:tab pos="4006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tabLst>
                <a:tab pos="762000" algn="l"/>
                <a:tab pos="4006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62000" algn="l"/>
                <a:tab pos="4006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62000" algn="l"/>
                <a:tab pos="4006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62000" algn="l"/>
                <a:tab pos="4006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62000" algn="l"/>
                <a:tab pos="4006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LOCATIONS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id	name	address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chemeClr val="folHlink"/>
                </a:solidFill>
                <a:latin typeface="Courier New" pitchFamily="49" charset="0"/>
                <a:cs typeface="Courier New" pitchFamily="49" charset="0"/>
              </a:rPr>
              <a:t>101	Kasetsart University	90 Pahonyotin ...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102	Seacon Square	120 Srinakarin ...</a:t>
            </a:r>
          </a:p>
        </p:txBody>
      </p:sp>
      <p:grpSp>
        <p:nvGrpSpPr>
          <p:cNvPr id="32773" name="Group 1029"/>
          <p:cNvGrpSpPr>
            <a:grpSpLocks/>
          </p:cNvGrpSpPr>
          <p:nvPr/>
        </p:nvGrpSpPr>
        <p:grpSpPr bwMode="auto">
          <a:xfrm>
            <a:off x="914400" y="2060575"/>
            <a:ext cx="4648200" cy="1504950"/>
            <a:chOff x="451" y="1298"/>
            <a:chExt cx="1964" cy="948"/>
          </a:xfrm>
        </p:grpSpPr>
        <p:sp>
          <p:nvSpPr>
            <p:cNvPr id="32774" name="Text Box 1030"/>
            <p:cNvSpPr txBox="1">
              <a:spLocks noChangeArrowheads="1"/>
            </p:cNvSpPr>
            <p:nvPr/>
          </p:nvSpPr>
          <p:spPr bwMode="auto">
            <a:xfrm>
              <a:off x="451" y="1298"/>
              <a:ext cx="1964" cy="94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ku : Location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id = </a:t>
              </a:r>
              <a:r>
                <a:rPr lang="en-US" sz="2000" b="1">
                  <a:solidFill>
                    <a:schemeClr val="folHlink"/>
                  </a:solidFill>
                  <a:latin typeface="Courier New" pitchFamily="49" charset="0"/>
                  <a:cs typeface="Courier New" pitchFamily="49" charset="0"/>
                </a:rPr>
                <a:t>101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name = "</a:t>
              </a:r>
              <a:r>
                <a:rPr lang="en-US" sz="2000" b="1">
                  <a:solidFill>
                    <a:schemeClr val="folHlink"/>
                  </a:solidFill>
                  <a:latin typeface="Courier New" pitchFamily="49" charset="0"/>
                  <a:cs typeface="Courier New" pitchFamily="49" charset="0"/>
                </a:rPr>
                <a:t>Kasetsart University</a:t>
              </a: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"</a:t>
              </a:r>
            </a:p>
            <a:p>
              <a:pPr>
                <a:spcBef>
                  <a:spcPct val="2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address = "</a:t>
              </a:r>
              <a:r>
                <a:rPr lang="en-US" sz="2000" b="1">
                  <a:solidFill>
                    <a:schemeClr val="folHlink"/>
                  </a:solidFill>
                  <a:latin typeface="Courier New" pitchFamily="49" charset="0"/>
                  <a:cs typeface="Courier New" pitchFamily="49" charset="0"/>
                </a:rPr>
                <a:t>90 Pahonyotin ...</a:t>
              </a: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"</a:t>
              </a:r>
            </a:p>
          </p:txBody>
        </p:sp>
        <p:sp>
          <p:nvSpPr>
            <p:cNvPr id="32775" name="Line 1031"/>
            <p:cNvSpPr>
              <a:spLocks noChangeShapeType="1"/>
            </p:cNvSpPr>
            <p:nvPr/>
          </p:nvSpPr>
          <p:spPr bwMode="auto">
            <a:xfrm flipH="1">
              <a:off x="451" y="1550"/>
              <a:ext cx="196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6" name="Line 1032"/>
          <p:cNvSpPr>
            <a:spLocks noChangeShapeType="1"/>
          </p:cNvSpPr>
          <p:nvPr/>
        </p:nvSpPr>
        <p:spPr bwMode="auto">
          <a:xfrm flipH="1">
            <a:off x="938213" y="4943475"/>
            <a:ext cx="69342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040"/>
          <p:cNvSpPr>
            <a:spLocks noChangeShapeType="1"/>
          </p:cNvSpPr>
          <p:nvPr/>
        </p:nvSpPr>
        <p:spPr bwMode="auto">
          <a:xfrm>
            <a:off x="1563688" y="4968875"/>
            <a:ext cx="0" cy="110331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1044"/>
          <p:cNvSpPr>
            <a:spLocks noChangeShapeType="1"/>
          </p:cNvSpPr>
          <p:nvPr/>
        </p:nvSpPr>
        <p:spPr bwMode="auto">
          <a:xfrm>
            <a:off x="4900613" y="4943475"/>
            <a:ext cx="0" cy="110331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1045"/>
          <p:cNvSpPr>
            <a:spLocks noChangeShapeType="1"/>
          </p:cNvSpPr>
          <p:nvPr/>
        </p:nvSpPr>
        <p:spPr bwMode="auto">
          <a:xfrm flipH="1">
            <a:off x="938213" y="5324475"/>
            <a:ext cx="69342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Arc 1046"/>
          <p:cNvSpPr>
            <a:spLocks/>
          </p:cNvSpPr>
          <p:nvPr/>
        </p:nvSpPr>
        <p:spPr bwMode="auto">
          <a:xfrm flipH="1">
            <a:off x="306388" y="2362200"/>
            <a:ext cx="533400" cy="3124200"/>
          </a:xfrm>
          <a:custGeom>
            <a:avLst/>
            <a:gdLst>
              <a:gd name="G0" fmla="+- 3 0 0"/>
              <a:gd name="G1" fmla="+- 21600 0 0"/>
              <a:gd name="G2" fmla="+- 21600 0 0"/>
              <a:gd name="T0" fmla="*/ 3 w 21603"/>
              <a:gd name="T1" fmla="*/ 0 h 43200"/>
              <a:gd name="T2" fmla="*/ 0 w 21603"/>
              <a:gd name="T3" fmla="*/ 43200 h 43200"/>
              <a:gd name="T4" fmla="*/ 3 w 2160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3" h="43200" fill="none" extrusionOk="0">
                <a:moveTo>
                  <a:pt x="2" y="0"/>
                </a:moveTo>
                <a:cubicBezTo>
                  <a:pt x="11932" y="0"/>
                  <a:pt x="21603" y="9670"/>
                  <a:pt x="21603" y="21600"/>
                </a:cubicBezTo>
                <a:cubicBezTo>
                  <a:pt x="21603" y="33529"/>
                  <a:pt x="11932" y="43200"/>
                  <a:pt x="3" y="43200"/>
                </a:cubicBezTo>
                <a:cubicBezTo>
                  <a:pt x="2" y="43200"/>
                  <a:pt x="1" y="43199"/>
                  <a:pt x="0" y="43199"/>
                </a:cubicBezTo>
              </a:path>
              <a:path w="21603" h="43200" stroke="0" extrusionOk="0">
                <a:moveTo>
                  <a:pt x="2" y="0"/>
                </a:moveTo>
                <a:cubicBezTo>
                  <a:pt x="11932" y="0"/>
                  <a:pt x="21603" y="9670"/>
                  <a:pt x="21603" y="21600"/>
                </a:cubicBezTo>
                <a:cubicBezTo>
                  <a:pt x="21603" y="33529"/>
                  <a:pt x="11932" y="43200"/>
                  <a:pt x="3" y="43200"/>
                </a:cubicBezTo>
                <a:cubicBezTo>
                  <a:pt x="2" y="43200"/>
                  <a:pt x="1" y="43199"/>
                  <a:pt x="0" y="43199"/>
                </a:cubicBezTo>
                <a:lnTo>
                  <a:pt x="3" y="21600"/>
                </a:lnTo>
                <a:close/>
              </a:path>
            </a:pathLst>
          </a:custGeom>
          <a:noFill/>
          <a:ln w="12700">
            <a:solidFill>
              <a:schemeClr val="tx2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Text Box 1047"/>
          <p:cNvSpPr txBox="1">
            <a:spLocks noChangeArrowheads="1"/>
          </p:cNvSpPr>
          <p:nvPr/>
        </p:nvSpPr>
        <p:spPr bwMode="auto">
          <a:xfrm>
            <a:off x="5791200" y="20574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object diagram</a:t>
            </a:r>
          </a:p>
        </p:txBody>
      </p:sp>
      <p:sp>
        <p:nvSpPr>
          <p:cNvPr id="32792" name="Text Box 1048"/>
          <p:cNvSpPr txBox="1">
            <a:spLocks noChangeArrowheads="1"/>
          </p:cNvSpPr>
          <p:nvPr/>
        </p:nvSpPr>
        <p:spPr bwMode="auto">
          <a:xfrm>
            <a:off x="381000" y="3824288"/>
            <a:ext cx="2819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save( 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7</a:t>
            </a:fld>
            <a:endParaRPr lang="th-TH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O-R Mapping Code for Location (1)</a:t>
            </a:r>
            <a:endParaRPr lang="th-TH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90525" y="1430338"/>
            <a:ext cx="8337550" cy="1370012"/>
          </a:xfrm>
          <a:prstGeom prst="rect">
            <a:avLst/>
          </a:prstGeom>
          <a:solidFill>
            <a:srgbClr val="FFFFCC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Location ku = new Location( "Kasetsart University"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ku.setAddress( "90 Pahonyotin Road; Bangkok"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// save the location</a:t>
            </a:r>
          </a:p>
          <a:p>
            <a:pPr>
              <a:spcBef>
                <a:spcPct val="20000"/>
              </a:spcBef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dataMapper.save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 location );</a:t>
            </a:r>
            <a:endParaRPr lang="th-TH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14338" y="3068638"/>
            <a:ext cx="83185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Issues: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data mapper should choose a unique ID for persisted objects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what happens if same data is already in the table?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8</a:t>
            </a:fld>
            <a:endParaRPr lang="th-TH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O-R Mapping Code for Location (2)</a:t>
            </a:r>
            <a:endParaRPr lang="th-TH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4813" y="1430338"/>
            <a:ext cx="8337550" cy="1039812"/>
          </a:xfrm>
          <a:prstGeom prst="rect">
            <a:avLst/>
          </a:prstGeom>
          <a:solidFill>
            <a:srgbClr val="FFFFCC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b="1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// retrieve the location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Location ku1 = 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dataMapper.find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 "Kasetsart University" );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Location ku2 = 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dataMapper.find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 "Kasetsart University" );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14338" y="2627313"/>
            <a:ext cx="83185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how to we tell </a:t>
            </a:r>
            <a:r>
              <a:rPr lang="en-US" sz="2000">
                <a:solidFill>
                  <a:schemeClr val="tx2"/>
                </a:solidFill>
              </a:rPr>
              <a:t>find</a:t>
            </a:r>
            <a:r>
              <a:rPr lang="en-US" sz="2000"/>
              <a:t> </a:t>
            </a:r>
            <a:r>
              <a:rPr lang="en-US" sz="2000" u="sng"/>
              <a:t>what</a:t>
            </a:r>
            <a:r>
              <a:rPr lang="en-US" sz="2000"/>
              <a:t> field to search for?  id?  name?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our code does same </a:t>
            </a:r>
            <a:r>
              <a:rPr lang="en-US" sz="2000">
                <a:solidFill>
                  <a:schemeClr val="tx2"/>
                </a:solidFill>
              </a:rPr>
              <a:t>find</a:t>
            </a:r>
            <a:r>
              <a:rPr lang="en-US" sz="2000"/>
              <a:t> twice, does mapper return the </a:t>
            </a:r>
            <a:r>
              <a:rPr lang="en-US" sz="2000">
                <a:solidFill>
                  <a:schemeClr val="tx2"/>
                </a:solidFill>
              </a:rPr>
              <a:t>same object</a:t>
            </a:r>
            <a:r>
              <a:rPr lang="en-US" sz="2000"/>
              <a:t>?</a:t>
            </a:r>
          </a:p>
          <a:p>
            <a:pPr>
              <a:spcBef>
                <a:spcPct val="50000"/>
              </a:spcBef>
            </a:pPr>
            <a:r>
              <a:rPr lang="en-US" sz="2000"/>
              <a:t>  ( ku1 == ku2 )  =&gt; true or false?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04813" y="4264025"/>
            <a:ext cx="8337550" cy="709613"/>
          </a:xfrm>
          <a:prstGeom prst="rect">
            <a:avLst/>
          </a:prstGeom>
          <a:solidFill>
            <a:srgbClr val="FFFFCC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17575" algn="l"/>
                <a:tab pos="1368425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b="1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// update the address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ku1.setAddress( "Kampaengsaen Road; Kampaengsaen" );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81000" y="5410200"/>
            <a:ext cx="8318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is the address updated automatically in the database?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4553-1080-499E-9FA1-337D78FDFDB3}" type="slidenum">
              <a:rPr lang="en-US" smtClean="0"/>
              <a:pPr/>
              <a:t>9</a:t>
            </a:fld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im">
  <a:themeElements>
    <a:clrScheme name="Jim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Ji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im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im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im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Files\Office2000\Templates\Jim.pot</Template>
  <TotalTime>2273</TotalTime>
  <Words>1735</Words>
  <Application>Microsoft Office PowerPoint</Application>
  <PresentationFormat>On-screen Show (4:3)</PresentationFormat>
  <Paragraphs>393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Jim</vt:lpstr>
      <vt:lpstr>Data Persistence and Object-Relational Mapping</vt:lpstr>
      <vt:lpstr>Goal</vt:lpstr>
      <vt:lpstr>The Problem with Databases</vt:lpstr>
      <vt:lpstr>Object-Relational Mapping</vt:lpstr>
      <vt:lpstr>An Example</vt:lpstr>
      <vt:lpstr>Object-Relational Mapping</vt:lpstr>
      <vt:lpstr>Mapping an Object</vt:lpstr>
      <vt:lpstr>O-R Mapping Code for Location (1)</vt:lpstr>
      <vt:lpstr>O-R Mapping Code for Location (2)</vt:lpstr>
      <vt:lpstr>Transparent Persistence</vt:lpstr>
      <vt:lpstr>O-R Mapping of n-to-1 Associations</vt:lpstr>
      <vt:lpstr>O-R Mapping of n-to-1 Associations</vt:lpstr>
      <vt:lpstr>O-R Mapping Code for Event</vt:lpstr>
      <vt:lpstr>O-R Mapping Code for Event</vt:lpstr>
      <vt:lpstr>O-R Mapping of 1-to-n Associations</vt:lpstr>
      <vt:lpstr>O-R Mapping of 1-to-n Associations</vt:lpstr>
      <vt:lpstr>O-R Mapping Code for Collections (1)</vt:lpstr>
      <vt:lpstr>O-R Mapping Code for Collections (2)</vt:lpstr>
      <vt:lpstr>O-R Mapping of Ordered Collections</vt:lpstr>
      <vt:lpstr>O-R Mapping of Ordered Collections</vt:lpstr>
      <vt:lpstr>O-R Mapping Code for a List</vt:lpstr>
      <vt:lpstr>O-R Mapping of m-to-n Associations</vt:lpstr>
      <vt:lpstr>O-R Mapping of m-to-n Associations</vt:lpstr>
      <vt:lpstr>Design of a Data Mapper</vt:lpstr>
      <vt:lpstr>Object-Relational Operations: CRUD</vt:lpstr>
      <vt:lpstr>Design Model for Data Mapper</vt:lpstr>
      <vt:lpstr>A Data Mapping for Event Class</vt:lpstr>
      <vt:lpstr>Layered Design</vt:lpstr>
      <vt:lpstr>What's Next?</vt:lpstr>
      <vt:lpstr>Transactions</vt:lpstr>
      <vt:lpstr>Persistence Frameworks</vt:lpstr>
      <vt:lpstr>Standards and APIs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Persistence and Object-Relational Mapping</dc:title>
  <dc:creator>James Brucker</dc:creator>
  <cp:lastModifiedBy>ken</cp:lastModifiedBy>
  <cp:revision>15</cp:revision>
  <cp:lastPrinted>2013-03-29T19:47:23Z</cp:lastPrinted>
  <dcterms:created xsi:type="dcterms:W3CDTF">2008-07-25T14:31:10Z</dcterms:created>
  <dcterms:modified xsi:type="dcterms:W3CDTF">2013-04-25T12:42:38Z</dcterms:modified>
</cp:coreProperties>
</file>