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83" r:id="rId15"/>
    <p:sldId id="270" r:id="rId16"/>
    <p:sldId id="286" r:id="rId17"/>
    <p:sldId id="281" r:id="rId18"/>
    <p:sldId id="285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2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DF9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203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2B657-6369-4400-B73F-73B379F4C4F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F7970-5D48-4050-A2E8-01474218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9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4F4959A6-2CC2-4DC1-B673-0733EB3AD8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01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09039-2D76-471A-9EE7-8AE96D156CE6}" type="slidenum">
              <a:rPr lang="en-US"/>
              <a:pPr/>
              <a:t>7</a:t>
            </a:fld>
            <a:endParaRPr lang="en-US"/>
          </a:p>
        </p:txBody>
      </p:sp>
      <p:sp>
        <p:nvSpPr>
          <p:cNvPr id="1126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Why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ListCell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(new Integer(24), …) instead of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ListCell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(24, …)?</a:t>
            </a:r>
          </a:p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Defined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ListCell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as containing objects</a:t>
            </a:r>
          </a:p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Recall 24 is of primitive type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int</a:t>
            </a:r>
            <a:endParaRPr lang="en-US" dirty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new Integer(24) is an object of type Integer</a:t>
            </a:r>
          </a:p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Method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getDatum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() returns an Object, not an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int</a:t>
            </a:r>
            <a:endParaRPr lang="en-US" dirty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This means we often have to know the type of the object returned from a list and have to cast it to the type we need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40B2-A2FF-4AD6-A634-DC973FAFDE06}" type="slidenum">
              <a:rPr lang="en-US"/>
              <a:pPr/>
              <a:t>12</a:t>
            </a:fld>
            <a:endParaRPr lang="en-U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Method is declared static, so it belongs to class and can be invoked by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class.methodName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(), but does not belong to the objects.</a:t>
            </a:r>
          </a:p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Math routines are defined this way: public static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pow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a,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b) can be called anywhere as Math.pow(2,4)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2/22/2013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6A503-9122-4E93-A4B4-7410E404E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04F0-10FD-45AD-8F4F-8CFE6EEE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1033519-28F7-4058-9EC5-EC28C3CEA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34D180-EE11-4E27-8372-9868D38D72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B1DB41-62F8-43FD-B90E-0395AB349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77C1D9-AFAC-4719-9F93-6391FAA78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3AA92E-9305-45E1-8775-754C74D82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9573CC-7A34-4C3A-8E02-369043C5F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78F07F-DEF4-473A-83EA-71882CF0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E4D5D0-211D-4E06-A02A-F355210EBB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D1B77B4-B048-417A-A779-109CB601B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2/22/2013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1E01F3-56FE-48F9-8291-70F50270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r>
              <a:rPr lang="en-US"/>
              <a:t>Lists &amp; Trees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>
            <a:normAutofit fontScale="77500" lnSpcReduction="20000"/>
          </a:bodyPr>
          <a:lstStyle/>
          <a:p>
            <a:r>
              <a:rPr lang="en-US"/>
              <a:t>Lecture </a:t>
            </a:r>
            <a:r>
              <a:rPr lang="en-US" smtClean="0"/>
              <a:t>9</a:t>
            </a:r>
            <a:endParaRPr lang="en-US"/>
          </a:p>
          <a:p>
            <a:r>
              <a:rPr lang="en-US"/>
              <a:t>CS2110 – </a:t>
            </a:r>
            <a:r>
              <a:rPr lang="en-US" smtClean="0"/>
              <a:t>Spring 2013</a:t>
            </a:r>
            <a:endParaRPr lang="en-US"/>
          </a:p>
        </p:txBody>
      </p:sp>
      <p:pic>
        <p:nvPicPr>
          <p:cNvPr id="307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3500438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Access Example: Linear Search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9812F8B-E602-4C95-BAF0-3DEF5116C495}" type="slidenum">
              <a:rPr lang="en-US"/>
              <a:pPr/>
              <a:t>10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1600" b="1" dirty="0">
                <a:solidFill>
                  <a:srgbClr val="3F7F5F"/>
                </a:solidFill>
                <a:latin typeface="Courier New" charset="0"/>
                <a:cs typeface="Courier New" charset="0"/>
                <a:sym typeface="Courier New" charset="0"/>
              </a:rPr>
              <a:t>// Here is another version. Why does this work?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err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search(T 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x, </a:t>
            </a:r>
            <a:r>
              <a:rPr lang="en-US" sz="16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c) {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6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while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(c 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!= </a:t>
            </a:r>
            <a:r>
              <a:rPr lang="en-US" sz="16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null)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{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</a:t>
            </a:r>
            <a:r>
              <a:rPr lang="en-US" sz="16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c.getDatum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().equals(x))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true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smtClean="0"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600" b="1">
                <a:latin typeface="Courier New" charset="0"/>
                <a:cs typeface="Courier New" charset="0"/>
                <a:sym typeface="Courier New" charset="0"/>
              </a:rPr>
              <a:t>c = c.getNext</a:t>
            </a:r>
            <a:r>
              <a:rPr lang="en-US" sz="1600" b="1" smtClean="0">
                <a:latin typeface="Courier New" charset="0"/>
                <a:cs typeface="Courier New" charset="0"/>
                <a:sym typeface="Courier New" charset="0"/>
              </a:rPr>
              <a:t>();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}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false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8305800" y="1905000"/>
            <a:ext cx="1588" cy="1295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1371600" y="3886200"/>
            <a:ext cx="7162800" cy="1955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300"/>
              </a:spcBef>
            </a:pPr>
            <a:r>
              <a:rPr lang="en-US" sz="1600" b="1">
                <a:solidFill>
                  <a:srgbClr val="3F7F5F"/>
                </a:solidFill>
                <a:latin typeface="Courier New" charset="0"/>
                <a:cs typeface="Courier New" charset="0"/>
                <a:sym typeface="Courier New" charset="0"/>
              </a:rPr>
              <a:t>// Scan list looking for x, return true if found </a:t>
            </a:r>
            <a:endParaRPr lang="en-US" sz="1600" b="1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>
              <a:spcBef>
                <a:spcPts val="300"/>
              </a:spcBef>
            </a:pP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search(T 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x, ListCell c) {</a:t>
            </a:r>
          </a:p>
          <a:p>
            <a:pPr>
              <a:spcBef>
                <a:spcPts val="300"/>
              </a:spcBef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for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(ListCell lc = c; lc !=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 lc = lc.getNext()) {</a:t>
            </a:r>
          </a:p>
          <a:p>
            <a:pPr>
              <a:spcBef>
                <a:spcPts val="300"/>
              </a:spcBef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(lc.getDatum().equals(x))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true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}</a:t>
            </a:r>
          </a:p>
          <a:p>
            <a:pPr>
              <a:spcBef>
                <a:spcPts val="300"/>
              </a:spcBef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false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Recursion on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3C209BC-DDA0-4688-8FAE-3E99B4C44BFC}" type="slidenum">
              <a:rPr lang="en-US"/>
              <a:pPr/>
              <a:t>11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92500" lnSpcReduction="20000"/>
          </a:bodyPr>
          <a:lstStyle/>
          <a:p>
            <a:r>
              <a:rPr lang="en-US"/>
              <a:t>Recursion can be done on lists</a:t>
            </a:r>
          </a:p>
          <a:p>
            <a:pPr marL="728663" lvl="1"/>
            <a:r>
              <a:rPr lang="en-US"/>
              <a:t>Similar to recursion on integers</a:t>
            </a:r>
          </a:p>
          <a:p>
            <a:endParaRPr lang="en-US"/>
          </a:p>
          <a:p>
            <a:r>
              <a:rPr lang="en-US"/>
              <a:t>Almost always</a:t>
            </a:r>
          </a:p>
          <a:p>
            <a:pPr marL="728663" lvl="1"/>
            <a:r>
              <a:rPr lang="en-US"/>
              <a:t>Base case: empty list</a:t>
            </a:r>
          </a:p>
          <a:p>
            <a:pPr marL="728663" lvl="1"/>
            <a:r>
              <a:rPr lang="en-US"/>
              <a:t>Recursive case: Assume you can solve problem on the tail, use that in the solution for the whole list</a:t>
            </a:r>
          </a:p>
          <a:p>
            <a:endParaRPr lang="en-US"/>
          </a:p>
          <a:p>
            <a:r>
              <a:rPr lang="en-US"/>
              <a:t>Many list operations can be implemented very simply by using this idea</a:t>
            </a:r>
          </a:p>
          <a:p>
            <a:pPr marL="728663" lvl="1"/>
            <a:r>
              <a:rPr lang="en-US"/>
              <a:t>Although some are easier to implement using iteration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Arial" charset="0"/>
              </a:rPr>
              <a:t>Recursive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5A391E-FB1C-49AD-B4D2-ECFCF9BC37FF}" type="slidenum">
              <a:rPr lang="en-US"/>
              <a:pPr/>
              <a:t>12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dirty="0"/>
              <a:t>Base case: empty list</a:t>
            </a:r>
          </a:p>
          <a:p>
            <a:pPr marL="728663" lvl="1"/>
            <a:r>
              <a:rPr lang="en-US" dirty="0"/>
              <a:t>return false</a:t>
            </a:r>
          </a:p>
          <a:p>
            <a:pPr marL="728663" lvl="1"/>
            <a:endParaRPr lang="en-US" dirty="0"/>
          </a:p>
          <a:p>
            <a:pPr marL="728663" lvl="1"/>
            <a:endParaRPr lang="en-US" dirty="0"/>
          </a:p>
          <a:p>
            <a:r>
              <a:rPr lang="en-US" dirty="0"/>
              <a:t>Recursive case: non-empty list</a:t>
            </a:r>
          </a:p>
          <a:p>
            <a:pPr marL="728663" lvl="1"/>
            <a:r>
              <a:rPr lang="en-US" dirty="0"/>
              <a:t>if data in first cell equals object x, return true</a:t>
            </a:r>
          </a:p>
          <a:p>
            <a:pPr marL="728663" lvl="1"/>
            <a:r>
              <a:rPr lang="en-US" dirty="0"/>
              <a:t>else return the result of doing linear search on the tail</a:t>
            </a: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ym typeface="Arial" charset="0"/>
              </a:rPr>
              <a:t>Recursive Search: Static method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C32EBFB-72F6-4BDD-9829-173709FE1178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sz="quarter"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err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search(T 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x,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c) {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(c ==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false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().equals(x))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true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search(x,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());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8305800" y="1905000"/>
            <a:ext cx="1588" cy="1295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628650" y="4200525"/>
            <a:ext cx="7950200" cy="1143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search(T 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x, ListCell c) {</a:t>
            </a:r>
          </a:p>
          <a:p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 !=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&amp;&amp;</a:t>
            </a:r>
          </a:p>
          <a:p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(c.getDatum().equals(x) || search(x, c.getNext()));</a:t>
            </a:r>
          </a:p>
          <a:p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ym typeface="Arial" charset="0"/>
              </a:rPr>
              <a:t>Recursive Search: Instance method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C32EBFB-72F6-4BDD-9829-173709FE1178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sz="quarter"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search(T x) {</a:t>
            </a:r>
            <a:endParaRPr lang="en-US" sz="1800" b="1" smtClean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(datum.equals(x))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true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800" b="1"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latin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smtClean="0">
                <a:latin typeface="Courier New" charset="0"/>
                <a:cs typeface="Courier New" charset="0"/>
                <a:sym typeface="Courier New" charset="0"/>
              </a:rPr>
              <a:t> (next </a:t>
            </a:r>
            <a:r>
              <a:rPr lang="en-US" sz="1800" b="1">
                <a:latin typeface="Courier New" charset="0"/>
                <a:cs typeface="Courier New" charset="0"/>
                <a:sym typeface="Courier New" charset="0"/>
              </a:rPr>
              <a:t>==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>
                <a:latin typeface="Courier New" charset="0"/>
                <a:cs typeface="Courier New" charset="0"/>
                <a:sym typeface="Courier New" charset="0"/>
              </a:rPr>
              <a:t>)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false</a:t>
            </a:r>
            <a:endParaRPr lang="en-US" sz="1800" b="1" smtClean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latin typeface="Courier New" charset="0"/>
                <a:cs typeface="Courier New" charset="0"/>
                <a:sym typeface="Courier New" charset="0"/>
              </a:rPr>
              <a:t>next.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search(x);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8305800" y="1905000"/>
            <a:ext cx="1588" cy="1295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628650" y="4200525"/>
            <a:ext cx="7950200" cy="1143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search(T x) 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{</a:t>
            </a:r>
          </a:p>
          <a:p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datum.equals(x) || </a:t>
            </a:r>
          </a:p>
          <a:p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(next!=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 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&amp;&amp; next.search(x));</a:t>
            </a:r>
          </a:p>
          <a:p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39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Reversing a List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2EF72FD-F187-47D2-939F-D4FA8C6FA411}" type="slidenum">
              <a:rPr lang="en-US"/>
              <a:pPr/>
              <a:t>15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Given a list, create a new list with elements in reverse order</a:t>
            </a:r>
          </a:p>
          <a:p>
            <a:pPr>
              <a:lnSpc>
                <a:spcPct val="90000"/>
              </a:lnSpc>
            </a:pPr>
            <a:r>
              <a:rPr lang="en-US"/>
              <a:t>Intuition: think of reversing a pile of coins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marL="728663" lvl="1">
              <a:lnSpc>
                <a:spcPct val="90000"/>
              </a:lnSpc>
            </a:pP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</a:pP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</a:pP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</a:pP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</a:pP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pPr>
              <a:lnSpc>
                <a:spcPct val="90000"/>
              </a:lnSpc>
            </a:pPr>
            <a:endParaRPr lang="en-US" b="1">
              <a:latin typeface="Courier New" charset="0"/>
              <a:sym typeface="Courier New" charset="0"/>
            </a:endParaRPr>
          </a:p>
          <a:p>
            <a:pPr>
              <a:lnSpc>
                <a:spcPct val="90000"/>
              </a:lnSpc>
            </a:pPr>
            <a:endParaRPr lang="en-US" b="1">
              <a:latin typeface="Courier New" charset="0"/>
              <a:sym typeface="Courier New" charset="0"/>
            </a:endParaRPr>
          </a:p>
          <a:p>
            <a:pPr>
              <a:lnSpc>
                <a:spcPct val="90000"/>
              </a:lnSpc>
            </a:pPr>
            <a:endParaRPr lang="en-US" b="1">
              <a:latin typeface="Courier New" charset="0"/>
              <a:sym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/>
              <a:t>It may not be obvious how to write this recursively...</a:t>
            </a: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990600" y="2895600"/>
            <a:ext cx="7353300" cy="2438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300"/>
              </a:spcBef>
            </a:pP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ListCell reverse(ListCell c) 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{</a:t>
            </a:r>
          </a:p>
          <a:p>
            <a:pPr>
              <a:spcBef>
                <a:spcPts val="300"/>
              </a:spcBef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ListCell rev =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while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 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!=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{</a:t>
            </a:r>
            <a:endParaRPr lang="en-US" sz="1800" b="1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>
              <a:spcBef>
                <a:spcPts val="3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rev =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new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ListCell(c.getDatum(), rev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c 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= c.getNext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();</a:t>
            </a:r>
            <a:endParaRPr lang="en-US" sz="1800" b="1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>
              <a:spcBef>
                <a:spcPts val="300"/>
              </a:spcBef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}</a:t>
            </a:r>
          </a:p>
          <a:p>
            <a:pPr>
              <a:spcBef>
                <a:spcPts val="300"/>
              </a:spcBef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rev;</a:t>
            </a:r>
          </a:p>
          <a:p>
            <a:pPr>
              <a:spcBef>
                <a:spcPts val="300"/>
              </a:spcBef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list: Animation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4267200"/>
            <a:ext cx="8153400" cy="1828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Approach: One by one, remove the first element of the given list and make it the first element of “rev”</a:t>
            </a:r>
          </a:p>
          <a:p>
            <a:r>
              <a:rPr lang="en-US" smtClean="0"/>
              <a:t>By the time we are done, the last element from the given list will be the first element of the finished “rev”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" y="190151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24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1676400" y="234888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-7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3124200" y="280608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11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43000" y="2501285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90800" y="2968317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2455" y="3339485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565855" y="3503612"/>
            <a:ext cx="304800" cy="306388"/>
            <a:chOff x="8239125" y="3497262"/>
            <a:chExt cx="304800" cy="306388"/>
          </a:xfrm>
        </p:grpSpPr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8239125" y="3649662"/>
              <a:ext cx="3048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8315325" y="37258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8391525" y="3497262"/>
              <a:ext cx="1588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8315325" y="38020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6851855" y="2514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24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772400" y="3187085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8305800" y="3351212"/>
            <a:ext cx="304800" cy="306388"/>
            <a:chOff x="8239125" y="3497262"/>
            <a:chExt cx="304800" cy="306388"/>
          </a:xfrm>
        </p:grpSpPr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8239125" y="3649662"/>
              <a:ext cx="3048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8315325" y="37258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8391525" y="3497262"/>
              <a:ext cx="1588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8315325" y="38020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Oval 27"/>
          <p:cNvSpPr/>
          <p:nvPr/>
        </p:nvSpPr>
        <p:spPr>
          <a:xfrm>
            <a:off x="5334000" y="2057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-7</a:t>
            </a:r>
            <a:endParaRPr lang="en-US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248400" y="2676832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100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11</a:t>
            </a:r>
            <a:endParaRPr lang="en-US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751439" y="2209800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46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Recursive Reverse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0CE28B-2E6C-4356-9DCE-4087DEACA839}" type="slidenum">
              <a:rPr lang="en-US"/>
              <a:pPr/>
              <a:t>17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5105400"/>
            <a:ext cx="8153400" cy="990600"/>
          </a:xfrm>
        </p:spPr>
        <p:txBody>
          <a:bodyPr/>
          <a:lstStyle/>
          <a:p>
            <a:r>
              <a:rPr lang="en-US" smtClean="0"/>
              <a:t>Exercise: Turn this into an instance method</a:t>
            </a:r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528638" y="1905000"/>
            <a:ext cx="8077200" cy="2971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114300" tIns="114300" rIns="114300" bIns="114300"/>
          <a:lstStyle/>
          <a:p>
            <a:pPr>
              <a:spcBef>
                <a:spcPts val="300"/>
              </a:spcBef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reverse(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c) {</a:t>
            </a: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return reverse(c,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  <a:p>
            <a:pPr>
              <a:spcBef>
                <a:spcPts val="300"/>
              </a:spcBef>
            </a:pPr>
            <a:endParaRPr lang="en-US" sz="18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private static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reverse(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c,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r) {</a:t>
            </a: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(c ==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return r;</a:t>
            </a: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reverse(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(),</a:t>
            </a: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           new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(), r));</a:t>
            </a: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list: Animation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14600" y="153383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24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3962400" y="1981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-7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5410200" y="2438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11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2133600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6800" y="2600632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318455" y="2971800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6851855" y="3135927"/>
            <a:ext cx="304800" cy="306388"/>
            <a:chOff x="8239125" y="3497262"/>
            <a:chExt cx="304800" cy="306388"/>
          </a:xfrm>
        </p:grpSpPr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8239125" y="3649662"/>
              <a:ext cx="3048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8315325" y="37258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8391525" y="3497262"/>
              <a:ext cx="1588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8315325" y="38020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5937455" y="4800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24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58000" y="5473085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391400" y="5637212"/>
            <a:ext cx="304800" cy="306388"/>
            <a:chOff x="8239125" y="3497262"/>
            <a:chExt cx="304800" cy="306388"/>
          </a:xfrm>
        </p:grpSpPr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8239125" y="3649662"/>
              <a:ext cx="3048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8315325" y="37258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8391525" y="3497262"/>
              <a:ext cx="1588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8315325" y="38020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Oval 27"/>
          <p:cNvSpPr/>
          <p:nvPr/>
        </p:nvSpPr>
        <p:spPr>
          <a:xfrm>
            <a:off x="4419600" y="4343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-7</a:t>
            </a:r>
            <a:endParaRPr lang="en-US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334000" y="4962832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95600" y="3962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11</a:t>
            </a:r>
            <a:endParaRPr lang="en-US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837039" y="4495800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303206" y="59436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new 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c.getDatum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(),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null));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562100" y="5406379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reverse(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c.getNext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(),</a:t>
            </a:r>
          </a:p>
        </p:txBody>
      </p:sp>
      <p:sp>
        <p:nvSpPr>
          <p:cNvPr id="4" name="Rectangle 3"/>
          <p:cNvSpPr/>
          <p:nvPr/>
        </p:nvSpPr>
        <p:spPr>
          <a:xfrm>
            <a:off x="367419" y="4873779"/>
            <a:ext cx="3871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reverse(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c.getNext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(),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752600" y="2448232"/>
            <a:ext cx="2732139" cy="1025679"/>
            <a:chOff x="1752600" y="2448232"/>
            <a:chExt cx="2732139" cy="1025679"/>
          </a:xfrm>
        </p:grpSpPr>
        <p:grpSp>
          <p:nvGrpSpPr>
            <p:cNvPr id="38" name="Group 37"/>
            <p:cNvGrpSpPr/>
            <p:nvPr/>
          </p:nvGrpSpPr>
          <p:grpSpPr>
            <a:xfrm>
              <a:off x="1752600" y="2448232"/>
              <a:ext cx="1295400" cy="675968"/>
              <a:chOff x="1752600" y="2448232"/>
              <a:chExt cx="1295400" cy="675968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752600" y="266253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37" name="Straight Arrow Connector 36"/>
              <p:cNvCxnSpPr/>
              <p:nvPr/>
            </p:nvCxnSpPr>
            <p:spPr>
              <a:xfrm flipV="1">
                <a:off x="2057400" y="2448232"/>
                <a:ext cx="457200" cy="3832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3189339" y="2797943"/>
              <a:ext cx="1295400" cy="675968"/>
              <a:chOff x="1752600" y="2448232"/>
              <a:chExt cx="1295400" cy="675968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752600" y="266253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c.next</a:t>
                </a:r>
                <a:endParaRPr lang="en-US" dirty="0"/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 flipV="1">
                <a:off x="2057400" y="2448232"/>
                <a:ext cx="457200" cy="3832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oup 43"/>
          <p:cNvGrpSpPr/>
          <p:nvPr/>
        </p:nvGrpSpPr>
        <p:grpSpPr>
          <a:xfrm>
            <a:off x="3467100" y="2971800"/>
            <a:ext cx="2732139" cy="1025679"/>
            <a:chOff x="1752600" y="2448232"/>
            <a:chExt cx="2732139" cy="1025679"/>
          </a:xfrm>
        </p:grpSpPr>
        <p:grpSp>
          <p:nvGrpSpPr>
            <p:cNvPr id="45" name="Group 44"/>
            <p:cNvGrpSpPr/>
            <p:nvPr/>
          </p:nvGrpSpPr>
          <p:grpSpPr>
            <a:xfrm>
              <a:off x="1752600" y="2448232"/>
              <a:ext cx="1295400" cy="675968"/>
              <a:chOff x="1752600" y="2448232"/>
              <a:chExt cx="1295400" cy="675968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1752600" y="266253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 flipV="1">
                <a:off x="2057400" y="2448232"/>
                <a:ext cx="457200" cy="3832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>
              <a:off x="3189339" y="2797943"/>
              <a:ext cx="1295400" cy="675968"/>
              <a:chOff x="1752600" y="2448232"/>
              <a:chExt cx="1295400" cy="675968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1752600" y="266253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c.next</a:t>
                </a:r>
                <a:endParaRPr lang="en-US" dirty="0"/>
              </a:p>
            </p:txBody>
          </p:sp>
          <p:cxnSp>
            <p:nvCxnSpPr>
              <p:cNvPr id="48" name="Straight Arrow Connector 47"/>
              <p:cNvCxnSpPr/>
              <p:nvPr/>
            </p:nvCxnSpPr>
            <p:spPr>
              <a:xfrm flipV="1">
                <a:off x="2057400" y="2448232"/>
                <a:ext cx="457200" cy="3832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Group 50"/>
          <p:cNvGrpSpPr/>
          <p:nvPr/>
        </p:nvGrpSpPr>
        <p:grpSpPr>
          <a:xfrm>
            <a:off x="4914900" y="3366115"/>
            <a:ext cx="2732139" cy="1025679"/>
            <a:chOff x="1752600" y="2448232"/>
            <a:chExt cx="2732139" cy="1025679"/>
          </a:xfrm>
        </p:grpSpPr>
        <p:grpSp>
          <p:nvGrpSpPr>
            <p:cNvPr id="52" name="Group 51"/>
            <p:cNvGrpSpPr/>
            <p:nvPr/>
          </p:nvGrpSpPr>
          <p:grpSpPr>
            <a:xfrm>
              <a:off x="1752600" y="2448232"/>
              <a:ext cx="1295400" cy="675968"/>
              <a:chOff x="1752600" y="2448232"/>
              <a:chExt cx="1295400" cy="675968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1752600" y="266253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 flipV="1">
                <a:off x="2057400" y="2448232"/>
                <a:ext cx="457200" cy="3832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3189339" y="2797943"/>
              <a:ext cx="1295400" cy="675968"/>
              <a:chOff x="1752600" y="2448232"/>
              <a:chExt cx="1295400" cy="675968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752600" y="266253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c.next</a:t>
                </a:r>
                <a:endParaRPr lang="en-US" dirty="0"/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 flipV="1">
                <a:off x="2057400" y="2448232"/>
                <a:ext cx="457200" cy="3832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0625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30" grpId="0" animBg="1"/>
      <p:bldP spid="32" grpId="0"/>
      <p:bldP spid="3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List with Header</a:t>
            </a:r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8AAA7A-75E9-4B5C-B5B4-ECB6FC1095D1}" type="slidenum">
              <a:rPr lang="en-US"/>
              <a:pPr/>
              <a:t>19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Sometimes it is preferable to have a List class distinct from the </a:t>
            </a:r>
            <a:r>
              <a:rPr lang="en-US" sz="2000" dirty="0" err="1"/>
              <a:t>ListCell</a:t>
            </a:r>
            <a:r>
              <a:rPr lang="en-US" sz="2000" dirty="0"/>
              <a:t> class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List object is like a head element that always exists even if list itself is empty</a:t>
            </a: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class List {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protected 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head;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public List(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c) {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   head = c;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}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public 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getHead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()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………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public void 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setHead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c)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………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 dirty="0">
              <a:latin typeface="Courier New" charset="0"/>
              <a:sym typeface="Courier New" charset="0"/>
            </a:endParaRPr>
          </a:p>
        </p:txBody>
      </p:sp>
      <p:sp>
        <p:nvSpPr>
          <p:cNvPr id="21508" name="AutoShape 4"/>
          <p:cNvSpPr>
            <a:spLocks/>
          </p:cNvSpPr>
          <p:nvPr/>
        </p:nvSpPr>
        <p:spPr bwMode="auto">
          <a:xfrm>
            <a:off x="7521575" y="2751389"/>
            <a:ext cx="304800" cy="31025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6807200" y="3792049"/>
            <a:ext cx="407988" cy="3619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21510" name="Rectangle 6"/>
          <p:cNvSpPr>
            <a:spLocks/>
          </p:cNvSpPr>
          <p:nvPr/>
        </p:nvSpPr>
        <p:spPr bwMode="auto">
          <a:xfrm>
            <a:off x="7645400" y="4257438"/>
            <a:ext cx="357188" cy="3619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-7</a:t>
            </a:r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7264400" y="5110651"/>
            <a:ext cx="407988" cy="3619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87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6823075" y="3827600"/>
            <a:ext cx="381000" cy="54295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6823075" y="4137859"/>
            <a:ext cx="3810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61275" y="4259054"/>
            <a:ext cx="381000" cy="54295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7661275" y="4569313"/>
            <a:ext cx="3810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AutoShape 12"/>
          <p:cNvSpPr>
            <a:spLocks/>
          </p:cNvSpPr>
          <p:nvPr/>
        </p:nvSpPr>
        <p:spPr bwMode="auto">
          <a:xfrm>
            <a:off x="7299325" y="5146201"/>
            <a:ext cx="381000" cy="54295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7299325" y="5456460"/>
            <a:ext cx="3810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6975475" y="4215424"/>
            <a:ext cx="685800" cy="759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7508875" y="4680812"/>
            <a:ext cx="304800" cy="46538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7851775" y="5713394"/>
            <a:ext cx="3048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7927975" y="5790958"/>
            <a:ext cx="1524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8004175" y="5868523"/>
            <a:ext cx="1588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7470775" y="5558264"/>
            <a:ext cx="5334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8004175" y="5558264"/>
            <a:ext cx="1588" cy="1551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8004175" y="5868523"/>
            <a:ext cx="1588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7927975" y="5868523"/>
            <a:ext cx="1524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Rectangle 23"/>
          <p:cNvSpPr>
            <a:spLocks/>
          </p:cNvSpPr>
          <p:nvPr/>
        </p:nvSpPr>
        <p:spPr bwMode="auto">
          <a:xfrm>
            <a:off x="6403975" y="2518694"/>
            <a:ext cx="2009775" cy="366816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28" name="Rectangle 24"/>
          <p:cNvSpPr>
            <a:spLocks/>
          </p:cNvSpPr>
          <p:nvPr/>
        </p:nvSpPr>
        <p:spPr bwMode="auto">
          <a:xfrm>
            <a:off x="6970713" y="6164239"/>
            <a:ext cx="81881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Heap</a:t>
            </a:r>
          </a:p>
        </p:txBody>
      </p:sp>
      <p:sp>
        <p:nvSpPr>
          <p:cNvPr id="21529" name="AutoShape 25"/>
          <p:cNvSpPr>
            <a:spLocks/>
          </p:cNvSpPr>
          <p:nvPr/>
        </p:nvSpPr>
        <p:spPr bwMode="auto">
          <a:xfrm>
            <a:off x="7475538" y="3066496"/>
            <a:ext cx="381000" cy="216535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>
            <a:off x="6975475" y="3181227"/>
            <a:ext cx="704850" cy="605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 flipV="1">
            <a:off x="3429000" y="2778860"/>
            <a:ext cx="4092575" cy="4215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2" name="Rectangle 28"/>
          <p:cNvSpPr>
            <a:spLocks/>
          </p:cNvSpPr>
          <p:nvPr/>
        </p:nvSpPr>
        <p:spPr bwMode="auto">
          <a:xfrm>
            <a:off x="6859588" y="2998626"/>
            <a:ext cx="661988" cy="3619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head</a:t>
            </a:r>
          </a:p>
        </p:txBody>
      </p:sp>
      <p:sp>
        <p:nvSpPr>
          <p:cNvPr id="21533" name="Rectangle 29"/>
          <p:cNvSpPr>
            <a:spLocks/>
          </p:cNvSpPr>
          <p:nvPr/>
        </p:nvSpPr>
        <p:spPr bwMode="auto">
          <a:xfrm>
            <a:off x="7456488" y="2765932"/>
            <a:ext cx="431800" cy="310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smtClean="0"/>
              <a:t>List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DAB0D6-4216-4136-878A-17972DF7931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Purpose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/>
              <a:t>Maintain an ordered collection of elements (with possible duplication)</a:t>
            </a:r>
          </a:p>
          <a:p>
            <a:pPr marL="728663" lvl="1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Common operations 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/>
              <a:t>Create a list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/>
              <a:t>Access elements of a list sequentially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/>
              <a:t>Insert elements into a list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/>
              <a:t>Delete elements from a list</a:t>
            </a:r>
          </a:p>
          <a:p>
            <a:pPr marL="728663" lvl="1">
              <a:lnSpc>
                <a:spcPct val="90000"/>
              </a:lnSpc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mtClean="0"/>
              <a:t>Arrays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>
                <a:solidFill>
                  <a:srgbClr val="00B050"/>
                </a:solidFill>
              </a:rPr>
              <a:t>Random access  </a:t>
            </a:r>
            <a:r>
              <a:rPr lang="en-US" sz="1800" b="1" smtClean="0">
                <a:solidFill>
                  <a:srgbClr val="00B050"/>
                </a:solidFill>
                <a:sym typeface="Wingdings" pitchFamily="2" charset="2"/>
              </a:rPr>
              <a:t> </a:t>
            </a:r>
            <a:endParaRPr lang="en-US" sz="1800" b="1" smtClean="0">
              <a:solidFill>
                <a:srgbClr val="00B050"/>
              </a:solidFill>
            </a:endParaRPr>
          </a:p>
          <a:p>
            <a:pPr marL="728663" lvl="1">
              <a:lnSpc>
                <a:spcPct val="90000"/>
              </a:lnSpc>
            </a:pPr>
            <a:r>
              <a:rPr lang="en-US" sz="1800" b="1" smtClean="0">
                <a:solidFill>
                  <a:srgbClr val="C00000"/>
                </a:solidFill>
              </a:rPr>
              <a:t>Fixed size: cannot grow or shrink after creation  </a:t>
            </a:r>
            <a:r>
              <a:rPr lang="en-US" sz="1800" b="1" smtClean="0">
                <a:solidFill>
                  <a:srgbClr val="C00000"/>
                </a:solidFill>
                <a:sym typeface="Wingdings" pitchFamily="2" charset="2"/>
              </a:rPr>
              <a:t>  (Sometimes simulated using copying)</a:t>
            </a:r>
            <a:endParaRPr lang="en-US" sz="1800" b="1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Linked Lists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>
                <a:solidFill>
                  <a:srgbClr val="C00000"/>
                </a:solidFill>
              </a:rPr>
              <a:t>No random access  </a:t>
            </a:r>
            <a:r>
              <a:rPr lang="en-US" sz="1800" b="1" smtClean="0">
                <a:solidFill>
                  <a:srgbClr val="C00000"/>
                </a:solidFill>
                <a:sym typeface="Wingdings" pitchFamily="2" charset="2"/>
              </a:rPr>
              <a:t>  (Sometimes random-access is “simulated” but cost is linear)</a:t>
            </a:r>
            <a:endParaRPr lang="en-US" sz="1800" b="1" smtClean="0">
              <a:solidFill>
                <a:srgbClr val="C00000"/>
              </a:solidFill>
            </a:endParaRPr>
          </a:p>
          <a:p>
            <a:pPr marL="728663" lvl="1">
              <a:lnSpc>
                <a:spcPct val="90000"/>
              </a:lnSpc>
            </a:pPr>
            <a:r>
              <a:rPr lang="en-US" sz="1800" b="1" smtClean="0">
                <a:solidFill>
                  <a:srgbClr val="00B050"/>
                </a:solidFill>
              </a:rPr>
              <a:t>Can grow and shrink dynamically  </a:t>
            </a:r>
            <a:r>
              <a:rPr lang="en-US" sz="1800" b="1" smtClean="0">
                <a:solidFill>
                  <a:srgbClr val="00B050"/>
                </a:solidFill>
                <a:sym typeface="Wingdings" pitchFamily="2" charset="2"/>
              </a:rPr>
              <a:t></a:t>
            </a:r>
            <a:endParaRPr lang="en-US" sz="18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Variations on List with Header</a:t>
            </a:r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B660B4-80EF-47BF-ACDB-F269F581D284}" type="slidenum">
              <a:rPr lang="en-US"/>
              <a:pPr/>
              <a:t>20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425952" cy="4495800"/>
          </a:xfrm>
          <a:ln/>
        </p:spPr>
        <p:txBody>
          <a:bodyPr rIns="132080"/>
          <a:lstStyle/>
          <a:p>
            <a:r>
              <a:rPr lang="en-US" dirty="0" smtClean="0"/>
              <a:t>Header </a:t>
            </a:r>
            <a:r>
              <a:rPr lang="en-US" dirty="0"/>
              <a:t>can also keep other info</a:t>
            </a:r>
          </a:p>
          <a:p>
            <a:pPr marL="728663" lvl="1"/>
            <a:r>
              <a:rPr lang="en-US" sz="1800" dirty="0"/>
              <a:t>Reference to last cell of list</a:t>
            </a:r>
          </a:p>
          <a:p>
            <a:pPr marL="728663" lvl="1"/>
            <a:endParaRPr lang="en-US" sz="1800" dirty="0"/>
          </a:p>
          <a:p>
            <a:pPr marL="728663" lvl="1"/>
            <a:r>
              <a:rPr lang="en-US" sz="1800" dirty="0"/>
              <a:t>Number of elements in list</a:t>
            </a:r>
          </a:p>
          <a:p>
            <a:pPr marL="728663" lvl="1"/>
            <a:endParaRPr lang="en-US" sz="1800" dirty="0"/>
          </a:p>
          <a:p>
            <a:pPr marL="728663" lvl="1"/>
            <a:r>
              <a:rPr lang="en-US" sz="1800" dirty="0"/>
              <a:t>Search/insertion/ deletion as instance methods</a:t>
            </a:r>
          </a:p>
          <a:p>
            <a:pPr marL="728663" lvl="1"/>
            <a:r>
              <a:rPr lang="en-US" sz="1800" dirty="0"/>
              <a:t>…</a:t>
            </a: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7135813" y="2386013"/>
            <a:ext cx="407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974013" y="2843213"/>
            <a:ext cx="3571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-7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7593013" y="3681413"/>
            <a:ext cx="407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87</a:t>
            </a:r>
          </a:p>
        </p:txBody>
      </p:sp>
      <p:sp>
        <p:nvSpPr>
          <p:cNvPr id="22534" name="AutoShape 6"/>
          <p:cNvSpPr>
            <a:spLocks/>
          </p:cNvSpPr>
          <p:nvPr/>
        </p:nvSpPr>
        <p:spPr bwMode="auto">
          <a:xfrm>
            <a:off x="7151688" y="2420938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7151688" y="2725738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AutoShape 8"/>
          <p:cNvSpPr>
            <a:spLocks/>
          </p:cNvSpPr>
          <p:nvPr/>
        </p:nvSpPr>
        <p:spPr bwMode="auto">
          <a:xfrm>
            <a:off x="7989888" y="2844800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989888" y="3149600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AutoShape 10"/>
          <p:cNvSpPr>
            <a:spLocks/>
          </p:cNvSpPr>
          <p:nvPr/>
        </p:nvSpPr>
        <p:spPr bwMode="auto">
          <a:xfrm>
            <a:off x="7627938" y="3716338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7627938" y="4021138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7304088" y="2801938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7837488" y="3259138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8180388" y="4273550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8256588" y="4349750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8332788" y="4425950"/>
            <a:ext cx="15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7799388" y="4121150"/>
            <a:ext cx="53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8332788" y="4121150"/>
            <a:ext cx="1587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8332788" y="4425950"/>
            <a:ext cx="15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8256588" y="4425950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5897563" y="6124575"/>
            <a:ext cx="88265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Heap</a:t>
            </a:r>
          </a:p>
        </p:txBody>
      </p:sp>
      <p:sp>
        <p:nvSpPr>
          <p:cNvPr id="22550" name="AutoShape 22"/>
          <p:cNvSpPr>
            <a:spLocks/>
          </p:cNvSpPr>
          <p:nvPr/>
        </p:nvSpPr>
        <p:spPr bwMode="auto">
          <a:xfrm>
            <a:off x="4694238" y="1982788"/>
            <a:ext cx="381000" cy="434975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4048125" y="2017713"/>
            <a:ext cx="661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head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4876800" y="2209800"/>
            <a:ext cx="2274888" cy="211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Rectangle 25"/>
          <p:cNvSpPr>
            <a:spLocks/>
          </p:cNvSpPr>
          <p:nvPr/>
        </p:nvSpPr>
        <p:spPr bwMode="auto">
          <a:xfrm>
            <a:off x="4648200" y="1730375"/>
            <a:ext cx="4302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</a:t>
            </a:r>
          </a:p>
        </p:txBody>
      </p:sp>
      <p:sp>
        <p:nvSpPr>
          <p:cNvPr id="22554" name="AutoShape 26"/>
          <p:cNvSpPr>
            <a:spLocks/>
          </p:cNvSpPr>
          <p:nvPr/>
        </p:nvSpPr>
        <p:spPr bwMode="auto">
          <a:xfrm>
            <a:off x="4670425" y="1733550"/>
            <a:ext cx="401638" cy="249238"/>
          </a:xfrm>
          <a:prstGeom prst="roundRect">
            <a:avLst>
              <a:gd name="adj" fmla="val 1666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2555" name="Group 27"/>
          <p:cNvGrpSpPr>
            <a:grpSpLocks/>
          </p:cNvGrpSpPr>
          <p:nvPr/>
        </p:nvGrpSpPr>
        <p:grpSpPr bwMode="auto">
          <a:xfrm>
            <a:off x="4643438" y="2940050"/>
            <a:ext cx="430212" cy="866775"/>
            <a:chOff x="0" y="0"/>
            <a:chExt cx="271" cy="546"/>
          </a:xfrm>
        </p:grpSpPr>
        <p:sp>
          <p:nvSpPr>
            <p:cNvPr id="22556" name="AutoShape 28"/>
            <p:cNvSpPr>
              <a:spLocks/>
            </p:cNvSpPr>
            <p:nvPr/>
          </p:nvSpPr>
          <p:spPr bwMode="auto">
            <a:xfrm>
              <a:off x="29" y="159"/>
              <a:ext cx="240" cy="38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557" name="Rectangle 29"/>
            <p:cNvSpPr>
              <a:spLocks/>
            </p:cNvSpPr>
            <p:nvPr/>
          </p:nvSpPr>
          <p:spPr bwMode="auto">
            <a:xfrm>
              <a:off x="0" y="0"/>
              <a:ext cx="2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List</a:t>
              </a:r>
            </a:p>
          </p:txBody>
        </p:sp>
        <p:sp>
          <p:nvSpPr>
            <p:cNvPr id="22558" name="AutoShape 30"/>
            <p:cNvSpPr>
              <a:spLocks/>
            </p:cNvSpPr>
            <p:nvPr/>
          </p:nvSpPr>
          <p:spPr bwMode="auto">
            <a:xfrm>
              <a:off x="14" y="2"/>
              <a:ext cx="253" cy="157"/>
            </a:xfrm>
            <a:prstGeom prst="roundRect">
              <a:avLst>
                <a:gd name="adj" fmla="val 16662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26" y="374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60" name="Group 32"/>
          <p:cNvGrpSpPr>
            <a:grpSpLocks/>
          </p:cNvGrpSpPr>
          <p:nvPr/>
        </p:nvGrpSpPr>
        <p:grpSpPr bwMode="auto">
          <a:xfrm>
            <a:off x="4043363" y="3227388"/>
            <a:ext cx="661987" cy="604837"/>
            <a:chOff x="0" y="0"/>
            <a:chExt cx="417" cy="381"/>
          </a:xfrm>
        </p:grpSpPr>
        <p:sp>
          <p:nvSpPr>
            <p:cNvPr id="22561" name="Rectangle 33"/>
            <p:cNvSpPr>
              <a:spLocks/>
            </p:cNvSpPr>
            <p:nvPr/>
          </p:nvSpPr>
          <p:spPr bwMode="auto">
            <a:xfrm>
              <a:off x="0" y="0"/>
              <a:ext cx="417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head</a:t>
              </a:r>
            </a:p>
          </p:txBody>
        </p:sp>
        <p:sp>
          <p:nvSpPr>
            <p:cNvPr id="22562" name="Rectangle 34"/>
            <p:cNvSpPr>
              <a:spLocks/>
            </p:cNvSpPr>
            <p:nvPr/>
          </p:nvSpPr>
          <p:spPr bwMode="auto">
            <a:xfrm>
              <a:off x="90" y="157"/>
              <a:ext cx="281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tail</a:t>
              </a:r>
            </a:p>
          </p:txBody>
        </p:sp>
      </p:grpSp>
      <p:sp>
        <p:nvSpPr>
          <p:cNvPr id="22563" name="Line 35"/>
          <p:cNvSpPr>
            <a:spLocks noChangeShapeType="1"/>
          </p:cNvSpPr>
          <p:nvPr/>
        </p:nvSpPr>
        <p:spPr bwMode="auto">
          <a:xfrm rot="10800000" flipH="1">
            <a:off x="4905375" y="2495550"/>
            <a:ext cx="2203450" cy="858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4892675" y="3659188"/>
            <a:ext cx="2673350" cy="96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2565" name="Group 37"/>
          <p:cNvGrpSpPr>
            <a:grpSpLocks/>
          </p:cNvGrpSpPr>
          <p:nvPr/>
        </p:nvGrpSpPr>
        <p:grpSpPr bwMode="auto">
          <a:xfrm>
            <a:off x="4095750" y="4721225"/>
            <a:ext cx="1046163" cy="1246188"/>
            <a:chOff x="0" y="0"/>
            <a:chExt cx="659" cy="785"/>
          </a:xfrm>
        </p:grpSpPr>
        <p:sp>
          <p:nvSpPr>
            <p:cNvPr id="22566" name="AutoShape 38"/>
            <p:cNvSpPr>
              <a:spLocks/>
            </p:cNvSpPr>
            <p:nvPr/>
          </p:nvSpPr>
          <p:spPr bwMode="auto">
            <a:xfrm>
              <a:off x="407" y="159"/>
              <a:ext cx="240" cy="614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567" name="Rectangle 39"/>
            <p:cNvSpPr>
              <a:spLocks/>
            </p:cNvSpPr>
            <p:nvPr/>
          </p:nvSpPr>
          <p:spPr bwMode="auto">
            <a:xfrm>
              <a:off x="0" y="181"/>
              <a:ext cx="417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head</a:t>
              </a:r>
            </a:p>
          </p:txBody>
        </p:sp>
        <p:sp>
          <p:nvSpPr>
            <p:cNvPr id="22568" name="Rectangle 40"/>
            <p:cNvSpPr>
              <a:spLocks/>
            </p:cNvSpPr>
            <p:nvPr/>
          </p:nvSpPr>
          <p:spPr bwMode="auto">
            <a:xfrm>
              <a:off x="378" y="0"/>
              <a:ext cx="2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List</a:t>
              </a:r>
            </a:p>
          </p:txBody>
        </p:sp>
        <p:sp>
          <p:nvSpPr>
            <p:cNvPr id="22569" name="AutoShape 41"/>
            <p:cNvSpPr>
              <a:spLocks/>
            </p:cNvSpPr>
            <p:nvPr/>
          </p:nvSpPr>
          <p:spPr bwMode="auto">
            <a:xfrm>
              <a:off x="392" y="2"/>
              <a:ext cx="253" cy="157"/>
            </a:xfrm>
            <a:prstGeom prst="roundRect">
              <a:avLst>
                <a:gd name="adj" fmla="val 16662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570" name="Line 42"/>
            <p:cNvSpPr>
              <a:spLocks noChangeShapeType="1"/>
            </p:cNvSpPr>
            <p:nvPr/>
          </p:nvSpPr>
          <p:spPr bwMode="auto">
            <a:xfrm>
              <a:off x="404" y="374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Rectangle 43"/>
            <p:cNvSpPr>
              <a:spLocks/>
            </p:cNvSpPr>
            <p:nvPr/>
          </p:nvSpPr>
          <p:spPr bwMode="auto">
            <a:xfrm>
              <a:off x="90" y="338"/>
              <a:ext cx="281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tail</a:t>
              </a:r>
            </a:p>
          </p:txBody>
        </p:sp>
        <p:sp>
          <p:nvSpPr>
            <p:cNvPr id="22572" name="Line 44"/>
            <p:cNvSpPr>
              <a:spLocks noChangeShapeType="1"/>
            </p:cNvSpPr>
            <p:nvPr/>
          </p:nvSpPr>
          <p:spPr bwMode="auto">
            <a:xfrm rot="10800000" flipH="1">
              <a:off x="406" y="553"/>
              <a:ext cx="253" cy="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Rectangle 45"/>
            <p:cNvSpPr>
              <a:spLocks/>
            </p:cNvSpPr>
            <p:nvPr/>
          </p:nvSpPr>
          <p:spPr bwMode="auto">
            <a:xfrm>
              <a:off x="51" y="561"/>
              <a:ext cx="35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size</a:t>
              </a:r>
            </a:p>
          </p:txBody>
        </p:sp>
        <p:sp>
          <p:nvSpPr>
            <p:cNvPr id="22574" name="Rectangle 46"/>
            <p:cNvSpPr>
              <a:spLocks/>
            </p:cNvSpPr>
            <p:nvPr/>
          </p:nvSpPr>
          <p:spPr bwMode="auto">
            <a:xfrm>
              <a:off x="417" y="552"/>
              <a:ext cx="177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3</a:t>
              </a:r>
            </a:p>
          </p:txBody>
        </p:sp>
      </p:grpSp>
      <p:sp>
        <p:nvSpPr>
          <p:cNvPr id="22575" name="Line 47"/>
          <p:cNvSpPr>
            <a:spLocks noChangeShapeType="1"/>
          </p:cNvSpPr>
          <p:nvPr/>
        </p:nvSpPr>
        <p:spPr bwMode="auto">
          <a:xfrm rot="10800000" flipH="1">
            <a:off x="4905375" y="2606675"/>
            <a:ext cx="2174875" cy="2576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 rot="10800000" flipH="1">
            <a:off x="4905375" y="3908425"/>
            <a:ext cx="2605088" cy="1550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>
            <a:off x="3252788" y="3078163"/>
            <a:ext cx="1274762" cy="412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>
            <a:off x="3238500" y="3895725"/>
            <a:ext cx="1398588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9" name="Rectangle 51"/>
          <p:cNvSpPr>
            <a:spLocks/>
          </p:cNvSpPr>
          <p:nvPr/>
        </p:nvSpPr>
        <p:spPr bwMode="auto">
          <a:xfrm>
            <a:off x="3987800" y="1609725"/>
            <a:ext cx="4668838" cy="453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1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2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1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3" grpId="0" animBg="1"/>
      <p:bldP spid="22564" grpId="0" animBg="1"/>
      <p:bldP spid="22575" grpId="0" animBg="1"/>
      <p:bldP spid="2257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Special Cases to Worry About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B3B539-47A9-4F68-8021-FAF011A4288E}" type="slidenum">
              <a:rPr lang="en-US"/>
              <a:pPr/>
              <a:t>21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92500" lnSpcReduction="10000"/>
          </a:bodyPr>
          <a:lstStyle/>
          <a:p>
            <a:r>
              <a:rPr lang="en-US"/>
              <a:t>Empty list</a:t>
            </a:r>
          </a:p>
          <a:p>
            <a:pPr marL="728663" lvl="1"/>
            <a:r>
              <a:rPr lang="en-US"/>
              <a:t>add</a:t>
            </a:r>
          </a:p>
          <a:p>
            <a:pPr marL="728663" lvl="1"/>
            <a:r>
              <a:rPr lang="en-US"/>
              <a:t>find</a:t>
            </a:r>
          </a:p>
          <a:p>
            <a:pPr marL="728663" lvl="1"/>
            <a:r>
              <a:rPr lang="en-US"/>
              <a:t>delete</a:t>
            </a:r>
          </a:p>
          <a:p>
            <a:r>
              <a:rPr lang="en-US"/>
              <a:t>Front of list</a:t>
            </a:r>
          </a:p>
          <a:p>
            <a:pPr marL="728663" lvl="1"/>
            <a:r>
              <a:rPr lang="en-US"/>
              <a:t>insert</a:t>
            </a:r>
          </a:p>
          <a:p>
            <a:r>
              <a:rPr lang="en-US"/>
              <a:t>End of list</a:t>
            </a:r>
          </a:p>
          <a:p>
            <a:pPr marL="728663" lvl="1"/>
            <a:r>
              <a:rPr lang="en-US"/>
              <a:t>find</a:t>
            </a:r>
          </a:p>
          <a:p>
            <a:pPr marL="728663" lvl="1"/>
            <a:r>
              <a:rPr lang="en-US"/>
              <a:t>delete</a:t>
            </a:r>
          </a:p>
          <a:p>
            <a:r>
              <a:rPr lang="en-US"/>
              <a:t>Lists with just one element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Delete from a List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F1F039-34C1-4D74-A1B0-D3ECFE241ECB}" type="slidenum">
              <a:rPr lang="en-US"/>
              <a:pPr/>
              <a:t>22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Delete </a:t>
            </a:r>
            <a:r>
              <a:rPr lang="en-US" i="1"/>
              <a:t>first occurrence</a:t>
            </a:r>
            <a:r>
              <a:rPr lang="en-US"/>
              <a:t> of x from a list</a:t>
            </a:r>
          </a:p>
          <a:p>
            <a:r>
              <a:rPr lang="en-US"/>
              <a:t>Intuitive idea of recursive code:</a:t>
            </a:r>
          </a:p>
          <a:p>
            <a:pPr marL="728663" lvl="1"/>
            <a:r>
              <a:rPr lang="en-US" sz="1800"/>
              <a:t>If list is empty, return null</a:t>
            </a:r>
          </a:p>
          <a:p>
            <a:pPr marL="728663" lvl="1"/>
            <a:r>
              <a:rPr lang="en-US" sz="1800"/>
              <a:t>If datum at head is x, return tail</a:t>
            </a:r>
          </a:p>
          <a:p>
            <a:pPr marL="728663" lvl="1"/>
            <a:r>
              <a:rPr lang="en-US" sz="1800"/>
              <a:t>Otherwise, return list consisting of </a:t>
            </a:r>
          </a:p>
          <a:p>
            <a:pPr marL="1182688" lvl="2"/>
            <a:r>
              <a:rPr lang="en-US" sz="1600"/>
              <a:t>head of the list, and </a:t>
            </a:r>
          </a:p>
          <a:p>
            <a:pPr marL="1182688" lvl="2"/>
            <a:r>
              <a:rPr lang="en-US" sz="1600"/>
              <a:t>List that results from deleting x from the tail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742950" y="3676650"/>
            <a:ext cx="7391400" cy="2540000"/>
            <a:chOff x="0" y="0"/>
            <a:chExt cx="4656" cy="1600"/>
          </a:xfrm>
        </p:grpSpPr>
        <p:sp>
          <p:nvSpPr>
            <p:cNvPr id="24580" name="Rectangle 4"/>
            <p:cNvSpPr>
              <a:spLocks/>
            </p:cNvSpPr>
            <p:nvPr/>
          </p:nvSpPr>
          <p:spPr bwMode="auto">
            <a:xfrm>
              <a:off x="0" y="0"/>
              <a:ext cx="4656" cy="16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/>
            </p:cNvSpPr>
            <p:nvPr/>
          </p:nvSpPr>
          <p:spPr bwMode="auto">
            <a:xfrm>
              <a:off x="0" y="0"/>
              <a:ext cx="4656" cy="1600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rgbClr val="3F7F5F"/>
                  </a:solidFill>
                  <a:latin typeface="Courier New" charset="0"/>
                  <a:cs typeface="Courier New" charset="0"/>
                  <a:sym typeface="Courier New" charset="0"/>
                </a:rPr>
                <a:t>// recursive delete</a:t>
              </a:r>
              <a:endPara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endParaRPr>
            </a:p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public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static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ListCell delete(Object x, ListCell c) {</a:t>
              </a:r>
            </a:p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 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if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(c ==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null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)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return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null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;</a:t>
              </a:r>
            </a:p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 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if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(c.getDatum().equals(x))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return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c.getNext();</a:t>
              </a:r>
            </a:p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  c.setNext(delete(x, c.getNext()));</a:t>
              </a:r>
            </a:p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 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return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c;</a:t>
              </a:r>
            </a:p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}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Iterative Delete</a:t>
            </a:r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8729DE-3BF1-4B67-8ACE-FBAF937ED123}" type="slidenum">
              <a:rPr lang="en-US"/>
              <a:pPr/>
              <a:t>23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730752" cy="4495800"/>
          </a:xfrm>
          <a:ln/>
        </p:spPr>
        <p:txBody>
          <a:bodyPr rIns="132080">
            <a:normAutofit fontScale="92500" lnSpcReduction="20000"/>
          </a:bodyPr>
          <a:lstStyle/>
          <a:p>
            <a:r>
              <a:rPr lang="en-US" dirty="0"/>
              <a:t>Two steps:</a:t>
            </a:r>
          </a:p>
          <a:p>
            <a:pPr marL="728663" lvl="1"/>
            <a:r>
              <a:rPr lang="en-US" sz="1800" dirty="0"/>
              <a:t>Locate cell that is the </a:t>
            </a:r>
            <a:r>
              <a:rPr lang="en-US" sz="1800" i="1" dirty="0"/>
              <a:t>predecessor</a:t>
            </a:r>
            <a:r>
              <a:rPr lang="en-US" sz="1800" dirty="0"/>
              <a:t> of cell to be deleted (i.e., the cell containing x)</a:t>
            </a:r>
          </a:p>
          <a:p>
            <a:pPr marL="1182688" lvl="2"/>
            <a:r>
              <a:rPr lang="en-US" sz="1600" dirty="0"/>
              <a:t>Keep two cursors, </a:t>
            </a:r>
            <a:r>
              <a:rPr lang="en-US" sz="1600" i="1" dirty="0"/>
              <a:t>scout</a:t>
            </a:r>
            <a:r>
              <a:rPr lang="en-US" sz="1600" dirty="0"/>
              <a:t> and </a:t>
            </a:r>
            <a:r>
              <a:rPr lang="en-US" sz="1600" i="1" dirty="0"/>
              <a:t>current</a:t>
            </a:r>
          </a:p>
          <a:p>
            <a:pPr marL="1182688" lvl="2"/>
            <a:r>
              <a:rPr lang="en-US" sz="1600" i="1" dirty="0"/>
              <a:t>scout</a:t>
            </a:r>
            <a:r>
              <a:rPr lang="en-US" sz="1600" dirty="0"/>
              <a:t> is always one cell ahead of </a:t>
            </a:r>
            <a:r>
              <a:rPr lang="en-US" sz="1600" i="1" dirty="0"/>
              <a:t>current</a:t>
            </a:r>
          </a:p>
          <a:p>
            <a:pPr marL="1182688" lvl="2"/>
            <a:r>
              <a:rPr lang="en-US" sz="1600" dirty="0"/>
              <a:t>Stop when </a:t>
            </a:r>
            <a:r>
              <a:rPr lang="en-US" sz="1600" i="1" dirty="0"/>
              <a:t>scout</a:t>
            </a:r>
            <a:r>
              <a:rPr lang="en-US" sz="1600" dirty="0"/>
              <a:t> finds cell containing x, or falls off end of list</a:t>
            </a:r>
          </a:p>
          <a:p>
            <a:pPr marL="728663" lvl="1"/>
            <a:r>
              <a:rPr lang="en-US" sz="1800" dirty="0"/>
              <a:t>If </a:t>
            </a:r>
            <a:r>
              <a:rPr lang="en-US" sz="1800" i="1" dirty="0"/>
              <a:t>scout</a:t>
            </a:r>
            <a:r>
              <a:rPr lang="en-US" sz="1800" dirty="0"/>
              <a:t> finds cell, update </a:t>
            </a:r>
            <a:r>
              <a:rPr lang="en-US" sz="1800" i="1" dirty="0"/>
              <a:t>next</a:t>
            </a:r>
            <a:r>
              <a:rPr lang="en-US" sz="1800" dirty="0"/>
              <a:t> field of </a:t>
            </a:r>
            <a:r>
              <a:rPr lang="en-US" sz="1800" i="1" dirty="0"/>
              <a:t>current </a:t>
            </a:r>
            <a:r>
              <a:rPr lang="en-US" sz="1800" dirty="0"/>
              <a:t>cell to splice out object x from list</a:t>
            </a:r>
          </a:p>
          <a:p>
            <a:r>
              <a:rPr lang="en-US" dirty="0"/>
              <a:t>Note: Need special case for x in first cell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6834188" y="2995613"/>
            <a:ext cx="15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6834188" y="2995613"/>
            <a:ext cx="15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Rectangle 5"/>
          <p:cNvSpPr>
            <a:spLocks/>
          </p:cNvSpPr>
          <p:nvPr/>
        </p:nvSpPr>
        <p:spPr bwMode="auto">
          <a:xfrm>
            <a:off x="6746875" y="1874838"/>
            <a:ext cx="3571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-7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6784975" y="2774950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804025" y="4813300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87</a:t>
            </a:r>
          </a:p>
        </p:txBody>
      </p:sp>
      <p:sp>
        <p:nvSpPr>
          <p:cNvPr id="25608" name="AutoShape 8"/>
          <p:cNvSpPr>
            <a:spLocks/>
          </p:cNvSpPr>
          <p:nvPr/>
        </p:nvSpPr>
        <p:spPr bwMode="auto">
          <a:xfrm>
            <a:off x="6762750" y="1914525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762750" y="2219325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AutoShape 10"/>
          <p:cNvSpPr>
            <a:spLocks/>
          </p:cNvSpPr>
          <p:nvPr/>
        </p:nvSpPr>
        <p:spPr bwMode="auto">
          <a:xfrm>
            <a:off x="6800850" y="2781300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6800850" y="3086100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AutoShape 12"/>
          <p:cNvSpPr>
            <a:spLocks/>
          </p:cNvSpPr>
          <p:nvPr/>
        </p:nvSpPr>
        <p:spPr bwMode="auto">
          <a:xfrm>
            <a:off x="6838950" y="4852988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838950" y="5157788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7391400" y="5410200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467600" y="5486400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7543800" y="5562600"/>
            <a:ext cx="15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7010400" y="5257800"/>
            <a:ext cx="53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7543800" y="5257800"/>
            <a:ext cx="158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543800" y="5562600"/>
            <a:ext cx="15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7467600" y="5562600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Rectangle 21"/>
          <p:cNvSpPr>
            <a:spLocks/>
          </p:cNvSpPr>
          <p:nvPr/>
        </p:nvSpPr>
        <p:spPr bwMode="auto">
          <a:xfrm>
            <a:off x="3905250" y="1838325"/>
            <a:ext cx="280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p</a:t>
            </a: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124325" y="1838325"/>
            <a:ext cx="5730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List:</a:t>
            </a:r>
          </a:p>
        </p:txBody>
      </p:sp>
      <p:sp>
        <p:nvSpPr>
          <p:cNvPr id="25623" name="Rectangle 23"/>
          <p:cNvSpPr>
            <a:spLocks/>
          </p:cNvSpPr>
          <p:nvPr/>
        </p:nvSpPr>
        <p:spPr bwMode="auto">
          <a:xfrm>
            <a:off x="4187825" y="1881188"/>
            <a:ext cx="1727200" cy="268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667250" y="1881188"/>
            <a:ext cx="158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6948488" y="2349500"/>
            <a:ext cx="12700" cy="430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6843713" y="3962400"/>
            <a:ext cx="15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843713" y="3962400"/>
            <a:ext cx="15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8" name="Rectangle 28"/>
          <p:cNvSpPr>
            <a:spLocks/>
          </p:cNvSpPr>
          <p:nvPr/>
        </p:nvSpPr>
        <p:spPr bwMode="auto">
          <a:xfrm>
            <a:off x="6794500" y="3741738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36</a:t>
            </a:r>
          </a:p>
        </p:txBody>
      </p:sp>
      <p:sp>
        <p:nvSpPr>
          <p:cNvPr id="25629" name="AutoShape 29"/>
          <p:cNvSpPr>
            <a:spLocks/>
          </p:cNvSpPr>
          <p:nvPr/>
        </p:nvSpPr>
        <p:spPr bwMode="auto">
          <a:xfrm>
            <a:off x="6810375" y="3748088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6810375" y="4052888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7772400" y="3394075"/>
            <a:ext cx="1588" cy="512763"/>
          </a:xfrm>
          <a:prstGeom prst="line">
            <a:avLst/>
          </a:prstGeom>
          <a:noFill/>
          <a:ln w="12700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 flipH="1">
            <a:off x="6989763" y="3198813"/>
            <a:ext cx="12700" cy="555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6972300" y="4178300"/>
            <a:ext cx="14288" cy="665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5634" name="Group 34"/>
          <p:cNvGrpSpPr>
            <a:grpSpLocks/>
          </p:cNvGrpSpPr>
          <p:nvPr/>
        </p:nvGrpSpPr>
        <p:grpSpPr bwMode="auto">
          <a:xfrm>
            <a:off x="7410450" y="1963738"/>
            <a:ext cx="1238250" cy="1219200"/>
            <a:chOff x="0" y="0"/>
            <a:chExt cx="780" cy="768"/>
          </a:xfrm>
        </p:grpSpPr>
        <p:grpSp>
          <p:nvGrpSpPr>
            <p:cNvPr id="25635" name="Group 35"/>
            <p:cNvGrpSpPr>
              <a:grpSpLocks/>
            </p:cNvGrpSpPr>
            <p:nvPr/>
          </p:nvGrpSpPr>
          <p:grpSpPr bwMode="auto">
            <a:xfrm>
              <a:off x="0" y="0"/>
              <a:ext cx="780" cy="240"/>
              <a:chOff x="0" y="0"/>
              <a:chExt cx="780" cy="240"/>
            </a:xfrm>
          </p:grpSpPr>
          <p:sp>
            <p:nvSpPr>
              <p:cNvPr id="25636" name="Line 36"/>
              <p:cNvSpPr>
                <a:spLocks noChangeShapeType="1"/>
              </p:cNvSpPr>
              <p:nvPr/>
            </p:nvSpPr>
            <p:spPr bwMode="auto">
              <a:xfrm flipH="1">
                <a:off x="0" y="137"/>
                <a:ext cx="19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7" name="Rectangle 37"/>
              <p:cNvSpPr>
                <a:spLocks/>
              </p:cNvSpPr>
              <p:nvPr/>
            </p:nvSpPr>
            <p:spPr bwMode="auto">
              <a:xfrm>
                <a:off x="184" y="0"/>
                <a:ext cx="596" cy="2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 algn="ctr"/>
                <a:r>
                  <a:rPr lang="en-US" sz="20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current</a:t>
                </a:r>
              </a:p>
            </p:txBody>
          </p:sp>
        </p:grpSp>
        <p:grpSp>
          <p:nvGrpSpPr>
            <p:cNvPr id="25638" name="Group 38"/>
            <p:cNvGrpSpPr>
              <a:grpSpLocks/>
            </p:cNvGrpSpPr>
            <p:nvPr/>
          </p:nvGrpSpPr>
          <p:grpSpPr bwMode="auto">
            <a:xfrm>
              <a:off x="0" y="528"/>
              <a:ext cx="711" cy="240"/>
              <a:chOff x="0" y="0"/>
              <a:chExt cx="711" cy="240"/>
            </a:xfrm>
          </p:grpSpPr>
          <p:sp>
            <p:nvSpPr>
              <p:cNvPr id="25639" name="Line 39"/>
              <p:cNvSpPr>
                <a:spLocks noChangeShapeType="1"/>
              </p:cNvSpPr>
              <p:nvPr/>
            </p:nvSpPr>
            <p:spPr bwMode="auto">
              <a:xfrm flipH="1">
                <a:off x="0" y="137"/>
                <a:ext cx="240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0" name="Rectangle 40"/>
              <p:cNvSpPr>
                <a:spLocks/>
              </p:cNvSpPr>
              <p:nvPr/>
            </p:nvSpPr>
            <p:spPr bwMode="auto">
              <a:xfrm>
                <a:off x="230" y="0"/>
                <a:ext cx="481" cy="2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 algn="ctr"/>
                <a:r>
                  <a:rPr lang="en-US" sz="20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scout</a:t>
                </a:r>
              </a:p>
            </p:txBody>
          </p:sp>
        </p:grpSp>
      </p:grpSp>
      <p:grpSp>
        <p:nvGrpSpPr>
          <p:cNvPr id="25641" name="Group 41"/>
          <p:cNvGrpSpPr>
            <a:grpSpLocks/>
          </p:cNvGrpSpPr>
          <p:nvPr/>
        </p:nvGrpSpPr>
        <p:grpSpPr bwMode="auto">
          <a:xfrm>
            <a:off x="7410450" y="3003550"/>
            <a:ext cx="1238250" cy="1219200"/>
            <a:chOff x="0" y="0"/>
            <a:chExt cx="780" cy="768"/>
          </a:xfrm>
        </p:grpSpPr>
        <p:grpSp>
          <p:nvGrpSpPr>
            <p:cNvPr id="25642" name="Group 42"/>
            <p:cNvGrpSpPr>
              <a:grpSpLocks/>
            </p:cNvGrpSpPr>
            <p:nvPr/>
          </p:nvGrpSpPr>
          <p:grpSpPr bwMode="auto">
            <a:xfrm>
              <a:off x="0" y="0"/>
              <a:ext cx="780" cy="240"/>
              <a:chOff x="0" y="0"/>
              <a:chExt cx="780" cy="240"/>
            </a:xfrm>
          </p:grpSpPr>
          <p:sp>
            <p:nvSpPr>
              <p:cNvPr id="25643" name="Line 43"/>
              <p:cNvSpPr>
                <a:spLocks noChangeShapeType="1"/>
              </p:cNvSpPr>
              <p:nvPr/>
            </p:nvSpPr>
            <p:spPr bwMode="auto">
              <a:xfrm flipH="1">
                <a:off x="0" y="137"/>
                <a:ext cx="19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4" name="Rectangle 44"/>
              <p:cNvSpPr>
                <a:spLocks/>
              </p:cNvSpPr>
              <p:nvPr/>
            </p:nvSpPr>
            <p:spPr bwMode="auto">
              <a:xfrm>
                <a:off x="184" y="0"/>
                <a:ext cx="596" cy="2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 algn="ctr"/>
                <a:r>
                  <a:rPr lang="en-US" sz="20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current</a:t>
                </a:r>
              </a:p>
            </p:txBody>
          </p:sp>
        </p:grpSp>
        <p:grpSp>
          <p:nvGrpSpPr>
            <p:cNvPr id="25645" name="Group 45"/>
            <p:cNvGrpSpPr>
              <a:grpSpLocks/>
            </p:cNvGrpSpPr>
            <p:nvPr/>
          </p:nvGrpSpPr>
          <p:grpSpPr bwMode="auto">
            <a:xfrm>
              <a:off x="0" y="528"/>
              <a:ext cx="711" cy="240"/>
              <a:chOff x="0" y="0"/>
              <a:chExt cx="711" cy="240"/>
            </a:xfrm>
          </p:grpSpPr>
          <p:sp>
            <p:nvSpPr>
              <p:cNvPr id="25646" name="Line 46"/>
              <p:cNvSpPr>
                <a:spLocks noChangeShapeType="1"/>
              </p:cNvSpPr>
              <p:nvPr/>
            </p:nvSpPr>
            <p:spPr bwMode="auto">
              <a:xfrm flipH="1">
                <a:off x="0" y="137"/>
                <a:ext cx="240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7" name="Rectangle 47"/>
              <p:cNvSpPr>
                <a:spLocks/>
              </p:cNvSpPr>
              <p:nvPr/>
            </p:nvSpPr>
            <p:spPr bwMode="auto">
              <a:xfrm>
                <a:off x="230" y="0"/>
                <a:ext cx="481" cy="2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 algn="ctr"/>
                <a:r>
                  <a:rPr lang="en-US" sz="20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scout</a:t>
                </a:r>
              </a:p>
            </p:txBody>
          </p:sp>
        </p:grpSp>
      </p:grpSp>
      <p:sp>
        <p:nvSpPr>
          <p:cNvPr id="25648" name="AutoShape 48"/>
          <p:cNvSpPr>
            <a:spLocks/>
          </p:cNvSpPr>
          <p:nvPr/>
        </p:nvSpPr>
        <p:spPr bwMode="auto">
          <a:xfrm>
            <a:off x="6038850" y="3171825"/>
            <a:ext cx="914400" cy="16764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0800" y="3600"/>
                  <a:pt x="0" y="7200"/>
                  <a:pt x="0" y="10800"/>
                </a:cubicBezTo>
                <a:cubicBezTo>
                  <a:pt x="0" y="14400"/>
                  <a:pt x="10800" y="180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49" name="Rectangle 49"/>
          <p:cNvSpPr>
            <a:spLocks/>
          </p:cNvSpPr>
          <p:nvPr/>
        </p:nvSpPr>
        <p:spPr bwMode="auto">
          <a:xfrm>
            <a:off x="4805363" y="5746750"/>
            <a:ext cx="2159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delete 36 from list</a:t>
            </a:r>
          </a:p>
        </p:txBody>
      </p:sp>
      <p:sp>
        <p:nvSpPr>
          <p:cNvPr id="25650" name="Rectangle 50"/>
          <p:cNvSpPr>
            <a:spLocks/>
          </p:cNvSpPr>
          <p:nvPr/>
        </p:nvSpPr>
        <p:spPr bwMode="auto">
          <a:xfrm>
            <a:off x="6724650" y="1038225"/>
            <a:ext cx="2174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:</a:t>
            </a:r>
          </a:p>
        </p:txBody>
      </p:sp>
      <p:sp>
        <p:nvSpPr>
          <p:cNvPr id="25651" name="AutoShape 51"/>
          <p:cNvSpPr>
            <a:spLocks/>
          </p:cNvSpPr>
          <p:nvPr/>
        </p:nvSpPr>
        <p:spPr bwMode="auto">
          <a:xfrm>
            <a:off x="7502525" y="1077913"/>
            <a:ext cx="1203325" cy="341312"/>
          </a:xfrm>
          <a:prstGeom prst="roundRect">
            <a:avLst>
              <a:gd name="adj" fmla="val 1666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52" name="Rectangle 52"/>
          <p:cNvSpPr>
            <a:spLocks/>
          </p:cNvSpPr>
          <p:nvPr/>
        </p:nvSpPr>
        <p:spPr bwMode="auto">
          <a:xfrm>
            <a:off x="6738938" y="1038225"/>
            <a:ext cx="7889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head:</a:t>
            </a:r>
          </a:p>
        </p:txBody>
      </p:sp>
      <p:sp>
        <p:nvSpPr>
          <p:cNvPr id="25653" name="Line 53"/>
          <p:cNvSpPr>
            <a:spLocks noChangeShapeType="1"/>
          </p:cNvSpPr>
          <p:nvPr/>
        </p:nvSpPr>
        <p:spPr bwMode="auto">
          <a:xfrm flipH="1">
            <a:off x="6953250" y="1266825"/>
            <a:ext cx="1600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54" name="AutoShape 54"/>
          <p:cNvSpPr>
            <a:spLocks/>
          </p:cNvSpPr>
          <p:nvPr/>
        </p:nvSpPr>
        <p:spPr bwMode="auto">
          <a:xfrm>
            <a:off x="5276850" y="534988"/>
            <a:ext cx="2667000" cy="1493837"/>
          </a:xfrm>
          <a:custGeom>
            <a:avLst/>
            <a:gdLst/>
            <a:ahLst/>
            <a:cxnLst/>
            <a:rect l="0" t="0" r="r" b="b"/>
            <a:pathLst>
              <a:path w="21600" h="20002">
                <a:moveTo>
                  <a:pt x="0" y="20002"/>
                </a:moveTo>
                <a:cubicBezTo>
                  <a:pt x="4680" y="11413"/>
                  <a:pt x="9360" y="2824"/>
                  <a:pt x="12960" y="613"/>
                </a:cubicBezTo>
                <a:cubicBezTo>
                  <a:pt x="16560" y="-1598"/>
                  <a:pt x="19080" y="2569"/>
                  <a:pt x="21600" y="6736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55" name="Rectangle 55"/>
          <p:cNvSpPr>
            <a:spLocks/>
          </p:cNvSpPr>
          <p:nvPr/>
        </p:nvSpPr>
        <p:spPr bwMode="auto">
          <a:xfrm>
            <a:off x="7442200" y="1042988"/>
            <a:ext cx="9667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ListCell: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7" grpId="0" animBg="1"/>
      <p:bldP spid="2564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Iterative Code for Delete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3F6098B-377E-4513-B3EE-B21E33273751}" type="slidenum">
              <a:rPr lang="en-US"/>
              <a:pPr/>
              <a:t>24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sz="quarter"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void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delete (Object x) {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(head ==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head.getDatum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().equals(x)) { </a:t>
            </a:r>
            <a:r>
              <a:rPr lang="en-US" sz="1800" b="1" dirty="0">
                <a:solidFill>
                  <a:srgbClr val="3F7F5F"/>
                </a:solidFill>
                <a:latin typeface="Courier New" charset="0"/>
                <a:cs typeface="Courier New" charset="0"/>
                <a:sym typeface="Courier New" charset="0"/>
              </a:rPr>
              <a:t>//x in first cell?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head =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head.getNext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current = head;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scout =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head.getNext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while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((scout !=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&amp;&amp; !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scout.getDatum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().equals(x)) {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current = scout;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scout =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scout.getNext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(scout !=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current.setNext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scout.getNext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());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3449638" y="4881563"/>
            <a:ext cx="30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3492500" y="4951413"/>
            <a:ext cx="152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H="1">
            <a:off x="3565525" y="4521200"/>
            <a:ext cx="317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333375" y="3114675"/>
            <a:ext cx="3438525" cy="162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>
              <a:tabLst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</a:tabLst>
            </a:pP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class DLLCell {</a:t>
            </a:r>
          </a:p>
          <a:p>
            <a:pPr marL="39688">
              <a:tabLst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</a:tabLst>
            </a:pP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	private Object datum;</a:t>
            </a:r>
          </a:p>
          <a:p>
            <a:pPr marL="39688">
              <a:tabLst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</a:tabLst>
            </a:pP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	private DLLCell next;</a:t>
            </a:r>
          </a:p>
          <a:p>
            <a:pPr marL="39688">
              <a:tabLst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</a:tabLst>
            </a:pP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	private DLLCell prev;</a:t>
            </a:r>
          </a:p>
          <a:p>
            <a:pPr marL="39688">
              <a:tabLst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</a:tabLst>
            </a:pP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	…</a:t>
            </a:r>
          </a:p>
          <a:p>
            <a:pPr marL="39688">
              <a:tabLst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</a:tabLst>
            </a:pP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Doubly-Linked Lists</a:t>
            </a:r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13DC536-04BB-4400-B1F4-25DF7CDBFFD2}" type="slidenum">
              <a:rPr lang="en-US"/>
              <a:pPr/>
              <a:t>25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In some applications, it is convenient to have a </a:t>
            </a: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/>
              <a:t> that has references to both its predecessor and its successor in the list.  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4052888" y="4581525"/>
            <a:ext cx="280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6</a:t>
            </a:r>
          </a:p>
        </p:txBody>
      </p:sp>
      <p:sp>
        <p:nvSpPr>
          <p:cNvPr id="27652" name="AutoShape 4"/>
          <p:cNvSpPr>
            <a:spLocks/>
          </p:cNvSpPr>
          <p:nvPr/>
        </p:nvSpPr>
        <p:spPr bwMode="auto">
          <a:xfrm>
            <a:off x="3951288" y="4373563"/>
            <a:ext cx="568325" cy="762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937000" y="4608513"/>
            <a:ext cx="5683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951288" y="4913313"/>
            <a:ext cx="5826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5376863" y="4591050"/>
            <a:ext cx="407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45</a:t>
            </a:r>
          </a:p>
        </p:txBody>
      </p:sp>
      <p:sp>
        <p:nvSpPr>
          <p:cNvPr id="27656" name="AutoShape 8"/>
          <p:cNvSpPr>
            <a:spLocks/>
          </p:cNvSpPr>
          <p:nvPr/>
        </p:nvSpPr>
        <p:spPr bwMode="auto">
          <a:xfrm>
            <a:off x="5275263" y="4383088"/>
            <a:ext cx="568325" cy="762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5260975" y="4618038"/>
            <a:ext cx="5683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5275263" y="4922838"/>
            <a:ext cx="5826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6700838" y="4600575"/>
            <a:ext cx="280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</a:t>
            </a:r>
          </a:p>
        </p:txBody>
      </p:sp>
      <p:sp>
        <p:nvSpPr>
          <p:cNvPr id="27660" name="AutoShape 12"/>
          <p:cNvSpPr>
            <a:spLocks/>
          </p:cNvSpPr>
          <p:nvPr/>
        </p:nvSpPr>
        <p:spPr bwMode="auto">
          <a:xfrm>
            <a:off x="6599238" y="4392613"/>
            <a:ext cx="568325" cy="762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584950" y="4627563"/>
            <a:ext cx="5683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6599238" y="4932363"/>
            <a:ext cx="5826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8024813" y="4610100"/>
            <a:ext cx="3571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-9</a:t>
            </a:r>
          </a:p>
        </p:txBody>
      </p:sp>
      <p:sp>
        <p:nvSpPr>
          <p:cNvPr id="27664" name="AutoShape 16"/>
          <p:cNvSpPr>
            <a:spLocks/>
          </p:cNvSpPr>
          <p:nvPr/>
        </p:nvSpPr>
        <p:spPr bwMode="auto">
          <a:xfrm>
            <a:off x="7923213" y="4402138"/>
            <a:ext cx="568325" cy="762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7908925" y="4637088"/>
            <a:ext cx="5683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7923213" y="4941888"/>
            <a:ext cx="5826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AutoShape 19"/>
          <p:cNvSpPr>
            <a:spLocks/>
          </p:cNvSpPr>
          <p:nvPr/>
        </p:nvSpPr>
        <p:spPr bwMode="auto">
          <a:xfrm>
            <a:off x="4241800" y="4418013"/>
            <a:ext cx="1041400" cy="665162"/>
          </a:xfrm>
          <a:custGeom>
            <a:avLst/>
            <a:gdLst/>
            <a:ahLst/>
            <a:cxnLst/>
            <a:rect l="0" t="0" r="r" b="b"/>
            <a:pathLst>
              <a:path w="21600" h="19640">
                <a:moveTo>
                  <a:pt x="0" y="18088"/>
                </a:moveTo>
                <a:cubicBezTo>
                  <a:pt x="4121" y="19432"/>
                  <a:pt x="8242" y="20776"/>
                  <a:pt x="10175" y="18088"/>
                </a:cubicBezTo>
                <a:cubicBezTo>
                  <a:pt x="12107" y="15401"/>
                  <a:pt x="9777" y="4949"/>
                  <a:pt x="11681" y="2063"/>
                </a:cubicBezTo>
                <a:cubicBezTo>
                  <a:pt x="13585" y="-824"/>
                  <a:pt x="17593" y="-77"/>
                  <a:pt x="21600" y="719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8" name="AutoShape 20"/>
          <p:cNvSpPr>
            <a:spLocks/>
          </p:cNvSpPr>
          <p:nvPr/>
        </p:nvSpPr>
        <p:spPr bwMode="auto">
          <a:xfrm>
            <a:off x="5637213" y="4414838"/>
            <a:ext cx="1000125" cy="677862"/>
          </a:xfrm>
          <a:custGeom>
            <a:avLst/>
            <a:gdLst/>
            <a:ahLst/>
            <a:cxnLst/>
            <a:rect l="0" t="0" r="r" b="b"/>
            <a:pathLst>
              <a:path w="21600" h="19640">
                <a:moveTo>
                  <a:pt x="0" y="18088"/>
                </a:moveTo>
                <a:cubicBezTo>
                  <a:pt x="4121" y="19432"/>
                  <a:pt x="8242" y="20776"/>
                  <a:pt x="10175" y="18088"/>
                </a:cubicBezTo>
                <a:cubicBezTo>
                  <a:pt x="12107" y="15401"/>
                  <a:pt x="9777" y="4949"/>
                  <a:pt x="11681" y="2063"/>
                </a:cubicBezTo>
                <a:cubicBezTo>
                  <a:pt x="13585" y="-824"/>
                  <a:pt x="17593" y="-77"/>
                  <a:pt x="21600" y="719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9" name="AutoShape 21"/>
          <p:cNvSpPr>
            <a:spLocks/>
          </p:cNvSpPr>
          <p:nvPr/>
        </p:nvSpPr>
        <p:spPr bwMode="auto">
          <a:xfrm>
            <a:off x="7032625" y="4384675"/>
            <a:ext cx="984250" cy="714375"/>
          </a:xfrm>
          <a:custGeom>
            <a:avLst/>
            <a:gdLst/>
            <a:ahLst/>
            <a:cxnLst/>
            <a:rect l="0" t="0" r="r" b="b"/>
            <a:pathLst>
              <a:path w="21600" h="19640">
                <a:moveTo>
                  <a:pt x="0" y="18088"/>
                </a:moveTo>
                <a:cubicBezTo>
                  <a:pt x="4121" y="19432"/>
                  <a:pt x="8242" y="20776"/>
                  <a:pt x="10175" y="18088"/>
                </a:cubicBezTo>
                <a:cubicBezTo>
                  <a:pt x="12107" y="15401"/>
                  <a:pt x="9777" y="4949"/>
                  <a:pt x="11681" y="2063"/>
                </a:cubicBezTo>
                <a:cubicBezTo>
                  <a:pt x="13585" y="-824"/>
                  <a:pt x="17593" y="-77"/>
                  <a:pt x="21600" y="719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0" name="AutoShape 22"/>
          <p:cNvSpPr>
            <a:spLocks/>
          </p:cNvSpPr>
          <p:nvPr/>
        </p:nvSpPr>
        <p:spPr bwMode="auto">
          <a:xfrm>
            <a:off x="4152900" y="3951288"/>
            <a:ext cx="1393825" cy="450850"/>
          </a:xfrm>
          <a:custGeom>
            <a:avLst/>
            <a:gdLst/>
            <a:ahLst/>
            <a:cxnLst/>
            <a:rect l="0" t="0" r="r" b="b"/>
            <a:pathLst>
              <a:path w="20083" h="20708">
                <a:moveTo>
                  <a:pt x="19235" y="20708"/>
                </a:moveTo>
                <a:cubicBezTo>
                  <a:pt x="20100" y="13231"/>
                  <a:pt x="20985" y="5754"/>
                  <a:pt x="18164" y="2639"/>
                </a:cubicBezTo>
                <a:cubicBezTo>
                  <a:pt x="15343" y="-477"/>
                  <a:pt x="5315" y="-892"/>
                  <a:pt x="2350" y="1704"/>
                </a:cubicBezTo>
                <a:cubicBezTo>
                  <a:pt x="-615" y="4300"/>
                  <a:pt x="-121" y="11154"/>
                  <a:pt x="373" y="18008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1" name="AutoShape 23"/>
          <p:cNvSpPr>
            <a:spLocks/>
          </p:cNvSpPr>
          <p:nvPr/>
        </p:nvSpPr>
        <p:spPr bwMode="auto">
          <a:xfrm>
            <a:off x="5683250" y="3987800"/>
            <a:ext cx="1123950" cy="438150"/>
          </a:xfrm>
          <a:custGeom>
            <a:avLst/>
            <a:gdLst/>
            <a:ahLst/>
            <a:cxnLst/>
            <a:rect l="0" t="0" r="r" b="b"/>
            <a:pathLst>
              <a:path w="20083" h="20708">
                <a:moveTo>
                  <a:pt x="19235" y="20708"/>
                </a:moveTo>
                <a:cubicBezTo>
                  <a:pt x="20100" y="13231"/>
                  <a:pt x="20985" y="5754"/>
                  <a:pt x="18164" y="2639"/>
                </a:cubicBezTo>
                <a:cubicBezTo>
                  <a:pt x="15343" y="-477"/>
                  <a:pt x="5315" y="-892"/>
                  <a:pt x="2350" y="1704"/>
                </a:cubicBezTo>
                <a:cubicBezTo>
                  <a:pt x="-615" y="4300"/>
                  <a:pt x="-121" y="11154"/>
                  <a:pt x="373" y="18008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2" name="AutoShape 24"/>
          <p:cNvSpPr>
            <a:spLocks/>
          </p:cNvSpPr>
          <p:nvPr/>
        </p:nvSpPr>
        <p:spPr bwMode="auto">
          <a:xfrm>
            <a:off x="6915150" y="4070350"/>
            <a:ext cx="1393825" cy="450850"/>
          </a:xfrm>
          <a:custGeom>
            <a:avLst/>
            <a:gdLst/>
            <a:ahLst/>
            <a:cxnLst/>
            <a:rect l="0" t="0" r="r" b="b"/>
            <a:pathLst>
              <a:path w="20083" h="20708">
                <a:moveTo>
                  <a:pt x="19235" y="20708"/>
                </a:moveTo>
                <a:cubicBezTo>
                  <a:pt x="20100" y="13231"/>
                  <a:pt x="20985" y="5754"/>
                  <a:pt x="18164" y="2639"/>
                </a:cubicBezTo>
                <a:cubicBezTo>
                  <a:pt x="15343" y="-477"/>
                  <a:pt x="5315" y="-892"/>
                  <a:pt x="2350" y="1704"/>
                </a:cubicBezTo>
                <a:cubicBezTo>
                  <a:pt x="-615" y="4300"/>
                  <a:pt x="-121" y="11154"/>
                  <a:pt x="373" y="18008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H="1">
            <a:off x="3578225" y="4521200"/>
            <a:ext cx="66357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8716963" y="5145088"/>
            <a:ext cx="30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8759825" y="5214938"/>
            <a:ext cx="152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8831263" y="5016500"/>
            <a:ext cx="1587" cy="128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8315325" y="5037138"/>
            <a:ext cx="5016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4556125" y="4983163"/>
            <a:ext cx="5857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next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4510088" y="3621088"/>
            <a:ext cx="5984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prev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rot="10800000" flipH="1">
            <a:off x="5181600" y="5105400"/>
            <a:ext cx="381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Doubly-Linked vs Singly-Linked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DA8F77F-0803-4589-A71A-44635D602E0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smtClean="0"/>
          </a:p>
          <a:p>
            <a:r>
              <a:rPr lang="en-US" smtClean="0"/>
              <a:t>Advantages of doubly-linked over singly-linked lists</a:t>
            </a:r>
          </a:p>
          <a:p>
            <a:pPr lvl="1"/>
            <a:r>
              <a:rPr lang="en-US" smtClean="0"/>
              <a:t>some things are easier – e.g., reversing a doubly-linked list can be done simply by swapping the previous and next fields of each cell</a:t>
            </a:r>
          </a:p>
          <a:p>
            <a:pPr lvl="1"/>
            <a:r>
              <a:rPr lang="en-US" smtClean="0"/>
              <a:t>don't need the scout to delete</a:t>
            </a:r>
          </a:p>
          <a:p>
            <a:endParaRPr lang="en-US" smtClean="0"/>
          </a:p>
          <a:p>
            <a:r>
              <a:rPr lang="en-US" smtClean="0"/>
              <a:t>Disadvantages</a:t>
            </a:r>
          </a:p>
          <a:p>
            <a:pPr lvl="1"/>
            <a:r>
              <a:rPr lang="en-US" smtClean="0"/>
              <a:t>doubly-linked lists require twice as much space</a:t>
            </a:r>
          </a:p>
          <a:p>
            <a:pPr lvl="1"/>
            <a:r>
              <a:rPr lang="en-US" smtClean="0"/>
              <a:t>insert and delete take more time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ArrayList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43C341-C430-40C4-A864-E438F898529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“Extensible array”</a:t>
            </a:r>
          </a:p>
          <a:p>
            <a:r>
              <a:rPr lang="en-US" smtClean="0"/>
              <a:t>Starts with an initial capacity = size of underlying array</a:t>
            </a:r>
          </a:p>
          <a:p>
            <a:r>
              <a:rPr lang="en-US" smtClean="0"/>
              <a:t>If you try to insert an element beyond the end of the array, it will allocate a new (larger) array, copy everything over invisibly</a:t>
            </a:r>
          </a:p>
          <a:p>
            <a:pPr lvl="1"/>
            <a:r>
              <a:rPr lang="en-US" smtClean="0"/>
              <a:t>Appears infinitely extensible</a:t>
            </a:r>
          </a:p>
          <a:p>
            <a:endParaRPr lang="en-US" smtClean="0"/>
          </a:p>
          <a:p>
            <a:r>
              <a:rPr lang="en-US" smtClean="0"/>
              <a:t>Advantages:</a:t>
            </a:r>
          </a:p>
          <a:p>
            <a:pPr lvl="1"/>
            <a:r>
              <a:rPr lang="en-US" smtClean="0"/>
              <a:t>random access in constant time</a:t>
            </a:r>
          </a:p>
          <a:p>
            <a:pPr lvl="1"/>
            <a:r>
              <a:rPr lang="en-US" smtClean="0"/>
              <a:t>dynamically extensible</a:t>
            </a:r>
          </a:p>
          <a:p>
            <a:endParaRPr lang="en-US" smtClean="0"/>
          </a:p>
          <a:p>
            <a:r>
              <a:rPr lang="en-US" smtClean="0"/>
              <a:t>Disadvantages:</a:t>
            </a:r>
          </a:p>
          <a:p>
            <a:pPr lvl="1"/>
            <a:r>
              <a:rPr lang="en-US" smtClean="0"/>
              <a:t>Allocation, copying overhead</a:t>
            </a:r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359650" y="6248400"/>
            <a:ext cx="292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224B8037-BA53-4FD5-A603-91371DCEA01B}" type="slidenum">
              <a:rPr lang="en-US" sz="1400">
                <a:solidFill>
                  <a:schemeClr val="tx1"/>
                </a:solidFill>
                <a:cs typeface="Times New Roman" charset="0"/>
              </a:rPr>
              <a:pPr algn="ctr"/>
              <a:t>27</a:t>
            </a:fld>
            <a:endParaRPr lang="en-US" sz="1400">
              <a:solidFill>
                <a:schemeClr val="tx1"/>
              </a:solidFill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 Simple List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84CD05-76B9-4958-AD28-567540B17C29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1055688" y="2225675"/>
            <a:ext cx="7023100" cy="2387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800"/>
              </a:spcBef>
            </a:pP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interface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List&lt;T&gt; {</a:t>
            </a:r>
          </a:p>
          <a:p>
            <a:pPr>
              <a:spcBef>
                <a:spcPts val="80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void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insert(T element);</a:t>
            </a:r>
          </a:p>
          <a:p>
            <a:pPr>
              <a:spcBef>
                <a:spcPts val="80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void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delete(T element);</a:t>
            </a:r>
          </a:p>
          <a:p>
            <a:pPr>
              <a:spcBef>
                <a:spcPts val="80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contains(T element);</a:t>
            </a:r>
          </a:p>
          <a:p>
            <a:pPr>
              <a:spcBef>
                <a:spcPts val="80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size();</a:t>
            </a:r>
          </a:p>
          <a:p>
            <a:pPr>
              <a:spcBef>
                <a:spcPts val="80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List Data Structures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Array</a:t>
            </a:r>
          </a:p>
          <a:p>
            <a:pPr marL="728663" lvl="1"/>
            <a:r>
              <a:rPr lang="en-US" sz="1800" b="1"/>
              <a:t>Must specify array size at creation</a:t>
            </a:r>
          </a:p>
          <a:p>
            <a:pPr marL="728663" lvl="1"/>
            <a:r>
              <a:rPr lang="en-US" sz="1800" b="1"/>
              <a:t>Insert, delete require moving elements</a:t>
            </a:r>
          </a:p>
          <a:p>
            <a:pPr marL="728663" lvl="1"/>
            <a:r>
              <a:rPr lang="en-US" sz="1800" b="1"/>
              <a:t>Must copy array to a larger array when it gets full</a:t>
            </a:r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67B47091-B96C-433C-BE1E-FDC5220F42B3}" type="slidenum">
              <a:rPr lang="en-US"/>
              <a:pPr/>
              <a:t>4</a:t>
            </a:fld>
            <a:endParaRPr lang="en-US"/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4648200" y="1676400"/>
            <a:ext cx="3810000" cy="182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Linked list</a:t>
            </a:r>
          </a:p>
          <a:p>
            <a:pPr marL="269875" indent="-230188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uses a sequence of linked cells</a:t>
            </a:r>
          </a:p>
          <a:p>
            <a:pPr marL="269875" indent="-230188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we will define a class </a:t>
            </a:r>
            <a:r>
              <a:rPr lang="en-US" sz="1800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ListCell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from which we build lists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371600" y="4648200"/>
            <a:ext cx="2286000" cy="396875"/>
            <a:chOff x="0" y="0"/>
            <a:chExt cx="1440" cy="250"/>
          </a:xfrm>
        </p:grpSpPr>
        <p:sp>
          <p:nvSpPr>
            <p:cNvPr id="7173" name="Rectangle 5"/>
            <p:cNvSpPr>
              <a:spLocks/>
            </p:cNvSpPr>
            <p:nvPr/>
          </p:nvSpPr>
          <p:spPr bwMode="auto">
            <a:xfrm>
              <a:off x="40" y="26"/>
              <a:ext cx="1186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24   -7   87   78   </a:t>
              </a:r>
            </a:p>
          </p:txBody>
        </p:sp>
        <p:sp>
          <p:nvSpPr>
            <p:cNvPr id="7174" name="Rectangle 6"/>
            <p:cNvSpPr>
              <a:spLocks/>
            </p:cNvSpPr>
            <p:nvPr/>
          </p:nvSpPr>
          <p:spPr bwMode="auto">
            <a:xfrm>
              <a:off x="0" y="0"/>
              <a:ext cx="1440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290" y="3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578" y="3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866" y="3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1154" y="3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Rectangle 11"/>
          <p:cNvSpPr>
            <a:spLocks/>
          </p:cNvSpPr>
          <p:nvPr/>
        </p:nvSpPr>
        <p:spPr bwMode="auto">
          <a:xfrm>
            <a:off x="2286000" y="4648200"/>
            <a:ext cx="2286000" cy="384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746375" y="4652963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203575" y="4652963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3660775" y="4652963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117975" y="4652963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Rectangle 16"/>
          <p:cNvSpPr>
            <a:spLocks/>
          </p:cNvSpPr>
          <p:nvPr/>
        </p:nvSpPr>
        <p:spPr bwMode="auto">
          <a:xfrm>
            <a:off x="811213" y="5573713"/>
            <a:ext cx="663575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chemeClr val="tx1"/>
                </a:solidFill>
                <a:cs typeface="Times New Roman" charset="0"/>
              </a:rPr>
              <a:t>empty</a:t>
            </a:r>
          </a:p>
        </p:txBody>
      </p:sp>
      <p:sp>
        <p:nvSpPr>
          <p:cNvPr id="7185" name="AutoShape 17"/>
          <p:cNvSpPr>
            <a:spLocks/>
          </p:cNvSpPr>
          <p:nvPr/>
        </p:nvSpPr>
        <p:spPr bwMode="auto">
          <a:xfrm rot="10800000" flipH="1">
            <a:off x="1490663" y="5133975"/>
            <a:ext cx="1938337" cy="608013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noFill/>
          <a:ln w="25400">
            <a:solidFill>
              <a:srgbClr val="FF9900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5867400" y="3654425"/>
            <a:ext cx="457200" cy="698500"/>
            <a:chOff x="0" y="0"/>
            <a:chExt cx="288" cy="440"/>
          </a:xfrm>
        </p:grpSpPr>
        <p:sp>
          <p:nvSpPr>
            <p:cNvPr id="7187" name="Rectangle 19"/>
            <p:cNvSpPr>
              <a:spLocks/>
            </p:cNvSpPr>
            <p:nvPr/>
          </p:nvSpPr>
          <p:spPr bwMode="auto">
            <a:xfrm>
              <a:off x="0" y="0"/>
              <a:ext cx="288" cy="2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 algn="ctr">
                <a:spcBef>
                  <a:spcPts val="9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24</a:t>
              </a:r>
            </a:p>
          </p:txBody>
        </p:sp>
        <p:sp>
          <p:nvSpPr>
            <p:cNvPr id="7188" name="Rectangle 20"/>
            <p:cNvSpPr>
              <a:spLocks/>
            </p:cNvSpPr>
            <p:nvPr/>
          </p:nvSpPr>
          <p:spPr bwMode="auto">
            <a:xfrm>
              <a:off x="0" y="220"/>
              <a:ext cx="288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6248400" y="4887913"/>
            <a:ext cx="457200" cy="698500"/>
            <a:chOff x="0" y="0"/>
            <a:chExt cx="288" cy="440"/>
          </a:xfrm>
        </p:grpSpPr>
        <p:sp>
          <p:nvSpPr>
            <p:cNvPr id="7190" name="Rectangle 22"/>
            <p:cNvSpPr>
              <a:spLocks/>
            </p:cNvSpPr>
            <p:nvPr/>
          </p:nvSpPr>
          <p:spPr bwMode="auto">
            <a:xfrm>
              <a:off x="0" y="0"/>
              <a:ext cx="288" cy="2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 algn="ctr">
                <a:spcBef>
                  <a:spcPts val="9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-7</a:t>
              </a:r>
            </a:p>
          </p:txBody>
        </p:sp>
        <p:sp>
          <p:nvSpPr>
            <p:cNvPr id="7191" name="Rectangle 23"/>
            <p:cNvSpPr>
              <a:spLocks/>
            </p:cNvSpPr>
            <p:nvPr/>
          </p:nvSpPr>
          <p:spPr bwMode="auto">
            <a:xfrm>
              <a:off x="0" y="220"/>
              <a:ext cx="288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7391400" y="3654425"/>
            <a:ext cx="457200" cy="698500"/>
            <a:chOff x="0" y="0"/>
            <a:chExt cx="288" cy="440"/>
          </a:xfrm>
        </p:grpSpPr>
        <p:sp>
          <p:nvSpPr>
            <p:cNvPr id="7193" name="Rectangle 25"/>
            <p:cNvSpPr>
              <a:spLocks/>
            </p:cNvSpPr>
            <p:nvPr/>
          </p:nvSpPr>
          <p:spPr bwMode="auto">
            <a:xfrm>
              <a:off x="0" y="0"/>
              <a:ext cx="288" cy="2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 algn="ctr">
                <a:spcBef>
                  <a:spcPts val="9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87</a:t>
              </a:r>
            </a:p>
          </p:txBody>
        </p:sp>
        <p:sp>
          <p:nvSpPr>
            <p:cNvPr id="7194" name="Rectangle 26"/>
            <p:cNvSpPr>
              <a:spLocks/>
            </p:cNvSpPr>
            <p:nvPr/>
          </p:nvSpPr>
          <p:spPr bwMode="auto">
            <a:xfrm>
              <a:off x="0" y="220"/>
              <a:ext cx="288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195" name="Group 27"/>
          <p:cNvGrpSpPr>
            <a:grpSpLocks/>
          </p:cNvGrpSpPr>
          <p:nvPr/>
        </p:nvGrpSpPr>
        <p:grpSpPr bwMode="auto">
          <a:xfrm>
            <a:off x="7620000" y="5178425"/>
            <a:ext cx="457200" cy="692150"/>
            <a:chOff x="0" y="0"/>
            <a:chExt cx="288" cy="436"/>
          </a:xfrm>
        </p:grpSpPr>
        <p:sp>
          <p:nvSpPr>
            <p:cNvPr id="7196" name="Rectangle 28"/>
            <p:cNvSpPr>
              <a:spLocks/>
            </p:cNvSpPr>
            <p:nvPr/>
          </p:nvSpPr>
          <p:spPr bwMode="auto">
            <a:xfrm>
              <a:off x="0" y="0"/>
              <a:ext cx="288" cy="2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 algn="ctr">
                <a:spcBef>
                  <a:spcPts val="9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78</a:t>
              </a:r>
            </a:p>
          </p:txBody>
        </p:sp>
        <p:sp>
          <p:nvSpPr>
            <p:cNvPr id="7197" name="Rectangle 29"/>
            <p:cNvSpPr>
              <a:spLocks/>
            </p:cNvSpPr>
            <p:nvPr/>
          </p:nvSpPr>
          <p:spPr bwMode="auto">
            <a:xfrm>
              <a:off x="0" y="220"/>
              <a:ext cx="288" cy="2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 algn="ctr">
                <a:spcBef>
                  <a:spcPts val="900"/>
                </a:spcBef>
              </a:pPr>
              <a:r>
                <a:rPr lang="en-US" sz="1600">
                  <a:solidFill>
                    <a:srgbClr val="FF9900"/>
                  </a:solidFill>
                  <a:latin typeface="Arial" charset="0"/>
                  <a:cs typeface="Arial" charset="0"/>
                  <a:sym typeface="Arial" charset="0"/>
                </a:rPr>
                <a:t>•</a:t>
              </a:r>
            </a:p>
          </p:txBody>
        </p:sp>
      </p:grp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6096000" y="4187825"/>
            <a:ext cx="228600" cy="700088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rot="10800000" flipH="1">
            <a:off x="6477000" y="3806825"/>
            <a:ext cx="914400" cy="16002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7620000" y="4187825"/>
            <a:ext cx="228600" cy="9906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List Terminology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Head = first element of the list</a:t>
            </a:r>
          </a:p>
          <a:p>
            <a:r>
              <a:rPr lang="en-US"/>
              <a:t>Tail = rest of the </a:t>
            </a:r>
            <a:r>
              <a:rPr lang="en-US" smtClean="0"/>
              <a:t>list</a:t>
            </a:r>
            <a:endParaRPr lang="en-US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6AEA541-66C6-4BFD-8F62-7DDF909443B2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4927600" y="3238500"/>
            <a:ext cx="812800" cy="406400"/>
            <a:chOff x="0" y="0"/>
            <a:chExt cx="512" cy="256"/>
          </a:xfrm>
        </p:grpSpPr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199" name="Rectangle 7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0" name="Oval 8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863600" y="3238500"/>
            <a:ext cx="812800" cy="406400"/>
            <a:chOff x="0" y="0"/>
            <a:chExt cx="512" cy="256"/>
          </a:xfrm>
        </p:grpSpPr>
        <p:sp>
          <p:nvSpPr>
            <p:cNvPr id="8202" name="Rectangle 10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3" name="Rectangle 11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4" name="Oval 12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2260600" y="3238500"/>
            <a:ext cx="812800" cy="406400"/>
            <a:chOff x="0" y="0"/>
            <a:chExt cx="512" cy="256"/>
          </a:xfrm>
        </p:grpSpPr>
        <p:sp>
          <p:nvSpPr>
            <p:cNvPr id="8206" name="Rectangle 14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7" name="Rectangle 15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8" name="Oval 16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8210" name="Rectangle 18"/>
          <p:cNvSpPr>
            <a:spLocks/>
          </p:cNvSpPr>
          <p:nvPr/>
        </p:nvSpPr>
        <p:spPr bwMode="auto">
          <a:xfrm>
            <a:off x="6667500" y="3238500"/>
            <a:ext cx="4064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1" name="Rectangle 19"/>
          <p:cNvSpPr>
            <a:spLocks/>
          </p:cNvSpPr>
          <p:nvPr/>
        </p:nvSpPr>
        <p:spPr bwMode="auto">
          <a:xfrm>
            <a:off x="6261100" y="3238500"/>
            <a:ext cx="4064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3594100" y="3238500"/>
            <a:ext cx="812800" cy="406400"/>
            <a:chOff x="0" y="0"/>
            <a:chExt cx="512" cy="256"/>
          </a:xfrm>
        </p:grpSpPr>
        <p:sp>
          <p:nvSpPr>
            <p:cNvPr id="8214" name="Rectangle 22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15" name="Rectangle 23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16" name="Oval 24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8217" name="Line 25"/>
          <p:cNvSpPr>
            <a:spLocks noChangeShapeType="1"/>
          </p:cNvSpPr>
          <p:nvPr/>
        </p:nvSpPr>
        <p:spPr bwMode="auto">
          <a:xfrm flipH="1">
            <a:off x="1497013" y="3441700"/>
            <a:ext cx="788987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H="1">
            <a:off x="2819400" y="3441700"/>
            <a:ext cx="787400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4178300" y="3441700"/>
            <a:ext cx="787400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5499100" y="3441700"/>
            <a:ext cx="787400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Rectangle 31"/>
          <p:cNvSpPr>
            <a:spLocks/>
          </p:cNvSpPr>
          <p:nvPr/>
        </p:nvSpPr>
        <p:spPr bwMode="auto">
          <a:xfrm>
            <a:off x="22352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10</a:t>
            </a:r>
          </a:p>
        </p:txBody>
      </p:sp>
      <p:sp>
        <p:nvSpPr>
          <p:cNvPr id="8224" name="Rectangle 32"/>
          <p:cNvSpPr>
            <a:spLocks/>
          </p:cNvSpPr>
          <p:nvPr/>
        </p:nvSpPr>
        <p:spPr bwMode="auto">
          <a:xfrm>
            <a:off x="62484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84</a:t>
            </a:r>
          </a:p>
        </p:txBody>
      </p:sp>
      <p:sp>
        <p:nvSpPr>
          <p:cNvPr id="8225" name="Rectangle 33"/>
          <p:cNvSpPr>
            <a:spLocks/>
          </p:cNvSpPr>
          <p:nvPr/>
        </p:nvSpPr>
        <p:spPr bwMode="auto">
          <a:xfrm>
            <a:off x="35687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-7</a:t>
            </a:r>
          </a:p>
        </p:txBody>
      </p:sp>
      <p:sp>
        <p:nvSpPr>
          <p:cNvPr id="8226" name="Rectangle 34"/>
          <p:cNvSpPr>
            <a:spLocks/>
          </p:cNvSpPr>
          <p:nvPr/>
        </p:nvSpPr>
        <p:spPr bwMode="auto">
          <a:xfrm>
            <a:off x="4978400" y="3251200"/>
            <a:ext cx="2921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1</a:t>
            </a:r>
          </a:p>
        </p:txBody>
      </p:sp>
      <p:sp>
        <p:nvSpPr>
          <p:cNvPr id="8227" name="Rectangle 35"/>
          <p:cNvSpPr>
            <a:spLocks/>
          </p:cNvSpPr>
          <p:nvPr/>
        </p:nvSpPr>
        <p:spPr bwMode="auto">
          <a:xfrm>
            <a:off x="8636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33</a:t>
            </a:r>
          </a:p>
        </p:txBody>
      </p:sp>
      <p:sp>
        <p:nvSpPr>
          <p:cNvPr id="8228" name="Rectangle 36"/>
          <p:cNvSpPr>
            <a:spLocks/>
          </p:cNvSpPr>
          <p:nvPr/>
        </p:nvSpPr>
        <p:spPr bwMode="auto">
          <a:xfrm>
            <a:off x="4978400" y="4381500"/>
            <a:ext cx="47256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C00000"/>
                </a:solidFill>
                <a:cs typeface="Times New Roman" charset="0"/>
              </a:rPr>
              <a:t>tail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rot="10800000" flipH="1">
            <a:off x="2197100" y="4368800"/>
            <a:ext cx="49657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rot="10800000" flipH="1">
            <a:off x="800100" y="4368800"/>
            <a:ext cx="9525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8231" name="Rectangle 39"/>
          <p:cNvSpPr>
            <a:spLocks/>
          </p:cNvSpPr>
          <p:nvPr/>
        </p:nvSpPr>
        <p:spPr bwMode="auto">
          <a:xfrm>
            <a:off x="901700" y="4381500"/>
            <a:ext cx="66171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C00000"/>
                </a:solidFill>
                <a:cs typeface="Times New Roman" charset="0"/>
              </a:rPr>
              <a:t>head</a:t>
            </a:r>
          </a:p>
        </p:txBody>
      </p:sp>
      <p:sp>
        <p:nvSpPr>
          <p:cNvPr id="2" name="Rectangle 1"/>
          <p:cNvSpPr/>
          <p:nvPr/>
        </p:nvSpPr>
        <p:spPr>
          <a:xfrm>
            <a:off x="6677025" y="3124200"/>
            <a:ext cx="398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>
                <a:sym typeface="Symbol"/>
              </a:rPr>
              <a:t></a:t>
            </a:r>
            <a:endParaRPr lang="en-US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Class ListCell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0CBDC20-6A12-4EF9-A02D-886F1F282794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sz="quarter"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 rIns="0"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class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&lt;T&gt; {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   private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T </a:t>
            </a:r>
            <a:r>
              <a:rPr lang="en-US" sz="1800" b="1" dirty="0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private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&lt;T&gt; </a:t>
            </a:r>
            <a:r>
              <a:rPr lang="en-US" sz="1800" b="1" dirty="0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(T datum,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&lt;T&gt; next){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800" b="1" dirty="0" err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this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= datum;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800" b="1" dirty="0" err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this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= next;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T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getDatum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 {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&lt;T&gt;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 {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void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setDatum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(T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obj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{ </a:t>
            </a:r>
            <a:r>
              <a:rPr lang="en-US" sz="1800" b="1" dirty="0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obj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void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&lt;T&gt; c) { </a:t>
            </a:r>
            <a:r>
              <a:rPr lang="en-US" sz="1800" b="1" dirty="0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= c;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8305800" y="1905000"/>
            <a:ext cx="1588" cy="1295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Callout 1 1"/>
          <p:cNvSpPr/>
          <p:nvPr/>
        </p:nvSpPr>
        <p:spPr>
          <a:xfrm>
            <a:off x="5419492" y="381000"/>
            <a:ext cx="3495907" cy="1371600"/>
          </a:xfrm>
          <a:prstGeom prst="borderCallout1">
            <a:avLst>
              <a:gd name="adj1" fmla="val 46659"/>
              <a:gd name="adj2" fmla="val -1829"/>
              <a:gd name="adj3" fmla="val 136769"/>
              <a:gd name="adj4" fmla="val -37482"/>
            </a:avLst>
          </a:prstGeom>
          <a:solidFill>
            <a:srgbClr val="6DF9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smtClean="0">
                <a:solidFill>
                  <a:schemeClr val="tx1"/>
                </a:solidFill>
              </a:rPr>
              <a:t>Each list element “points” to the next one!</a:t>
            </a:r>
          </a:p>
          <a:p>
            <a:pPr algn="ctr"/>
            <a:r>
              <a:rPr lang="en-US" i="1" smtClean="0">
                <a:solidFill>
                  <a:schemeClr val="tx1"/>
                </a:solidFill>
              </a:rPr>
              <a:t>End of list: </a:t>
            </a:r>
            <a:r>
              <a:rPr lang="en-US" sz="2000" b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next==</a:t>
            </a:r>
            <a:r>
              <a:rPr lang="en-US" sz="2000" b="1" i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null</a:t>
            </a:r>
            <a:endParaRPr lang="en-US" b="1" i="1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smtClean="0"/>
              <a:t>Ways of building </a:t>
            </a:r>
            <a:r>
              <a:rPr lang="en-US"/>
              <a:t>a Linked List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599" y="1589567"/>
            <a:ext cx="7045325" cy="4572000"/>
          </a:xfrm>
          <a:ln/>
        </p:spPr>
        <p:txBody>
          <a:bodyPr rIns="132080"/>
          <a:lstStyle/>
          <a:p>
            <a:pPr marL="0" indent="0">
              <a:buNone/>
            </a:pPr>
            <a:endParaRPr lang="en-US" sz="1600" b="1" dirty="0" smtClean="0">
              <a:solidFill>
                <a:srgbClr val="00990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990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600" b="1" dirty="0" smtClean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&lt;Integer</a:t>
            </a:r>
            <a:r>
              <a:rPr lang="en-US" sz="1600" b="1" dirty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&gt; </a:t>
            </a:r>
            <a:r>
              <a:rPr lang="en-US" sz="1600" b="1" dirty="0" smtClean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c =</a:t>
            </a:r>
            <a:r>
              <a:rPr lang="en-US" sz="1600" b="1" dirty="0">
                <a:solidFill>
                  <a:srgbClr val="009900"/>
                </a:solidFill>
                <a:latin typeface="Courier New" charset="0"/>
                <a:sym typeface="Courier New" charset="0"/>
              </a:rPr>
              <a:t/>
            </a:r>
            <a:br>
              <a:rPr lang="en-US" sz="1600" b="1" dirty="0">
                <a:solidFill>
                  <a:srgbClr val="009900"/>
                </a:solidFill>
                <a:latin typeface="Courier New" charset="0"/>
                <a:sym typeface="Courier New" charset="0"/>
              </a:rPr>
            </a:br>
            <a:r>
              <a:rPr lang="en-US" sz="1600" b="1" dirty="0" smtClean="0">
                <a:solidFill>
                  <a:srgbClr val="009900"/>
                </a:solidFill>
                <a:latin typeface="Courier New" charset="0"/>
                <a:sym typeface="Courier New" charset="0"/>
              </a:rPr>
              <a:t>    </a:t>
            </a:r>
            <a:r>
              <a:rPr lang="en-US" sz="1600" b="1" dirty="0" smtClean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new </a:t>
            </a:r>
            <a:r>
              <a:rPr lang="en-US" sz="1600" b="1" dirty="0" err="1" smtClean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600" b="1" dirty="0" smtClean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&lt;Integer&gt;(new Integer(24),null);</a:t>
            </a:r>
            <a:endParaRPr lang="en-US" sz="1600" b="1" dirty="0">
              <a:solidFill>
                <a:srgbClr val="009900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0FADA963-896D-444D-96F3-D3193BCA221A}" type="slidenum">
              <a:rPr lang="en-US"/>
              <a:pPr/>
              <a:t>7</a:t>
            </a:fld>
            <a:endParaRPr lang="en-US"/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7443788" y="2152650"/>
            <a:ext cx="407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>
            <a:off x="7459663" y="2187575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7459663" y="2463800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8035925" y="2730500"/>
            <a:ext cx="30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8112125" y="2806700"/>
            <a:ext cx="152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8188325" y="2882900"/>
            <a:ext cx="15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7654925" y="2578100"/>
            <a:ext cx="533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8188325" y="2578100"/>
            <a:ext cx="158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8188325" y="2882900"/>
            <a:ext cx="15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8112125" y="2882900"/>
            <a:ext cx="152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803900" y="1863725"/>
            <a:ext cx="1620838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Rectangle 14"/>
          <p:cNvSpPr>
            <a:spLocks/>
          </p:cNvSpPr>
          <p:nvPr/>
        </p:nvSpPr>
        <p:spPr bwMode="auto">
          <a:xfrm>
            <a:off x="7143750" y="3867150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10255" name="Rectangle 15"/>
          <p:cNvSpPr>
            <a:spLocks/>
          </p:cNvSpPr>
          <p:nvPr/>
        </p:nvSpPr>
        <p:spPr bwMode="auto">
          <a:xfrm>
            <a:off x="7981950" y="4324350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–7</a:t>
            </a:r>
          </a:p>
        </p:txBody>
      </p:sp>
      <p:sp>
        <p:nvSpPr>
          <p:cNvPr id="10256" name="Rectangle 16"/>
          <p:cNvSpPr>
            <a:spLocks/>
          </p:cNvSpPr>
          <p:nvPr/>
        </p:nvSpPr>
        <p:spPr bwMode="auto">
          <a:xfrm>
            <a:off x="7600950" y="5162550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87</a:t>
            </a:r>
          </a:p>
        </p:txBody>
      </p:sp>
      <p:sp>
        <p:nvSpPr>
          <p:cNvPr id="10257" name="AutoShape 17"/>
          <p:cNvSpPr>
            <a:spLocks/>
          </p:cNvSpPr>
          <p:nvPr/>
        </p:nvSpPr>
        <p:spPr bwMode="auto">
          <a:xfrm>
            <a:off x="7159625" y="3902075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7159625" y="4206875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AutoShape 19"/>
          <p:cNvSpPr>
            <a:spLocks/>
          </p:cNvSpPr>
          <p:nvPr/>
        </p:nvSpPr>
        <p:spPr bwMode="auto">
          <a:xfrm>
            <a:off x="7997825" y="4325937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7997825" y="4630737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AutoShape 21"/>
          <p:cNvSpPr>
            <a:spLocks/>
          </p:cNvSpPr>
          <p:nvPr/>
        </p:nvSpPr>
        <p:spPr bwMode="auto">
          <a:xfrm>
            <a:off x="7635875" y="5197475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635875" y="5502275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7312025" y="4283075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>
            <a:off x="7845425" y="4740275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8188325" y="5754687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8264525" y="5830887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8340725" y="5907087"/>
            <a:ext cx="15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7807325" y="5602287"/>
            <a:ext cx="53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8340725" y="5602287"/>
            <a:ext cx="158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8340725" y="5907087"/>
            <a:ext cx="15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8264525" y="5907087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5278438" y="3913187"/>
            <a:ext cx="18462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Rectangle 33"/>
          <p:cNvSpPr>
            <a:spLocks/>
          </p:cNvSpPr>
          <p:nvPr/>
        </p:nvSpPr>
        <p:spPr bwMode="auto">
          <a:xfrm>
            <a:off x="365125" y="3881438"/>
            <a:ext cx="5448300" cy="193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Integer t = new Integer(24);</a:t>
            </a:r>
          </a:p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Integer s = new Integer(-7);</a:t>
            </a:r>
          </a:p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Integer e = new Integer(87);</a:t>
            </a:r>
          </a:p>
          <a:p>
            <a:pPr marL="39688"/>
            <a:endParaRPr lang="en-US" sz="1600" b="1">
              <a:solidFill>
                <a:srgbClr val="00990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ListCell&lt;Integer&gt; p =</a:t>
            </a:r>
          </a:p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   new ListCell&lt;Integer&gt;(t,</a:t>
            </a:r>
          </a:p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      new ListCell&lt;Integer&gt;(s,</a:t>
            </a:r>
          </a:p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         new ListCell&lt;Integer&gt;(e, null)));</a:t>
            </a:r>
          </a:p>
        </p:txBody>
      </p:sp>
      <p:sp>
        <p:nvSpPr>
          <p:cNvPr id="10274" name="Rectangle 34"/>
          <p:cNvSpPr>
            <a:spLocks/>
          </p:cNvSpPr>
          <p:nvPr/>
        </p:nvSpPr>
        <p:spPr bwMode="auto">
          <a:xfrm>
            <a:off x="3844925" y="3759200"/>
            <a:ext cx="280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p</a:t>
            </a:r>
          </a:p>
        </p:txBody>
      </p:sp>
      <p:sp>
        <p:nvSpPr>
          <p:cNvPr id="10275" name="Rectangle 35"/>
          <p:cNvSpPr>
            <a:spLocks/>
          </p:cNvSpPr>
          <p:nvPr/>
        </p:nvSpPr>
        <p:spPr bwMode="auto">
          <a:xfrm>
            <a:off x="4064000" y="3759200"/>
            <a:ext cx="9667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ListCell:</a:t>
            </a:r>
          </a:p>
        </p:txBody>
      </p:sp>
      <p:sp>
        <p:nvSpPr>
          <p:cNvPr id="10276" name="Rectangle 36"/>
          <p:cNvSpPr>
            <a:spLocks/>
          </p:cNvSpPr>
          <p:nvPr/>
        </p:nvSpPr>
        <p:spPr bwMode="auto">
          <a:xfrm>
            <a:off x="4127500" y="3797300"/>
            <a:ext cx="1727200" cy="268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4989513" y="3797300"/>
            <a:ext cx="1587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8" name="Rectangle 38"/>
          <p:cNvSpPr>
            <a:spLocks/>
          </p:cNvSpPr>
          <p:nvPr/>
        </p:nvSpPr>
        <p:spPr bwMode="auto">
          <a:xfrm>
            <a:off x="3954463" y="1682750"/>
            <a:ext cx="2682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</a:t>
            </a:r>
          </a:p>
        </p:txBody>
      </p:sp>
      <p:sp>
        <p:nvSpPr>
          <p:cNvPr id="10279" name="Rectangle 39"/>
          <p:cNvSpPr>
            <a:spLocks/>
          </p:cNvSpPr>
          <p:nvPr/>
        </p:nvSpPr>
        <p:spPr bwMode="auto">
          <a:xfrm>
            <a:off x="4173538" y="1682750"/>
            <a:ext cx="9667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ListCell:</a:t>
            </a:r>
          </a:p>
        </p:txBody>
      </p:sp>
      <p:sp>
        <p:nvSpPr>
          <p:cNvPr id="10280" name="Rectangle 40"/>
          <p:cNvSpPr>
            <a:spLocks/>
          </p:cNvSpPr>
          <p:nvPr/>
        </p:nvSpPr>
        <p:spPr bwMode="auto">
          <a:xfrm>
            <a:off x="4237038" y="1720850"/>
            <a:ext cx="1727200" cy="268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5099050" y="1720850"/>
            <a:ext cx="158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2" name="Rectangle 42"/>
          <p:cNvSpPr>
            <a:spLocks/>
          </p:cNvSpPr>
          <p:nvPr/>
        </p:nvSpPr>
        <p:spPr bwMode="auto">
          <a:xfrm>
            <a:off x="6740525" y="1558925"/>
            <a:ext cx="2009775" cy="4918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Building a Linked List (cont’d)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D6195CC-ACF6-4458-8430-E810178A873F}" type="slidenum">
              <a:rPr lang="en-US"/>
              <a:pPr/>
              <a:t>8</a:t>
            </a:fld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7243763" y="2260600"/>
            <a:ext cx="407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8081963" y="2717800"/>
            <a:ext cx="3571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-7</a:t>
            </a:r>
          </a:p>
        </p:txBody>
      </p:sp>
      <p:sp>
        <p:nvSpPr>
          <p:cNvPr id="12292" name="Rectangle 4"/>
          <p:cNvSpPr>
            <a:spLocks/>
          </p:cNvSpPr>
          <p:nvPr/>
        </p:nvSpPr>
        <p:spPr bwMode="auto">
          <a:xfrm>
            <a:off x="7700963" y="3556000"/>
            <a:ext cx="407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87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>
            <a:off x="7259638" y="2295525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7259638" y="2600325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AutoShape 7"/>
          <p:cNvSpPr>
            <a:spLocks/>
          </p:cNvSpPr>
          <p:nvPr/>
        </p:nvSpPr>
        <p:spPr bwMode="auto">
          <a:xfrm>
            <a:off x="8097838" y="2719388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8097838" y="3024188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AutoShape 9"/>
          <p:cNvSpPr>
            <a:spLocks/>
          </p:cNvSpPr>
          <p:nvPr/>
        </p:nvSpPr>
        <p:spPr bwMode="auto">
          <a:xfrm>
            <a:off x="7735888" y="3590925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735888" y="3895725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7412038" y="2676525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7945438" y="3133725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8288338" y="4148138"/>
            <a:ext cx="30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8364538" y="4224338"/>
            <a:ext cx="152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8440738" y="4300538"/>
            <a:ext cx="15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907338" y="3995738"/>
            <a:ext cx="533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8440738" y="3995738"/>
            <a:ext cx="1587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8440738" y="4300538"/>
            <a:ext cx="15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8364538" y="4300538"/>
            <a:ext cx="152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Rectangle 20"/>
          <p:cNvSpPr>
            <a:spLocks/>
          </p:cNvSpPr>
          <p:nvPr/>
        </p:nvSpPr>
        <p:spPr bwMode="auto">
          <a:xfrm>
            <a:off x="347662" y="2201783"/>
            <a:ext cx="7304088" cy="2708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/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Integer t = new Integer(24); </a:t>
            </a:r>
          </a:p>
          <a:p>
            <a:pPr marL="39688"/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Integer s = new Integer(-7);</a:t>
            </a:r>
          </a:p>
          <a:p>
            <a:pPr marL="39688"/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Integer e = new Integer(87);</a:t>
            </a:r>
          </a:p>
          <a:p>
            <a:pPr marL="39688"/>
            <a:r>
              <a:rPr lang="en-US" sz="1600" b="1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//Can also use "autoboxing"</a:t>
            </a:r>
          </a:p>
          <a:p>
            <a:pPr marL="39688"/>
            <a:endParaRPr lang="en-US" sz="1600" b="1">
              <a:solidFill>
                <a:srgbClr val="0033CC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endParaRPr lang="en-US" sz="1600" b="1">
              <a:solidFill>
                <a:srgbClr val="0033CC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endParaRPr lang="en-US" sz="1600" b="1">
              <a:solidFill>
                <a:srgbClr val="0033CC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endParaRPr lang="en-US" sz="1600" b="1">
              <a:solidFill>
                <a:srgbClr val="0033CC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ListCell&lt;Integer&gt; </a:t>
            </a:r>
            <a:r>
              <a:rPr lang="en-US" sz="1600" b="1" smtClean="0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p </a:t>
            </a:r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= new ListCell&lt;Integer&gt;(e, null);</a:t>
            </a:r>
          </a:p>
          <a:p>
            <a:pPr marL="39688"/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p = new ListCell&lt;Integer&gt;(s, p);</a:t>
            </a:r>
          </a:p>
          <a:p>
            <a:pPr marL="39688"/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p = new ListCell&lt;Integer&gt;(t, p);</a:t>
            </a:r>
          </a:p>
        </p:txBody>
      </p:sp>
      <p:sp>
        <p:nvSpPr>
          <p:cNvPr id="12309" name="Rectangle 21"/>
          <p:cNvSpPr>
            <a:spLocks/>
          </p:cNvSpPr>
          <p:nvPr/>
        </p:nvSpPr>
        <p:spPr bwMode="auto">
          <a:xfrm>
            <a:off x="4068763" y="2843213"/>
            <a:ext cx="280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p</a:t>
            </a:r>
          </a:p>
        </p:txBody>
      </p:sp>
      <p:sp>
        <p:nvSpPr>
          <p:cNvPr id="12310" name="Rectangle 22"/>
          <p:cNvSpPr>
            <a:spLocks/>
          </p:cNvSpPr>
          <p:nvPr/>
        </p:nvSpPr>
        <p:spPr bwMode="auto">
          <a:xfrm>
            <a:off x="4287838" y="2843213"/>
            <a:ext cx="9667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ListCell:</a:t>
            </a:r>
          </a:p>
        </p:txBody>
      </p:sp>
      <p:sp>
        <p:nvSpPr>
          <p:cNvPr id="12311" name="Rectangle 23"/>
          <p:cNvSpPr>
            <a:spLocks/>
          </p:cNvSpPr>
          <p:nvPr/>
        </p:nvSpPr>
        <p:spPr bwMode="auto">
          <a:xfrm>
            <a:off x="4332288" y="2890838"/>
            <a:ext cx="1243012" cy="268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5213350" y="2881313"/>
            <a:ext cx="158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/>
          </p:cNvSpPr>
          <p:nvPr/>
        </p:nvSpPr>
        <p:spPr bwMode="auto">
          <a:xfrm>
            <a:off x="6954838" y="1801813"/>
            <a:ext cx="1966912" cy="2770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5430838" y="3006725"/>
            <a:ext cx="2300287" cy="677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rot="10800000" flipH="1">
            <a:off x="5445125" y="2947988"/>
            <a:ext cx="2633663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rot="10800000" flipH="1">
            <a:off x="5445125" y="2471738"/>
            <a:ext cx="1797050" cy="539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7" name="Rectangle 29"/>
          <p:cNvSpPr>
            <a:spLocks/>
          </p:cNvSpPr>
          <p:nvPr/>
        </p:nvSpPr>
        <p:spPr bwMode="auto">
          <a:xfrm>
            <a:off x="600074" y="1676400"/>
            <a:ext cx="1489075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Another way:</a:t>
            </a:r>
          </a:p>
        </p:txBody>
      </p:sp>
      <p:sp>
        <p:nvSpPr>
          <p:cNvPr id="12318" name="Rectangle 30"/>
          <p:cNvSpPr>
            <a:spLocks/>
          </p:cNvSpPr>
          <p:nvPr/>
        </p:nvSpPr>
        <p:spPr bwMode="auto">
          <a:xfrm>
            <a:off x="614363" y="5373688"/>
            <a:ext cx="6810375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Note: </a:t>
            </a: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 = new ListCell&lt;Integer&gt;(s,p);</a:t>
            </a:r>
            <a:r>
              <a:rPr lang="en-US">
                <a:solidFill>
                  <a:srgbClr val="FF0000"/>
                </a:solidFill>
                <a:latin typeface="Arial" charset="0"/>
                <a:sym typeface="Arial" charset="0"/>
              </a:rPr>
              <a:t/>
            </a:r>
            <a:br>
              <a:rPr lang="en-US">
                <a:solidFill>
                  <a:srgbClr val="FF0000"/>
                </a:solidFill>
                <a:latin typeface="Arial" charset="0"/>
                <a:sym typeface="Arial" charset="0"/>
              </a:rPr>
            </a:br>
            <a:r>
              <a:rPr lang="en-US">
                <a:solidFill>
                  <a:srgbClr val="FF0000"/>
                </a:solidFill>
                <a:latin typeface="Arial" charset="0"/>
                <a:sym typeface="Arial" charset="0"/>
              </a:rPr>
              <a:t>does </a:t>
            </a:r>
            <a:r>
              <a:rPr lang="en-US" i="1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not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create a circular list!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1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2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3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4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5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7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8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1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1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2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1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2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14" grpId="0" animBg="1"/>
      <p:bldP spid="12315" grpId="0" animBg="1"/>
      <p:bldP spid="12315" grpId="1" animBg="1"/>
      <p:bldP spid="123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Accessing List Elements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92500" lnSpcReduction="20000"/>
          </a:bodyPr>
          <a:lstStyle/>
          <a:p>
            <a:r>
              <a:rPr lang="en-US"/>
              <a:t>Linked Lists are </a:t>
            </a:r>
            <a:r>
              <a:rPr lang="en-US" i="1"/>
              <a:t>sequential-access</a:t>
            </a:r>
            <a:r>
              <a:rPr lang="en-US"/>
              <a:t> data structures.</a:t>
            </a:r>
          </a:p>
          <a:p>
            <a:pPr marL="728663" lvl="1"/>
            <a:r>
              <a:rPr lang="en-US" sz="1800"/>
              <a:t>To access contents of cell n in sequence, you must access cells 0 ... n-1 </a:t>
            </a:r>
          </a:p>
          <a:p>
            <a:r>
              <a:rPr lang="en-US"/>
              <a:t>Accessing data in first cell: </a:t>
            </a: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p.getDatum()</a:t>
            </a:r>
            <a:r>
              <a:rPr lang="en-US"/>
              <a:t> </a:t>
            </a:r>
          </a:p>
          <a:p>
            <a:r>
              <a:rPr lang="en-US"/>
              <a:t>Accessing data in second cell: </a:t>
            </a: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p.getNext().getDatum()</a:t>
            </a: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r>
              <a:rPr lang="en-US"/>
              <a:t>Accessing </a:t>
            </a:r>
            <a:r>
              <a:rPr lang="en-US" b="1">
                <a:latin typeface="Courier New" charset="0"/>
                <a:cs typeface="Courier New" charset="0"/>
                <a:sym typeface="Courier New" charset="0"/>
              </a:rPr>
              <a:t>next</a:t>
            </a:r>
            <a:r>
              <a:rPr lang="en-US"/>
              <a:t> field in second cell: </a:t>
            </a: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p.getNext().getNext()</a:t>
            </a: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32C8599A-8692-4CDD-852F-84F620611B2E}" type="slidenum">
              <a:rPr lang="en-US"/>
              <a:pPr/>
              <a:t>9</a:t>
            </a:fld>
            <a:endParaRPr lang="en-US"/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4244975" y="1528763"/>
            <a:ext cx="4432300" cy="461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Writing to fields </a:t>
            </a:r>
            <a:b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in cells can be</a:t>
            </a:r>
            <a:b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done the same way</a:t>
            </a:r>
          </a:p>
          <a:p>
            <a:pPr marL="269875" indent="-230188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Update data in first cell:</a:t>
            </a:r>
            <a:b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p.setDatum(new Integer(53));</a:t>
            </a:r>
          </a:p>
          <a:p>
            <a:pPr marL="269875" indent="-230188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Update data in second cell: </a:t>
            </a:r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p.getNext().setDatum(new Integer(53));</a:t>
            </a:r>
          </a:p>
          <a:p>
            <a:pPr marL="269875" indent="-230188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Chop off third cell: </a:t>
            </a:r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p.getNext().setNext(null);</a:t>
            </a:r>
          </a:p>
        </p:txBody>
      </p:sp>
      <p:sp>
        <p:nvSpPr>
          <p:cNvPr id="13316" name="Rectangle 4"/>
          <p:cNvSpPr>
            <a:spLocks/>
          </p:cNvSpPr>
          <p:nvPr/>
        </p:nvSpPr>
        <p:spPr bwMode="auto">
          <a:xfrm>
            <a:off x="7194550" y="1762125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8032750" y="2219325"/>
            <a:ext cx="3571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-7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7651750" y="3057525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87</a:t>
            </a:r>
          </a:p>
        </p:txBody>
      </p:sp>
      <p:sp>
        <p:nvSpPr>
          <p:cNvPr id="13319" name="AutoShape 7"/>
          <p:cNvSpPr>
            <a:spLocks/>
          </p:cNvSpPr>
          <p:nvPr/>
        </p:nvSpPr>
        <p:spPr bwMode="auto">
          <a:xfrm>
            <a:off x="7210425" y="1797050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210425" y="2101850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AutoShape 9"/>
          <p:cNvSpPr>
            <a:spLocks/>
          </p:cNvSpPr>
          <p:nvPr/>
        </p:nvSpPr>
        <p:spPr bwMode="auto">
          <a:xfrm>
            <a:off x="8048625" y="2220912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8048625" y="2525712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AutoShape 11"/>
          <p:cNvSpPr>
            <a:spLocks/>
          </p:cNvSpPr>
          <p:nvPr/>
        </p:nvSpPr>
        <p:spPr bwMode="auto">
          <a:xfrm>
            <a:off x="7686675" y="3092450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7686675" y="3397250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7362825" y="217805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7896225" y="263525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8239125" y="3649662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8315325" y="3725862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8391525" y="3802062"/>
            <a:ext cx="15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7858125" y="3497262"/>
            <a:ext cx="53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8391525" y="3497262"/>
            <a:ext cx="158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8391525" y="3802062"/>
            <a:ext cx="15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8315325" y="3802062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5759450" y="1827212"/>
            <a:ext cx="14160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Rectangle 23"/>
          <p:cNvSpPr>
            <a:spLocks/>
          </p:cNvSpPr>
          <p:nvPr/>
        </p:nvSpPr>
        <p:spPr bwMode="auto">
          <a:xfrm>
            <a:off x="4391025" y="1654175"/>
            <a:ext cx="280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p</a:t>
            </a:r>
          </a:p>
        </p:txBody>
      </p:sp>
      <p:sp>
        <p:nvSpPr>
          <p:cNvPr id="13336" name="Rectangle 24"/>
          <p:cNvSpPr>
            <a:spLocks/>
          </p:cNvSpPr>
          <p:nvPr/>
        </p:nvSpPr>
        <p:spPr bwMode="auto">
          <a:xfrm>
            <a:off x="4610100" y="1654175"/>
            <a:ext cx="9667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ListCell:</a:t>
            </a:r>
          </a:p>
        </p:txBody>
      </p:sp>
      <p:sp>
        <p:nvSpPr>
          <p:cNvPr id="13337" name="Rectangle 25"/>
          <p:cNvSpPr>
            <a:spLocks/>
          </p:cNvSpPr>
          <p:nvPr/>
        </p:nvSpPr>
        <p:spPr bwMode="auto">
          <a:xfrm>
            <a:off x="4673600" y="1692275"/>
            <a:ext cx="1243013" cy="268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535613" y="1692275"/>
            <a:ext cx="1587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Rectangle 27"/>
          <p:cNvSpPr>
            <a:spLocks/>
          </p:cNvSpPr>
          <p:nvPr/>
        </p:nvSpPr>
        <p:spPr bwMode="auto">
          <a:xfrm>
            <a:off x="6791325" y="1482725"/>
            <a:ext cx="2009775" cy="2632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Pages>0</Pages>
  <Words>1809</Words>
  <Characters>0</Characters>
  <Application>Microsoft Office PowerPoint</Application>
  <PresentationFormat>On-screen Show (4:3)</PresentationFormat>
  <Lines>0</Lines>
  <Paragraphs>417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Lists &amp; Trees</vt:lpstr>
      <vt:lpstr>List Overview</vt:lpstr>
      <vt:lpstr>A Simple List Interface</vt:lpstr>
      <vt:lpstr>List Data Structures</vt:lpstr>
      <vt:lpstr>List Terminology</vt:lpstr>
      <vt:lpstr>Class ListCell</vt:lpstr>
      <vt:lpstr>Ways of building a Linked List</vt:lpstr>
      <vt:lpstr>Building a Linked List (cont’d)</vt:lpstr>
      <vt:lpstr>Accessing List Elements</vt:lpstr>
      <vt:lpstr>Access Example: Linear Search</vt:lpstr>
      <vt:lpstr>Recursion on Lists</vt:lpstr>
      <vt:lpstr>Recursive Search</vt:lpstr>
      <vt:lpstr>Recursive Search: Static method</vt:lpstr>
      <vt:lpstr>Recursive Search: Instance method</vt:lpstr>
      <vt:lpstr>Reversing a List</vt:lpstr>
      <vt:lpstr>Reversing a list: Animation</vt:lpstr>
      <vt:lpstr>Recursive Reverse</vt:lpstr>
      <vt:lpstr>Reversing a list: Animation</vt:lpstr>
      <vt:lpstr>List with Header</vt:lpstr>
      <vt:lpstr>Variations on List with Header</vt:lpstr>
      <vt:lpstr>Special Cases to Worry About</vt:lpstr>
      <vt:lpstr>Example: Delete from a List</vt:lpstr>
      <vt:lpstr>Iterative Delete</vt:lpstr>
      <vt:lpstr>Iterative Code for Delete</vt:lpstr>
      <vt:lpstr>Doubly-Linked Lists</vt:lpstr>
      <vt:lpstr>Doubly-Linked vs Singly-Linked</vt:lpstr>
      <vt:lpstr>Java ArrayList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ken</cp:lastModifiedBy>
  <cp:revision>14</cp:revision>
  <cp:lastPrinted>2013-02-17T17:13:15Z</cp:lastPrinted>
  <dcterms:modified xsi:type="dcterms:W3CDTF">2013-02-22T13:22:15Z</dcterms:modified>
</cp:coreProperties>
</file>