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2"/>
  </p:notesMasterIdLst>
  <p:handoutMasterIdLst>
    <p:handoutMasterId r:id="rId53"/>
  </p:handoutMasterIdLst>
  <p:sldIdLst>
    <p:sldId id="256" r:id="rId2"/>
    <p:sldId id="392" r:id="rId3"/>
    <p:sldId id="335" r:id="rId4"/>
    <p:sldId id="391" r:id="rId5"/>
    <p:sldId id="373" r:id="rId6"/>
    <p:sldId id="421" r:id="rId7"/>
    <p:sldId id="422" r:id="rId8"/>
    <p:sldId id="374" r:id="rId9"/>
    <p:sldId id="365" r:id="rId10"/>
    <p:sldId id="369" r:id="rId11"/>
    <p:sldId id="370" r:id="rId12"/>
    <p:sldId id="350" r:id="rId13"/>
    <p:sldId id="271" r:id="rId14"/>
    <p:sldId id="375" r:id="rId15"/>
    <p:sldId id="376" r:id="rId16"/>
    <p:sldId id="314" r:id="rId17"/>
    <p:sldId id="351" r:id="rId18"/>
    <p:sldId id="274" r:id="rId19"/>
    <p:sldId id="275" r:id="rId20"/>
    <p:sldId id="282" r:id="rId21"/>
    <p:sldId id="352" r:id="rId22"/>
    <p:sldId id="353" r:id="rId23"/>
    <p:sldId id="299" r:id="rId24"/>
    <p:sldId id="360" r:id="rId25"/>
    <p:sldId id="297" r:id="rId26"/>
    <p:sldId id="300" r:id="rId27"/>
    <p:sldId id="301" r:id="rId28"/>
    <p:sldId id="393" r:id="rId29"/>
    <p:sldId id="394" r:id="rId30"/>
    <p:sldId id="395" r:id="rId31"/>
    <p:sldId id="396" r:id="rId32"/>
    <p:sldId id="398" r:id="rId33"/>
    <p:sldId id="399" r:id="rId34"/>
    <p:sldId id="400" r:id="rId35"/>
    <p:sldId id="403" r:id="rId36"/>
    <p:sldId id="404" r:id="rId37"/>
    <p:sldId id="406" r:id="rId38"/>
    <p:sldId id="408" r:id="rId39"/>
    <p:sldId id="409" r:id="rId40"/>
    <p:sldId id="420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417" r:id="rId49"/>
    <p:sldId id="418" r:id="rId50"/>
    <p:sldId id="419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80D4A6-FF8F-4096-9CC4-89059420369F}">
          <p14:sldIdLst>
            <p14:sldId id="256"/>
            <p14:sldId id="392"/>
            <p14:sldId id="335"/>
            <p14:sldId id="391"/>
            <p14:sldId id="373"/>
            <p14:sldId id="421"/>
            <p14:sldId id="422"/>
            <p14:sldId id="374"/>
            <p14:sldId id="365"/>
            <p14:sldId id="369"/>
            <p14:sldId id="370"/>
            <p14:sldId id="350"/>
            <p14:sldId id="271"/>
            <p14:sldId id="375"/>
            <p14:sldId id="376"/>
            <p14:sldId id="314"/>
            <p14:sldId id="351"/>
            <p14:sldId id="274"/>
            <p14:sldId id="275"/>
            <p14:sldId id="282"/>
            <p14:sldId id="352"/>
            <p14:sldId id="353"/>
            <p14:sldId id="299"/>
            <p14:sldId id="360"/>
            <p14:sldId id="297"/>
            <p14:sldId id="300"/>
            <p14:sldId id="301"/>
            <p14:sldId id="393"/>
            <p14:sldId id="394"/>
            <p14:sldId id="395"/>
            <p14:sldId id="396"/>
            <p14:sldId id="398"/>
            <p14:sldId id="399"/>
            <p14:sldId id="400"/>
            <p14:sldId id="403"/>
            <p14:sldId id="404"/>
            <p14:sldId id="406"/>
            <p14:sldId id="408"/>
            <p14:sldId id="409"/>
            <p14:sldId id="420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C9D"/>
    <a:srgbClr val="FFFFD5"/>
    <a:srgbClr val="FFEBD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D8F911-4044-41B3-A5CE-B0E34773112B}" type="datetimeFigureOut">
              <a:rPr lang="fr-FR" smtClean="0"/>
              <a:pPr/>
              <a:t>28/01/2013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8B0A81-B683-42EE-AA51-7C551E138AD0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7540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CB23CD-1F62-4EEB-8464-E67BE5599D92}" type="datetimeFigureOut">
              <a:rPr lang="fr-FR" smtClean="0"/>
              <a:pPr/>
              <a:t>28/01/2013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5DF5ED9-00B4-4A58-9ED5-AAB30ED565C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86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22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3231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26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17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8F425B-87A8-4B82-B06A-58A1E11435FE}" type="datetime1">
              <a:rPr lang="en-US" smtClean="0"/>
              <a:t>1/28/2013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A6BF-34C5-4774-BBF5-9ACA670CC0A4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4C2EF5-6F0D-4D7D-8A56-20E5FC77B333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8AE1-C7C3-4175-9A11-611B54801DFE}" type="datetime1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97D-3174-4802-B5D8-51D0466F01DD}" type="datetime1">
              <a:rPr lang="en-US" smtClean="0"/>
              <a:t>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F90ECD-BEC7-4FEA-A176-864137690867}" type="datetime1">
              <a:rPr lang="en-US" smtClean="0"/>
              <a:t>1/28/2013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294D9AB-53F9-454C-A2DB-A12472C38D07}" type="datetime1">
              <a:rPr lang="en-US" smtClean="0"/>
              <a:t>1/28/2013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D578-3AAA-40B1-98BC-8ADCF206E484}" type="datetime1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9F4D-3469-45FD-9688-373B80F95836}" type="datetime1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B644-8BC4-4881-AF67-F49ED3410490}" type="datetime1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81D189-D576-43D8-82FD-1A9C1301944F}" type="datetime1">
              <a:rPr lang="en-US" smtClean="0"/>
              <a:t>1/28/2013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8A9F86-B8CE-4CB0-A9D1-A64AAB86B9B7}" type="datetime1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Software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Lecture 4</a:t>
            </a:r>
            <a:endParaRPr lang="en-US" dirty="0" smtClean="0"/>
          </a:p>
          <a:p>
            <a:r>
              <a:rPr lang="en-US" smtClean="0"/>
              <a:t>CS2110 Spring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http://us.123rf.com/400wm/400/400/binkski/binkski1103/binkski110300024/9146457-lots-of-tower-cranes-on-construction-s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06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4343400"/>
            <a:ext cx="7924800" cy="15240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Accessing</a:t>
            </a:r>
            <a:r>
              <a:rPr lang="fr-BE" dirty="0" smtClean="0"/>
              <a:t> </a:t>
            </a:r>
            <a:r>
              <a:rPr lang="fr-BE" dirty="0" err="1" smtClean="0"/>
              <a:t>Overridden</a:t>
            </a:r>
            <a:r>
              <a:rPr lang="fr-BE" dirty="0" smtClean="0"/>
              <a:t> </a:t>
            </a:r>
            <a:r>
              <a:rPr lang="fr-BE" dirty="0" err="1" smtClean="0"/>
              <a:t>Methods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Suppose a class overrides method </a:t>
            </a:r>
            <a:r>
              <a:rPr lang="en-US" sz="3100" dirty="0" smtClean="0">
                <a:solidFill>
                  <a:srgbClr val="800000"/>
                </a:solidFill>
              </a:rPr>
              <a:t>m </a:t>
            </a:r>
          </a:p>
          <a:p>
            <a:pPr marL="0" indent="0">
              <a:buNone/>
            </a:pPr>
            <a:r>
              <a:rPr lang="en-US" sz="3100" dirty="0" smtClean="0"/>
              <a:t>Like </a:t>
            </a:r>
            <a:r>
              <a:rPr lang="en-US" sz="3100" dirty="0" err="1" smtClean="0">
                <a:solidFill>
                  <a:srgbClr val="800000"/>
                </a:solidFill>
              </a:rPr>
              <a:t>toString</a:t>
            </a:r>
            <a:r>
              <a:rPr lang="en-US" sz="3100" dirty="0" smtClean="0">
                <a:solidFill>
                  <a:srgbClr val="800000"/>
                </a:solidFill>
              </a:rPr>
              <a:t>()</a:t>
            </a:r>
            <a:r>
              <a:rPr lang="en-US" sz="3100" dirty="0" smtClean="0"/>
              <a:t> in the examples we just saw</a:t>
            </a:r>
          </a:p>
          <a:p>
            <a:pPr lvl="1"/>
            <a:r>
              <a:rPr lang="en-US" sz="3100" dirty="0" smtClean="0"/>
              <a:t>Sometimes it is useful to be able to call the parent version.  E.g. maybe you still want to print the </a:t>
            </a:r>
            <a:r>
              <a:rPr lang="en-US" sz="3100" dirty="0" err="1" smtClean="0"/>
              <a:t>Name@Address</a:t>
            </a:r>
            <a:r>
              <a:rPr lang="en-US" sz="3100" dirty="0" smtClean="0"/>
              <a:t> using </a:t>
            </a:r>
            <a:r>
              <a:rPr lang="en-US" sz="3100" dirty="0" err="1" smtClean="0"/>
              <a:t>Object.toString</a:t>
            </a:r>
            <a:r>
              <a:rPr lang="en-US" sz="3100" dirty="0" smtClean="0"/>
              <a:t>()</a:t>
            </a:r>
          </a:p>
          <a:p>
            <a:pPr lvl="1"/>
            <a:r>
              <a:rPr lang="en-US" sz="3100" dirty="0" smtClean="0"/>
              <a:t>In subclass, call overridden method using</a:t>
            </a:r>
            <a:r>
              <a:rPr lang="fr-BE" sz="3100" dirty="0"/>
              <a:t> </a:t>
            </a:r>
            <a:r>
              <a:rPr lang="fr-BE" sz="3100" dirty="0" smtClean="0">
                <a:solidFill>
                  <a:srgbClr val="00B050"/>
                </a:solidFill>
                <a:latin typeface="Comic Sans MS" pitchFamily="66" charset="0"/>
              </a:rPr>
              <a:t>super.m()</a:t>
            </a:r>
          </a:p>
          <a:p>
            <a:pPr marL="365760" lvl="1" indent="0">
              <a:buNone/>
            </a:pPr>
            <a:endParaRPr lang="fr-BE" dirty="0" smtClean="0"/>
          </a:p>
          <a:p>
            <a:r>
              <a:rPr lang="en-US" sz="3100" dirty="0"/>
              <a:t>E</a:t>
            </a:r>
            <a:r>
              <a:rPr lang="en-US" sz="3100" dirty="0" smtClean="0"/>
              <a:t>xample:</a:t>
            </a:r>
          </a:p>
          <a:p>
            <a:pPr marL="365760" lvl="1" indent="0">
              <a:buNone/>
            </a:pPr>
            <a:r>
              <a:rPr lang="en-US" smtClean="0">
                <a:solidFill>
                  <a:srgbClr val="0000FF"/>
                </a:solidFill>
                <a:latin typeface="Comic Sans MS" pitchFamily="66" charset="0"/>
              </a:rPr>
              <a:t>Public </a:t>
            </a:r>
            <a:r>
              <a:rPr lang="en-US" smtClean="0">
                <a:solidFill>
                  <a:srgbClr val="0000FF"/>
                </a:solidFill>
                <a:latin typeface="Comic Sans MS" pitchFamily="66" charset="0"/>
              </a:rPr>
              <a:t>@Override String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toString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() { 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    return </a:t>
            </a:r>
            <a:r>
              <a:rPr lang="en-US" dirty="0" err="1" smtClean="0">
                <a:solidFill>
                  <a:srgbClr val="0000FF"/>
                </a:solidFill>
                <a:latin typeface="Comic Sans MS" pitchFamily="66" charset="0"/>
              </a:rPr>
              <a:t>super.toString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() + “: “ + name + “, price=“ + price;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}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....  “ns@0xAF402: Hotel Bates, price=37.50”</a:t>
            </a:r>
          </a:p>
          <a:p>
            <a:pPr marL="365760" lvl="1" indent="0">
              <a:buNone/>
            </a:pPr>
            <a:endParaRPr lang="fr-BE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743200" y="5029200"/>
            <a:ext cx="838200" cy="304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495800" y="5029200"/>
            <a:ext cx="9144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10200" y="4953000"/>
            <a:ext cx="13716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400800" y="4953000"/>
            <a:ext cx="12954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4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Shifting gears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r>
              <a:rPr lang="en-US" dirty="0" smtClean="0"/>
              <a:t>We’ve focused on the type hierarchy.</a:t>
            </a:r>
          </a:p>
          <a:p>
            <a:endParaRPr lang="en-US" dirty="0"/>
          </a:p>
          <a:p>
            <a:r>
              <a:rPr lang="en-US" dirty="0" smtClean="0"/>
              <a:t>Now let’s look at a different but related question: how things get initialized in Java</a:t>
            </a:r>
          </a:p>
          <a:p>
            <a:pPr lvl="1"/>
            <a:r>
              <a:rPr lang="en-US" dirty="0" smtClean="0"/>
              <a:t>For a single object</a:t>
            </a:r>
          </a:p>
          <a:p>
            <a:pPr lvl="1"/>
            <a:r>
              <a:rPr lang="en-US" dirty="0" smtClean="0"/>
              <a:t>... for static variables, and then for instance variables</a:t>
            </a:r>
          </a:p>
          <a:p>
            <a:pPr lvl="1"/>
            <a:r>
              <a:rPr lang="en-US" dirty="0" smtClean="0"/>
              <a:t>... then for objects in a subclass of a parent class</a:t>
            </a:r>
          </a:p>
          <a:p>
            <a:pPr lvl="1"/>
            <a:r>
              <a:rPr lang="en-US" dirty="0" smtClean="0"/>
              <a:t>... and then for two classes that refer to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down: Initializing an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Questions to ask about initialization in Java:</a:t>
            </a:r>
            <a:endParaRPr lang="en-US" dirty="0" smtClean="0"/>
          </a:p>
          <a:p>
            <a:pPr lvl="1"/>
            <a:r>
              <a:rPr lang="en-US" dirty="0" smtClean="0"/>
              <a:t>When do things have default values?  What are those?</a:t>
            </a:r>
          </a:p>
          <a:p>
            <a:pPr lvl="1"/>
            <a:r>
              <a:rPr lang="en-US" dirty="0" smtClean="0"/>
              <a:t>What happens if you touch an uninitialized object?</a:t>
            </a:r>
          </a:p>
          <a:p>
            <a:pPr lvl="1"/>
            <a:r>
              <a:rPr lang="en-US" dirty="0" smtClean="0"/>
              <a:t>What if you need a more complicated initialization that requires executing some code?</a:t>
            </a:r>
          </a:p>
          <a:p>
            <a:pPr lvl="1"/>
            <a:r>
              <a:rPr lang="en-US" dirty="0" smtClean="0"/>
              <a:t>Who gets initialized first in an parent/subclass situation?</a:t>
            </a:r>
          </a:p>
          <a:p>
            <a:pPr lvl="1"/>
            <a:r>
              <a:rPr lang="en-US" dirty="0" smtClean="0"/>
              <a:t>Who gets initialized first if two different classes have initializers that each refer to the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2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Called to create new instances of a class.  </a:t>
            </a:r>
          </a:p>
          <a:p>
            <a:r>
              <a:rPr lang="en-US" dirty="0" smtClean="0"/>
              <a:t>A class can define multiple constructors</a:t>
            </a:r>
          </a:p>
          <a:p>
            <a:r>
              <a:rPr lang="en-US" dirty="0"/>
              <a:t>D</a:t>
            </a:r>
            <a:r>
              <a:rPr lang="en-US" dirty="0" smtClean="0"/>
              <a:t>efault constructor initializes all fields to default values </a:t>
            </a:r>
            <a:r>
              <a:rPr lang="en-US" dirty="0" smtClean="0">
                <a:solidFill>
                  <a:srgbClr val="800000"/>
                </a:solidFill>
              </a:rPr>
              <a:t>(0, false, null…)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81400"/>
            <a:ext cx="4572000" cy="30469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b="1" dirty="0"/>
              <a:t>class</a:t>
            </a:r>
            <a:r>
              <a:rPr lang="en-US" sz="2400" dirty="0"/>
              <a:t> Thing {</a:t>
            </a:r>
          </a:p>
          <a:p>
            <a:r>
              <a:rPr lang="en-US" sz="2400" dirty="0" smtClean="0"/>
              <a:t>    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val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   Thing(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val</a:t>
            </a:r>
            <a:r>
              <a:rPr lang="en-US" sz="2400" dirty="0"/>
              <a:t>) {</a:t>
            </a:r>
          </a:p>
          <a:p>
            <a:r>
              <a:rPr lang="en-US" sz="2400" dirty="0" smtClean="0"/>
              <a:t>          </a:t>
            </a:r>
            <a:r>
              <a:rPr lang="en-US" sz="2400" b="1" dirty="0" smtClean="0"/>
              <a:t>this</a:t>
            </a:r>
            <a:r>
              <a:rPr lang="en-US" sz="2400" dirty="0" smtClean="0"/>
              <a:t>.val </a:t>
            </a:r>
            <a:r>
              <a:rPr lang="en-US" sz="2400" dirty="0"/>
              <a:t>= </a:t>
            </a:r>
            <a:r>
              <a:rPr lang="en-US" sz="2400" dirty="0" err="1"/>
              <a:t>val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      }</a:t>
            </a:r>
            <a:endParaRPr lang="en-US" sz="2400" dirty="0"/>
          </a:p>
          <a:p>
            <a:r>
              <a:rPr lang="en-US" sz="2400" dirty="0" smtClean="0"/>
              <a:t>      Thing</a:t>
            </a:r>
            <a:r>
              <a:rPr lang="en-US" sz="2400" dirty="0"/>
              <a:t>() {</a:t>
            </a:r>
          </a:p>
          <a:p>
            <a:r>
              <a:rPr lang="en-US" sz="2400" dirty="0" smtClean="0"/>
              <a:t>           </a:t>
            </a:r>
            <a:r>
              <a:rPr lang="en-US" sz="2400" b="1" dirty="0" smtClean="0"/>
              <a:t>this</a:t>
            </a:r>
            <a:r>
              <a:rPr lang="en-US" sz="2400" dirty="0" smtClean="0"/>
              <a:t>(3</a:t>
            </a:r>
            <a:r>
              <a:rPr lang="en-US" sz="2400" dirty="0"/>
              <a:t>);</a:t>
            </a:r>
          </a:p>
          <a:p>
            <a:r>
              <a:rPr lang="en-US" sz="2400" smtClean="0"/>
              <a:t>      }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124200" y="4602540"/>
            <a:ext cx="5562600" cy="1569660"/>
          </a:xfrm>
          <a:prstGeom prst="rect">
            <a:avLst/>
          </a:prstGeom>
          <a:solidFill>
            <a:srgbClr val="FFFC9D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Thing one = </a:t>
            </a:r>
            <a:r>
              <a:rPr lang="en-US" sz="2400" b="1" dirty="0"/>
              <a:t>new</a:t>
            </a:r>
            <a:r>
              <a:rPr lang="en-US" sz="2400" dirty="0"/>
              <a:t> Thing(1);</a:t>
            </a:r>
          </a:p>
          <a:p>
            <a:r>
              <a:rPr lang="en-US" sz="2400" dirty="0"/>
              <a:t>Thing two = </a:t>
            </a:r>
            <a:r>
              <a:rPr lang="en-US" sz="2400" b="1" dirty="0"/>
              <a:t>new</a:t>
            </a:r>
            <a:r>
              <a:rPr lang="en-US" sz="2400" dirty="0"/>
              <a:t> Thing(2);</a:t>
            </a:r>
          </a:p>
          <a:p>
            <a:r>
              <a:rPr lang="en-US" sz="2400" dirty="0"/>
              <a:t>Thing three = </a:t>
            </a:r>
            <a:r>
              <a:rPr lang="en-US" sz="2400" b="1" dirty="0"/>
              <a:t>new</a:t>
            </a:r>
            <a:r>
              <a:rPr lang="en-US" sz="2400" dirty="0"/>
              <a:t> Thing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System.out.println</a:t>
            </a:r>
            <a:r>
              <a:rPr lang="en-US" sz="2400" dirty="0" smtClean="0"/>
              <a:t>(“Thing two = “ + two);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276600" y="228600"/>
            <a:ext cx="5715000" cy="6096000"/>
            <a:chOff x="2613102" y="3806951"/>
            <a:chExt cx="5715000" cy="6096000"/>
          </a:xfrm>
        </p:grpSpPr>
        <p:sp>
          <p:nvSpPr>
            <p:cNvPr id="8" name="Oval 7"/>
            <p:cNvSpPr/>
            <p:nvPr/>
          </p:nvSpPr>
          <p:spPr>
            <a:xfrm>
              <a:off x="6727902" y="9217151"/>
              <a:ext cx="7620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Callout 1 8"/>
            <p:cNvSpPr/>
            <p:nvPr/>
          </p:nvSpPr>
          <p:spPr>
            <a:xfrm>
              <a:off x="2613102" y="3806951"/>
              <a:ext cx="5715000" cy="1565149"/>
            </a:xfrm>
            <a:prstGeom prst="borderCallout1">
              <a:avLst>
                <a:gd name="adj1" fmla="val 100128"/>
                <a:gd name="adj2" fmla="val 39492"/>
                <a:gd name="adj3" fmla="val 345749"/>
                <a:gd name="adj4" fmla="val 75987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Java automatically calls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two.toString</a:t>
              </a:r>
              <a:r>
                <a:rPr lang="en-US" sz="2400" dirty="0" smtClean="0">
                  <a:solidFill>
                    <a:schemeClr val="tx1"/>
                  </a:solidFill>
                </a:rPr>
                <a:t>()</a:t>
              </a:r>
            </a:p>
            <a:p>
              <a:pPr algn="ctr"/>
              <a:r>
                <a:rPr lang="en-US" sz="2400" dirty="0" smtClean="0">
                  <a:solidFill>
                    <a:srgbClr val="C00000"/>
                  </a:solidFill>
                </a:rPr>
                <a:t>It works: class </a:t>
              </a:r>
              <a:r>
                <a:rPr lang="en-US" sz="2400" dirty="0" smtClean="0">
                  <a:solidFill>
                    <a:srgbClr val="000000"/>
                  </a:solidFill>
                </a:rPr>
                <a:t>Thing</a:t>
              </a:r>
              <a:r>
                <a:rPr lang="en-US" sz="2400" dirty="0" smtClean="0">
                  <a:solidFill>
                    <a:srgbClr val="C00000"/>
                  </a:solidFill>
                </a:rPr>
                <a:t> inherits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Object.toString</a:t>
              </a:r>
              <a:r>
                <a:rPr lang="en-US" sz="2400" dirty="0" smtClean="0">
                  <a:solidFill>
                    <a:srgbClr val="000000"/>
                  </a:solidFill>
                </a:rPr>
                <a:t>()</a:t>
              </a:r>
              <a:r>
                <a:rPr lang="en-US" sz="2400" dirty="0" smtClean="0">
                  <a:solidFill>
                    <a:srgbClr val="C00000"/>
                  </a:solidFill>
                </a:rPr>
                <a:t>. </a:t>
              </a:r>
              <a:r>
                <a:rPr lang="en-US" sz="2400" dirty="0">
                  <a:solidFill>
                    <a:srgbClr val="C00000"/>
                  </a:solidFill>
                </a:rPr>
                <a:t>W</a:t>
              </a:r>
              <a:r>
                <a:rPr lang="en-US" sz="2400" dirty="0" smtClean="0">
                  <a:solidFill>
                    <a:srgbClr val="C00000"/>
                  </a:solidFill>
                </a:rPr>
                <a:t>on’t print value in field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val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i="1" dirty="0" smtClean="0">
                  <a:solidFill>
                    <a:srgbClr val="C00000"/>
                  </a:solidFill>
                </a:rPr>
                <a:t>[Why not?]</a:t>
              </a:r>
              <a:endParaRPr lang="en-US" sz="2400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Constructors in class hierarchy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559552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Principle</a:t>
            </a:r>
            <a:r>
              <a:rPr lang="en-US" sz="2400" dirty="0" smtClean="0"/>
              <a:t>: initialize superclass fields first.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Implementation</a:t>
            </a:r>
            <a:r>
              <a:rPr lang="en-US" sz="2400" dirty="0" smtClean="0"/>
              <a:t>: First statement of </a:t>
            </a:r>
          </a:p>
          <a:p>
            <a:pPr marL="320040" lvl="1" indent="0">
              <a:spcBef>
                <a:spcPts val="0"/>
              </a:spcBef>
              <a:buNone/>
            </a:pPr>
            <a:r>
              <a:rPr lang="en-US" sz="2400" dirty="0"/>
              <a:t>c</a:t>
            </a:r>
            <a:r>
              <a:rPr lang="en-US" sz="2400" dirty="0" smtClean="0"/>
              <a:t>onstructor must be call on constructor in this class or superclass</a:t>
            </a:r>
            <a:r>
              <a:rPr lang="en-US" sz="2400" dirty="0"/>
              <a:t> </a:t>
            </a:r>
            <a:r>
              <a:rPr lang="en-US" sz="2400" dirty="0" smtClean="0"/>
              <a:t>Java syntax or is:</a:t>
            </a:r>
          </a:p>
          <a:p>
            <a:pPr marL="685800" lvl="2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fr-BE" sz="2400" dirty="0" smtClean="0">
                <a:solidFill>
                  <a:srgbClr val="00B050"/>
                </a:solidFill>
                <a:latin typeface="Comic Sans MS" pitchFamily="66" charset="0"/>
              </a:rPr>
              <a:t>his(arguments);                </a:t>
            </a:r>
            <a:r>
              <a:rPr lang="en-US" sz="2400" dirty="0" smtClean="0"/>
              <a:t>or </a:t>
            </a:r>
            <a:endParaRPr lang="fr-BE" sz="24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685800" lvl="2" indent="0">
              <a:spcBef>
                <a:spcPts val="0"/>
              </a:spcBef>
              <a:buNone/>
            </a:pPr>
            <a:r>
              <a:rPr lang="fr-BE" sz="2400" dirty="0" smtClean="0">
                <a:solidFill>
                  <a:srgbClr val="00B050"/>
                </a:solidFill>
                <a:latin typeface="Comic Sans MS" pitchFamily="66" charset="0"/>
              </a:rPr>
              <a:t>super(arguments);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If you don’t do this, Java</a:t>
            </a:r>
            <a:br>
              <a:rPr lang="en-US" sz="2400" dirty="0" smtClean="0"/>
            </a:br>
            <a:r>
              <a:rPr lang="en-US" sz="2400" dirty="0" smtClean="0"/>
              <a:t>inserts call</a:t>
            </a:r>
            <a:br>
              <a:rPr lang="en-US" sz="2400" dirty="0" smtClean="0"/>
            </a:br>
            <a:r>
              <a:rPr lang="en-US" sz="2400" dirty="0" smtClean="0"/>
              <a:t>    </a:t>
            </a:r>
            <a:r>
              <a:rPr lang="fr-BE" sz="2400" dirty="0" smtClean="0">
                <a:solidFill>
                  <a:srgbClr val="00B050"/>
                </a:solidFill>
                <a:latin typeface="Comic Sans MS" pitchFamily="66" charset="0"/>
              </a:rPr>
              <a:t>super();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257800"/>
            <a:ext cx="5314676" cy="461665"/>
          </a:xfrm>
          <a:prstGeom prst="rect">
            <a:avLst/>
          </a:prstGeom>
          <a:solidFill>
            <a:srgbClr val="FFFFD5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class</a:t>
            </a:r>
            <a:r>
              <a:rPr lang="en-US" sz="2400" dirty="0" smtClean="0">
                <a:solidFill>
                  <a:srgbClr val="800000"/>
                </a:solidFill>
              </a:rPr>
              <a:t> Hotel </a:t>
            </a:r>
            <a:r>
              <a:rPr lang="en-US" sz="2400" b="1" dirty="0" smtClean="0">
                <a:solidFill>
                  <a:srgbClr val="800000"/>
                </a:solidFill>
              </a:rPr>
              <a:t>extends</a:t>
            </a:r>
            <a:r>
              <a:rPr lang="en-US" sz="2400" dirty="0" smtClean="0">
                <a:solidFill>
                  <a:srgbClr val="800000"/>
                </a:solidFill>
              </a:rPr>
              <a:t> Lodging { … }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0" y="2895600"/>
            <a:ext cx="2362200" cy="3276600"/>
          </a:xfrm>
          <a:prstGeom prst="rect">
            <a:avLst/>
          </a:prstGeom>
          <a:solidFill>
            <a:srgbClr val="FFEBD1"/>
          </a:solidFill>
          <a:ln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2438400"/>
            <a:ext cx="1449435" cy="461665"/>
          </a:xfrm>
          <a:prstGeom prst="rect">
            <a:avLst/>
          </a:prstGeom>
          <a:solidFill>
            <a:srgbClr val="FFEBD1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Hotel@xy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693162" y="3105684"/>
            <a:ext cx="197857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Object fields,</a:t>
            </a:r>
          </a:p>
          <a:p>
            <a:r>
              <a:rPr lang="en-US" sz="2400" dirty="0" smtClean="0"/>
              <a:t>methods</a:t>
            </a:r>
          </a:p>
          <a:p>
            <a:endParaRPr lang="en-US" sz="2400" dirty="0" smtClean="0"/>
          </a:p>
          <a:p>
            <a:r>
              <a:rPr lang="en-US" sz="2400" dirty="0" smtClean="0"/>
              <a:t>Lodging fields,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ethods</a:t>
            </a:r>
          </a:p>
          <a:p>
            <a:endParaRPr lang="en-US" sz="2400" dirty="0"/>
          </a:p>
          <a:p>
            <a:r>
              <a:rPr lang="en-US" sz="2400" dirty="0" smtClean="0"/>
              <a:t>Hotel fields,</a:t>
            </a:r>
          </a:p>
          <a:p>
            <a:r>
              <a:rPr lang="en-US" sz="2400" dirty="0" smtClean="0"/>
              <a:t>methods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53200" y="5181600"/>
            <a:ext cx="22098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4038600"/>
            <a:ext cx="2209800" cy="0"/>
          </a:xfrm>
          <a:prstGeom prst="line">
            <a:avLst/>
          </a:prstGeom>
          <a:ln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4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1447800"/>
            <a:ext cx="8229600" cy="5257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public class </a:t>
            </a:r>
            <a:r>
              <a:rPr lang="en-US" sz="2400" dirty="0" err="1" smtClean="0">
                <a:latin typeface="Comic Sans MS" pitchFamily="66" charset="0"/>
              </a:rPr>
              <a:t>CSuper</a:t>
            </a:r>
            <a:r>
              <a:rPr lang="en-US" sz="2400" dirty="0" smtClean="0">
                <a:latin typeface="Comic Sans MS" pitchFamily="66" charset="0"/>
              </a:rPr>
              <a:t> {</a:t>
            </a:r>
          </a:p>
          <a:p>
            <a:r>
              <a:rPr lang="en-US" sz="2400" dirty="0" smtClean="0">
                <a:latin typeface="Comic Sans MS" pitchFamily="66" charset="0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public </a:t>
            </a:r>
            <a:r>
              <a:rPr lang="en-US" sz="2400" dirty="0" err="1" smtClean="0">
                <a:latin typeface="Comic Sans MS" pitchFamily="66" charset="0"/>
              </a:rPr>
              <a:t>CSuper</a:t>
            </a:r>
            <a:r>
              <a:rPr lang="en-US" sz="2400" dirty="0" smtClean="0">
                <a:latin typeface="Comic Sans MS" pitchFamily="66" charset="0"/>
              </a:rPr>
              <a:t>() {</a:t>
            </a:r>
          </a:p>
          <a:p>
            <a:r>
              <a:rPr lang="en-US" sz="2400" dirty="0" smtClean="0">
                <a:latin typeface="Comic Sans MS" pitchFamily="66" charset="0"/>
              </a:rPr>
              <a:t>          </a:t>
            </a:r>
            <a:r>
              <a:rPr lang="en-US" sz="2400" dirty="0" err="1" smtClean="0">
                <a:latin typeface="Comic Sans MS" pitchFamily="66" charset="0"/>
              </a:rPr>
              <a:t>System.out.println</a:t>
            </a:r>
            <a:r>
              <a:rPr lang="en-US" sz="2400" dirty="0" smtClean="0">
                <a:latin typeface="Comic Sans MS" pitchFamily="66" charset="0"/>
              </a:rPr>
              <a:t>(”</a:t>
            </a:r>
            <a:r>
              <a:rPr lang="en-US" sz="2400" dirty="0" err="1" smtClean="0">
                <a:solidFill>
                  <a:srgbClr val="0000FF"/>
                </a:solidFill>
                <a:latin typeface="Comic Sans MS" pitchFamily="66" charset="0"/>
              </a:rPr>
              <a:t>CSuper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constructor called.</a:t>
            </a:r>
            <a:r>
              <a:rPr lang="en-US" sz="2400" dirty="0" smtClean="0">
                <a:latin typeface="Comic Sans MS" pitchFamily="66" charset="0"/>
              </a:rPr>
              <a:t>");</a:t>
            </a:r>
          </a:p>
          <a:p>
            <a:r>
              <a:rPr lang="en-US" sz="2400" dirty="0" smtClean="0">
                <a:latin typeface="Comic Sans MS" pitchFamily="66" charset="0"/>
              </a:rPr>
              <a:t>    }</a:t>
            </a:r>
          </a:p>
          <a:p>
            <a:r>
              <a:rPr lang="en-US" sz="2400" dirty="0" smtClean="0">
                <a:latin typeface="Comic Sans MS" pitchFamily="66" charset="0"/>
              </a:rPr>
              <a:t>}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public class </a:t>
            </a: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extends </a:t>
            </a:r>
            <a:r>
              <a:rPr lang="en-US" sz="2400" dirty="0" err="1" smtClean="0">
                <a:latin typeface="Comic Sans MS" pitchFamily="66" charset="0"/>
              </a:rPr>
              <a:t>CSuper</a:t>
            </a:r>
            <a:r>
              <a:rPr lang="en-US" sz="2400" dirty="0" smtClean="0">
                <a:latin typeface="Comic Sans MS" pitchFamily="66" charset="0"/>
              </a:rPr>
              <a:t> {</a:t>
            </a:r>
          </a:p>
          <a:p>
            <a:r>
              <a:rPr lang="en-US" sz="2400" dirty="0" smtClean="0">
                <a:latin typeface="Comic Sans MS" pitchFamily="66" charset="0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public </a:t>
            </a:r>
            <a:r>
              <a:rPr lang="en-US" sz="2400" dirty="0" smtClean="0">
                <a:latin typeface="Comic Sans MS" pitchFamily="66" charset="0"/>
              </a:rPr>
              <a:t>A() { </a:t>
            </a:r>
          </a:p>
          <a:p>
            <a:r>
              <a:rPr lang="en-US" sz="2400" dirty="0" smtClean="0">
                <a:latin typeface="Comic Sans MS" pitchFamily="66" charset="0"/>
              </a:rPr>
              <a:t>          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super</a:t>
            </a:r>
            <a:r>
              <a:rPr lang="en-US" sz="2400" dirty="0" smtClean="0">
                <a:latin typeface="Comic Sans MS" pitchFamily="66" charset="0"/>
              </a:rPr>
              <a:t>();</a:t>
            </a:r>
          </a:p>
          <a:p>
            <a:r>
              <a:rPr lang="en-US" sz="2400" dirty="0" smtClean="0">
                <a:latin typeface="Comic Sans MS" pitchFamily="66" charset="0"/>
              </a:rPr>
              <a:t>           </a:t>
            </a:r>
            <a:r>
              <a:rPr lang="en-US" sz="2400" dirty="0" err="1" smtClean="0">
                <a:latin typeface="Comic Sans MS" pitchFamily="66" charset="0"/>
              </a:rPr>
              <a:t>System.out.println</a:t>
            </a:r>
            <a:r>
              <a:rPr lang="en-US" sz="2400" dirty="0" smtClean="0">
                <a:latin typeface="Comic Sans MS" pitchFamily="66" charset="0"/>
              </a:rPr>
              <a:t>(“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onstructor in A running.</a:t>
            </a:r>
            <a:r>
              <a:rPr lang="en-US" sz="2400" dirty="0" smtClean="0">
                <a:latin typeface="Comic Sans MS" pitchFamily="66" charset="0"/>
              </a:rPr>
              <a:t>");</a:t>
            </a:r>
          </a:p>
          <a:p>
            <a:r>
              <a:rPr lang="en-US" sz="2400" dirty="0" smtClean="0">
                <a:latin typeface="Comic Sans MS" pitchFamily="66" charset="0"/>
              </a:rPr>
              <a:t>     }</a:t>
            </a:r>
          </a:p>
          <a:p>
            <a:r>
              <a:rPr lang="en-US" sz="2400" dirty="0" smtClean="0">
                <a:latin typeface="Comic Sans MS" pitchFamily="66" charset="0"/>
              </a:rPr>
              <a:t>    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public static void </a:t>
            </a:r>
            <a:r>
              <a:rPr lang="en-US" sz="2400" dirty="0" smtClean="0">
                <a:latin typeface="Comic Sans MS" pitchFamily="66" charset="0"/>
              </a:rPr>
              <a:t>main(String[] </a:t>
            </a:r>
            <a:r>
              <a:rPr lang="en-US" sz="2400" dirty="0" err="1" smtClean="0">
                <a:latin typeface="Comic Sans MS" pitchFamily="66" charset="0"/>
              </a:rPr>
              <a:t>str</a:t>
            </a:r>
            <a:r>
              <a:rPr lang="en-US" sz="2400" dirty="0" smtClean="0">
                <a:latin typeface="Comic Sans MS" pitchFamily="66" charset="0"/>
              </a:rPr>
              <a:t>) {</a:t>
            </a:r>
          </a:p>
          <a:p>
            <a:r>
              <a:rPr lang="en-US" sz="2400" dirty="0" smtClean="0">
                <a:latin typeface="Comic Sans MS" pitchFamily="66" charset="0"/>
              </a:rPr>
              <a:t>             </a:t>
            </a:r>
            <a:r>
              <a:rPr lang="en-US" sz="2400" dirty="0" err="1" smtClean="0">
                <a:latin typeface="Comic Sans MS" pitchFamily="66" charset="0"/>
              </a:rPr>
              <a:t>ClassA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obj</a:t>
            </a:r>
            <a:r>
              <a:rPr lang="en-US" sz="2400" dirty="0" smtClean="0">
                <a:latin typeface="Comic Sans MS" pitchFamily="66" charset="0"/>
              </a:rPr>
              <a:t> = 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new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ClassA</a:t>
            </a:r>
            <a:r>
              <a:rPr lang="en-US" sz="2400" dirty="0" smtClean="0">
                <a:latin typeface="Comic Sans MS" pitchFamily="66" charset="0"/>
              </a:rPr>
              <a:t>();</a:t>
            </a:r>
          </a:p>
          <a:p>
            <a:r>
              <a:rPr lang="en-US" sz="2400" dirty="0" smtClean="0">
                <a:latin typeface="Comic Sans MS" pitchFamily="66" charset="0"/>
              </a:rPr>
              <a:t>      }</a:t>
            </a:r>
          </a:p>
          <a:p>
            <a:r>
              <a:rPr lang="en-US" sz="2400" smtClean="0">
                <a:latin typeface="Comic Sans MS" pitchFamily="66" charset="0"/>
              </a:rPr>
              <a:t>}</a:t>
            </a: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14600" y="3962400"/>
            <a:ext cx="2734057" cy="1566746"/>
          </a:xfrm>
          <a:custGeom>
            <a:avLst/>
            <a:gdLst>
              <a:gd name="connsiteX0" fmla="*/ 1419922 w 2353057"/>
              <a:gd name="connsiteY0" fmla="*/ 1642946 h 1642946"/>
              <a:gd name="connsiteX1" fmla="*/ 2297151 w 2353057"/>
              <a:gd name="connsiteY1" fmla="*/ 401443 h 1642946"/>
              <a:gd name="connsiteX2" fmla="*/ 0 w 2353057"/>
              <a:gd name="connsiteY2" fmla="*/ 0 h 164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3057" h="1642946">
                <a:moveTo>
                  <a:pt x="1419922" y="1642946"/>
                </a:moveTo>
                <a:cubicBezTo>
                  <a:pt x="1976863" y="1159106"/>
                  <a:pt x="2533805" y="675267"/>
                  <a:pt x="2297151" y="401443"/>
                </a:cubicBezTo>
                <a:cubicBezTo>
                  <a:pt x="2060497" y="127619"/>
                  <a:pt x="1030248" y="63809"/>
                  <a:pt x="0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14600" y="2362200"/>
            <a:ext cx="2009691" cy="1903141"/>
          </a:xfrm>
          <a:custGeom>
            <a:avLst/>
            <a:gdLst>
              <a:gd name="connsiteX0" fmla="*/ 0 w 1881452"/>
              <a:gd name="connsiteY0" fmla="*/ 1628078 h 1628078"/>
              <a:gd name="connsiteX1" fmla="*/ 1873405 w 1881452"/>
              <a:gd name="connsiteY1" fmla="*/ 921834 h 1628078"/>
              <a:gd name="connsiteX2" fmla="*/ 550127 w 1881452"/>
              <a:gd name="connsiteY2" fmla="*/ 0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1452" h="1628078">
                <a:moveTo>
                  <a:pt x="0" y="1628078"/>
                </a:moveTo>
                <a:cubicBezTo>
                  <a:pt x="890858" y="1410629"/>
                  <a:pt x="1781717" y="1193180"/>
                  <a:pt x="1873405" y="921834"/>
                </a:cubicBezTo>
                <a:cubicBezTo>
                  <a:pt x="1965093" y="650488"/>
                  <a:pt x="1257610" y="325244"/>
                  <a:pt x="550127" y="0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350218"/>
            <a:ext cx="5029200" cy="830997"/>
          </a:xfrm>
          <a:prstGeom prst="rect">
            <a:avLst/>
          </a:prstGeom>
          <a:solidFill>
            <a:srgbClr val="FFFFD5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w Cen MT Condensed Extra Bold" pitchFamily="34" charset="0"/>
              </a:rPr>
              <a:t>Prints:  </a:t>
            </a:r>
            <a:r>
              <a:rPr lang="en-US" sz="2400" i="1" dirty="0" err="1" smtClean="0">
                <a:latin typeface="Tw Cen MT Condensed Extra Bold" pitchFamily="34" charset="0"/>
              </a:rPr>
              <a:t>Csuper</a:t>
            </a:r>
            <a:r>
              <a:rPr lang="en-US" sz="2400" i="1" dirty="0" smtClean="0">
                <a:latin typeface="Tw Cen MT Condensed Extra Bold" pitchFamily="34" charset="0"/>
              </a:rPr>
              <a:t> constructor  </a:t>
            </a:r>
            <a:r>
              <a:rPr lang="en-US" sz="2400" i="1" dirty="0">
                <a:latin typeface="Tw Cen MT Condensed Extra Bold" pitchFamily="34" charset="0"/>
              </a:rPr>
              <a:t>called</a:t>
            </a:r>
            <a:r>
              <a:rPr lang="en-US" sz="2400" i="1" dirty="0" smtClean="0">
                <a:latin typeface="Tw Cen MT Condensed Extra Bold" pitchFamily="34" charset="0"/>
              </a:rPr>
              <a:t>.</a:t>
            </a:r>
          </a:p>
          <a:p>
            <a:r>
              <a:rPr lang="en-US" sz="2400" i="1" dirty="0" smtClean="0">
                <a:latin typeface="Tw Cen MT Condensed Extra Bold" pitchFamily="34" charset="0"/>
              </a:rPr>
              <a:t>            Constructor in A running.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97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What </a:t>
            </a:r>
            <a:r>
              <a:rPr lang="en-US" smtClean="0"/>
              <a:t>are local </a:t>
            </a:r>
            <a:r>
              <a:rPr lang="en-US" dirty="0" smtClean="0"/>
              <a:t>variables?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/>
              <a:t>L</a:t>
            </a:r>
            <a:r>
              <a:rPr lang="en-US" sz="2400" dirty="0" smtClean="0"/>
              <a:t>ocal variable: variable declared in method body</a:t>
            </a:r>
          </a:p>
          <a:p>
            <a:r>
              <a:rPr lang="en-US" sz="2400" dirty="0" smtClean="0"/>
              <a:t>Not initialized, you need to do it yourself!</a:t>
            </a:r>
          </a:p>
          <a:p>
            <a:r>
              <a:rPr lang="en-US" sz="2400" dirty="0" smtClean="0"/>
              <a:t>Eclipse should detect these mistakes and tell you</a:t>
            </a:r>
            <a:endParaRPr lang="fr-BE" sz="2400" dirty="0"/>
          </a:p>
        </p:txBody>
      </p:sp>
      <p:sp>
        <p:nvSpPr>
          <p:cNvPr id="4" name="Rectangle 3"/>
          <p:cNvSpPr/>
          <p:nvPr/>
        </p:nvSpPr>
        <p:spPr>
          <a:xfrm>
            <a:off x="1447800" y="2819400"/>
            <a:ext cx="4572000" cy="3939540"/>
          </a:xfrm>
          <a:prstGeom prst="rect">
            <a:avLst/>
          </a:prstGeom>
          <a:solidFill>
            <a:srgbClr val="FFFFD5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class</a:t>
            </a:r>
            <a:r>
              <a:rPr lang="en-US" sz="2400" dirty="0">
                <a:latin typeface="Comic Sans MS" pitchFamily="66" charset="0"/>
              </a:rPr>
              <a:t> Thing {</a:t>
            </a:r>
          </a:p>
          <a:p>
            <a:r>
              <a:rPr lang="en-US" sz="2400" dirty="0" smtClean="0">
                <a:latin typeface="Comic Sans MS" pitchFamily="66" charset="0"/>
              </a:rPr>
              <a:t>     </a:t>
            </a:r>
            <a:r>
              <a:rPr lang="en-US" sz="2400" b="1" dirty="0" err="1" smtClean="0">
                <a:latin typeface="Comic Sans MS" pitchFamily="66" charset="0"/>
              </a:rPr>
              <a:t>int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val</a:t>
            </a:r>
            <a:r>
              <a:rPr lang="en-US" sz="2400" dirty="0" smtClean="0">
                <a:latin typeface="Comic Sans MS" pitchFamily="66" charset="0"/>
              </a:rPr>
              <a:t>;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omic Sans MS" pitchFamily="66" charset="0"/>
              </a:rPr>
              <a:t>     </a:t>
            </a:r>
            <a:r>
              <a:rPr lang="en-US" sz="2400" b="1" dirty="0" smtClean="0">
                <a:latin typeface="Comic Sans MS" pitchFamily="66" charset="0"/>
              </a:rPr>
              <a:t>public</a:t>
            </a:r>
            <a:r>
              <a:rPr lang="en-US" sz="2400" dirty="0" smtClean="0">
                <a:latin typeface="Comic Sans MS" pitchFamily="66" charset="0"/>
              </a:rPr>
              <a:t> Thing(</a:t>
            </a:r>
            <a:r>
              <a:rPr lang="en-US" sz="2400" b="1" dirty="0" err="1" smtClean="0">
                <a:latin typeface="Comic Sans MS" pitchFamily="66" charset="0"/>
              </a:rPr>
              <a:t>int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val</a:t>
            </a:r>
            <a:r>
              <a:rPr lang="en-US" sz="2400" dirty="0">
                <a:latin typeface="Comic Sans MS" pitchFamily="66" charset="0"/>
              </a:rPr>
              <a:t>) </a:t>
            </a:r>
            <a:r>
              <a:rPr lang="en-US" sz="2400" dirty="0" smtClean="0">
                <a:latin typeface="Comic Sans MS" pitchFamily="66" charset="0"/>
              </a:rPr>
              <a:t>{</a:t>
            </a:r>
          </a:p>
          <a:p>
            <a:r>
              <a:rPr lang="en-US" sz="2400" dirty="0" smtClean="0">
                <a:latin typeface="Comic Sans MS" pitchFamily="66" charset="0"/>
              </a:rPr>
              <a:t>          </a:t>
            </a:r>
            <a:r>
              <a:rPr lang="en-US" sz="2400" b="1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          </a:t>
            </a:r>
            <a:r>
              <a:rPr lang="en-US" sz="2400" b="1" dirty="0" smtClean="0">
                <a:latin typeface="Comic Sans MS" pitchFamily="66" charset="0"/>
              </a:rPr>
              <a:t>this</a:t>
            </a:r>
            <a:r>
              <a:rPr lang="en-US" sz="2400" dirty="0" smtClean="0">
                <a:latin typeface="Comic Sans MS" pitchFamily="66" charset="0"/>
              </a:rPr>
              <a:t>.val </a:t>
            </a:r>
            <a:r>
              <a:rPr lang="en-US" sz="2400" dirty="0">
                <a:latin typeface="Comic Sans MS" pitchFamily="66" charset="0"/>
              </a:rPr>
              <a:t>= </a:t>
            </a:r>
            <a:r>
              <a:rPr lang="en-US" sz="2400" dirty="0" err="1" smtClean="0">
                <a:latin typeface="Comic Sans MS" pitchFamily="66" charset="0"/>
              </a:rPr>
              <a:t>val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undef</a:t>
            </a:r>
            <a:r>
              <a:rPr lang="en-US" sz="2400" dirty="0" smtClean="0">
                <a:latin typeface="Comic Sans MS" pitchFamily="66" charset="0"/>
              </a:rPr>
              <a:t>;</a:t>
            </a:r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      }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Comic Sans MS" pitchFamily="66" charset="0"/>
              </a:rPr>
              <a:t>      </a:t>
            </a:r>
            <a:r>
              <a:rPr lang="en-US" sz="2400" b="1" dirty="0" smtClean="0">
                <a:latin typeface="Comic Sans MS" pitchFamily="66" charset="0"/>
              </a:rPr>
              <a:t>public</a:t>
            </a:r>
            <a:r>
              <a:rPr lang="en-US" sz="2400" dirty="0" smtClean="0">
                <a:latin typeface="Comic Sans MS" pitchFamily="66" charset="0"/>
              </a:rPr>
              <a:t> Thing</a:t>
            </a:r>
            <a:r>
              <a:rPr lang="en-US" sz="2400" dirty="0">
                <a:latin typeface="Comic Sans MS" pitchFamily="66" charset="0"/>
              </a:rPr>
              <a:t>() {</a:t>
            </a:r>
          </a:p>
          <a:p>
            <a:r>
              <a:rPr lang="en-US" sz="2400" dirty="0" smtClean="0">
                <a:latin typeface="Comic Sans MS" pitchFamily="66" charset="0"/>
              </a:rPr>
              <a:t>           </a:t>
            </a:r>
            <a:r>
              <a:rPr lang="en-US" sz="2400" b="1" dirty="0" smtClean="0">
                <a:latin typeface="Comic Sans MS" pitchFamily="66" charset="0"/>
              </a:rPr>
              <a:t>this</a:t>
            </a:r>
            <a:r>
              <a:rPr lang="en-US" sz="2400" dirty="0" smtClean="0">
                <a:latin typeface="Comic Sans MS" pitchFamily="66" charset="0"/>
              </a:rPr>
              <a:t>(3</a:t>
            </a:r>
            <a:r>
              <a:rPr lang="en-US" sz="2400" dirty="0">
                <a:latin typeface="Comic Sans MS" pitchFamily="66" charset="0"/>
              </a:rPr>
              <a:t>);</a:t>
            </a:r>
          </a:p>
          <a:p>
            <a:r>
              <a:rPr lang="en-US" sz="2400" dirty="0" smtClean="0">
                <a:latin typeface="Comic Sans MS" pitchFamily="66" charset="0"/>
              </a:rPr>
              <a:t>      }</a:t>
            </a:r>
            <a:endParaRPr lang="en-US" sz="2400" dirty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If you access an object using a reference that has a </a:t>
            </a:r>
            <a:r>
              <a:rPr lang="en-US" sz="2600" b="1" dirty="0" smtClean="0">
                <a:solidFill>
                  <a:srgbClr val="800000"/>
                </a:solidFill>
              </a:rPr>
              <a:t>null</a:t>
            </a:r>
            <a:r>
              <a:rPr lang="en-US" sz="2600" dirty="0" smtClean="0">
                <a:solidFill>
                  <a:srgbClr val="800000"/>
                </a:solidFill>
              </a:rPr>
              <a:t> </a:t>
            </a:r>
            <a:r>
              <a:rPr lang="en-US" sz="2600" dirty="0" smtClean="0"/>
              <a:t>in it, Java throws a </a:t>
            </a:r>
            <a:r>
              <a:rPr lang="en-US" sz="2600" dirty="0" err="1" smtClean="0">
                <a:solidFill>
                  <a:srgbClr val="800000"/>
                </a:solidFill>
              </a:rPr>
              <a:t>NullPointerException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Thought problem: what did developer intend?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robably thinks </a:t>
            </a:r>
            <a:r>
              <a:rPr lang="en-US" dirty="0" err="1" smtClean="0">
                <a:solidFill>
                  <a:srgbClr val="800000"/>
                </a:solidFill>
              </a:rPr>
              <a:t>myFriend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points to an existence of class </a:t>
            </a:r>
            <a:r>
              <a:rPr lang="en-US" dirty="0" err="1" smtClean="0">
                <a:solidFill>
                  <a:srgbClr val="800000"/>
                </a:solidFill>
              </a:rPr>
              <a:t>RoomMate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RoomMate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object created </a:t>
            </a:r>
            <a:r>
              <a:rPr lang="en-US" dirty="0"/>
              <a:t>only </a:t>
            </a:r>
            <a:r>
              <a:rPr lang="en-US" dirty="0" smtClean="0"/>
              <a:t>with new-expression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09800" y="4267200"/>
            <a:ext cx="4572000" cy="24622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b="1" dirty="0"/>
              <a:t>class</a:t>
            </a:r>
            <a:r>
              <a:rPr lang="en-US" sz="2400" dirty="0"/>
              <a:t> Thing {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RoomMate</a:t>
            </a:r>
            <a:r>
              <a:rPr lang="en-US" sz="2400" dirty="0" smtClean="0"/>
              <a:t> </a:t>
            </a:r>
            <a:r>
              <a:rPr lang="en-US" sz="2400" dirty="0" err="1" smtClean="0"/>
              <a:t>myFriend</a:t>
            </a:r>
            <a:r>
              <a:rPr lang="en-US" sz="2400" dirty="0" smtClean="0"/>
              <a:t>;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Thing(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val</a:t>
            </a:r>
            <a:r>
              <a:rPr lang="en-US" sz="2400" dirty="0"/>
              <a:t>)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          </a:t>
            </a:r>
            <a:r>
              <a:rPr lang="en-US" sz="2400" dirty="0" err="1" smtClean="0">
                <a:solidFill>
                  <a:srgbClr val="C00000"/>
                </a:solidFill>
              </a:rPr>
              <a:t>myFriend.value</a:t>
            </a:r>
            <a:r>
              <a:rPr lang="en-US" sz="2400" dirty="0" smtClean="0">
                <a:solidFill>
                  <a:srgbClr val="C00000"/>
                </a:solidFill>
              </a:rPr>
              <a:t> = </a:t>
            </a:r>
            <a:r>
              <a:rPr lang="en-US" sz="2400" dirty="0" err="1" smtClean="0">
                <a:solidFill>
                  <a:srgbClr val="C00000"/>
                </a:solidFill>
              </a:rPr>
              <a:t>val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 smtClean="0"/>
              <a:t>  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618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Static</a:t>
            </a:r>
            <a:r>
              <a:rPr lang="fr-BE" dirty="0" smtClean="0"/>
              <a:t> </a:t>
            </a:r>
            <a:r>
              <a:rPr lang="fr-BE" dirty="0" err="1" smtClean="0"/>
              <a:t>Initializers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initializer for a static field runs once, when the class is loaded</a:t>
            </a:r>
          </a:p>
          <a:p>
            <a:r>
              <a:rPr lang="en-US" dirty="0" smtClean="0"/>
              <a:t>Used to initialize static objects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609600" y="3337679"/>
            <a:ext cx="8077200" cy="3416320"/>
          </a:xfrm>
          <a:prstGeom prst="rect">
            <a:avLst/>
          </a:prstGeom>
          <a:solidFill>
            <a:srgbClr val="FFFC9D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b="1" dirty="0" smtClean="0"/>
              <a:t>class</a:t>
            </a:r>
            <a:r>
              <a:rPr lang="fr-BE" sz="2400" dirty="0" smtClean="0"/>
              <a:t> </a:t>
            </a:r>
            <a:r>
              <a:rPr lang="fr-BE" sz="2400" dirty="0" err="1" smtClean="0"/>
              <a:t>StaticInit</a:t>
            </a:r>
            <a:r>
              <a:rPr lang="fr-BE" sz="2400" dirty="0" smtClean="0"/>
              <a:t> {</a:t>
            </a:r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static</a:t>
            </a:r>
            <a:r>
              <a:rPr lang="en-US" sz="2400" dirty="0" smtClean="0"/>
              <a:t> Set&lt;String&gt; courses 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HashSet</a:t>
            </a:r>
            <a:r>
              <a:rPr lang="en-US" sz="2400" dirty="0" smtClean="0"/>
              <a:t>&lt;String&gt;();</a:t>
            </a:r>
          </a:p>
          <a:p>
            <a:r>
              <a:rPr lang="fr-BE" sz="2400" dirty="0" smtClean="0"/>
              <a:t>    </a:t>
            </a:r>
            <a:r>
              <a:rPr lang="fr-BE" sz="2400" b="1" dirty="0" err="1" smtClean="0"/>
              <a:t>static</a:t>
            </a:r>
            <a:r>
              <a:rPr lang="fr-BE" sz="2400" dirty="0" smtClean="0"/>
              <a:t> {</a:t>
            </a:r>
          </a:p>
          <a:p>
            <a:r>
              <a:rPr lang="fr-BE" sz="2400" dirty="0" smtClean="0"/>
              <a:t>        courses.add("CS 2110");</a:t>
            </a:r>
          </a:p>
          <a:p>
            <a:r>
              <a:rPr lang="fr-BE" sz="2400" dirty="0" smtClean="0"/>
              <a:t>        courses.add("CS 2111");</a:t>
            </a:r>
          </a:p>
          <a:p>
            <a:r>
              <a:rPr lang="fr-BE" sz="2400" dirty="0" smtClean="0"/>
              <a:t>    }</a:t>
            </a:r>
          </a:p>
          <a:p>
            <a:endParaRPr lang="fr-BE" sz="2400" dirty="0" smtClean="0"/>
          </a:p>
          <a:p>
            <a:r>
              <a:rPr lang="en-US" sz="2400" dirty="0" smtClean="0"/>
              <a:t>     …</a:t>
            </a:r>
            <a:endParaRPr lang="fr-BE" sz="2400" dirty="0" smtClean="0"/>
          </a:p>
          <a:p>
            <a:r>
              <a:rPr lang="fr-BE" sz="2400" dirty="0" smtClean="0"/>
              <a:t>}</a:t>
            </a:r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" y="3657600"/>
            <a:ext cx="7848600" cy="1908048"/>
            <a:chOff x="685800" y="3657600"/>
            <a:chExt cx="7848600" cy="1908048"/>
          </a:xfrm>
        </p:grpSpPr>
        <p:sp>
          <p:nvSpPr>
            <p:cNvPr id="6" name="Oval 5"/>
            <p:cNvSpPr/>
            <p:nvPr/>
          </p:nvSpPr>
          <p:spPr>
            <a:xfrm>
              <a:off x="685800" y="3657600"/>
              <a:ext cx="6019800" cy="68580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Callout 1 6"/>
            <p:cNvSpPr/>
            <p:nvPr/>
          </p:nvSpPr>
          <p:spPr>
            <a:xfrm>
              <a:off x="4648200" y="4953000"/>
              <a:ext cx="3886200" cy="612648"/>
            </a:xfrm>
            <a:prstGeom prst="borderCallout1">
              <a:avLst>
                <a:gd name="adj1" fmla="val -333"/>
                <a:gd name="adj2" fmla="val 50521"/>
                <a:gd name="adj3" fmla="val -135957"/>
                <a:gd name="adj4" fmla="val -42673"/>
              </a:avLst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G</a:t>
              </a:r>
              <a:r>
                <a:rPr lang="en-US" sz="2800" b="1" dirty="0" smtClean="0"/>
                <a:t>limpse of a “generic”</a:t>
              </a:r>
              <a:endParaRPr lang="en-US" sz="2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Reminder</a:t>
            </a:r>
            <a:r>
              <a:rPr lang="fr-BE" dirty="0" smtClean="0"/>
              <a:t>: </a:t>
            </a:r>
            <a:r>
              <a:rPr lang="fr-BE" dirty="0" err="1" smtClean="0"/>
              <a:t>Static</a:t>
            </a:r>
            <a:r>
              <a:rPr lang="fr-BE" dirty="0" smtClean="0"/>
              <a:t> vs Instance </a:t>
            </a:r>
            <a:r>
              <a:rPr lang="fr-BE" dirty="0" err="1" smtClean="0"/>
              <a:t>Example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458200" cy="5124479"/>
          </a:xfrm>
          <a:prstGeom prst="rect">
            <a:avLst/>
          </a:prstGeom>
          <a:solidFill>
            <a:srgbClr val="FFFFD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BE" sz="2400" b="1" dirty="0" smtClean="0">
                <a:solidFill>
                  <a:srgbClr val="7030A0"/>
                </a:solidFill>
              </a:rPr>
              <a:t>class</a:t>
            </a:r>
            <a:r>
              <a:rPr lang="fr-BE" sz="2400" dirty="0" smtClean="0"/>
              <a:t> </a:t>
            </a:r>
            <a:r>
              <a:rPr lang="fr-BE" sz="2400" dirty="0" smtClean="0">
                <a:solidFill>
                  <a:srgbClr val="0000FF"/>
                </a:solidFill>
              </a:rPr>
              <a:t>Widget</a:t>
            </a:r>
            <a:r>
              <a:rPr lang="fr-BE" sz="2400" dirty="0" smtClean="0"/>
              <a:t> {</a:t>
            </a:r>
          </a:p>
          <a:p>
            <a:r>
              <a:rPr lang="fr-BE" sz="2400" dirty="0" smtClean="0"/>
              <a:t>    </a:t>
            </a:r>
            <a:r>
              <a:rPr lang="fr-BE" sz="2400" b="1" dirty="0" err="1" smtClean="0">
                <a:solidFill>
                  <a:srgbClr val="7030A0"/>
                </a:solidFill>
              </a:rPr>
              <a:t>static</a:t>
            </a:r>
            <a:r>
              <a:rPr lang="fr-BE" sz="2400" dirty="0" smtClean="0">
                <a:solidFill>
                  <a:srgbClr val="7030A0"/>
                </a:solidFill>
              </a:rPr>
              <a:t> </a:t>
            </a:r>
            <a:r>
              <a:rPr lang="fr-BE" sz="2400" b="1" dirty="0" err="1" smtClean="0">
                <a:solidFill>
                  <a:srgbClr val="7030A0"/>
                </a:solidFill>
              </a:rPr>
              <a:t>int</a:t>
            </a:r>
            <a:r>
              <a:rPr lang="fr-BE" sz="2400" dirty="0" smtClean="0">
                <a:solidFill>
                  <a:srgbClr val="7030A0"/>
                </a:solidFill>
              </a:rPr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nextSerialNumber</a:t>
            </a:r>
            <a:r>
              <a:rPr lang="fr-BE" sz="2400" dirty="0" smtClean="0"/>
              <a:t> = 10000;</a:t>
            </a:r>
          </a:p>
          <a:p>
            <a:pPr>
              <a:spcBef>
                <a:spcPts val="600"/>
              </a:spcBef>
            </a:pPr>
            <a:r>
              <a:rPr lang="fr-BE" sz="2400" dirty="0" smtClean="0"/>
              <a:t>    </a:t>
            </a:r>
            <a:r>
              <a:rPr lang="fr-BE" sz="2400" b="1" dirty="0" err="1" smtClean="0">
                <a:solidFill>
                  <a:srgbClr val="7030A0"/>
                </a:solidFill>
              </a:rPr>
              <a:t>int</a:t>
            </a:r>
            <a:r>
              <a:rPr lang="fr-BE" sz="2400" dirty="0" smtClean="0"/>
              <a:t> </a:t>
            </a:r>
            <a:r>
              <a:rPr lang="fr-BE" sz="2400" dirty="0" err="1" smtClean="0">
                <a:solidFill>
                  <a:srgbClr val="0000FF"/>
                </a:solidFill>
              </a:rPr>
              <a:t>serialNumber</a:t>
            </a:r>
            <a:r>
              <a:rPr lang="fr-BE" sz="2400" dirty="0" smtClean="0"/>
              <a:t>;</a:t>
            </a:r>
          </a:p>
          <a:p>
            <a:pPr>
              <a:spcBef>
                <a:spcPts val="600"/>
              </a:spcBef>
            </a:pPr>
            <a:r>
              <a:rPr lang="fr-BE" sz="2400" dirty="0" smtClean="0"/>
              <a:t>    Widget() {  </a:t>
            </a:r>
            <a:r>
              <a:rPr lang="fr-BE" sz="2400" dirty="0" smtClean="0">
                <a:solidFill>
                  <a:srgbClr val="0000FF"/>
                </a:solidFill>
              </a:rPr>
              <a:t>serialNumber</a:t>
            </a:r>
            <a:r>
              <a:rPr lang="fr-BE" sz="2400" dirty="0" smtClean="0"/>
              <a:t> = </a:t>
            </a:r>
            <a:r>
              <a:rPr lang="fr-BE" sz="2400" dirty="0" smtClean="0">
                <a:solidFill>
                  <a:srgbClr val="0000FF"/>
                </a:solidFill>
              </a:rPr>
              <a:t>nextSerialNumber</a:t>
            </a:r>
            <a:r>
              <a:rPr lang="fr-BE" sz="2400" dirty="0" smtClean="0"/>
              <a:t>++; }</a:t>
            </a:r>
          </a:p>
          <a:p>
            <a:pPr>
              <a:spcBef>
                <a:spcPts val="600"/>
              </a:spcBef>
            </a:pPr>
            <a:r>
              <a:rPr lang="fr-BE" sz="2400" dirty="0" smtClean="0"/>
              <a:t>    </a:t>
            </a:r>
            <a:r>
              <a:rPr lang="en-US" sz="2400" b="1" dirty="0" smtClean="0">
                <a:solidFill>
                  <a:srgbClr val="7030A0"/>
                </a:solidFill>
              </a:rPr>
              <a:t>public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static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void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main(String[] </a:t>
            </a:r>
            <a:r>
              <a:rPr lang="en-US" sz="2400" dirty="0" err="1" smtClean="0"/>
              <a:t>args</a:t>
            </a:r>
            <a:r>
              <a:rPr lang="en-US" sz="2400" dirty="0" smtClean="0"/>
              <a:t>) {</a:t>
            </a:r>
          </a:p>
          <a:p>
            <a:r>
              <a:rPr lang="fr-BE" sz="2400" dirty="0" smtClean="0"/>
              <a:t>        </a:t>
            </a:r>
            <a:r>
              <a:rPr lang="fr-BE" sz="2400" dirty="0" err="1" smtClean="0"/>
              <a:t>Widget</a:t>
            </a:r>
            <a:r>
              <a:rPr lang="fr-BE" sz="2400" dirty="0" smtClean="0"/>
              <a:t> a = </a:t>
            </a:r>
            <a:r>
              <a:rPr lang="fr-BE" sz="2400" b="1" dirty="0" smtClean="0">
                <a:solidFill>
                  <a:srgbClr val="7030A0"/>
                </a:solidFill>
              </a:rPr>
              <a:t>new</a:t>
            </a:r>
            <a:r>
              <a:rPr lang="fr-BE" sz="2400" dirty="0" smtClean="0"/>
              <a:t> </a:t>
            </a:r>
            <a:r>
              <a:rPr lang="fr-BE" sz="2400" dirty="0" err="1" smtClean="0"/>
              <a:t>Widget</a:t>
            </a:r>
            <a:r>
              <a:rPr lang="fr-BE" sz="2400" dirty="0" smtClean="0"/>
              <a:t>();</a:t>
            </a:r>
          </a:p>
          <a:p>
            <a:r>
              <a:rPr lang="fr-BE" sz="2400" dirty="0" smtClean="0"/>
              <a:t>        </a:t>
            </a:r>
            <a:r>
              <a:rPr lang="fr-BE" sz="2400" dirty="0" err="1" smtClean="0"/>
              <a:t>Widget</a:t>
            </a:r>
            <a:r>
              <a:rPr lang="fr-BE" sz="2400" dirty="0" smtClean="0"/>
              <a:t> b = </a:t>
            </a:r>
            <a:r>
              <a:rPr lang="fr-BE" sz="2400" b="1" dirty="0" smtClean="0">
                <a:solidFill>
                  <a:srgbClr val="7030A0"/>
                </a:solidFill>
              </a:rPr>
              <a:t>new</a:t>
            </a:r>
            <a:r>
              <a:rPr lang="fr-BE" sz="2400" dirty="0" smtClean="0"/>
              <a:t> </a:t>
            </a:r>
            <a:r>
              <a:rPr lang="fr-BE" sz="2400" dirty="0" err="1" smtClean="0"/>
              <a:t>Widget</a:t>
            </a:r>
            <a:r>
              <a:rPr lang="fr-BE" sz="2400" dirty="0" smtClean="0"/>
              <a:t>();</a:t>
            </a:r>
          </a:p>
          <a:p>
            <a:r>
              <a:rPr lang="fr-BE" sz="2400" dirty="0" smtClean="0"/>
              <a:t>        </a:t>
            </a:r>
            <a:r>
              <a:rPr lang="fr-BE" sz="2400" dirty="0" err="1" smtClean="0"/>
              <a:t>Widget</a:t>
            </a:r>
            <a:r>
              <a:rPr lang="fr-BE" sz="2400" dirty="0" smtClean="0"/>
              <a:t> c = </a:t>
            </a:r>
            <a:r>
              <a:rPr lang="fr-BE" sz="2400" b="1" dirty="0" smtClean="0">
                <a:solidFill>
                  <a:srgbClr val="7030A0"/>
                </a:solidFill>
              </a:rPr>
              <a:t>new</a:t>
            </a:r>
            <a:r>
              <a:rPr lang="fr-BE" sz="2400" dirty="0" smtClean="0"/>
              <a:t> </a:t>
            </a:r>
            <a:r>
              <a:rPr lang="fr-BE" sz="2400" dirty="0" err="1" smtClean="0"/>
              <a:t>Widget</a:t>
            </a:r>
            <a:r>
              <a:rPr lang="fr-BE" sz="2400" dirty="0" smtClean="0"/>
              <a:t>();</a:t>
            </a:r>
          </a:p>
          <a:p>
            <a:r>
              <a:rPr lang="fr-BE" sz="2400" dirty="0" smtClean="0"/>
              <a:t>        System.</a:t>
            </a:r>
            <a:r>
              <a:rPr lang="fr-BE" sz="2400" dirty="0" smtClean="0">
                <a:solidFill>
                  <a:srgbClr val="0000FF"/>
                </a:solidFill>
              </a:rPr>
              <a:t>out</a:t>
            </a:r>
            <a:r>
              <a:rPr lang="fr-BE" sz="2400" dirty="0" smtClean="0"/>
              <a:t>.println(</a:t>
            </a:r>
            <a:r>
              <a:rPr lang="fr-BE" sz="2400" dirty="0" err="1" smtClean="0"/>
              <a:t>a.</a:t>
            </a:r>
            <a:r>
              <a:rPr lang="fr-BE" sz="2400" dirty="0" err="1" smtClean="0">
                <a:solidFill>
                  <a:srgbClr val="0000FF"/>
                </a:solidFill>
              </a:rPr>
              <a:t>serialNumber</a:t>
            </a:r>
            <a:r>
              <a:rPr lang="fr-BE" sz="2400" dirty="0" smtClean="0"/>
              <a:t>);</a:t>
            </a:r>
          </a:p>
          <a:p>
            <a:r>
              <a:rPr lang="fr-BE" sz="2400" dirty="0" smtClean="0"/>
              <a:t>        System.</a:t>
            </a:r>
            <a:r>
              <a:rPr lang="fr-BE" sz="2400" dirty="0" smtClean="0">
                <a:solidFill>
                  <a:srgbClr val="0000FF"/>
                </a:solidFill>
              </a:rPr>
              <a:t>out</a:t>
            </a:r>
            <a:r>
              <a:rPr lang="fr-BE" sz="2400" dirty="0" smtClean="0"/>
              <a:t>.println(</a:t>
            </a:r>
            <a:r>
              <a:rPr lang="fr-BE" sz="2400" dirty="0" err="1" smtClean="0"/>
              <a:t>b.</a:t>
            </a:r>
            <a:r>
              <a:rPr lang="fr-BE" sz="2400" dirty="0" err="1" smtClean="0">
                <a:solidFill>
                  <a:srgbClr val="0000FF"/>
                </a:solidFill>
              </a:rPr>
              <a:t>serialNumber</a:t>
            </a:r>
            <a:r>
              <a:rPr lang="fr-BE" sz="2400" dirty="0" smtClean="0"/>
              <a:t>);</a:t>
            </a:r>
          </a:p>
          <a:p>
            <a:r>
              <a:rPr lang="fr-BE" sz="2400" dirty="0" smtClean="0"/>
              <a:t>        System.</a:t>
            </a:r>
            <a:r>
              <a:rPr lang="fr-BE" sz="2400" dirty="0" smtClean="0">
                <a:solidFill>
                  <a:srgbClr val="0000FF"/>
                </a:solidFill>
              </a:rPr>
              <a:t>out</a:t>
            </a:r>
            <a:r>
              <a:rPr lang="fr-BE" sz="2400" dirty="0" smtClean="0"/>
              <a:t>.println(</a:t>
            </a:r>
            <a:r>
              <a:rPr lang="fr-BE" sz="2400" dirty="0" err="1" smtClean="0"/>
              <a:t>c.</a:t>
            </a:r>
            <a:r>
              <a:rPr lang="fr-BE" sz="2400" dirty="0" err="1" smtClean="0">
                <a:solidFill>
                  <a:srgbClr val="0000FF"/>
                </a:solidFill>
              </a:rPr>
              <a:t>serialNumber</a:t>
            </a:r>
            <a:r>
              <a:rPr lang="fr-BE" sz="2400" dirty="0" smtClean="0"/>
              <a:t>);</a:t>
            </a:r>
          </a:p>
          <a:p>
            <a:r>
              <a:rPr lang="fr-BE" sz="2400" dirty="0" smtClean="0"/>
              <a:t>     }</a:t>
            </a:r>
          </a:p>
          <a:p>
            <a:r>
              <a:rPr lang="fr-BE" sz="2400" dirty="0" smtClean="0"/>
              <a:t>}</a:t>
            </a:r>
            <a:endParaRPr lang="fr-BE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... picking up where we stopped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We were discussing the class hierarchy</a:t>
            </a:r>
          </a:p>
          <a:p>
            <a:endParaRPr lang="en-US"/>
          </a:p>
          <a:p>
            <a:r>
              <a:rPr lang="en-US" smtClean="0"/>
              <a:t>We had been focused on extending a class by creating a new child class</a:t>
            </a:r>
          </a:p>
          <a:p>
            <a:pPr lvl="1"/>
            <a:r>
              <a:rPr lang="en-US" smtClean="0"/>
              <a:t>We looked at “overloading” methods</a:t>
            </a:r>
          </a:p>
          <a:p>
            <a:pPr lvl="1"/>
            <a:r>
              <a:rPr lang="en-US" smtClean="0"/>
              <a:t>Allows us to have multiple methods with the same name but with different type signatures</a:t>
            </a:r>
          </a:p>
          <a:p>
            <a:pPr lvl="1"/>
            <a:r>
              <a:rPr lang="en-US" smtClean="0"/>
              <a:t>Used when some arguments have default values.  The “short” versions just call the “ultimate” one with default values for any unspecified parameters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/>
              <a:t>Accessing</a:t>
            </a:r>
            <a:r>
              <a:rPr lang="fr-BE" dirty="0" smtClean="0"/>
              <a:t> </a:t>
            </a:r>
            <a:r>
              <a:rPr lang="fr-BE" dirty="0" err="1" smtClean="0"/>
              <a:t>static</a:t>
            </a:r>
            <a:r>
              <a:rPr lang="fr-BE" dirty="0" smtClean="0"/>
              <a:t> versus instance </a:t>
            </a:r>
            <a:r>
              <a:rPr lang="fr-BE" dirty="0" err="1" smtClean="0"/>
              <a:t>fields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467600" cy="4495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name is unique and </a:t>
            </a:r>
            <a:r>
              <a:rPr lang="en-US" sz="2400" dirty="0" smtClean="0">
                <a:solidFill>
                  <a:srgbClr val="800000"/>
                </a:solidFill>
              </a:rPr>
              <a:t>in scope</a:t>
            </a:r>
            <a:r>
              <a:rPr lang="en-US" sz="2400" dirty="0" smtClean="0"/>
              <a:t>, Java knows what you are referring to.  </a:t>
            </a:r>
            <a:r>
              <a:rPr lang="en-US" sz="2400" dirty="0" smtClean="0">
                <a:solidFill>
                  <a:srgbClr val="800000"/>
                </a:solidFill>
              </a:rPr>
              <a:t>In scope</a:t>
            </a:r>
            <a:r>
              <a:rPr lang="en-US" sz="2400" dirty="0" smtClean="0"/>
              <a:t>: in this object and accessible.</a:t>
            </a:r>
            <a:br>
              <a:rPr lang="en-US" sz="2400" dirty="0" smtClean="0"/>
            </a:br>
            <a:r>
              <a:rPr lang="en-US" sz="2400" dirty="0" smtClean="0"/>
              <a:t>Just use the (unqualified) </a:t>
            </a:r>
            <a:r>
              <a:rPr lang="fr-BE" sz="2400" dirty="0" err="1" smtClean="0"/>
              <a:t>name</a:t>
            </a:r>
            <a:r>
              <a:rPr lang="fr-BE" sz="2400" dirty="0" smtClean="0"/>
              <a:t>:</a:t>
            </a:r>
          </a:p>
          <a:p>
            <a:pPr lvl="1"/>
            <a:r>
              <a:rPr lang="fr-BE" sz="2400" dirty="0" err="1" smtClean="0">
                <a:solidFill>
                  <a:srgbClr val="7030A0"/>
                </a:solidFill>
              </a:rPr>
              <a:t>serialNumber</a:t>
            </a:r>
            <a:endParaRPr lang="fr-BE" sz="2400" dirty="0" smtClean="0">
              <a:solidFill>
                <a:srgbClr val="7030A0"/>
              </a:solidFill>
            </a:endParaRPr>
          </a:p>
          <a:p>
            <a:pPr lvl="1"/>
            <a:r>
              <a:rPr lang="fr-BE" sz="2400" dirty="0" err="1" smtClean="0">
                <a:solidFill>
                  <a:srgbClr val="7030A0"/>
                </a:solidFill>
              </a:rPr>
              <a:t>nextSerialNumber</a:t>
            </a:r>
            <a:endParaRPr lang="fr-BE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Refer to </a:t>
            </a:r>
            <a:r>
              <a:rPr lang="en-US" sz="2400" u="sng" dirty="0" smtClean="0"/>
              <a:t>static</a:t>
            </a:r>
            <a:r>
              <a:rPr lang="en-US" sz="2400" dirty="0" smtClean="0"/>
              <a:t> fields/methods in </a:t>
            </a:r>
            <a:r>
              <a:rPr lang="en-US" sz="2400" u="sng" dirty="0" smtClean="0"/>
              <a:t>another</a:t>
            </a:r>
            <a:r>
              <a:rPr lang="en-US" sz="2400" dirty="0" smtClean="0"/>
              <a:t> class using name of </a:t>
            </a:r>
            <a:r>
              <a:rPr lang="fr-BE" sz="2400" dirty="0" smtClean="0"/>
              <a:t>class</a:t>
            </a:r>
          </a:p>
          <a:p>
            <a:pPr lvl="1"/>
            <a:r>
              <a:rPr lang="fr-BE" sz="2400" dirty="0" err="1" smtClean="0">
                <a:solidFill>
                  <a:srgbClr val="7030A0"/>
                </a:solidFill>
              </a:rPr>
              <a:t>Widget.nextSerialNumber</a:t>
            </a:r>
            <a:endParaRPr lang="fr-BE" sz="2400" dirty="0" smtClean="0">
              <a:solidFill>
                <a:srgbClr val="7030A0"/>
              </a:solidFill>
            </a:endParaRPr>
          </a:p>
          <a:p>
            <a:r>
              <a:rPr lang="en-US" sz="2400" dirty="0" smtClean="0"/>
              <a:t>Refer to </a:t>
            </a:r>
            <a:r>
              <a:rPr lang="en-US" sz="2400" u="sng" dirty="0" smtClean="0"/>
              <a:t>instance</a:t>
            </a:r>
            <a:r>
              <a:rPr lang="en-US" sz="2400" dirty="0" smtClean="0"/>
              <a:t> fields/methods of another object using name </a:t>
            </a:r>
            <a:r>
              <a:rPr lang="fr-BE" sz="2400" dirty="0" smtClean="0"/>
              <a:t>of object</a:t>
            </a:r>
          </a:p>
          <a:p>
            <a:pPr lvl="1"/>
            <a:r>
              <a:rPr lang="fr-BE" sz="2400" dirty="0" err="1" smtClean="0">
                <a:solidFill>
                  <a:srgbClr val="7030A0"/>
                </a:solidFill>
              </a:rPr>
              <a:t>a.serialNumber</a:t>
            </a:r>
            <a:endParaRPr lang="fr-BE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Hair-raising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is of type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is of type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… and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has static field </a:t>
            </a:r>
            <a:r>
              <a:rPr lang="en-US" dirty="0" err="1" smtClean="0">
                <a:solidFill>
                  <a:srgbClr val="800000"/>
                </a:solidFill>
              </a:rPr>
              <a:t>myAVal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….and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has field </a:t>
            </a:r>
            <a:r>
              <a:rPr lang="en-US" dirty="0" err="1" smtClean="0">
                <a:solidFill>
                  <a:srgbClr val="800000"/>
                </a:solidFill>
              </a:rPr>
              <a:t>myBVal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uppose we have static initializers: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static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myAVal</a:t>
            </a:r>
            <a:r>
              <a:rPr lang="en-US" dirty="0" smtClean="0">
                <a:solidFill>
                  <a:srgbClr val="800000"/>
                </a:solidFill>
              </a:rPr>
              <a:t> = B.myBVal+1;</a:t>
            </a:r>
          </a:p>
          <a:p>
            <a:pPr marL="365760" lvl="1" indent="0">
              <a:buNone/>
            </a:pPr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800000"/>
                </a:solidFill>
              </a:rPr>
              <a:t>static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int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myBVal</a:t>
            </a:r>
            <a:r>
              <a:rPr lang="en-US" dirty="0" smtClean="0">
                <a:solidFill>
                  <a:srgbClr val="800000"/>
                </a:solidFill>
              </a:rPr>
              <a:t> = A.myAVal+1;</a:t>
            </a:r>
          </a:p>
        </p:txBody>
      </p:sp>
      <p:pic>
        <p:nvPicPr>
          <p:cNvPr id="1026" name="Picture 2" descr="http://us.123rf.com/400wm/400/400/lenanet/lenanet1205/lenanet120500082/13876472-shock-woman-with-hair-stand-on-end-in-glasses-wearing-greed-coat-isolated-over-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866" y="4357815"/>
            <a:ext cx="1454534" cy="213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7626734" y="4357815"/>
            <a:ext cx="914400" cy="612648"/>
          </a:xfrm>
          <a:prstGeom prst="wedgeEllipseCallout">
            <a:avLst>
              <a:gd name="adj1" fmla="val -103716"/>
              <a:gd name="adj2" fmla="val 50398"/>
            </a:avLst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Eek!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Hair-raising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depends on which class gets</a:t>
            </a:r>
            <a:br>
              <a:rPr lang="en-US" dirty="0" smtClean="0"/>
            </a:br>
            <a:r>
              <a:rPr lang="en-US" dirty="0" smtClean="0"/>
              <a:t>loaded first.  Assume program accesses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Java “loads”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and initializes all its fields to </a:t>
            </a:r>
            <a:r>
              <a:rPr lang="en-US" dirty="0" smtClean="0">
                <a:solidFill>
                  <a:srgbClr val="800000"/>
                </a:solidFill>
              </a:rPr>
              <a:t>0/false/null</a:t>
            </a:r>
          </a:p>
          <a:p>
            <a:pPr lvl="1"/>
            <a:r>
              <a:rPr lang="en-US" dirty="0" smtClean="0"/>
              <a:t>Now, static initializers run. 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accesses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.  So Java loads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and initializes all its fields to </a:t>
            </a:r>
            <a:r>
              <a:rPr lang="en-US" dirty="0">
                <a:solidFill>
                  <a:srgbClr val="800000"/>
                </a:solidFill>
              </a:rPr>
              <a:t>0/false/null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Before we can access </a:t>
            </a:r>
            <a:r>
              <a:rPr lang="en-US" dirty="0" err="1" smtClean="0">
                <a:solidFill>
                  <a:srgbClr val="800000"/>
                </a:solidFill>
              </a:rPr>
              <a:t>B.myBVal</a:t>
            </a:r>
            <a:r>
              <a:rPr lang="en-US" dirty="0" smtClean="0"/>
              <a:t> we need to initialize it.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sets </a:t>
            </a:r>
            <a:r>
              <a:rPr lang="en-US" dirty="0" err="1" smtClean="0">
                <a:solidFill>
                  <a:srgbClr val="800000"/>
                </a:solidFill>
              </a:rPr>
              <a:t>myBVal</a:t>
            </a:r>
            <a:r>
              <a:rPr lang="en-US" dirty="0" smtClean="0">
                <a:solidFill>
                  <a:srgbClr val="800000"/>
                </a:solidFill>
              </a:rPr>
              <a:t> = A.myAVal+1 = 0+1 = 1</a:t>
            </a:r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sets </a:t>
            </a:r>
            <a:r>
              <a:rPr lang="en-US" dirty="0" err="1" smtClean="0">
                <a:solidFill>
                  <a:srgbClr val="800000"/>
                </a:solidFill>
              </a:rPr>
              <a:t>A.myAVal</a:t>
            </a:r>
            <a:r>
              <a:rPr lang="en-US" dirty="0" smtClean="0">
                <a:solidFill>
                  <a:srgbClr val="800000"/>
                </a:solidFill>
              </a:rPr>
              <a:t> = B.myBVal+1=1+1=2</a:t>
            </a:r>
          </a:p>
          <a:p>
            <a:endParaRPr lang="en-US" dirty="0"/>
          </a:p>
          <a:p>
            <a:r>
              <a:rPr lang="en-US" dirty="0" smtClean="0"/>
              <a:t>(Only lunatics write code like this</a:t>
            </a:r>
            <a:br>
              <a:rPr lang="en-US" dirty="0" smtClean="0"/>
            </a:br>
            <a:r>
              <a:rPr lang="en-US" dirty="0" smtClean="0"/>
              <a:t>but knowing how it works is helpful)</a:t>
            </a:r>
            <a:endParaRPr lang="en-US" dirty="0"/>
          </a:p>
        </p:txBody>
      </p:sp>
      <p:pic>
        <p:nvPicPr>
          <p:cNvPr id="8" name="Picture 2" descr="http://us.123rf.com/400wm/400/400/lenanet/lenanet1205/lenanet120500082/13876472-shock-woman-with-hair-stand-on-end-in-glasses-wearing-greed-coat-isolated-over-whi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4845819"/>
            <a:ext cx="1228720" cy="180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7696200" y="4724400"/>
            <a:ext cx="914400" cy="612648"/>
          </a:xfrm>
          <a:prstGeom prst="wedgeEllipseCallout">
            <a:avLst>
              <a:gd name="adj1" fmla="val -115427"/>
              <a:gd name="adj2" fmla="val 67878"/>
            </a:avLst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Yuck!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mtClean="0"/>
              <a:t>Some Java « issues »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990600"/>
          </a:xfrm>
        </p:spPr>
        <p:txBody>
          <a:bodyPr/>
          <a:lstStyle/>
          <a:p>
            <a:r>
              <a:rPr lang="en-US" dirty="0" smtClean="0"/>
              <a:t>An overriding method cannot have more restricted access than the method it overrides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066800" y="2743200"/>
            <a:ext cx="6781800" cy="3785652"/>
          </a:xfrm>
          <a:prstGeom prst="rect">
            <a:avLst/>
          </a:prstGeom>
          <a:solidFill>
            <a:srgbClr val="FFFFD5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fr-BE" sz="2400" b="1" dirty="0" smtClean="0"/>
              <a:t>class</a:t>
            </a:r>
            <a:r>
              <a:rPr lang="fr-BE" sz="2400" dirty="0" smtClean="0"/>
              <a:t> A {</a:t>
            </a:r>
          </a:p>
          <a:p>
            <a:r>
              <a:rPr lang="fr-BE" sz="2400" dirty="0" smtClean="0"/>
              <a:t>    </a:t>
            </a:r>
            <a:r>
              <a:rPr lang="fr-BE" sz="2400" b="1" dirty="0" smtClean="0"/>
              <a:t>public</a:t>
            </a:r>
            <a:r>
              <a:rPr lang="fr-BE" sz="2400" dirty="0" smtClean="0"/>
              <a:t> </a:t>
            </a:r>
            <a:r>
              <a:rPr lang="fr-BE" sz="2400" b="1" dirty="0" err="1" smtClean="0"/>
              <a:t>int</a:t>
            </a:r>
            <a:r>
              <a:rPr lang="fr-BE" sz="2400" dirty="0" smtClean="0"/>
              <a:t> m() {...}</a:t>
            </a:r>
          </a:p>
          <a:p>
            <a:r>
              <a:rPr lang="fr-BE" sz="2400" dirty="0" smtClean="0"/>
              <a:t>}</a:t>
            </a:r>
          </a:p>
          <a:p>
            <a:r>
              <a:rPr lang="fr-BE" sz="2400" b="1" dirty="0" smtClean="0"/>
              <a:t>class</a:t>
            </a:r>
            <a:r>
              <a:rPr lang="fr-BE" sz="2400" dirty="0" smtClean="0"/>
              <a:t> </a:t>
            </a:r>
            <a:r>
              <a:rPr lang="fr-BE" sz="2400" b="1" dirty="0" smtClean="0"/>
              <a:t>B</a:t>
            </a:r>
            <a:r>
              <a:rPr lang="fr-BE" sz="2400" dirty="0" smtClean="0"/>
              <a:t> </a:t>
            </a:r>
            <a:r>
              <a:rPr lang="fr-BE" sz="2400" b="1" dirty="0" err="1" smtClean="0"/>
              <a:t>extends</a:t>
            </a:r>
            <a:r>
              <a:rPr lang="fr-BE" sz="2400" dirty="0" smtClean="0"/>
              <a:t> A {</a:t>
            </a:r>
          </a:p>
          <a:p>
            <a:r>
              <a:rPr lang="fr-BE" sz="2400" smtClean="0"/>
              <a:t>    </a:t>
            </a:r>
            <a:r>
              <a:rPr lang="fr-BE" sz="2400" b="1" smtClean="0"/>
              <a:t>private @Override</a:t>
            </a:r>
            <a:r>
              <a:rPr lang="fr-BE" sz="2400" smtClean="0"/>
              <a:t> </a:t>
            </a:r>
            <a:r>
              <a:rPr lang="fr-BE" sz="2400" b="1" dirty="0" err="1" smtClean="0"/>
              <a:t>int</a:t>
            </a:r>
            <a:r>
              <a:rPr lang="fr-BE" sz="2400" dirty="0" smtClean="0"/>
              <a:t> m() {...} //</a:t>
            </a:r>
            <a:r>
              <a:rPr lang="fr-BE" sz="2400" dirty="0" err="1" smtClean="0"/>
              <a:t>illegal</a:t>
            </a:r>
            <a:r>
              <a:rPr lang="fr-BE" sz="2400" dirty="0" smtClean="0"/>
              <a:t>!</a:t>
            </a:r>
          </a:p>
          <a:p>
            <a:r>
              <a:rPr lang="fr-BE" sz="2400" dirty="0" smtClean="0"/>
              <a:t>}</a:t>
            </a:r>
          </a:p>
          <a:p>
            <a:endParaRPr lang="fr-BE" sz="2400" dirty="0" smtClean="0"/>
          </a:p>
          <a:p>
            <a:r>
              <a:rPr lang="en-US" sz="2400" dirty="0" smtClean="0"/>
              <a:t>A foo = </a:t>
            </a:r>
            <a:r>
              <a:rPr lang="en-US" sz="2400" b="1" dirty="0" smtClean="0"/>
              <a:t>new</a:t>
            </a:r>
            <a:r>
              <a:rPr lang="en-US" sz="2400" dirty="0" smtClean="0"/>
              <a:t> B();  // </a:t>
            </a:r>
            <a:r>
              <a:rPr lang="en-US" sz="2400" dirty="0" err="1" smtClean="0"/>
              <a:t>upcasting</a:t>
            </a:r>
            <a:endParaRPr lang="en-US" sz="2400" dirty="0" smtClean="0"/>
          </a:p>
          <a:p>
            <a:r>
              <a:rPr lang="fr-BE" sz="2400" dirty="0" err="1" smtClean="0"/>
              <a:t>foo.m</a:t>
            </a:r>
            <a:r>
              <a:rPr lang="fr-BE" sz="2400" dirty="0" smtClean="0"/>
              <a:t>();               // </a:t>
            </a:r>
            <a:r>
              <a:rPr lang="fr-BE" sz="2400" dirty="0" err="1" smtClean="0"/>
              <a:t>would</a:t>
            </a:r>
            <a:r>
              <a:rPr lang="fr-BE" sz="2400" dirty="0" smtClean="0"/>
              <a:t> </a:t>
            </a:r>
            <a:r>
              <a:rPr lang="fr-BE" sz="2400" dirty="0" err="1" smtClean="0"/>
              <a:t>invoke</a:t>
            </a:r>
            <a:r>
              <a:rPr lang="fr-BE" sz="2400" dirty="0" smtClean="0"/>
              <a:t> </a:t>
            </a:r>
            <a:r>
              <a:rPr lang="fr-BE" sz="2400" dirty="0" err="1" smtClean="0"/>
              <a:t>private</a:t>
            </a:r>
            <a:r>
              <a:rPr lang="fr-BE" sz="2400" dirty="0" smtClean="0"/>
              <a:t> </a:t>
            </a:r>
            <a:r>
              <a:rPr lang="fr-BE" sz="2400" dirty="0" err="1" smtClean="0"/>
              <a:t>method</a:t>
            </a:r>
            <a:r>
              <a:rPr lang="fr-BE" sz="2400" dirty="0" smtClean="0"/>
              <a:t> in</a:t>
            </a:r>
          </a:p>
          <a:p>
            <a:r>
              <a:rPr lang="fr-BE" sz="2400" dirty="0" smtClean="0"/>
              <a:t>                         // class B at runtime</a:t>
            </a:r>
            <a:endParaRPr lang="fr-BE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override a field?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… Yes, Java allows this.  There are some situations where it might even be necessary.</a:t>
            </a:r>
          </a:p>
          <a:p>
            <a:endParaRPr lang="en-US" dirty="0"/>
          </a:p>
          <a:p>
            <a:r>
              <a:rPr lang="en-US" dirty="0" smtClean="0"/>
              <a:t>We call the technique “shadowing”</a:t>
            </a:r>
          </a:p>
          <a:p>
            <a:endParaRPr lang="en-US" dirty="0"/>
          </a:p>
          <a:p>
            <a:r>
              <a:rPr lang="en-US" dirty="0" smtClean="0"/>
              <a:t>But it isn’t normally a good idea.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 nasty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0737" y="1455509"/>
            <a:ext cx="8686800" cy="5078313"/>
          </a:xfrm>
          <a:prstGeom prst="rect">
            <a:avLst/>
          </a:prstGeom>
          <a:solidFill>
            <a:srgbClr val="FFFFD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1;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B </a:t>
            </a:r>
            <a:r>
              <a:rPr lang="en-US" b="1" dirty="0" smtClean="0">
                <a:solidFill>
                  <a:srgbClr val="7030A0"/>
                </a:solidFill>
              </a:rPr>
              <a:t>extends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2;                                                      // Shadows variable </a:t>
            </a:r>
            <a:r>
              <a:rPr lang="en-US" b="1" dirty="0" err="1" smtClean="0"/>
              <a:t>i</a:t>
            </a:r>
            <a:r>
              <a:rPr lang="en-US" b="1" dirty="0" smtClean="0"/>
              <a:t> in class </a:t>
            </a:r>
            <a:r>
              <a:rPr lang="en-US" b="1" smtClean="0"/>
              <a:t>A</a:t>
            </a:r>
            <a:r>
              <a:rPr lang="en-US" b="1" smtClean="0"/>
              <a:t>. </a:t>
            </a:r>
          </a:p>
          <a:p>
            <a:r>
              <a:rPr lang="en-US" b="1" smtClean="0"/>
              <a:t>    </a:t>
            </a:r>
            <a:r>
              <a:rPr lang="en-US" b="1" smtClean="0">
                <a:solidFill>
                  <a:srgbClr val="7030A0"/>
                </a:solidFill>
              </a:rPr>
              <a:t>int @Override</a:t>
            </a:r>
            <a:r>
              <a:rPr lang="en-US" b="1" smtClean="0"/>
              <a:t> f() { </a:t>
            </a:r>
            <a:r>
              <a:rPr lang="en-US" b="1" smtClean="0">
                <a:solidFill>
                  <a:srgbClr val="7030A0"/>
                </a:solidFill>
              </a:rPr>
              <a:t>return</a:t>
            </a:r>
            <a:r>
              <a:rPr lang="en-US" b="1" smtClean="0"/>
              <a:t> -</a:t>
            </a:r>
            <a:r>
              <a:rPr lang="en-US" b="1" smtClean="0">
                <a:solidFill>
                  <a:srgbClr val="0000FF"/>
                </a:solidFill>
              </a:rPr>
              <a:t>i</a:t>
            </a:r>
            <a:r>
              <a:rPr lang="en-US" b="1" smtClean="0"/>
              <a:t>; }                     // Overrides method f in class A. </a:t>
            </a:r>
          </a:p>
          <a:p>
            <a:r>
              <a:rPr lang="en-US" b="1" smtClean="0"/>
              <a:t>} </a:t>
            </a:r>
            <a:endParaRPr lang="en-US" b="1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public class</a:t>
            </a:r>
            <a:r>
              <a:rPr lang="en-US" b="1" dirty="0" smtClean="0"/>
              <a:t> </a:t>
            </a:r>
            <a:r>
              <a:rPr lang="en-US" b="1" dirty="0" err="1" smtClean="0"/>
              <a:t>override_test</a:t>
            </a:r>
            <a:r>
              <a:rPr lang="en-US" b="1" dirty="0" smtClean="0"/>
              <a:t> { </a:t>
            </a:r>
          </a:p>
          <a:p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public static void </a:t>
            </a:r>
            <a:r>
              <a:rPr lang="en-US" b="1" dirty="0" smtClean="0"/>
              <a:t>main(</a:t>
            </a:r>
            <a:r>
              <a:rPr lang="en-US" b="1" dirty="0" smtClean="0">
                <a:solidFill>
                  <a:srgbClr val="7030A0"/>
                </a:solidFill>
              </a:rPr>
              <a:t>String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/>
              <a:t>[]) { </a:t>
            </a:r>
          </a:p>
          <a:p>
            <a:r>
              <a:rPr lang="en-US" b="1" dirty="0" smtClean="0"/>
              <a:t>         B 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b="1" dirty="0" smtClean="0"/>
              <a:t> B();</a:t>
            </a:r>
          </a:p>
          <a:p>
            <a:r>
              <a:rPr lang="en-US" b="1" dirty="0" smtClean="0"/>
              <a:t> 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b.i</a:t>
            </a:r>
            <a:r>
              <a:rPr lang="en-US" b="1" dirty="0" smtClean="0"/>
              <a:t>);                       // Refers to </a:t>
            </a:r>
            <a:r>
              <a:rPr lang="en-US" b="1" dirty="0" err="1" smtClean="0"/>
              <a:t>B.i</a:t>
            </a:r>
            <a:r>
              <a:rPr lang="en-US" b="1" dirty="0" smtClean="0"/>
              <a:t>; prints 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err="1" smtClean="0"/>
              <a:t>.f</a:t>
            </a:r>
            <a:r>
              <a:rPr lang="en-US" b="1" dirty="0" smtClean="0"/>
              <a:t>());                     // Refers to </a:t>
            </a:r>
            <a:r>
              <a:rPr lang="en-US" b="1" dirty="0" err="1" smtClean="0"/>
              <a:t>B.f</a:t>
            </a:r>
            <a:r>
              <a:rPr lang="en-US" b="1" dirty="0" smtClean="0"/>
              <a:t>(); prints -2.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 </a:t>
            </a:r>
            <a:r>
              <a:rPr lang="en-US" b="1" dirty="0" err="1" smtClean="0">
                <a:solidFill>
                  <a:srgbClr val="0000FF"/>
                </a:solidFill>
              </a:rPr>
              <a:t>a</a:t>
            </a:r>
            <a:r>
              <a:rPr lang="en-US" b="1" dirty="0" smtClean="0"/>
              <a:t> = (A)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;                                            // Cast b to an instance of class A.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a.i</a:t>
            </a:r>
            <a:r>
              <a:rPr lang="en-US" b="1" dirty="0" smtClean="0"/>
              <a:t>);                        // Now refers to </a:t>
            </a:r>
            <a:r>
              <a:rPr lang="en-US" b="1" dirty="0" err="1" smtClean="0"/>
              <a:t>A.i</a:t>
            </a:r>
            <a:r>
              <a:rPr lang="en-US" b="1" dirty="0" smtClean="0"/>
              <a:t>; prints 1;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a.f</a:t>
            </a:r>
            <a:r>
              <a:rPr lang="en-US" b="1" dirty="0" smtClean="0">
                <a:solidFill>
                  <a:srgbClr val="FF0000"/>
                </a:solidFill>
              </a:rPr>
              <a:t>());                     // Still refers to </a:t>
            </a:r>
            <a:r>
              <a:rPr lang="en-US" b="1" dirty="0" err="1" smtClean="0">
                <a:solidFill>
                  <a:srgbClr val="FF0000"/>
                </a:solidFill>
              </a:rPr>
              <a:t>B.f</a:t>
            </a:r>
            <a:r>
              <a:rPr lang="en-US" b="1" dirty="0" smtClean="0">
                <a:solidFill>
                  <a:srgbClr val="FF0000"/>
                </a:solidFill>
              </a:rPr>
              <a:t>(); prints -2;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} 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352800" y="4419600"/>
            <a:ext cx="2362200" cy="129540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3810000"/>
            <a:ext cx="29718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“runtime” type of “a” is “B”!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Shadowing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Like overriding, but for fields instead of methods</a:t>
            </a:r>
          </a:p>
          <a:p>
            <a:pPr lvl="1"/>
            <a:r>
              <a:rPr lang="en-US" sz="2400" dirty="0" err="1" smtClean="0"/>
              <a:t>Superclass</a:t>
            </a:r>
            <a:r>
              <a:rPr lang="en-US" sz="2400" dirty="0" smtClean="0"/>
              <a:t>: variable </a:t>
            </a:r>
            <a:r>
              <a:rPr lang="en-US" sz="2400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/>
              <a:t> of some type</a:t>
            </a:r>
          </a:p>
          <a:p>
            <a:pPr lvl="1"/>
            <a:r>
              <a:rPr lang="en-US" sz="2400" dirty="0" smtClean="0"/>
              <a:t>Subclass: variable </a:t>
            </a:r>
            <a:r>
              <a:rPr lang="en-US" sz="2400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/>
              <a:t> perhaps of some other type</a:t>
            </a:r>
          </a:p>
          <a:p>
            <a:pPr lvl="1"/>
            <a:r>
              <a:rPr lang="en-US" sz="2400" dirty="0" smtClean="0"/>
              <a:t>Subclass method: access shadowed variable using </a:t>
            </a:r>
            <a:r>
              <a:rPr lang="en-US" sz="2400" dirty="0" err="1" smtClean="0">
                <a:solidFill>
                  <a:srgbClr val="00B050"/>
                </a:solidFill>
              </a:rPr>
              <a:t>super.v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Variable references are resolved using static binding (i.e. at compile-time), not dynamic binding (i.e. not at </a:t>
            </a:r>
            <a:r>
              <a:rPr lang="fr-BE" sz="2400" dirty="0" smtClean="0"/>
              <a:t>runtime)</a:t>
            </a:r>
          </a:p>
          <a:p>
            <a:pPr>
              <a:spcBef>
                <a:spcPts val="1900"/>
              </a:spcBef>
            </a:pPr>
            <a:r>
              <a:rPr lang="en-US" sz="2400" dirty="0" smtClean="0"/>
              <a:t>Variable reference </a:t>
            </a:r>
            <a:r>
              <a:rPr lang="en-US" sz="2400" dirty="0" err="1" smtClean="0">
                <a:solidFill>
                  <a:srgbClr val="00B050"/>
                </a:solidFill>
              </a:rPr>
              <a:t>r.v</a:t>
            </a:r>
            <a:r>
              <a:rPr lang="en-US" sz="2400" dirty="0" smtClean="0"/>
              <a:t> uses the static (declared) type of variable </a:t>
            </a:r>
            <a:r>
              <a:rPr lang="en-US" sz="2400" dirty="0" smtClean="0">
                <a:solidFill>
                  <a:srgbClr val="00B050"/>
                </a:solidFill>
              </a:rPr>
              <a:t>r</a:t>
            </a:r>
            <a:r>
              <a:rPr lang="en-US" sz="2400" dirty="0" smtClean="0"/>
              <a:t>, not runtime type of the object referred to by </a:t>
            </a:r>
            <a:r>
              <a:rPr lang="en-US" sz="2400" dirty="0" smtClean="0">
                <a:solidFill>
                  <a:srgbClr val="00B050"/>
                </a:solidFill>
              </a:rPr>
              <a:t>r</a:t>
            </a:r>
          </a:p>
          <a:p>
            <a:pPr>
              <a:spcBef>
                <a:spcPts val="1900"/>
              </a:spcBef>
            </a:pPr>
            <a:r>
              <a:rPr lang="en-US" sz="2400" dirty="0" smtClean="0"/>
              <a:t>Shadowing is bad medicine. Don’t do it. CS2110 does not allow it</a:t>
            </a:r>
            <a:endParaRPr lang="fr-B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back to our nasty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686800" cy="5078313"/>
          </a:xfrm>
          <a:prstGeom prst="rect">
            <a:avLst/>
          </a:prstGeom>
          <a:solidFill>
            <a:srgbClr val="FFFFD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1;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B </a:t>
            </a:r>
            <a:r>
              <a:rPr lang="en-US" b="1" dirty="0" smtClean="0">
                <a:solidFill>
                  <a:srgbClr val="7030A0"/>
                </a:solidFill>
              </a:rPr>
              <a:t>extends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2;                                                      // Shadows variable </a:t>
            </a:r>
            <a:r>
              <a:rPr lang="en-US" b="1" dirty="0" err="1" smtClean="0"/>
              <a:t>i</a:t>
            </a:r>
            <a:r>
              <a:rPr lang="en-US" b="1" dirty="0" smtClean="0"/>
              <a:t> in class </a:t>
            </a:r>
            <a:r>
              <a:rPr lang="en-US" b="1" smtClean="0"/>
              <a:t>A</a:t>
            </a:r>
            <a:r>
              <a:rPr lang="en-US" b="1" smtClean="0"/>
              <a:t>.</a:t>
            </a:r>
            <a:endParaRPr lang="en-US" b="1" dirty="0" smtClean="0"/>
          </a:p>
          <a:p>
            <a:r>
              <a:rPr lang="en-US" b="1" smtClean="0"/>
              <a:t>    </a:t>
            </a:r>
            <a:r>
              <a:rPr lang="en-US" b="1" smtClean="0">
                <a:solidFill>
                  <a:srgbClr val="7030A0"/>
                </a:solidFill>
              </a:rPr>
              <a:t>int @Override</a:t>
            </a:r>
            <a:r>
              <a:rPr lang="en-US" b="1" smtClean="0"/>
              <a:t> </a:t>
            </a:r>
            <a:r>
              <a:rPr lang="en-US" b="1" dirty="0" smtClean="0"/>
              <a:t>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-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</a:t>
            </a:r>
            <a:r>
              <a:rPr lang="en-US" b="1" smtClean="0"/>
              <a:t>}                </a:t>
            </a:r>
            <a:r>
              <a:rPr lang="en-US" b="1" smtClean="0"/>
              <a:t>     </a:t>
            </a:r>
            <a:r>
              <a:rPr lang="en-US" b="1" dirty="0" smtClean="0"/>
              <a:t>// Overrides method f in class A.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public class</a:t>
            </a:r>
            <a:r>
              <a:rPr lang="en-US" b="1" dirty="0" smtClean="0"/>
              <a:t> </a:t>
            </a:r>
            <a:r>
              <a:rPr lang="en-US" b="1" dirty="0" err="1" smtClean="0"/>
              <a:t>override_test</a:t>
            </a:r>
            <a:r>
              <a:rPr lang="en-US" b="1" dirty="0" smtClean="0"/>
              <a:t> { </a:t>
            </a:r>
          </a:p>
          <a:p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public static void </a:t>
            </a:r>
            <a:r>
              <a:rPr lang="en-US" b="1" dirty="0" smtClean="0"/>
              <a:t>main(</a:t>
            </a:r>
            <a:r>
              <a:rPr lang="en-US" b="1" dirty="0" smtClean="0">
                <a:solidFill>
                  <a:srgbClr val="7030A0"/>
                </a:solidFill>
              </a:rPr>
              <a:t>String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/>
              <a:t>[]) { </a:t>
            </a:r>
          </a:p>
          <a:p>
            <a:r>
              <a:rPr lang="en-US" b="1" dirty="0" smtClean="0"/>
              <a:t>         B 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b="1" dirty="0" smtClean="0"/>
              <a:t> B();</a:t>
            </a:r>
          </a:p>
          <a:p>
            <a:r>
              <a:rPr lang="en-US" b="1" dirty="0" smtClean="0"/>
              <a:t> 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b.i</a:t>
            </a:r>
            <a:r>
              <a:rPr lang="en-US" b="1" dirty="0" smtClean="0"/>
              <a:t>);                       // Refers to </a:t>
            </a:r>
            <a:r>
              <a:rPr lang="en-US" b="1" dirty="0" err="1" smtClean="0"/>
              <a:t>B.i</a:t>
            </a:r>
            <a:r>
              <a:rPr lang="en-US" b="1" dirty="0" smtClean="0"/>
              <a:t>; prints 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err="1" smtClean="0"/>
              <a:t>.f</a:t>
            </a:r>
            <a:r>
              <a:rPr lang="en-US" b="1" dirty="0" smtClean="0"/>
              <a:t>());                     // Refers to </a:t>
            </a:r>
            <a:r>
              <a:rPr lang="en-US" b="1" dirty="0" err="1" smtClean="0"/>
              <a:t>B.f</a:t>
            </a:r>
            <a:r>
              <a:rPr lang="en-US" b="1" dirty="0" smtClean="0"/>
              <a:t>(); prints -2.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 </a:t>
            </a:r>
            <a:r>
              <a:rPr lang="en-US" b="1" dirty="0" err="1" smtClean="0">
                <a:solidFill>
                  <a:srgbClr val="0000FF"/>
                </a:solidFill>
              </a:rPr>
              <a:t>a</a:t>
            </a:r>
            <a:r>
              <a:rPr lang="en-US" b="1" dirty="0" smtClean="0"/>
              <a:t> = (A)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;                                            // Cast b to an instance of class A.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a.i</a:t>
            </a:r>
            <a:r>
              <a:rPr lang="en-US" b="1" dirty="0" smtClean="0"/>
              <a:t>);                        // Now refers to </a:t>
            </a:r>
            <a:r>
              <a:rPr lang="en-US" b="1" dirty="0" err="1" smtClean="0"/>
              <a:t>A.i</a:t>
            </a:r>
            <a:r>
              <a:rPr lang="en-US" b="1" dirty="0" smtClean="0"/>
              <a:t>; prints 1;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a.f</a:t>
            </a:r>
            <a:r>
              <a:rPr lang="en-US" b="1" dirty="0" smtClean="0">
                <a:solidFill>
                  <a:srgbClr val="FF0000"/>
                </a:solidFill>
              </a:rPr>
              <a:t>());                     // Still refers to </a:t>
            </a:r>
            <a:r>
              <a:rPr lang="en-US" b="1" dirty="0" err="1" smtClean="0">
                <a:solidFill>
                  <a:srgbClr val="FF0000"/>
                </a:solidFill>
              </a:rPr>
              <a:t>B.f</a:t>
            </a:r>
            <a:r>
              <a:rPr lang="en-US" b="1" dirty="0" smtClean="0">
                <a:solidFill>
                  <a:srgbClr val="FF0000"/>
                </a:solidFill>
              </a:rPr>
              <a:t>(); prints -2;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} 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352800" y="4191000"/>
            <a:ext cx="2362200" cy="129540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3810000"/>
            <a:ext cx="30480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“declared” or “static” type of “a” is “A”!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 smtClean="0"/>
              <a:t>Software Engineering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920240"/>
            <a:ext cx="8153400" cy="4495800"/>
          </a:xfrm>
        </p:spPr>
        <p:txBody>
          <a:bodyPr lIns="82296" tIns="41148" rIns="82296" bIns="41148">
            <a:normAutofit/>
          </a:bodyPr>
          <a:lstStyle/>
          <a:p>
            <a:r>
              <a:rPr lang="en-US" dirty="0" smtClean="0"/>
              <a:t>The art by which we start with a problem statement and gradually evolve a solution</a:t>
            </a:r>
          </a:p>
          <a:p>
            <a:endParaRPr lang="en-US" dirty="0" smtClean="0"/>
          </a:p>
          <a:p>
            <a:r>
              <a:rPr lang="en-US" dirty="0" smtClean="0"/>
              <a:t>There are whole books on this topic and most companies try to use a fairly uniform approach that all employees are expected to follow</a:t>
            </a:r>
          </a:p>
          <a:p>
            <a:endParaRPr lang="en-US" dirty="0" smtClean="0"/>
          </a:p>
          <a:p>
            <a:r>
              <a:rPr lang="en-US" smtClean="0"/>
              <a:t>The class hierarchy you design is a step in this process</a:t>
            </a:r>
            <a:endParaRPr lang="fr-BE" dirty="0"/>
          </a:p>
        </p:txBody>
      </p:sp>
      <p:pic>
        <p:nvPicPr>
          <p:cNvPr id="55300" name="Picture 4" descr="minority-re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8040" y="548641"/>
            <a:ext cx="1054418" cy="137160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 dirty="0" smtClean="0"/>
              <a:t>The software design cycle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/>
          <a:lstStyle/>
          <a:p>
            <a:pPr marL="628644"/>
            <a:r>
              <a:rPr lang="en-US" dirty="0" smtClean="0"/>
              <a:t>Some ways of turning a problem statement into a program that we can debug and run</a:t>
            </a:r>
            <a:endParaRPr lang="en-US" dirty="0"/>
          </a:p>
          <a:p>
            <a:pPr marL="1245857" lvl="2"/>
            <a:r>
              <a:rPr lang="en-US" sz="2400" dirty="0"/>
              <a:t>Top-Down, Bottom-Up Design</a:t>
            </a:r>
          </a:p>
          <a:p>
            <a:pPr marL="1245857" lvl="2"/>
            <a:r>
              <a:rPr lang="en-US" sz="2400" dirty="0"/>
              <a:t>Software Process (briefly)</a:t>
            </a:r>
          </a:p>
          <a:p>
            <a:pPr marL="1245857" lvl="2"/>
            <a:r>
              <a:rPr lang="en-US" sz="2400" dirty="0"/>
              <a:t>Modularity</a:t>
            </a:r>
          </a:p>
          <a:p>
            <a:pPr marL="1245857" lvl="2"/>
            <a:r>
              <a:rPr lang="en-US" sz="2400" dirty="0"/>
              <a:t>Information Hiding, Encapsulation</a:t>
            </a:r>
          </a:p>
          <a:p>
            <a:pPr marL="1245857" lvl="2"/>
            <a:r>
              <a:rPr lang="en-US" sz="2400" dirty="0"/>
              <a:t>Principles of Least Astonishment and “DRY”</a:t>
            </a:r>
          </a:p>
          <a:p>
            <a:pPr marL="1245857" lvl="2"/>
            <a:r>
              <a:rPr lang="en-US" sz="2400" dirty="0" smtClean="0"/>
              <a:t>Refactoring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55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fr-BE" dirty="0"/>
          </a:p>
        </p:txBody>
      </p:sp>
      <p:sp>
        <p:nvSpPr>
          <p:cNvPr id="4" name="Oval 3"/>
          <p:cNvSpPr/>
          <p:nvPr/>
        </p:nvSpPr>
        <p:spPr>
          <a:xfrm>
            <a:off x="5410200" y="2362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35814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Lodging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47244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Hotel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010400" y="35052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City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94674" y="30349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518274" y="4254126"/>
            <a:ext cx="503751" cy="6822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018050" y="3579650"/>
            <a:ext cx="762000" cy="3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>
            <a:off x="7235500" y="3048000"/>
            <a:ext cx="8036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2400" y="5486400"/>
            <a:ext cx="845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 class has only one parent but can implement many interfaces.  Decide on class hierarchy and what interfaces to support as part of process of developing clean, elegant code</a:t>
            </a:r>
            <a:endParaRPr lang="fr-BE" sz="2400" dirty="0">
              <a:solidFill>
                <a:srgbClr val="0000FF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819400" y="152400"/>
            <a:ext cx="6019800" cy="1600200"/>
          </a:xfrm>
          <a:prstGeom prst="wedgeRectCallout">
            <a:avLst>
              <a:gd name="adj1" fmla="val -52049"/>
              <a:gd name="adj2" fmla="val 110569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Interface: “fully abstract” class listing </a:t>
            </a:r>
            <a:r>
              <a:rPr lang="en-US" sz="2400" i="1" dirty="0" smtClean="0">
                <a:solidFill>
                  <a:srgbClr val="0000FF"/>
                </a:solidFill>
              </a:rPr>
              <a:t>type signatures </a:t>
            </a:r>
            <a:r>
              <a:rPr lang="en-US" sz="2400" dirty="0" smtClean="0">
                <a:solidFill>
                  <a:srgbClr val="0000FF"/>
                </a:solidFill>
              </a:rPr>
              <a:t>for fields and methods. A class implementing the interface must define all methods but in its own specialized way.</a:t>
            </a:r>
            <a:endParaRPr lang="fr-BE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0" y="4343400"/>
            <a:ext cx="6858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81600" y="4724400"/>
            <a:ext cx="2057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CampGround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3657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 . .</a:t>
            </a:r>
            <a:endParaRPr lang="fr-BE" sz="3200" dirty="0"/>
          </a:p>
        </p:txBody>
      </p:sp>
      <p:sp>
        <p:nvSpPr>
          <p:cNvPr id="20" name="Oval 19"/>
          <p:cNvSpPr/>
          <p:nvPr/>
        </p:nvSpPr>
        <p:spPr>
          <a:xfrm>
            <a:off x="996412" y="1905000"/>
            <a:ext cx="20574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Comparable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75541" y="2656695"/>
            <a:ext cx="1463059" cy="9712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75541" y="2656695"/>
            <a:ext cx="4587259" cy="1000905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ular Callout 24"/>
          <p:cNvSpPr/>
          <p:nvPr/>
        </p:nvSpPr>
        <p:spPr>
          <a:xfrm>
            <a:off x="228600" y="3505200"/>
            <a:ext cx="2819400" cy="1447800"/>
          </a:xfrm>
          <a:prstGeom prst="wedgeRectCallout">
            <a:avLst>
              <a:gd name="adj1" fmla="val 44593"/>
              <a:gd name="adj2" fmla="val 75033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Hotel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  <a:r>
              <a:rPr lang="en-US" sz="2400" dirty="0" smtClean="0">
                <a:solidFill>
                  <a:srgbClr val="0000FF"/>
                </a:solidFill>
              </a:rPr>
              <a:t> subclass of </a:t>
            </a:r>
            <a:r>
              <a:rPr lang="en-US" sz="2400" dirty="0" smtClean="0">
                <a:solidFill>
                  <a:srgbClr val="800000"/>
                </a:solidFill>
              </a:rPr>
              <a:t>Lodging</a:t>
            </a:r>
            <a:r>
              <a:rPr lang="en-US" sz="2400" dirty="0" smtClean="0">
                <a:solidFill>
                  <a:srgbClr val="0000FF"/>
                </a:solidFill>
              </a:rPr>
              <a:t> but also implements interface </a:t>
            </a:r>
            <a:r>
              <a:rPr lang="en-US" sz="2400" dirty="0" err="1" smtClean="0">
                <a:solidFill>
                  <a:srgbClr val="800000"/>
                </a:solidFill>
              </a:rPr>
              <a:t>MapNode</a:t>
            </a:r>
            <a:endParaRPr lang="fr-BE" sz="2400" dirty="0">
              <a:solidFill>
                <a:srgbClr val="8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5800" y="2438400"/>
            <a:ext cx="2057400" cy="8382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MapNode</a:t>
            </a:r>
            <a:endParaRPr lang="fr-BE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64929" y="3200400"/>
            <a:ext cx="1552700" cy="572687"/>
          </a:xfrm>
          <a:prstGeom prst="straightConnector1">
            <a:avLst/>
          </a:prstGeom>
          <a:ln w="38100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Top-Down Design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  <a:ln/>
        </p:spPr>
        <p:txBody>
          <a:bodyPr lIns="82296" tIns="41148" rIns="82296" bIns="41148">
            <a:normAutofit fontScale="92500" lnSpcReduction="10000"/>
          </a:bodyPr>
          <a:lstStyle/>
          <a:p>
            <a:pPr marL="628644"/>
            <a:r>
              <a:rPr lang="en-US" dirty="0" smtClean="0"/>
              <a:t>Start with big picture:</a:t>
            </a:r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>
              <a:spcBef>
                <a:spcPts val="4900"/>
              </a:spcBef>
            </a:pPr>
            <a:r>
              <a:rPr lang="en-US" dirty="0" smtClean="0"/>
              <a:t>Invent abstractions at a high level</a:t>
            </a:r>
            <a:endParaRPr lang="en-US" dirty="0"/>
          </a:p>
          <a:p>
            <a:pPr marL="628644"/>
            <a:r>
              <a:rPr lang="en-US" dirty="0">
                <a:solidFill>
                  <a:srgbClr val="FF0000"/>
                </a:solidFill>
              </a:rPr>
              <a:t>Decomposition</a:t>
            </a:r>
            <a:r>
              <a:rPr lang="en-US" dirty="0"/>
              <a:t> / “Divide and Conquer”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rot="10800000">
            <a:off x="8218170" y="1604487"/>
            <a:ext cx="1429" cy="3661886"/>
          </a:xfrm>
          <a:prstGeom prst="line">
            <a:avLst/>
          </a:prstGeom>
          <a:noFill/>
          <a:ln w="38100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</p:spPr>
        <p:txBody>
          <a:bodyPr lIns="82295" tIns="41148" rIns="82295" bIns="41148"/>
          <a:lstStyle/>
          <a:p>
            <a:endParaRPr lang="fr-BE"/>
          </a:p>
        </p:txBody>
      </p:sp>
      <p:sp>
        <p:nvSpPr>
          <p:cNvPr id="6" name="Rounded Rectangle 5"/>
          <p:cNvSpPr/>
          <p:nvPr/>
        </p:nvSpPr>
        <p:spPr>
          <a:xfrm>
            <a:off x="3543300" y="2133600"/>
            <a:ext cx="1303020" cy="6781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dirty="0"/>
              <a:t>User Interface</a:t>
            </a:r>
            <a:endParaRPr lang="fr-BE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417320" y="2880360"/>
            <a:ext cx="137160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dirty="0" smtClean="0"/>
              <a:t>Toys</a:t>
            </a:r>
            <a:endParaRPr lang="fr-BE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2926080" y="2880360"/>
            <a:ext cx="137160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smtClean="0"/>
              <a:t>Inventory</a:t>
            </a:r>
            <a:endParaRPr lang="fr-BE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434840" y="2880360"/>
            <a:ext cx="137160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smtClean="0"/>
              <a:t>Sales Planning</a:t>
            </a:r>
            <a:endParaRPr lang="fr-BE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5943600" y="2880360"/>
            <a:ext cx="1371600" cy="777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t" anchorCtr="0"/>
          <a:lstStyle/>
          <a:p>
            <a:pPr algn="ctr"/>
            <a:r>
              <a:rPr lang="en-US" sz="2400" dirty="0" smtClean="0"/>
              <a:t>Customer Database</a:t>
            </a:r>
            <a:endParaRPr lang="fr-BE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1905000" y="3733800"/>
            <a:ext cx="1371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dirty="0" smtClean="0"/>
              <a:t>Subtypes of Toys</a:t>
            </a:r>
            <a:endParaRPr lang="fr-BE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3429000" y="3733800"/>
            <a:ext cx="162306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fr-BE" sz="2400" dirty="0" smtClean="0"/>
              <a:t>Automated Reordering</a:t>
            </a:r>
            <a:endParaRPr lang="fr-BE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2857500" y="4632960"/>
            <a:ext cx="1371600" cy="701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dirty="0" smtClean="0"/>
              <a:t>Web Toy Demos</a:t>
            </a:r>
            <a:endParaRPr lang="fr-BE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4366260" y="4632960"/>
            <a:ext cx="1440180" cy="701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smtClean="0"/>
              <a:t>Cash Register</a:t>
            </a:r>
            <a:endParaRPr lang="fr-BE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189220" y="3733800"/>
            <a:ext cx="182118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dirty="0" smtClean="0"/>
              <a:t>Marketing Subsystem</a:t>
            </a:r>
            <a:endParaRPr lang="fr-BE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52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 smtClean="0"/>
              <a:t>Not a perfect, pretty picture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82296" tIns="41148" rIns="82296" bIns="41148"/>
          <a:lstStyle/>
          <a:p>
            <a:r>
              <a:rPr lang="en-US" dirty="0" smtClean="0"/>
              <a:t>It is often easy to take the first step but not the second one</a:t>
            </a:r>
          </a:p>
          <a:p>
            <a:endParaRPr lang="en-US" dirty="0"/>
          </a:p>
          <a:p>
            <a:r>
              <a:rPr lang="en-US" dirty="0" smtClean="0"/>
              <a:t>Large abstractions come naturally.  But details often work better from the ground up</a:t>
            </a:r>
          </a:p>
          <a:p>
            <a:endParaRPr lang="en-US" dirty="0"/>
          </a:p>
          <a:p>
            <a:r>
              <a:rPr lang="fr-BE" dirty="0" smtClean="0"/>
              <a:t>Many developers work by building something small, testing it, then extending it</a:t>
            </a:r>
          </a:p>
          <a:p>
            <a:pPr lvl="1"/>
            <a:r>
              <a:rPr lang="fr-BE" dirty="0" smtClean="0"/>
              <a:t>It helps to not be afraid of needing to recode things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Top-Down vs. Bottom-Up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613648" cy="4495800"/>
          </a:xfrm>
          <a:ln/>
        </p:spPr>
        <p:txBody>
          <a:bodyPr lIns="82296" tIns="41148" rIns="82296" bIns="41148">
            <a:normAutofit lnSpcReduction="10000"/>
          </a:bodyPr>
          <a:lstStyle/>
          <a:p>
            <a:pPr marL="628644"/>
            <a:r>
              <a:rPr lang="en-US" dirty="0" smtClean="0"/>
              <a:t>Is one way better?  Not really!</a:t>
            </a:r>
          </a:p>
          <a:p>
            <a:pPr marL="1245857" lvl="2"/>
            <a:r>
              <a:rPr lang="en-US" sz="2400" dirty="0" smtClean="0"/>
              <a:t>It’s </a:t>
            </a:r>
            <a:r>
              <a:rPr lang="en-US" sz="2400" dirty="0"/>
              <a:t>sometimes good to </a:t>
            </a:r>
            <a:r>
              <a:rPr lang="en-US" sz="2400" dirty="0" smtClean="0"/>
              <a:t>alternative</a:t>
            </a:r>
          </a:p>
          <a:p>
            <a:pPr marL="1245857" lvl="2"/>
            <a:r>
              <a:rPr lang="en-US" sz="2400" dirty="0" smtClean="0"/>
              <a:t>By coming to a problem from multiple angles you might notice something you had previously overlooked</a:t>
            </a:r>
            <a:endParaRPr lang="en-US" sz="2400" dirty="0"/>
          </a:p>
          <a:p>
            <a:pPr marL="1245857" lvl="2"/>
            <a:r>
              <a:rPr lang="en-US" sz="2400" dirty="0"/>
              <a:t>Not the only ways to go about it</a:t>
            </a:r>
          </a:p>
          <a:p>
            <a:pPr marL="1245857" lvl="2"/>
            <a:endParaRPr lang="en-US" dirty="0"/>
          </a:p>
          <a:p>
            <a:pPr marL="628644"/>
            <a:r>
              <a:rPr lang="en-US" dirty="0" smtClean="0">
                <a:solidFill>
                  <a:srgbClr val="FF0000"/>
                </a:solidFill>
              </a:rPr>
              <a:t>Top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Down</a:t>
            </a:r>
            <a:r>
              <a:rPr lang="en-US" dirty="0" smtClean="0"/>
              <a:t>: </a:t>
            </a:r>
            <a:r>
              <a:rPr lang="en-US" dirty="0">
                <a:solidFill>
                  <a:srgbClr val="FF0000"/>
                </a:solidFill>
              </a:rPr>
              <a:t>harder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test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early</a:t>
            </a:r>
            <a:r>
              <a:rPr lang="en-US" dirty="0"/>
              <a:t> because parts needed may not have been designed yet </a:t>
            </a:r>
            <a:endParaRPr lang="en-US" dirty="0">
              <a:solidFill>
                <a:srgbClr val="FF0000"/>
              </a:solidFill>
            </a:endParaRPr>
          </a:p>
          <a:p>
            <a:pPr marL="628644"/>
            <a:r>
              <a:rPr lang="en-US" dirty="0" smtClean="0">
                <a:solidFill>
                  <a:srgbClr val="FF0000"/>
                </a:solidFill>
              </a:rPr>
              <a:t>Bottom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: may </a:t>
            </a:r>
            <a:r>
              <a:rPr lang="en-US" dirty="0"/>
              <a:t>end up </a:t>
            </a:r>
            <a:r>
              <a:rPr lang="en-US" dirty="0">
                <a:solidFill>
                  <a:srgbClr val="FF0000"/>
                </a:solidFill>
              </a:rPr>
              <a:t>needing</a:t>
            </a:r>
            <a:r>
              <a:rPr lang="en-US" dirty="0"/>
              <a:t> things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from how you built them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3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Software Process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83480"/>
          </a:xfrm>
          <a:ln/>
        </p:spPr>
        <p:txBody>
          <a:bodyPr lIns="82296" tIns="41148" rIns="82296" bIns="41148">
            <a:normAutofit fontScale="92500" lnSpcReduction="20000"/>
          </a:bodyPr>
          <a:lstStyle/>
          <a:p>
            <a:pPr marL="628644"/>
            <a:r>
              <a:rPr lang="en-US" dirty="0" smtClean="0"/>
              <a:t>For simple programs, a simple process…</a:t>
            </a:r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r>
              <a:rPr lang="en-US" dirty="0" smtClean="0"/>
              <a:t>But to use this process, you need to be sure that the </a:t>
            </a:r>
            <a:r>
              <a:rPr lang="en-US" dirty="0" smtClean="0">
                <a:solidFill>
                  <a:srgbClr val="FF0000"/>
                </a:solidFill>
              </a:rPr>
              <a:t>requirements are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fixed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well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understood!</a:t>
            </a:r>
            <a:endParaRPr lang="en-US" b="1" dirty="0" smtClean="0"/>
          </a:p>
          <a:p>
            <a:pPr marL="948677" lvl="1"/>
            <a:r>
              <a:rPr lang="en-US" dirty="0" smtClean="0"/>
              <a:t>Many software </a:t>
            </a:r>
            <a:r>
              <a:rPr lang="en-US" dirty="0"/>
              <a:t>problems are not like that</a:t>
            </a:r>
          </a:p>
          <a:p>
            <a:pPr marL="948677" lvl="1"/>
            <a:r>
              <a:rPr lang="en-US" dirty="0" smtClean="0"/>
              <a:t>Often customer refines requirements when you try to deliver the initial solution!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7381" y="2057400"/>
            <a:ext cx="3506627" cy="23445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/>
          </p:cNvSpPr>
          <p:nvPr/>
        </p:nvSpPr>
        <p:spPr bwMode="auto">
          <a:xfrm>
            <a:off x="5680497" y="2474566"/>
            <a:ext cx="1560492" cy="400110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2600" dirty="0">
                <a:ea typeface="Gill Sans" charset="0"/>
                <a:cs typeface="Gill Sans" charset="0"/>
              </a:rPr>
              <a:t>“Waterfall”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7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Incremental &amp; Iterative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>
            <a:normAutofit fontScale="92500" lnSpcReduction="20000"/>
          </a:bodyPr>
          <a:lstStyle/>
          <a:p>
            <a:pPr marL="628644"/>
            <a:r>
              <a:rPr lang="en-US" dirty="0"/>
              <a:t>Deliver </a:t>
            </a:r>
            <a:r>
              <a:rPr lang="en-US" dirty="0" smtClean="0">
                <a:solidFill>
                  <a:srgbClr val="FF0000"/>
                </a:solidFill>
              </a:rPr>
              <a:t>versions of system </a:t>
            </a:r>
            <a:r>
              <a:rPr lang="en-US" dirty="0" smtClean="0"/>
              <a:t>in </a:t>
            </a:r>
            <a:r>
              <a:rPr lang="en-US" dirty="0"/>
              <a:t>several </a:t>
            </a:r>
            <a:r>
              <a:rPr lang="en-US" dirty="0">
                <a:solidFill>
                  <a:srgbClr val="FF0000"/>
                </a:solidFill>
              </a:rPr>
              <a:t>small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cycles</a:t>
            </a:r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 smtClean="0"/>
          </a:p>
          <a:p>
            <a:pPr marL="628644"/>
            <a:endParaRPr lang="en-US" dirty="0" smtClean="0"/>
          </a:p>
          <a:p>
            <a:pPr marL="628644"/>
            <a:r>
              <a:rPr lang="en-US" dirty="0" smtClean="0"/>
              <a:t>Recognizes that for some settings, software </a:t>
            </a:r>
            <a:r>
              <a:rPr lang="en-US" dirty="0"/>
              <a:t>development is </a:t>
            </a:r>
            <a:r>
              <a:rPr lang="en-US" dirty="0" smtClean="0"/>
              <a:t>like gardening </a:t>
            </a:r>
          </a:p>
          <a:p>
            <a:pPr marL="628644"/>
            <a:r>
              <a:rPr lang="en-US" dirty="0" smtClean="0"/>
              <a:t>You plant seeds… see what does well… then replace the plants that did poorly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88820"/>
            <a:ext cx="4480560" cy="24117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87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Information Hiding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  <a:ln/>
        </p:spPr>
        <p:txBody>
          <a:bodyPr lIns="82296" tIns="41148" rIns="82296" bIns="41148">
            <a:noAutofit/>
          </a:bodyPr>
          <a:lstStyle/>
          <a:p>
            <a:pPr marL="628644"/>
            <a:r>
              <a:rPr lang="en-US" sz="2400" dirty="0"/>
              <a:t>What “information” do </a:t>
            </a:r>
            <a:r>
              <a:rPr lang="en-US" sz="2400" dirty="0" smtClean="0"/>
              <a:t>classes hide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“</a:t>
            </a:r>
            <a:r>
              <a:rPr lang="en-US" sz="2400" dirty="0">
                <a:solidFill>
                  <a:srgbClr val="FF0000"/>
                </a:solidFill>
              </a:rPr>
              <a:t>Internal</a:t>
            </a:r>
            <a:r>
              <a:rPr lang="en-US" sz="2400" dirty="0"/>
              <a:t>” </a:t>
            </a:r>
            <a:r>
              <a:rPr lang="en-US" sz="2400" dirty="0">
                <a:solidFill>
                  <a:srgbClr val="FF0000"/>
                </a:solidFill>
              </a:rPr>
              <a:t>design decisions</a:t>
            </a:r>
            <a:r>
              <a:rPr lang="en-US" sz="2400" dirty="0" smtClean="0"/>
              <a:t>.</a:t>
            </a:r>
          </a:p>
          <a:p>
            <a:pPr marL="628644"/>
            <a:endParaRPr lang="en-US" sz="2400" dirty="0"/>
          </a:p>
          <a:p>
            <a:pPr marL="628644"/>
            <a:endParaRPr lang="en-US" sz="2400" dirty="0"/>
          </a:p>
          <a:p>
            <a:pPr marL="628644"/>
            <a:endParaRPr lang="en-US" sz="2400" dirty="0"/>
          </a:p>
          <a:p>
            <a:pPr marL="628644"/>
            <a:endParaRPr lang="en-US" sz="2400" dirty="0"/>
          </a:p>
          <a:p>
            <a:pPr marL="628644"/>
            <a:endParaRPr lang="en-US" sz="2400" dirty="0"/>
          </a:p>
          <a:p>
            <a:pPr marL="628644"/>
            <a:endParaRPr lang="en-US" sz="2400" dirty="0"/>
          </a:p>
          <a:p>
            <a:pPr marL="308604" indent="0">
              <a:buNone/>
            </a:pPr>
            <a:endParaRPr lang="en-US" sz="2400" dirty="0"/>
          </a:p>
          <a:p>
            <a:pPr marL="628644"/>
            <a:r>
              <a:rPr lang="en-US" sz="2400" dirty="0" err="1" smtClean="0"/>
              <a:t>Class’es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interface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  <a:r>
              <a:rPr lang="en-US" sz="2400" dirty="0"/>
              <a:t>everything in it that is </a:t>
            </a:r>
            <a:r>
              <a:rPr lang="en-US" sz="2400" dirty="0">
                <a:solidFill>
                  <a:srgbClr val="FF0000"/>
                </a:solidFill>
              </a:rPr>
              <a:t>externally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accessible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1641634" y="2578656"/>
            <a:ext cx="6143625" cy="2708433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200" b="1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2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200" b="1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sz="22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Set {</a:t>
            </a:r>
          </a:p>
          <a:p>
            <a:pPr marL="480056" lvl="1"/>
            <a:r>
              <a:rPr lang="en-US" sz="22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…</a:t>
            </a:r>
            <a:endParaRPr lang="en-US" sz="22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2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2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void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add(Object o) ...</a:t>
            </a:r>
          </a:p>
          <a:p>
            <a:pPr marL="480056" lvl="1"/>
            <a:endParaRPr lang="en-US" sz="22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marL="480056" lvl="1"/>
            <a:r>
              <a:rPr lang="en-US" sz="22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2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boolean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contains(Object o) ...</a:t>
            </a:r>
          </a:p>
          <a:p>
            <a:pPr marL="720083" lvl="2"/>
            <a:endParaRPr lang="en-US" sz="22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marL="480056" lvl="1"/>
            <a:r>
              <a:rPr lang="en-US" sz="22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2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size() ...</a:t>
            </a:r>
          </a:p>
          <a:p>
            <a:pPr algn="l"/>
            <a:r>
              <a:rPr lang="en-US" sz="22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025E1C2-690F-4FF9-86CC-DA758283C145}" type="slidenum">
              <a:rPr lang="en-US" sz="2400" smtClean="0"/>
              <a:pPr/>
              <a:t>35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15074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Encapsulation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>
            <a:normAutofit/>
          </a:bodyPr>
          <a:lstStyle/>
          <a:p>
            <a:pPr marL="628644"/>
            <a:r>
              <a:rPr lang="en-US" sz="2400" dirty="0"/>
              <a:t>By hiding code and data behind its interface, a class encapsulates its “inner workings”</a:t>
            </a:r>
          </a:p>
          <a:p>
            <a:pPr marL="628644"/>
            <a:r>
              <a:rPr lang="en-US" sz="2400" dirty="0"/>
              <a:t>Why is that good?</a:t>
            </a:r>
          </a:p>
          <a:p>
            <a:pPr marL="1245857" lvl="2"/>
            <a:r>
              <a:rPr lang="en-US" sz="2400" dirty="0" smtClean="0"/>
              <a:t>Can change implementation later without invalidating the code that uses the class</a:t>
            </a:r>
            <a:endParaRPr lang="en-US" sz="2400" dirty="0"/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304800" y="3810000"/>
            <a:ext cx="3657600" cy="2154436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LineSegment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Point2D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p1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,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p2;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length()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p1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.distance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(p2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4191000" y="3810000"/>
            <a:ext cx="4343400" cy="2769989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LineSegment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Point2D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length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phi;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length()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length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17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Degenerate Interfaces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>
            <a:normAutofit lnSpcReduction="10000"/>
          </a:bodyPr>
          <a:lstStyle/>
          <a:p>
            <a:pPr marL="628644"/>
            <a:r>
              <a:rPr lang="en-US" dirty="0"/>
              <a:t>Public fields are usually a </a:t>
            </a:r>
            <a:r>
              <a:rPr lang="en-US" dirty="0">
                <a:solidFill>
                  <a:srgbClr val="FF0000"/>
                </a:solidFill>
              </a:rPr>
              <a:t>Bad Thing</a:t>
            </a:r>
            <a:r>
              <a:rPr lang="en-US" dirty="0"/>
              <a:t>:</a:t>
            </a:r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r>
              <a:rPr lang="en-US" dirty="0"/>
              <a:t>Anybody can change them; the class has no control</a:t>
            </a: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1630204" y="2112131"/>
            <a:ext cx="4743927" cy="2769989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Set {</a:t>
            </a:r>
          </a:p>
          <a:p>
            <a:pPr marL="480056" lvl="1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count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= 0;</a:t>
            </a:r>
          </a:p>
          <a:p>
            <a:pPr marL="480056" lvl="1"/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void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add(Object o) ...</a:t>
            </a:r>
          </a:p>
          <a:p>
            <a:pPr marL="480056" lvl="1"/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marL="480056" lvl="1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boolean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contains(Object o) ...</a:t>
            </a:r>
          </a:p>
          <a:p>
            <a:pPr marL="720083" lvl="2"/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marL="480056" lvl="1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size()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70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 smtClean="0"/>
              <a:t>Use of interfaces?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82296" tIns="41148" rIns="82296" bIns="41148">
            <a:normAutofit/>
          </a:bodyPr>
          <a:lstStyle/>
          <a:p>
            <a:r>
              <a:rPr lang="en-US" dirty="0" smtClean="0"/>
              <a:t>When team builds a solution,  interfaces can be valuable!</a:t>
            </a:r>
          </a:p>
          <a:p>
            <a:pPr lvl="1"/>
            <a:r>
              <a:rPr lang="en-US" dirty="0" smtClean="0"/>
              <a:t>Rebecca agrees to implement the code to extract genetic data from files</a:t>
            </a:r>
          </a:p>
          <a:p>
            <a:pPr lvl="1"/>
            <a:r>
              <a:rPr lang="en-US" dirty="0" smtClean="0"/>
              <a:t>Tom will implement the logic to compare DNA</a:t>
            </a:r>
          </a:p>
          <a:p>
            <a:pPr lvl="1"/>
            <a:r>
              <a:rPr lang="en-US" dirty="0" smtClean="0"/>
              <a:t>Willy is responsible for the GUI</a:t>
            </a:r>
          </a:p>
          <a:p>
            <a:r>
              <a:rPr lang="en-US" dirty="0" smtClean="0"/>
              <a:t>By agreeing on the interfaces between their respective modules, they can all work on the program simultaneously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6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Principle of Least Astonishment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153400" cy="4983480"/>
          </a:xfrm>
          <a:ln/>
        </p:spPr>
        <p:txBody>
          <a:bodyPr lIns="82296" tIns="41148" rIns="82296" bIns="41148">
            <a:normAutofit/>
          </a:bodyPr>
          <a:lstStyle/>
          <a:p>
            <a:pPr marL="628644"/>
            <a:r>
              <a:rPr lang="en-US" dirty="0"/>
              <a:t>I</a:t>
            </a:r>
            <a:r>
              <a:rPr lang="en-US" dirty="0" smtClean="0"/>
              <a:t>nterface should “hint” at its behavior</a:t>
            </a:r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r>
              <a:rPr lang="en-US" dirty="0"/>
              <a:t>Names and </a:t>
            </a:r>
            <a:r>
              <a:rPr lang="en-US" dirty="0" smtClean="0"/>
              <a:t>comments matter!</a:t>
            </a:r>
            <a:endParaRPr lang="en-US" dirty="0"/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1524000" y="2286000"/>
            <a:ext cx="5627846" cy="1292662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400" u="sng" dirty="0">
                <a:solidFill>
                  <a:srgbClr val="800000"/>
                </a:solidFill>
                <a:ea typeface="Gill Sans" charset="0"/>
                <a:cs typeface="Gill Sans" charset="0"/>
              </a:rPr>
              <a:t>Bad</a:t>
            </a:r>
            <a:r>
              <a:rPr lang="en-US" sz="2400" dirty="0">
                <a:solidFill>
                  <a:srgbClr val="800000"/>
                </a:solidFill>
                <a:ea typeface="Gill Sans" charset="0"/>
                <a:cs typeface="Gill Sans" charset="0"/>
              </a:rPr>
              <a:t>:</a:t>
            </a:r>
            <a:endParaRPr lang="en-US" sz="2400" dirty="0">
              <a:solidFill>
                <a:srgbClr val="8000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product(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a,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b)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     return a*b &gt; 0 ? a*b : -a*b;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}</a:t>
            </a: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1524000" y="3733800"/>
            <a:ext cx="5696426" cy="1661994"/>
          </a:xfrm>
          <a:prstGeom prst="rect">
            <a:avLst/>
          </a:prstGeom>
          <a:solidFill>
            <a:srgbClr val="FFFC9D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400" u="sng" dirty="0">
                <a:solidFill>
                  <a:srgbClr val="800000"/>
                </a:solidFill>
                <a:ea typeface="Gill Sans" charset="0"/>
                <a:cs typeface="Gill Sans" charset="0"/>
              </a:rPr>
              <a:t>Better</a:t>
            </a:r>
            <a:r>
              <a:rPr lang="en-US" sz="2400" dirty="0" smtClean="0">
                <a:solidFill>
                  <a:srgbClr val="800000"/>
                </a:solidFill>
                <a:ea typeface="Gill Sans" charset="0"/>
                <a:cs typeface="Gill Sans" charset="0"/>
              </a:rPr>
              <a:t>:</a:t>
            </a:r>
          </a:p>
          <a:p>
            <a:pPr algn="l"/>
            <a:r>
              <a:rPr lang="en-US" sz="2400" dirty="0">
                <a:latin typeface="Gill Sans" charset="0"/>
                <a:ea typeface="Gill Sans" charset="0"/>
                <a:cs typeface="Gill Sans" charset="0"/>
                <a:sym typeface="Courier" charset="0"/>
              </a:rPr>
              <a:t> </a:t>
            </a:r>
            <a:r>
              <a:rPr lang="en-US" sz="2400" dirty="0" smtClean="0">
                <a:latin typeface="Gill Sans" charset="0"/>
                <a:ea typeface="Gill Sans" charset="0"/>
                <a:cs typeface="Gill Sans" charset="0"/>
                <a:sym typeface="Courier" charset="0"/>
              </a:rPr>
              <a:t>   /** Return absolute value of a * b */</a:t>
            </a:r>
            <a:endParaRPr lang="en-US" sz="2400" dirty="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absProduct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a,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b)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a*b &gt; 0 ? a*b : -a*b;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}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6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smtClean="0"/>
              <a:t>: </a:t>
            </a:r>
            <a:r>
              <a:rPr lang="en-US" sz="3600" b="1" smtClean="0"/>
              <a:t>Overriding</a:t>
            </a:r>
            <a:r>
              <a:rPr lang="en-US" sz="3600" smtClean="0"/>
              <a:t> “toString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terms but over</a:t>
            </a:r>
            <a:r>
              <a:rPr lang="en-US" u="sng" dirty="0" smtClean="0"/>
              <a:t>load</a:t>
            </a:r>
            <a:r>
              <a:rPr lang="en-US" dirty="0" smtClean="0"/>
              <a:t> and over</a:t>
            </a:r>
            <a:r>
              <a:rPr lang="en-US" u="sng" dirty="0" smtClean="0"/>
              <a:t>ride</a:t>
            </a:r>
            <a:r>
              <a:rPr lang="en-US" dirty="0" smtClean="0"/>
              <a:t> differ</a:t>
            </a:r>
          </a:p>
          <a:p>
            <a:pPr lvl="1"/>
            <a:r>
              <a:rPr lang="en-US" dirty="0" smtClean="0"/>
              <a:t>Overload: A class with multiple methods having the same name but different type signatures</a:t>
            </a:r>
          </a:p>
          <a:p>
            <a:pPr lvl="1"/>
            <a:r>
              <a:rPr lang="en-US" dirty="0" smtClean="0"/>
              <a:t>Override: A class that redefines some method that its parent defined, and that it would have inherited</a:t>
            </a:r>
          </a:p>
          <a:p>
            <a:pPr lvl="1"/>
            <a:endParaRPr lang="en-US" dirty="0"/>
          </a:p>
          <a:p>
            <a:r>
              <a:rPr lang="en-US" dirty="0" smtClean="0"/>
              <a:t>Overload has nothing to do with extending a class</a:t>
            </a:r>
          </a:p>
          <a:p>
            <a:r>
              <a:rPr lang="en-US" dirty="0" smtClean="0"/>
              <a:t>Override is </a:t>
            </a:r>
            <a:r>
              <a:rPr lang="en-US" dirty="0"/>
              <a:t>used only when </a:t>
            </a:r>
            <a:r>
              <a:rPr lang="en-US" dirty="0" smtClean="0"/>
              <a:t>extending a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6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048000"/>
            <a:ext cx="7924800" cy="685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2057400"/>
            <a:ext cx="7924800" cy="685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Outsmarting yourself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 useful shorthand... Instead of</a:t>
            </a:r>
          </a:p>
          <a:p>
            <a:pPr marL="365760" lvl="1" indent="0">
              <a:buNone/>
            </a:pPr>
            <a:r>
              <a:rPr lang="en-US" smtClean="0">
                <a:latin typeface="Comic Sans MS" pitchFamily="66" charset="0"/>
              </a:rPr>
              <a:t>                 something = something * 2;</a:t>
            </a:r>
          </a:p>
          <a:p>
            <a:pPr marL="0" indent="0">
              <a:buNone/>
            </a:pPr>
            <a:r>
              <a:rPr lang="en-US" smtClean="0"/>
              <a:t>... use</a:t>
            </a:r>
          </a:p>
          <a:p>
            <a:pPr marL="365760" lvl="1" indent="0">
              <a:buNone/>
            </a:pPr>
            <a:r>
              <a:rPr lang="en-US" smtClean="0">
                <a:latin typeface="Comic Sans MS" pitchFamily="66" charset="0"/>
              </a:rPr>
              <a:t>                  something *= 2;</a:t>
            </a:r>
          </a:p>
          <a:p>
            <a:pPr marL="365760" lvl="1" indent="0">
              <a:buNone/>
            </a:pPr>
            <a:endParaRPr lang="en-US"/>
          </a:p>
          <a:p>
            <a:r>
              <a:rPr lang="en-US" smtClean="0"/>
              <a:t>All such operators:</a:t>
            </a:r>
          </a:p>
          <a:p>
            <a:endParaRPr lang="en-US" smtClean="0"/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 </a:t>
            </a:r>
            <a:r>
              <a:rPr lang="en-US" smtClean="0">
                <a:latin typeface="Comic Sans MS" pitchFamily="66" charset="0"/>
              </a:rPr>
              <a:t>+=    -=    *=    /=    %=    ^=</a:t>
            </a:r>
            <a:endParaRPr lang="en-US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Principle of Least Astonishment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/>
          <a:lstStyle/>
          <a:p>
            <a:pPr marL="628644"/>
            <a:r>
              <a:rPr lang="en-US" dirty="0"/>
              <a:t>Unexpected </a:t>
            </a:r>
            <a:r>
              <a:rPr lang="en-US" dirty="0">
                <a:solidFill>
                  <a:srgbClr val="FF0000"/>
                </a:solidFill>
              </a:rPr>
              <a:t>side effects</a:t>
            </a:r>
            <a:r>
              <a:rPr lang="en-US" dirty="0"/>
              <a:t> are a Bad Thing</a:t>
            </a:r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1691640" y="2627769"/>
            <a:ext cx="4800600" cy="33855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2000" b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yInteger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value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yInteger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times(</a:t>
            </a:r>
            <a:r>
              <a:rPr lang="en-US" sz="2000" b="1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factor)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value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*= factor;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new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yInteger(value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}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...</a:t>
            </a:r>
          </a:p>
          <a:p>
            <a:pPr algn="l"/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M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yInteger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= </a:t>
            </a:r>
            <a:r>
              <a:rPr lang="en-US" sz="2000" b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new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yInteger(100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algn="l"/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MyInteger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j =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i.times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(10);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5349240" y="4419600"/>
            <a:ext cx="3566160" cy="1165860"/>
          </a:xfrm>
          <a:prstGeom prst="borderCallout1">
            <a:avLst>
              <a:gd name="adj1" fmla="val 48967"/>
              <a:gd name="adj2" fmla="val -2094"/>
              <a:gd name="adj3" fmla="val 114090"/>
              <a:gd name="adj4" fmla="val -5964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5" tIns="41148" rIns="82295" bIns="41148" rtlCol="0" anchor="ctr"/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Developer trying </a:t>
            </a:r>
            <a:r>
              <a:rPr lang="en-US" sz="2400" b="1" dirty="0">
                <a:solidFill>
                  <a:srgbClr val="0000FF"/>
                </a:solidFill>
              </a:rPr>
              <a:t>to be clever.  But what does </a:t>
            </a:r>
            <a:r>
              <a:rPr lang="en-US" sz="2400" b="1" dirty="0" smtClean="0">
                <a:solidFill>
                  <a:srgbClr val="0000FF"/>
                </a:solidFill>
              </a:rPr>
              <a:t>code </a:t>
            </a:r>
            <a:r>
              <a:rPr lang="en-US" sz="2400" b="1" dirty="0">
                <a:solidFill>
                  <a:srgbClr val="0000FF"/>
                </a:solidFill>
              </a:rPr>
              <a:t>do to </a:t>
            </a:r>
            <a:r>
              <a:rPr lang="en-US" sz="2400" b="1" dirty="0" err="1">
                <a:solidFill>
                  <a:srgbClr val="0000FF"/>
                </a:solidFill>
              </a:rPr>
              <a:t>i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  <a:endParaRPr lang="fr-BE" sz="2400" b="1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89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Duplication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>
            <a:noAutofit/>
          </a:bodyPr>
          <a:lstStyle/>
          <a:p>
            <a:pPr marL="628644"/>
            <a:r>
              <a:rPr lang="en-US" sz="2400" dirty="0" smtClean="0"/>
              <a:t>It is common to find some chunk of working code, make a replica, then edit the replica</a:t>
            </a:r>
          </a:p>
          <a:p>
            <a:pPr marL="628644"/>
            <a:r>
              <a:rPr lang="en-US" sz="2400" dirty="0" smtClean="0"/>
              <a:t>But this makes your software fragile: later, when code you copied needs to be revised, </a:t>
            </a:r>
            <a:r>
              <a:rPr lang="en-US" sz="2400" dirty="0"/>
              <a:t>either</a:t>
            </a:r>
          </a:p>
          <a:p>
            <a:pPr marL="1245857" lvl="2"/>
            <a:r>
              <a:rPr lang="en-US" sz="2400" dirty="0" smtClean="0"/>
              <a:t>The person doing that changes all instances, or</a:t>
            </a:r>
            <a:endParaRPr lang="en-US" sz="2400" dirty="0"/>
          </a:p>
          <a:p>
            <a:pPr marL="1245857" lvl="2"/>
            <a:r>
              <a:rPr lang="en-US" sz="2400" dirty="0"/>
              <a:t>some become inconsistent</a:t>
            </a:r>
          </a:p>
          <a:p>
            <a:pPr marL="628644"/>
            <a:r>
              <a:rPr lang="en-US" sz="2400" dirty="0"/>
              <a:t>Duplication can arise in many ways:</a:t>
            </a:r>
          </a:p>
          <a:p>
            <a:pPr marL="1245857" lvl="2"/>
            <a:r>
              <a:rPr lang="en-US" sz="2400" dirty="0"/>
              <a:t>constants (repeated “magic numbers”)</a:t>
            </a:r>
          </a:p>
          <a:p>
            <a:pPr marL="1245857" lvl="2"/>
            <a:r>
              <a:rPr lang="en-US" sz="2400" dirty="0"/>
              <a:t>code vs. comment</a:t>
            </a:r>
          </a:p>
          <a:p>
            <a:pPr marL="1245857" lvl="2"/>
            <a:r>
              <a:rPr lang="en-US" sz="2400" dirty="0"/>
              <a:t>within an object’s state</a:t>
            </a:r>
          </a:p>
          <a:p>
            <a:pPr marL="1245857" lvl="2"/>
            <a:r>
              <a:rPr lang="en-US" sz="2400" dirty="0"/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01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“DRY” Principle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>
            <a:normAutofit/>
          </a:bodyPr>
          <a:lstStyle/>
          <a:p>
            <a:pPr marL="628644"/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on’t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epeat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/>
              <a:t>ourself </a:t>
            </a:r>
          </a:p>
          <a:p>
            <a:pPr marL="628644"/>
            <a:endParaRPr lang="en-US" dirty="0" smtClean="0"/>
          </a:p>
          <a:p>
            <a:pPr marL="628644"/>
            <a:r>
              <a:rPr lang="en-US" dirty="0"/>
              <a:t>N</a:t>
            </a:r>
            <a:r>
              <a:rPr lang="en-US" dirty="0" smtClean="0"/>
              <a:t>ice goal: have </a:t>
            </a:r>
            <a:r>
              <a:rPr lang="en-US" dirty="0"/>
              <a:t>each piece of knowledge </a:t>
            </a:r>
            <a:r>
              <a:rPr lang="en-US" dirty="0" smtClean="0"/>
              <a:t>live in </a:t>
            </a:r>
            <a:r>
              <a:rPr lang="en-US" dirty="0"/>
              <a:t>one place</a:t>
            </a:r>
          </a:p>
          <a:p>
            <a:pPr marL="628644"/>
            <a:r>
              <a:rPr lang="en-US" dirty="0" smtClean="0"/>
              <a:t>But </a:t>
            </a:r>
            <a:r>
              <a:rPr lang="en-US" dirty="0"/>
              <a:t>don’t go crazy over </a:t>
            </a:r>
            <a:r>
              <a:rPr lang="en-US" dirty="0" smtClean="0"/>
              <a:t>it</a:t>
            </a:r>
          </a:p>
          <a:p>
            <a:pPr marL="948677" lvl="1"/>
            <a:r>
              <a:rPr lang="en-US" dirty="0" err="1" smtClean="0"/>
              <a:t>DRYing</a:t>
            </a:r>
            <a:r>
              <a:rPr lang="en-US" dirty="0" smtClean="0"/>
              <a:t> </a:t>
            </a:r>
            <a:r>
              <a:rPr lang="en-US" dirty="0"/>
              <a:t>up at any cost can increase dependencies between </a:t>
            </a:r>
            <a:r>
              <a:rPr lang="en-US" dirty="0" smtClean="0"/>
              <a:t>code</a:t>
            </a:r>
          </a:p>
          <a:p>
            <a:pPr marL="948677" lvl="1"/>
            <a:r>
              <a:rPr lang="en-US" dirty="0" smtClean="0"/>
              <a:t>“3 </a:t>
            </a:r>
            <a:r>
              <a:rPr lang="en-US" dirty="0"/>
              <a:t>strikes and you refactor” (i.e</a:t>
            </a:r>
            <a:r>
              <a:rPr lang="en-US" dirty="0" smtClean="0"/>
              <a:t>. </a:t>
            </a:r>
            <a:r>
              <a:rPr lang="en-US" dirty="0"/>
              <a:t>clean up)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Refactoring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14900"/>
          </a:xfrm>
          <a:ln/>
        </p:spPr>
        <p:txBody>
          <a:bodyPr lIns="82296" tIns="41148" rIns="82296" bIns="41148">
            <a:normAutofit fontScale="92500"/>
          </a:bodyPr>
          <a:lstStyle/>
          <a:p>
            <a:pPr marL="628644"/>
            <a:r>
              <a:rPr lang="en-US" dirty="0">
                <a:solidFill>
                  <a:srgbClr val="0000FF"/>
                </a:solidFill>
              </a:rPr>
              <a:t>Refactor</a:t>
            </a:r>
            <a:r>
              <a:rPr lang="en-US" dirty="0"/>
              <a:t>: </a:t>
            </a:r>
            <a:r>
              <a:rPr lang="en-US" dirty="0" smtClean="0">
                <a:solidFill>
                  <a:srgbClr val="FF0000"/>
                </a:solidFill>
              </a:rPr>
              <a:t>improve</a:t>
            </a:r>
            <a:r>
              <a:rPr lang="en-US" dirty="0" smtClean="0"/>
              <a:t> </a:t>
            </a:r>
            <a:r>
              <a:rPr lang="en-US" dirty="0"/>
              <a:t>code’s internal </a:t>
            </a:r>
            <a:r>
              <a:rPr lang="en-US" dirty="0">
                <a:solidFill>
                  <a:srgbClr val="FF0000"/>
                </a:solidFill>
              </a:rPr>
              <a:t>structure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without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changing</a:t>
            </a:r>
            <a:r>
              <a:rPr lang="en-US" dirty="0"/>
              <a:t> its external </a:t>
            </a:r>
            <a:r>
              <a:rPr lang="en-US" dirty="0">
                <a:solidFill>
                  <a:srgbClr val="FF0000"/>
                </a:solidFill>
              </a:rPr>
              <a:t>behavior</a:t>
            </a:r>
            <a:endParaRPr lang="en-US" dirty="0"/>
          </a:p>
          <a:p>
            <a:pPr marL="628644">
              <a:spcBef>
                <a:spcPts val="100"/>
              </a:spcBef>
            </a:pPr>
            <a:r>
              <a:rPr lang="en-US" dirty="0"/>
              <a:t>Most of the time we’re modifying existing software</a:t>
            </a:r>
          </a:p>
          <a:p>
            <a:pPr marL="628644">
              <a:spcBef>
                <a:spcPts val="100"/>
              </a:spcBef>
            </a:pPr>
            <a:r>
              <a:rPr lang="en-US" dirty="0"/>
              <a:t>“Improving the design after it has been written”</a:t>
            </a:r>
          </a:p>
          <a:p>
            <a:pPr marL="628644">
              <a:spcBef>
                <a:spcPts val="100"/>
              </a:spcBef>
            </a:pPr>
            <a:r>
              <a:rPr lang="en-US" dirty="0"/>
              <a:t>Refactoring steps can be very simple:</a:t>
            </a:r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 smtClean="0"/>
          </a:p>
          <a:p>
            <a:pPr marL="628644"/>
            <a:endParaRPr lang="en-US" dirty="0"/>
          </a:p>
          <a:p>
            <a:pPr marL="628644"/>
            <a:r>
              <a:rPr lang="en-US" dirty="0"/>
              <a:t>Other examples: renaming variables, methods, classes</a:t>
            </a:r>
          </a:p>
        </p:txBody>
      </p:sp>
      <p:sp>
        <p:nvSpPr>
          <p:cNvPr id="48131" name="Rectangle 3"/>
          <p:cNvSpPr>
            <a:spLocks/>
          </p:cNvSpPr>
          <p:nvPr/>
        </p:nvSpPr>
        <p:spPr bwMode="auto">
          <a:xfrm>
            <a:off x="533400" y="3810000"/>
            <a:ext cx="5638800" cy="1015663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45720" rIns="0" bIns="45720" anchor="t" anchorCtr="0">
            <a:spAutoFit/>
          </a:bodyPr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weight(</a:t>
            </a:r>
            <a:r>
              <a:rPr lang="en-US" sz="2000" b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mass)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mass * 9.80665;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48132" name="Rectangle 4"/>
          <p:cNvSpPr>
            <a:spLocks/>
          </p:cNvSpPr>
          <p:nvPr/>
        </p:nvSpPr>
        <p:spPr bwMode="auto">
          <a:xfrm>
            <a:off x="3832302" y="4317831"/>
            <a:ext cx="5029200" cy="1511469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0" bIns="45720" anchor="t" anchorCtr="0"/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static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final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double GRAVITY = </a:t>
            </a:r>
            <a:r>
              <a:rPr lang="en-US" sz="200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9.80665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endParaRPr lang="en-US" sz="500" smtClean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b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weight(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mass)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mass * GRAVITY;</a:t>
            </a:r>
            <a:b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>
            <a:normAutofit/>
          </a:bodyPr>
          <a:lstStyle/>
          <a:p>
            <a:r>
              <a:rPr lang="en-US" dirty="0" smtClean="0"/>
              <a:t>Why is refactoring good?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20240"/>
            <a:ext cx="8153400" cy="4175760"/>
          </a:xfrm>
        </p:spPr>
        <p:txBody>
          <a:bodyPr lIns="82296" tIns="41148" rIns="82296" bIns="41148"/>
          <a:lstStyle/>
          <a:p>
            <a:r>
              <a:rPr lang="en-US" dirty="0" smtClean="0"/>
              <a:t>If your application later gets used as part of a </a:t>
            </a:r>
            <a:r>
              <a:rPr lang="en-US" dirty="0" err="1" smtClean="0"/>
              <a:t>Nasa</a:t>
            </a:r>
            <a:r>
              <a:rPr lang="en-US" dirty="0" smtClean="0"/>
              <a:t> mission to Mars, it won’t make mistakes</a:t>
            </a:r>
          </a:p>
          <a:p>
            <a:r>
              <a:rPr lang="en-US" dirty="0" smtClean="0"/>
              <a:t>Every place that the gravitational constant shows up in your program a reader will realize that this is what they are looking at</a:t>
            </a:r>
          </a:p>
          <a:p>
            <a:r>
              <a:rPr lang="en-US" dirty="0" smtClean="0"/>
              <a:t>The compiler may actually produce better code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smtClean="0"/>
              <a:t>Common refactorings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82296" tIns="41148" rIns="82296" bIns="41148">
            <a:normAutofit lnSpcReduction="10000"/>
          </a:bodyPr>
          <a:lstStyle/>
          <a:p>
            <a:r>
              <a:rPr lang="en-US" smtClean="0"/>
              <a:t>Rename something</a:t>
            </a:r>
          </a:p>
          <a:p>
            <a:pPr lvl="1"/>
            <a:r>
              <a:rPr lang="en-US" smtClean="0"/>
              <a:t>Eclipse will do it all through your code</a:t>
            </a:r>
          </a:p>
          <a:p>
            <a:pPr lvl="1"/>
            <a:r>
              <a:rPr lang="en-US" smtClean="0"/>
              <a:t>Warning: Eclipse doesn’t automatically fix comments!</a:t>
            </a:r>
          </a:p>
          <a:p>
            <a:pPr lvl="1"/>
            <a:endParaRPr lang="en-US"/>
          </a:p>
          <a:p>
            <a:r>
              <a:rPr lang="en-US" smtClean="0"/>
              <a:t>Take a chunk of your code and turn it into a method</a:t>
            </a:r>
          </a:p>
          <a:p>
            <a:pPr lvl="1"/>
            <a:r>
              <a:rPr lang="en-US" smtClean="0"/>
              <a:t>Anytime your “instinct” is to copy lines of code from one place in your program to another and then modify, consider trying this refactoring approach instead...</a:t>
            </a:r>
          </a:p>
          <a:p>
            <a:pPr lvl="1"/>
            <a:r>
              <a:rPr lang="en-US" smtClean="0"/>
              <a:t>... even if you have to modify this new method, there will be just one “version” to debug and maintain!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Extract Method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  <a:ln/>
        </p:spPr>
        <p:txBody>
          <a:bodyPr lIns="82296" tIns="41148" rIns="82296" bIns="41148">
            <a:normAutofit lnSpcReduction="10000"/>
          </a:bodyPr>
          <a:lstStyle/>
          <a:p>
            <a:pPr marL="628644"/>
            <a:r>
              <a:rPr lang="en-US" dirty="0"/>
              <a:t>A comment explaining </a:t>
            </a:r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is being done usually indicates the </a:t>
            </a:r>
            <a:r>
              <a:rPr lang="en-US" dirty="0">
                <a:solidFill>
                  <a:srgbClr val="FF0000"/>
                </a:solidFill>
              </a:rPr>
              <a:t>need</a:t>
            </a:r>
            <a:r>
              <a:rPr lang="en-US" dirty="0"/>
              <a:t> to </a:t>
            </a:r>
            <a:r>
              <a:rPr lang="en-US" dirty="0">
                <a:solidFill>
                  <a:srgbClr val="FF0000"/>
                </a:solidFill>
              </a:rPr>
              <a:t>extract</a:t>
            </a:r>
            <a:r>
              <a:rPr lang="en-US" dirty="0"/>
              <a:t> a </a:t>
            </a:r>
            <a:r>
              <a:rPr lang="en-US" dirty="0">
                <a:solidFill>
                  <a:srgbClr val="FF0000"/>
                </a:solidFill>
              </a:rPr>
              <a:t>method</a:t>
            </a:r>
          </a:p>
          <a:p>
            <a:pPr marL="628644"/>
            <a:endParaRPr lang="en-US" dirty="0">
              <a:solidFill>
                <a:srgbClr val="FF0000"/>
              </a:solidFill>
            </a:endParaRPr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/>
          </a:p>
          <a:p>
            <a:pPr marL="628644"/>
            <a:endParaRPr lang="en-US" dirty="0" smtClean="0"/>
          </a:p>
          <a:p>
            <a:pPr marL="628644"/>
            <a:endParaRPr lang="en-US" dirty="0"/>
          </a:p>
          <a:p>
            <a:pPr marL="628644"/>
            <a:r>
              <a:rPr lang="en-US" dirty="0" smtClean="0"/>
              <a:t>One </a:t>
            </a:r>
            <a:r>
              <a:rPr lang="en-US" dirty="0"/>
              <a:t>of </a:t>
            </a:r>
            <a:r>
              <a:rPr lang="en-US" dirty="0" smtClean="0"/>
              <a:t>most </a:t>
            </a:r>
            <a:r>
              <a:rPr lang="en-US" dirty="0"/>
              <a:t>common </a:t>
            </a:r>
            <a:r>
              <a:rPr lang="en-US" dirty="0" err="1"/>
              <a:t>refactorings</a:t>
            </a:r>
            <a:endParaRPr lang="en-US" dirty="0"/>
          </a:p>
        </p:txBody>
      </p:sp>
      <p:sp>
        <p:nvSpPr>
          <p:cNvPr id="50179" name="Rectangle 3"/>
          <p:cNvSpPr>
            <a:spLocks/>
          </p:cNvSpPr>
          <p:nvPr/>
        </p:nvSpPr>
        <p:spPr bwMode="auto">
          <a:xfrm>
            <a:off x="381000" y="2590800"/>
            <a:ext cx="3429000" cy="2246769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anchor="t" anchorCtr="0">
            <a:spAutoFit/>
          </a:bodyPr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totalArea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//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add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the circle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area += </a:t>
            </a:r>
            <a:endParaRPr lang="en-US" sz="2000" dirty="0" smtClean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  PI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*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pow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(radius,2);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114800" y="2590800"/>
            <a:ext cx="4743450" cy="3276600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anchor="t" anchorCtr="0"/>
          <a:lstStyle/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public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totalArea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area +=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circleArea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(radius);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...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algn="l"/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private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err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circleArea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/>
            </a:r>
            <a:b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                         (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double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radius)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  <a:r>
              <a:rPr lang="en-US" sz="2000" b="1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return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PI *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pow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(radius, 2);</a:t>
            </a:r>
            <a:b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63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Extract Method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lIns="82296" tIns="41148" rIns="82296" bIns="41148"/>
          <a:lstStyle/>
          <a:p>
            <a:pPr marL="628644"/>
            <a:r>
              <a:rPr lang="en-US" dirty="0"/>
              <a:t>Simplifying </a:t>
            </a:r>
            <a:r>
              <a:rPr lang="en-US" dirty="0">
                <a:solidFill>
                  <a:srgbClr val="FF0000"/>
                </a:solidFill>
              </a:rPr>
              <a:t>conditionals</a:t>
            </a:r>
            <a:r>
              <a:rPr lang="en-US" dirty="0"/>
              <a:t> with Extract Method</a:t>
            </a:r>
          </a:p>
        </p:txBody>
      </p:sp>
      <p:sp>
        <p:nvSpPr>
          <p:cNvPr id="51203" name="Rectangle 3"/>
          <p:cNvSpPr>
            <a:spLocks/>
          </p:cNvSpPr>
          <p:nvPr/>
        </p:nvSpPr>
        <p:spPr bwMode="auto">
          <a:xfrm>
            <a:off x="609600" y="1574899"/>
            <a:ext cx="8077200" cy="2616101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anchor="t" anchorCtr="0">
            <a:spAutoFit/>
          </a:bodyPr>
          <a:lstStyle/>
          <a:p>
            <a:pPr algn="l"/>
            <a:r>
              <a:rPr lang="en-US" sz="2400" u="sng" dirty="0" smtClean="0">
                <a:solidFill>
                  <a:srgbClr val="800000"/>
                </a:solidFill>
                <a:ea typeface="Gill Sans" charset="0"/>
                <a:cs typeface="Gill Sans" charset="0"/>
              </a:rPr>
              <a:t>Before</a:t>
            </a:r>
            <a:endParaRPr lang="en-US" sz="2400" dirty="0">
              <a:solidFill>
                <a:srgbClr val="8000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b="1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if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date.before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(SUMMER_START) ||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           </a:t>
            </a:r>
            <a:r>
              <a:rPr lang="en-US" sz="2000" dirty="0" err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date.after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(SUMMER_END))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charge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= quantity * </a:t>
            </a:r>
            <a:r>
              <a:rPr lang="en-US" sz="2000" dirty="0" err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winterRate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+ </a:t>
            </a:r>
            <a:r>
              <a:rPr lang="en-US" sz="2000" dirty="0" err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winterServiceCharge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</a:p>
          <a:p>
            <a:pPr algn="l"/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else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charge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= quantity * </a:t>
            </a:r>
            <a:r>
              <a:rPr lang="en-US" sz="2000" dirty="0" err="1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summerRate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;</a:t>
            </a:r>
            <a:b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  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609600" y="4343400"/>
            <a:ext cx="6645116" cy="2286000"/>
          </a:xfrm>
          <a:prstGeom prst="rect">
            <a:avLst/>
          </a:prstGeom>
          <a:solidFill>
            <a:srgbClr val="FFFC9D"/>
          </a:solidFill>
          <a:ln w="12700">
            <a:solidFill>
              <a:srgbClr val="0070C0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anchor="t" anchorCtr="0"/>
          <a:lstStyle/>
          <a:p>
            <a:pPr algn="l"/>
            <a:r>
              <a:rPr lang="en-US" sz="2000" u="sng" dirty="0" smtClean="0">
                <a:solidFill>
                  <a:srgbClr val="800000"/>
                </a:solidFill>
                <a:latin typeface="Comic Sans MS" pitchFamily="66" charset="0"/>
                <a:ea typeface="Gill Sans" charset="0"/>
                <a:cs typeface="Gill Sans" charset="0"/>
              </a:rPr>
              <a:t>After</a:t>
            </a:r>
            <a:endParaRPr lang="en-US" sz="2000" dirty="0">
              <a:solidFill>
                <a:srgbClr val="800000"/>
              </a:solidFill>
              <a:latin typeface="Comic Sans MS" pitchFamily="66" charset="0"/>
              <a:ea typeface="Gill Sans" charset="0"/>
              <a:cs typeface="Gill Sans" charset="0"/>
            </a:endParaRPr>
          </a:p>
          <a:p>
            <a:pPr algn="l"/>
            <a:r>
              <a:rPr lang="en-US" sz="2000" b="1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if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isSummer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(date)) 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 charge =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summerCharge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(quantity);</a:t>
            </a:r>
          </a:p>
          <a:p>
            <a:pPr algn="l"/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  <a:p>
            <a:pPr algn="l"/>
            <a:r>
              <a:rPr lang="en-US" sz="2000" b="1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else</a:t>
            </a: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{</a:t>
            </a:r>
          </a:p>
          <a:p>
            <a:pPr algn="l"/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       charge = </a:t>
            </a:r>
            <a:r>
              <a:rPr lang="en-US" sz="2000" dirty="0" err="1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winterCharge</a:t>
            </a:r>
            <a: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(quantity);</a:t>
            </a:r>
            <a:br>
              <a:rPr lang="en-US" sz="2000" dirty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</a:br>
            <a:r>
              <a:rPr lang="en-US" sz="2000" dirty="0" smtClean="0">
                <a:latin typeface="Comic Sans MS" pitchFamily="66" charset="0"/>
                <a:ea typeface="Courier" charset="0"/>
                <a:cs typeface="Courier" charset="0"/>
                <a:sym typeface="Courier" charset="0"/>
              </a:rPr>
              <a:t>}   </a:t>
            </a:r>
            <a:endParaRPr lang="en-US" sz="2000" dirty="0">
              <a:latin typeface="Comic Sans MS" pitchFamily="66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68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2296" tIns="41148" rIns="82296" bIns="41148"/>
          <a:lstStyle/>
          <a:p>
            <a:r>
              <a:rPr lang="en-US"/>
              <a:t>Refactoring &amp; Tests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153400" cy="4800600"/>
          </a:xfrm>
          <a:ln/>
        </p:spPr>
        <p:txBody>
          <a:bodyPr lIns="82296" tIns="41148" rIns="82296" bIns="41148">
            <a:normAutofit lnSpcReduction="10000"/>
          </a:bodyPr>
          <a:lstStyle/>
          <a:p>
            <a:pPr marL="628644"/>
            <a:r>
              <a:rPr lang="en-US" dirty="0">
                <a:solidFill>
                  <a:srgbClr val="FF0000"/>
                </a:solidFill>
              </a:rPr>
              <a:t>Eclipse</a:t>
            </a:r>
            <a:r>
              <a:rPr lang="en-US" dirty="0"/>
              <a:t> supports various </a:t>
            </a:r>
            <a:r>
              <a:rPr lang="en-US" dirty="0" err="1"/>
              <a:t>refactorings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628644"/>
            <a:r>
              <a:rPr lang="en-US" dirty="0"/>
              <a:t>You can </a:t>
            </a:r>
            <a:r>
              <a:rPr lang="en-US" dirty="0" err="1"/>
              <a:t>refactor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manually</a:t>
            </a:r>
            <a:endParaRPr lang="en-US" sz="2600" dirty="0"/>
          </a:p>
          <a:p>
            <a:pPr marL="1245857" lvl="2"/>
            <a:r>
              <a:rPr lang="en-US" sz="2600" dirty="0">
                <a:solidFill>
                  <a:srgbClr val="FF0000"/>
                </a:solidFill>
              </a:rPr>
              <a:t>Automated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tests</a:t>
            </a:r>
            <a:r>
              <a:rPr lang="en-US" sz="2600" dirty="0"/>
              <a:t> are </a:t>
            </a:r>
            <a:r>
              <a:rPr lang="en-US" sz="2600" dirty="0" smtClean="0">
                <a:solidFill>
                  <a:srgbClr val="FF0000"/>
                </a:solidFill>
              </a:rPr>
              <a:t>essential</a:t>
            </a:r>
            <a:r>
              <a:rPr lang="en-US" sz="2600" dirty="0"/>
              <a:t> </a:t>
            </a:r>
            <a:r>
              <a:rPr lang="en-US" sz="2600" dirty="0" smtClean="0"/>
              <a:t>to ensure</a:t>
            </a:r>
            <a:br>
              <a:rPr lang="en-US" sz="2600" dirty="0" smtClean="0"/>
            </a:br>
            <a:r>
              <a:rPr lang="en-US" sz="2600" dirty="0" smtClean="0"/>
              <a:t>external behavior doesn’t </a:t>
            </a:r>
            <a:r>
              <a:rPr lang="en-US" sz="2600" dirty="0"/>
              <a:t>change</a:t>
            </a:r>
          </a:p>
          <a:p>
            <a:pPr marL="1245857" lvl="2"/>
            <a:r>
              <a:rPr lang="en-US" sz="2600" dirty="0"/>
              <a:t>Don’t </a:t>
            </a:r>
            <a:r>
              <a:rPr lang="en-US" sz="2600" dirty="0" err="1"/>
              <a:t>refactor</a:t>
            </a:r>
            <a:r>
              <a:rPr lang="en-US" sz="2600" dirty="0"/>
              <a:t> manually without</a:t>
            </a:r>
            <a:br>
              <a:rPr lang="en-US" sz="2600" dirty="0"/>
            </a:br>
            <a:r>
              <a:rPr lang="en-US" sz="2600" dirty="0" smtClean="0"/>
              <a:t>retesting to make sure you didn’t</a:t>
            </a:r>
            <a:br>
              <a:rPr lang="en-US" sz="2600" dirty="0" smtClean="0"/>
            </a:br>
            <a:r>
              <a:rPr lang="en-US" sz="2600" dirty="0" smtClean="0"/>
              <a:t>break the code you were “improving”!</a:t>
            </a:r>
            <a:endParaRPr lang="en-US" sz="2600" dirty="0"/>
          </a:p>
          <a:p>
            <a:pPr marL="1245857" lvl="2"/>
            <a:endParaRPr lang="en-US" sz="2600" dirty="0"/>
          </a:p>
          <a:p>
            <a:pPr marL="628644"/>
            <a:r>
              <a:rPr lang="en-US" dirty="0"/>
              <a:t>More about tests and how to drive</a:t>
            </a:r>
            <a:br>
              <a:rPr lang="en-US" dirty="0"/>
            </a:br>
            <a:r>
              <a:rPr lang="en-US" dirty="0"/>
              <a:t>development with tests next week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6576" y="342900"/>
            <a:ext cx="2247424" cy="4274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79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4038600"/>
            <a:ext cx="7924800" cy="1828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smtClean="0"/>
              <a:t>: </a:t>
            </a:r>
            <a:r>
              <a:rPr lang="en-US" sz="3600" b="1" smtClean="0"/>
              <a:t>Overriding</a:t>
            </a:r>
            <a:r>
              <a:rPr lang="en-US" sz="3600" smtClean="0"/>
              <a:t> “toString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388352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Class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defines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/>
              <a:t>,</a:t>
            </a:r>
            <a:r>
              <a:rPr lang="en-US" dirty="0" smtClean="0"/>
              <a:t> so every object of every class contains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: </a:t>
            </a:r>
            <a:r>
              <a:rPr lang="en-US" smtClean="0"/>
              <a:t>prints name@Address</a:t>
            </a:r>
            <a:endParaRPr lang="en-US" dirty="0" smtClean="0"/>
          </a:p>
          <a:p>
            <a:pPr lvl="1"/>
            <a:r>
              <a:rPr lang="en-US" dirty="0" smtClean="0"/>
              <a:t>Most classes override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in an object usually returns a string that contains values of the fields of the object, printed in a nice </a:t>
            </a:r>
            <a:r>
              <a:rPr lang="en-US" smtClean="0"/>
              <a:t>way.</a:t>
            </a:r>
          </a:p>
          <a:p>
            <a:pPr marL="365760" lvl="1" indent="0">
              <a:buNone/>
            </a:pPr>
            <a:endParaRPr lang="en-US"/>
          </a:p>
          <a:p>
            <a:pPr marL="365760" lvl="1" indent="0">
              <a:buNone/>
            </a:pPr>
            <a:r>
              <a:rPr lang="en-US" b="1" smtClean="0">
                <a:solidFill>
                  <a:srgbClr val="0000FF"/>
                </a:solidFill>
              </a:rPr>
              <a:t>@Override      </a:t>
            </a:r>
            <a:r>
              <a:rPr lang="en-US" smtClean="0"/>
              <a:t>// An “attribute”: tells Eclipse what we intend</a:t>
            </a:r>
          </a:p>
          <a:p>
            <a:pPr marL="365760" lvl="1" indent="0">
              <a:buNone/>
            </a:pPr>
            <a:r>
              <a:rPr lang="en-US" smtClean="0"/>
              <a:t>public string toString() { </a:t>
            </a:r>
          </a:p>
          <a:p>
            <a:pPr marL="365760" lvl="1" indent="0">
              <a:buNone/>
            </a:pPr>
            <a:r>
              <a:rPr lang="en-US"/>
              <a:t> </a:t>
            </a:r>
            <a:r>
              <a:rPr lang="en-US" smtClean="0"/>
              <a:t>     return this.name + “:” + this.value;</a:t>
            </a:r>
          </a:p>
          <a:p>
            <a:pPr marL="365760" lvl="1" indent="0">
              <a:buNone/>
            </a:pPr>
            <a:r>
              <a:rPr lang="en-US" smtClean="0"/>
              <a:t>}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296" tIns="41148" rIns="82296" bIns="41148"/>
          <a:lstStyle/>
          <a:p>
            <a:r>
              <a:rPr lang="en-US" dirty="0" smtClean="0"/>
              <a:t>Summary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lIns="82296" tIns="41148" rIns="82296" bIns="41148">
            <a:normAutofit fontScale="92500" lnSpcReduction="10000"/>
          </a:bodyPr>
          <a:lstStyle/>
          <a:p>
            <a:r>
              <a:rPr lang="en-US" dirty="0" smtClean="0"/>
              <a:t>We’ve seen that Java offers ways to build general classes and then to created specialized versions of them</a:t>
            </a:r>
          </a:p>
          <a:p>
            <a:pPr lvl="1"/>
            <a:r>
              <a:rPr lang="en-US" dirty="0" smtClean="0"/>
              <a:t>In fact we saw several ways to do this</a:t>
            </a:r>
          </a:p>
          <a:p>
            <a:endParaRPr lang="en-US" dirty="0" smtClean="0"/>
          </a:p>
          <a:p>
            <a:r>
              <a:rPr lang="en-US" dirty="0" smtClean="0"/>
              <a:t>Our challenge is to use this power to build clean, elegant software that doesn’t duplicate functionality in confusing ways</a:t>
            </a:r>
          </a:p>
          <a:p>
            <a:endParaRPr lang="en-US" dirty="0" smtClean="0"/>
          </a:p>
          <a:p>
            <a:r>
              <a:rPr lang="en-US" dirty="0" smtClean="0"/>
              <a:t>The developer’s job is to find abstractions and use their insight to design better code!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4038600"/>
            <a:ext cx="7924800" cy="1828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smtClean="0"/>
              <a:t>: </a:t>
            </a:r>
            <a:r>
              <a:rPr lang="en-US" sz="3600" b="1" smtClean="0"/>
              <a:t>Overriding</a:t>
            </a:r>
            <a:r>
              <a:rPr lang="en-US" sz="3600" smtClean="0"/>
              <a:t> “toString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388352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Class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defines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/>
              <a:t>,</a:t>
            </a:r>
            <a:r>
              <a:rPr lang="en-US" dirty="0" smtClean="0"/>
              <a:t> so every object of every class contains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: </a:t>
            </a:r>
            <a:r>
              <a:rPr lang="en-US" smtClean="0"/>
              <a:t>prints name@Address</a:t>
            </a:r>
            <a:endParaRPr lang="en-US" dirty="0" smtClean="0"/>
          </a:p>
          <a:p>
            <a:pPr lvl="1"/>
            <a:r>
              <a:rPr lang="en-US" dirty="0" smtClean="0"/>
              <a:t>Most classes override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in an object usually returns a string that contains values of the fields of the object, printed in a nice </a:t>
            </a:r>
            <a:r>
              <a:rPr lang="en-US" smtClean="0"/>
              <a:t>way.</a:t>
            </a:r>
          </a:p>
          <a:p>
            <a:pPr marL="365760" lvl="1" indent="0">
              <a:buNone/>
            </a:pPr>
            <a:endParaRPr lang="en-US"/>
          </a:p>
          <a:p>
            <a:pPr marL="365760" lvl="1" indent="0">
              <a:buNone/>
            </a:pPr>
            <a:r>
              <a:rPr lang="en-US" smtClean="0"/>
              <a:t>// Putting it right into the declaration can increase clarity </a:t>
            </a:r>
            <a:endParaRPr lang="en-US" smtClean="0"/>
          </a:p>
          <a:p>
            <a:pPr marL="365760" lvl="1" indent="0">
              <a:buNone/>
            </a:pPr>
            <a:r>
              <a:rPr lang="en-US" smtClean="0"/>
              <a:t>public </a:t>
            </a:r>
            <a:r>
              <a:rPr lang="en-US" b="1" smtClean="0">
                <a:solidFill>
                  <a:srgbClr val="0000FF"/>
                </a:solidFill>
              </a:rPr>
              <a:t>@Override </a:t>
            </a:r>
            <a:r>
              <a:rPr lang="en-US" smtClean="0"/>
              <a:t>string </a:t>
            </a:r>
            <a:r>
              <a:rPr lang="en-US" smtClean="0"/>
              <a:t>toString() { </a:t>
            </a:r>
          </a:p>
          <a:p>
            <a:pPr marL="365760" lvl="1" indent="0">
              <a:buNone/>
            </a:pPr>
            <a:r>
              <a:rPr lang="en-US"/>
              <a:t> </a:t>
            </a:r>
            <a:r>
              <a:rPr lang="en-US" smtClean="0"/>
              <a:t>     return this.name + “:” + this.value;</a:t>
            </a:r>
          </a:p>
          <a:p>
            <a:pPr marL="365760" lvl="1" indent="0">
              <a:buNone/>
            </a:pPr>
            <a:r>
              <a:rPr lang="en-US" smtClean="0"/>
              <a:t>}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4038600"/>
            <a:ext cx="7924800" cy="1828800"/>
          </a:xfrm>
          <a:prstGeom prst="rect">
            <a:avLst/>
          </a:prstGeom>
          <a:solidFill>
            <a:srgbClr val="FFFC9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  <a:r>
              <a:rPr lang="en-US" sz="3600" smtClean="0"/>
              <a:t>: </a:t>
            </a:r>
            <a:r>
              <a:rPr lang="en-US" sz="3600" b="1" smtClean="0"/>
              <a:t>Overriding</a:t>
            </a:r>
            <a:r>
              <a:rPr lang="en-US" sz="3600" smtClean="0"/>
              <a:t> “toString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388352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Class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defines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/>
              <a:t>,</a:t>
            </a:r>
            <a:r>
              <a:rPr lang="en-US" dirty="0" smtClean="0"/>
              <a:t> so every object of every class contains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: </a:t>
            </a:r>
            <a:r>
              <a:rPr lang="en-US" smtClean="0"/>
              <a:t>prints name@Address</a:t>
            </a:r>
            <a:endParaRPr lang="en-US" dirty="0" smtClean="0"/>
          </a:p>
          <a:p>
            <a:pPr lvl="1"/>
            <a:r>
              <a:rPr lang="en-US" dirty="0" smtClean="0"/>
              <a:t>Most classes override </a:t>
            </a:r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800000"/>
                </a:solidFill>
              </a:rPr>
              <a:t>toString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r>
              <a:rPr lang="en-US" dirty="0" smtClean="0"/>
              <a:t> in an object usually returns a string that contains values of the fields of the object, printed in a nice </a:t>
            </a:r>
            <a:r>
              <a:rPr lang="en-US" smtClean="0"/>
              <a:t>way.</a:t>
            </a:r>
          </a:p>
          <a:p>
            <a:pPr marL="365760" lvl="1" indent="0">
              <a:buNone/>
            </a:pPr>
            <a:endParaRPr lang="en-US"/>
          </a:p>
          <a:p>
            <a:pPr marL="365760" lvl="1" indent="0">
              <a:buNone/>
            </a:pPr>
            <a:r>
              <a:rPr lang="en-US" smtClean="0"/>
              <a:t>// If you make a mistake, now Eclipse will notice &amp; warn you</a:t>
            </a:r>
            <a:endParaRPr lang="en-US" smtClean="0"/>
          </a:p>
          <a:p>
            <a:pPr marL="365760" lvl="1" indent="0">
              <a:buNone/>
            </a:pPr>
            <a:r>
              <a:rPr lang="en-US" smtClean="0"/>
              <a:t>public </a:t>
            </a:r>
            <a:r>
              <a:rPr lang="en-US" b="1" smtClean="0">
                <a:solidFill>
                  <a:srgbClr val="0000FF"/>
                </a:solidFill>
              </a:rPr>
              <a:t>@Override </a:t>
            </a:r>
            <a:r>
              <a:rPr lang="en-US" smtClean="0"/>
              <a:t>string </a:t>
            </a:r>
            <a:r>
              <a:rPr lang="en-US" u="wavyHeavy" smtClean="0">
                <a:uFill>
                  <a:solidFill>
                    <a:srgbClr val="C00000"/>
                  </a:solidFill>
                </a:uFill>
              </a:rPr>
              <a:t>ToString</a:t>
            </a:r>
            <a:r>
              <a:rPr lang="en-US" u="wavyHeavy" smtClean="0">
                <a:uFill>
                  <a:solidFill>
                    <a:srgbClr val="C00000"/>
                  </a:solidFill>
                </a:uFill>
              </a:rPr>
              <a:t>() </a:t>
            </a:r>
            <a:r>
              <a:rPr lang="en-US" smtClean="0"/>
              <a:t>{ </a:t>
            </a:r>
            <a:r>
              <a:rPr lang="en-US" smtClean="0"/>
              <a:t>  // Mistake: </a:t>
            </a:r>
            <a:r>
              <a:rPr lang="en-US" b="1" smtClean="0">
                <a:solidFill>
                  <a:srgbClr val="0000FF"/>
                </a:solidFill>
              </a:rPr>
              <a:t>t</a:t>
            </a:r>
            <a:r>
              <a:rPr lang="en-US" smtClean="0"/>
              <a:t>o, not </a:t>
            </a:r>
            <a:r>
              <a:rPr lang="en-US" b="1" smtClean="0">
                <a:solidFill>
                  <a:srgbClr val="0000FF"/>
                </a:solidFill>
              </a:rPr>
              <a:t>T</a:t>
            </a:r>
            <a:r>
              <a:rPr lang="en-US" smtClean="0"/>
              <a:t>o</a:t>
            </a:r>
            <a:endParaRPr lang="en-US" smtClean="0"/>
          </a:p>
          <a:p>
            <a:pPr marL="365760" lvl="1" indent="0">
              <a:buNone/>
            </a:pPr>
            <a:r>
              <a:rPr lang="en-US"/>
              <a:t> </a:t>
            </a:r>
            <a:r>
              <a:rPr lang="en-US" smtClean="0"/>
              <a:t>     return this.name + “:” + this.value;</a:t>
            </a:r>
          </a:p>
          <a:p>
            <a:pPr marL="365760" lvl="1" indent="0">
              <a:buNone/>
            </a:pPr>
            <a:r>
              <a:rPr lang="en-US" smtClean="0"/>
              <a:t>}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Line Callout 1 4"/>
          <p:cNvSpPr/>
          <p:nvPr/>
        </p:nvSpPr>
        <p:spPr>
          <a:xfrm>
            <a:off x="3124200" y="2895600"/>
            <a:ext cx="3962400" cy="612648"/>
          </a:xfrm>
          <a:prstGeom prst="borderCallout1">
            <a:avLst>
              <a:gd name="adj1" fmla="val 52727"/>
              <a:gd name="adj2" fmla="val -453"/>
              <a:gd name="adj3" fmla="val 294516"/>
              <a:gd name="adj4" fmla="val -6816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FF"/>
                </a:solidFill>
              </a:rPr>
              <a:t>Method ToString should override some inherited method.</a:t>
            </a:r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4592961"/>
            <a:ext cx="362600" cy="369332"/>
            <a:chOff x="152400" y="4592961"/>
            <a:chExt cx="362600" cy="369332"/>
          </a:xfrm>
        </p:grpSpPr>
        <p:sp>
          <p:nvSpPr>
            <p:cNvPr id="7" name="Rectangle 6"/>
            <p:cNvSpPr/>
            <p:nvPr/>
          </p:nvSpPr>
          <p:spPr>
            <a:xfrm>
              <a:off x="152400" y="4592961"/>
              <a:ext cx="362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  <a:latin typeface="Arial Black" pitchFamily="34" charset="0"/>
                  <a:sym typeface="Symbol"/>
                </a:rPr>
                <a:t></a:t>
              </a:r>
              <a:endParaRPr lang="en-US" b="1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8300" y="4702951"/>
              <a:ext cx="170800" cy="1493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162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Is toString() the only use for override?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the most common use!</a:t>
            </a:r>
          </a:p>
          <a:p>
            <a:endParaRPr lang="en-US" dirty="0"/>
          </a:p>
          <a:p>
            <a:r>
              <a:rPr lang="en-US" dirty="0" smtClean="0"/>
              <a:t>But there is one other very common case</a:t>
            </a:r>
          </a:p>
          <a:p>
            <a:pPr lvl="1"/>
            <a:r>
              <a:rPr lang="en-US" dirty="0" smtClean="0"/>
              <a:t>Java has many pre-defined classes for making lists or other kinds of collections</a:t>
            </a:r>
          </a:p>
          <a:p>
            <a:pPr lvl="1"/>
            <a:r>
              <a:rPr lang="en-US" dirty="0" smtClean="0"/>
              <a:t>It can search and sort within them</a:t>
            </a:r>
          </a:p>
          <a:p>
            <a:pPr lvl="1"/>
            <a:r>
              <a:rPr lang="en-US" dirty="0" smtClean="0"/>
              <a:t>These need a way to compare elements</a:t>
            </a:r>
          </a:p>
          <a:p>
            <a:pPr lvl="1"/>
            <a:r>
              <a:rPr lang="en-US" dirty="0" smtClean="0"/>
              <a:t>Again, there are default comparison rules but they don’t often do exactly what you would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 Overloading “</a:t>
            </a:r>
            <a:r>
              <a:rPr lang="en-US" sz="3600" dirty="0" err="1" smtClean="0"/>
              <a:t>compareTo</a:t>
            </a:r>
            <a:r>
              <a:rPr lang="en-US" sz="3600" dirty="0" smtClean="0"/>
              <a:t>”</a:t>
            </a:r>
            <a:endParaRPr lang="fr-B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2004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800" dirty="0" smtClean="0"/>
              <a:t>Interface </a:t>
            </a:r>
            <a:r>
              <a:rPr lang="en-US" sz="2800" dirty="0" smtClean="0">
                <a:solidFill>
                  <a:srgbClr val="800000"/>
                </a:solidFill>
              </a:rPr>
              <a:t>Comparable </a:t>
            </a:r>
            <a:r>
              <a:rPr lang="en-US" sz="2800" dirty="0" smtClean="0"/>
              <a:t>has three </a:t>
            </a:r>
            <a:r>
              <a:rPr lang="en-US" sz="2800" dirty="0"/>
              <a:t>methods:</a:t>
            </a:r>
          </a:p>
          <a:p>
            <a:pPr marL="662940" lvl="1" indent="-342900"/>
            <a:r>
              <a:rPr lang="en-US" sz="2800" dirty="0" err="1" smtClean="0">
                <a:solidFill>
                  <a:srgbClr val="800000"/>
                </a:solidFill>
              </a:rPr>
              <a:t>a.equals</a:t>
            </a:r>
            <a:r>
              <a:rPr lang="en-US" sz="2800" dirty="0" smtClean="0">
                <a:solidFill>
                  <a:srgbClr val="800000"/>
                </a:solidFill>
              </a:rPr>
              <a:t>(b)</a:t>
            </a:r>
            <a:r>
              <a:rPr lang="en-US" sz="2800" dirty="0"/>
              <a:t>:</a:t>
            </a:r>
            <a:r>
              <a:rPr lang="en-US" sz="2800" dirty="0" smtClean="0"/>
              <a:t> returns </a:t>
            </a:r>
            <a:r>
              <a:rPr lang="en-US" sz="2800" dirty="0" smtClean="0">
                <a:solidFill>
                  <a:srgbClr val="800000"/>
                </a:solidFill>
              </a:rPr>
              <a:t>true/false</a:t>
            </a:r>
          </a:p>
          <a:p>
            <a:pPr lvl="1"/>
            <a:r>
              <a:rPr lang="en-US" sz="2800" dirty="0" err="1" smtClean="0">
                <a:solidFill>
                  <a:srgbClr val="800000"/>
                </a:solidFill>
              </a:rPr>
              <a:t>a.compareTo</a:t>
            </a:r>
            <a:r>
              <a:rPr lang="en-US" sz="2800" dirty="0" smtClean="0">
                <a:solidFill>
                  <a:srgbClr val="800000"/>
                </a:solidFill>
              </a:rPr>
              <a:t>(b)</a:t>
            </a:r>
            <a:r>
              <a:rPr lang="en-US" sz="2800" dirty="0" smtClean="0"/>
              <a:t>: returns -/0/+</a:t>
            </a:r>
          </a:p>
          <a:p>
            <a:pPr lvl="1"/>
            <a:r>
              <a:rPr lang="en-US" sz="2800" dirty="0" err="1" smtClean="0">
                <a:solidFill>
                  <a:srgbClr val="800000"/>
                </a:solidFill>
              </a:rPr>
              <a:t>a.hashCode</a:t>
            </a:r>
            <a:r>
              <a:rPr lang="en-US" sz="2800" dirty="0" smtClean="0">
                <a:solidFill>
                  <a:srgbClr val="800000"/>
                </a:solidFill>
              </a:rPr>
              <a:t>()</a:t>
            </a:r>
            <a:r>
              <a:rPr lang="en-US" sz="2800" dirty="0" smtClean="0"/>
              <a:t>: returns a number (ideally unique and randomized) representing object </a:t>
            </a:r>
            <a:r>
              <a:rPr lang="en-US" sz="2800" dirty="0">
                <a:solidFill>
                  <a:srgbClr val="800000"/>
                </a:solidFill>
              </a:rPr>
              <a:t>a</a:t>
            </a:r>
            <a:r>
              <a:rPr lang="en-US" sz="2800" dirty="0" smtClean="0"/>
              <a:t>.  Usually return </a:t>
            </a:r>
            <a:r>
              <a:rPr lang="en-US" sz="2800" dirty="0" err="1" smtClean="0"/>
              <a:t>data.hashCode</a:t>
            </a:r>
            <a:r>
              <a:rPr lang="en-US" sz="2800" dirty="0" smtClean="0"/>
              <a:t>() for some data object in a that represents a’s “value” (perhaps a string or a number)</a:t>
            </a:r>
          </a:p>
          <a:p>
            <a:pPr lvl="1"/>
            <a:r>
              <a:rPr lang="en-US" sz="2800" dirty="0" smtClean="0"/>
              <a:t>Warning: </a:t>
            </a:r>
            <a:r>
              <a:rPr lang="en-US" sz="2800" dirty="0"/>
              <a:t>O</a:t>
            </a:r>
            <a:r>
              <a:rPr lang="en-US" sz="2800" dirty="0" smtClean="0"/>
              <a:t>verride one method? </a:t>
            </a:r>
            <a:r>
              <a:rPr lang="en-US" sz="2800" dirty="0"/>
              <a:t>M</a:t>
            </a:r>
            <a:r>
              <a:rPr lang="en-US" sz="2800" dirty="0" smtClean="0"/>
              <a:t>ust override </a:t>
            </a:r>
            <a:r>
              <a:rPr lang="en-US" sz="2800" i="1" dirty="0" smtClean="0"/>
              <a:t>all</a:t>
            </a:r>
            <a:r>
              <a:rPr lang="en-US" sz="2800" dirty="0" smtClean="0"/>
              <a:t>.  Otherwise, get mix of inherited and override versions, and Java utilities that depend on them malfunction</a:t>
            </a:r>
            <a:endParaRPr lang="fr-B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025E1C2-690F-4FF9-86CC-DA758283C1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2489</TotalTime>
  <Words>3326</Words>
  <Application>Microsoft Office PowerPoint</Application>
  <PresentationFormat>On-screen Show (4:3)</PresentationFormat>
  <Paragraphs>624</Paragraphs>
  <Slides>50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Software Engineering</vt:lpstr>
      <vt:lpstr>... picking up where we stopped</vt:lpstr>
      <vt:lpstr>Interfaces</vt:lpstr>
      <vt:lpstr>Example: Overriding “toString”</vt:lpstr>
      <vt:lpstr>Example: Overriding “toString”</vt:lpstr>
      <vt:lpstr>Example: Overriding “toString”</vt:lpstr>
      <vt:lpstr>Example: Overriding “toString”</vt:lpstr>
      <vt:lpstr>Is toString() the only use for override?</vt:lpstr>
      <vt:lpstr>Example: Overloading “compareTo”</vt:lpstr>
      <vt:lpstr>Accessing Overridden Methods</vt:lpstr>
      <vt:lpstr>Shifting gears</vt:lpstr>
      <vt:lpstr>Drill down: Initializing an object</vt:lpstr>
      <vt:lpstr>Constructors</vt:lpstr>
      <vt:lpstr>Constructors in class hierarchy</vt:lpstr>
      <vt:lpstr>Example</vt:lpstr>
      <vt:lpstr>What are local variables?</vt:lpstr>
      <vt:lpstr>What happens here?</vt:lpstr>
      <vt:lpstr>Static Initializers</vt:lpstr>
      <vt:lpstr>Reminder: Static vs Instance Example</vt:lpstr>
      <vt:lpstr>Accessing static versus instance fields</vt:lpstr>
      <vt:lpstr>Hair-raising initialization</vt:lpstr>
      <vt:lpstr>Hair-raising initialization</vt:lpstr>
      <vt:lpstr>Some Java « issues »</vt:lpstr>
      <vt:lpstr>Can we override a field?</vt:lpstr>
      <vt:lpstr>… a nasty example</vt:lpstr>
      <vt:lpstr>Shadowing</vt:lpstr>
      <vt:lpstr>… back to our nasty example</vt:lpstr>
      <vt:lpstr>Software Engineering</vt:lpstr>
      <vt:lpstr>The software design cycle</vt:lpstr>
      <vt:lpstr>Top-Down Design</vt:lpstr>
      <vt:lpstr>Not a perfect, pretty picture</vt:lpstr>
      <vt:lpstr>Top-Down vs. Bottom-Up</vt:lpstr>
      <vt:lpstr>Software Process</vt:lpstr>
      <vt:lpstr>Incremental &amp; Iterative</vt:lpstr>
      <vt:lpstr>Information Hiding</vt:lpstr>
      <vt:lpstr>Encapsulation</vt:lpstr>
      <vt:lpstr>Degenerate Interfaces</vt:lpstr>
      <vt:lpstr>Use of interfaces?</vt:lpstr>
      <vt:lpstr>Principle of Least Astonishment</vt:lpstr>
      <vt:lpstr>Outsmarting yourself</vt:lpstr>
      <vt:lpstr>Principle of Least Astonishment</vt:lpstr>
      <vt:lpstr>Duplication</vt:lpstr>
      <vt:lpstr>“DRY” Principle</vt:lpstr>
      <vt:lpstr>Refactoring</vt:lpstr>
      <vt:lpstr>Why is refactoring good?</vt:lpstr>
      <vt:lpstr>Common refactorings</vt:lpstr>
      <vt:lpstr>Extract Method</vt:lpstr>
      <vt:lpstr>Extract Method</vt:lpstr>
      <vt:lpstr>Refactoring &amp; Tests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</dc:title>
  <dc:creator>Ken Birman</dc:creator>
  <cp:lastModifiedBy>ken</cp:lastModifiedBy>
  <cp:revision>136</cp:revision>
  <cp:lastPrinted>2013-01-28T14:58:35Z</cp:lastPrinted>
  <dcterms:created xsi:type="dcterms:W3CDTF">2009-08-19T18:21:45Z</dcterms:created>
  <dcterms:modified xsi:type="dcterms:W3CDTF">2013-01-28T15:00:02Z</dcterms:modified>
</cp:coreProperties>
</file>