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2" r:id="rId2"/>
    <p:sldId id="274" r:id="rId3"/>
    <p:sldId id="291" r:id="rId4"/>
    <p:sldId id="276" r:id="rId5"/>
    <p:sldId id="257" r:id="rId6"/>
    <p:sldId id="277" r:id="rId7"/>
    <p:sldId id="259" r:id="rId8"/>
    <p:sldId id="290" r:id="rId9"/>
    <p:sldId id="279" r:id="rId10"/>
    <p:sldId id="256" r:id="rId11"/>
    <p:sldId id="278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DBDD"/>
    <a:srgbClr val="F0FF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376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2A976-C291-F44E-94D9-FAB3876D81F9}" type="datetimeFigureOut">
              <a:rPr lang="en-US" smtClean="0"/>
              <a:t>2013.10.22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C4E30-8B5D-D144-AA65-E76EFBACB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843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F1A19-8E06-054A-972A-7A7F2AFAF7E2}" type="datetimeFigureOut">
              <a:rPr lang="en-US" smtClean="0"/>
              <a:t>2013.10.22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4E5EA7-9DEB-9240-AD9A-EC2C1DB0D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4251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Relationship Id="rId3" Type="http://schemas.openxmlformats.org/officeDocument/2006/relationships/hyperlink" Target="http://unabridged.merriam-webster.com/unabridged/enumerate" TargetMode="Externa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Tell them we used </a:t>
            </a:r>
            <a:r>
              <a:rPr lang="en-US" smtClean="0"/>
              <a:t>&lt;String&gt;</a:t>
            </a:r>
            <a:r>
              <a:rPr lang="en-US" baseline="0" smtClean="0"/>
              <a:t> </a:t>
            </a:r>
            <a:r>
              <a:rPr lang="en-US" baseline="0" dirty="0" smtClean="0"/>
              <a:t>only as an example. Elements can be any type.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9611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</a:t>
            </a:r>
            <a:r>
              <a:rPr lang="en-US" baseline="0" dirty="0" smtClean="0"/>
              <a:t> introducing the recitation, you may tell them that they will see how to write a class that implements a set, bag, or li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734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Implementing</a:t>
            </a:r>
            <a:r>
              <a:rPr lang="en-US" baseline="0" dirty="0" smtClean="0"/>
              <a:t> interface </a:t>
            </a:r>
            <a:r>
              <a:rPr lang="en-US" baseline="0" dirty="0" err="1" smtClean="0"/>
              <a:t>Iterable</a:t>
            </a:r>
            <a:r>
              <a:rPr lang="en-US" baseline="0" dirty="0" smtClean="0"/>
              <a:t> requires overriding function iterator&lt;T&gt;. As you can see, that function returns an</a:t>
            </a:r>
          </a:p>
          <a:p>
            <a:r>
              <a:rPr lang="en-US" baseline="0" dirty="0" smtClean="0"/>
              <a:t>Object of class </a:t>
            </a:r>
            <a:r>
              <a:rPr lang="en-US" baseline="0" dirty="0" err="1" smtClean="0"/>
              <a:t>HashSetIterator</a:t>
            </a:r>
            <a:r>
              <a:rPr lang="en-US" baseline="0" dirty="0" smtClean="0"/>
              <a:t>, which implement iterator, meaning the object provides methods for enumerating elements of</a:t>
            </a:r>
          </a:p>
          <a:p>
            <a:r>
              <a:rPr lang="en-US" baseline="0" dirty="0" smtClean="0"/>
              <a:t>The </a:t>
            </a:r>
            <a:r>
              <a:rPr lang="en-US" baseline="0" dirty="0" err="1" smtClean="0"/>
              <a:t>HashSet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492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now, Java has the </a:t>
            </a:r>
            <a:r>
              <a:rPr lang="en-US" dirty="0" err="1" smtClean="0"/>
              <a:t>foreach</a:t>
            </a:r>
            <a:r>
              <a:rPr lang="en-US" dirty="0" smtClean="0"/>
              <a:t> loop. And, since </a:t>
            </a:r>
            <a:r>
              <a:rPr lang="en-US" dirty="0" err="1" smtClean="0"/>
              <a:t>HashSet</a:t>
            </a:r>
            <a:r>
              <a:rPr lang="en-US" dirty="0" smtClean="0"/>
              <a:t> implements </a:t>
            </a:r>
            <a:r>
              <a:rPr lang="en-US" dirty="0" err="1" smtClean="0"/>
              <a:t>iterable</a:t>
            </a:r>
            <a:r>
              <a:rPr lang="en-US" dirty="0" smtClean="0"/>
              <a:t>, one can use</a:t>
            </a:r>
            <a:r>
              <a:rPr lang="en-US" baseline="0" dirty="0" smtClean="0"/>
              <a:t> it on </a:t>
            </a:r>
            <a:r>
              <a:rPr lang="en-US" baseline="0" dirty="0" err="1" smtClean="0"/>
              <a:t>HashSet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It is important to tell students that Java will translate the </a:t>
            </a:r>
            <a:r>
              <a:rPr lang="en-US" baseline="0" dirty="0" err="1" smtClean="0"/>
              <a:t>foreach</a:t>
            </a:r>
            <a:r>
              <a:rPr lang="en-US" baseline="0" dirty="0" smtClean="0"/>
              <a:t> statement to the code on the left. Think of the</a:t>
            </a:r>
          </a:p>
          <a:p>
            <a:r>
              <a:rPr lang="en-US" baseline="0" dirty="0" err="1" smtClean="0"/>
              <a:t>foreach</a:t>
            </a:r>
            <a:r>
              <a:rPr lang="en-US" baseline="0" dirty="0" smtClean="0"/>
              <a:t> as simply as syntactic sugar for the code on the left.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966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 use the </a:t>
            </a:r>
            <a:r>
              <a:rPr lang="en-US" dirty="0" err="1" smtClean="0"/>
              <a:t>foreach</a:t>
            </a:r>
            <a:r>
              <a:rPr lang="en-US" dirty="0" smtClean="0"/>
              <a:t> if</a:t>
            </a:r>
            <a:r>
              <a:rPr lang="en-US" baseline="0" dirty="0" smtClean="0"/>
              <a:t> you are going to change the set in its body. It is extremely difficult to write this so that removing/adding an element work properly. Question: If you add an element during a </a:t>
            </a:r>
            <a:r>
              <a:rPr lang="en-US" baseline="0" dirty="0" err="1" smtClean="0"/>
              <a:t>foreach</a:t>
            </a:r>
            <a:r>
              <a:rPr lang="en-US" baseline="0" dirty="0" smtClean="0"/>
              <a:t>, should it be enumerated?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1084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slide and the next talk about how to think of an inner class –where doe its objects go? It is clear in this slide that class </a:t>
            </a:r>
            <a:r>
              <a:rPr lang="en-US" baseline="0" dirty="0" err="1" smtClean="0"/>
              <a:t>HashSetIterator</a:t>
            </a:r>
            <a:r>
              <a:rPr lang="en-US" baseline="0" dirty="0" smtClean="0"/>
              <a:t> belongs in each object of class </a:t>
            </a:r>
            <a:r>
              <a:rPr lang="en-US" baseline="0" dirty="0" err="1" smtClean="0"/>
              <a:t>HashSet</a:t>
            </a:r>
            <a:r>
              <a:rPr lang="en-US" baseline="0" dirty="0" smtClean="0"/>
              <a:t>, since it is declared in </a:t>
            </a:r>
            <a:r>
              <a:rPr lang="en-US" baseline="0" dirty="0" err="1" smtClean="0"/>
              <a:t>HashSet</a:t>
            </a:r>
            <a:r>
              <a:rPr lang="en-US" baseline="0" dirty="0" smtClean="0"/>
              <a:t>. But where does its objects go? Next slide.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463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 slowly with this slide. Discuss</a:t>
            </a:r>
            <a:r>
              <a:rPr lang="en-US" baseline="0" dirty="0" smtClean="0"/>
              <a:t> first variable </a:t>
            </a:r>
            <a:r>
              <a:rPr lang="en-US" baseline="0" dirty="0" err="1" smtClean="0"/>
              <a:t>hs</a:t>
            </a:r>
            <a:r>
              <a:rPr lang="en-US" baseline="0" dirty="0" smtClean="0"/>
              <a:t> and the basic fields and methods in the object whose name it  contains.</a:t>
            </a:r>
          </a:p>
          <a:p>
            <a:r>
              <a:rPr lang="en-US" baseline="0" dirty="0" smtClean="0"/>
              <a:t>Then discuss the assignment to it1 and the result –variable it1 contains name of object, and that object is in the </a:t>
            </a:r>
            <a:r>
              <a:rPr lang="en-US" baseline="0" dirty="0" err="1" smtClean="0"/>
              <a:t>HashSet</a:t>
            </a:r>
            <a:r>
              <a:rPr lang="en-US" baseline="0" dirty="0" smtClean="0"/>
              <a:t> object.</a:t>
            </a:r>
          </a:p>
          <a:p>
            <a:r>
              <a:rPr lang="en-US" baseline="0" dirty="0" smtClean="0"/>
              <a:t>Same for it2.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258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just to show that one can have a </a:t>
            </a:r>
            <a:r>
              <a:rPr lang="en-US" dirty="0" err="1" smtClean="0"/>
              <a:t>foreach</a:t>
            </a:r>
            <a:r>
              <a:rPr lang="en-US" dirty="0" smtClean="0"/>
              <a:t> within a </a:t>
            </a:r>
            <a:r>
              <a:rPr lang="en-US" dirty="0" err="1" smtClean="0"/>
              <a:t>foreach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4185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now define the terms nested class, static nested class, inner class.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35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r>
              <a:rPr lang="en-US" baseline="0" dirty="0" smtClean="0"/>
              <a:t> slide gives them in detail.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961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Tell them that</a:t>
            </a:r>
            <a:r>
              <a:rPr lang="en-US" baseline="0" dirty="0" smtClean="0"/>
              <a:t> we don’t give the full specification of remove() because we will not implement it.</a:t>
            </a:r>
          </a:p>
          <a:p>
            <a:r>
              <a:rPr lang="en-US" baseline="0" dirty="0" smtClean="0"/>
              <a:t>Instead, we will through the unsupported exception. They can look at the full specification and try to implement it</a:t>
            </a:r>
          </a:p>
          <a:p>
            <a:r>
              <a:rPr lang="en-US" baseline="0" dirty="0" smtClean="0"/>
              <a:t>If they want.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961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 about “enumerating” a set: </a:t>
            </a:r>
            <a:r>
              <a:rPr lang="en-US" dirty="0" err="1" smtClean="0"/>
              <a:t>eneumerate</a:t>
            </a:r>
            <a:r>
              <a:rPr lang="en-US" dirty="0" smtClean="0"/>
              <a:t> means to list count, itemize. The dictionary says that</a:t>
            </a:r>
          </a:p>
          <a:p>
            <a:r>
              <a:rPr lang="en-US" dirty="0" smtClean="0"/>
              <a:t>“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enumerate may suggest counting up or totaling with specific and clear treatment of each item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”. In CS, to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Enumerate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set is simply to list its elements one by one.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15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It’s important</a:t>
            </a:r>
            <a:r>
              <a:rPr lang="en-US" baseline="0" dirty="0" smtClean="0"/>
              <a:t> to realize that variable size used in function </a:t>
            </a:r>
            <a:r>
              <a:rPr lang="en-US" baseline="0" dirty="0" err="1" smtClean="0"/>
              <a:t>hasNext</a:t>
            </a:r>
            <a:r>
              <a:rPr lang="en-US" baseline="0" dirty="0" smtClean="0"/>
              <a:t> refers to the field in a </a:t>
            </a:r>
            <a:r>
              <a:rPr lang="en-US" baseline="0" dirty="0" err="1" smtClean="0"/>
              <a:t>HashSet</a:t>
            </a:r>
            <a:r>
              <a:rPr lang="en-US" baseline="0" dirty="0" smtClean="0"/>
              <a:t> object. And this </a:t>
            </a:r>
            <a:r>
              <a:rPr lang="en-US" baseline="0" dirty="0" err="1" smtClean="0"/>
              <a:t>HashSetIterator</a:t>
            </a:r>
            <a:endParaRPr lang="en-US" baseline="0" dirty="0" smtClean="0"/>
          </a:p>
          <a:p>
            <a:r>
              <a:rPr lang="en-US" baseline="0" dirty="0" smtClean="0"/>
              <a:t>Is providing methods to enumerate elements of that </a:t>
            </a:r>
            <a:r>
              <a:rPr lang="en-US" baseline="0" dirty="0" err="1" smtClean="0"/>
              <a:t>HashSet</a:t>
            </a:r>
            <a:r>
              <a:rPr lang="en-US" baseline="0" dirty="0" smtClean="0"/>
              <a:t> object. Later, we show where this class is placed so that it can refer to field size.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389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Function next searches through b[</a:t>
            </a:r>
            <a:r>
              <a:rPr lang="en-US" dirty="0" err="1" smtClean="0"/>
              <a:t>pos</a:t>
            </a:r>
            <a:r>
              <a:rPr lang="en-US" dirty="0" smtClean="0"/>
              <a:t>], b[pos+1], b[pos+2]</a:t>
            </a:r>
            <a:r>
              <a:rPr lang="en-US" baseline="0" dirty="0" smtClean="0"/>
              <a:t>, … with wraparound, looking for an element that is a </a:t>
            </a:r>
            <a:r>
              <a:rPr lang="en-US" baseline="0" dirty="0" err="1" smtClean="0"/>
              <a:t>HashSetEntry</a:t>
            </a:r>
            <a:endParaRPr lang="en-US" baseline="0" dirty="0" smtClean="0"/>
          </a:p>
          <a:p>
            <a:r>
              <a:rPr lang="en-US" baseline="0" dirty="0" smtClean="0"/>
              <a:t>With field </a:t>
            </a:r>
            <a:r>
              <a:rPr lang="en-US" baseline="0" dirty="0" err="1" smtClean="0"/>
              <a:t>isInSet</a:t>
            </a:r>
            <a:r>
              <a:rPr lang="en-US" baseline="0" dirty="0" smtClean="0"/>
              <a:t> true. This is guaranteed to exist because all elements have not yet been enumerated.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Note: I would rather not put (T) in the return statement of next(). But Eclipse requires me to do so. {Perhaps one of my declarations with &lt;T&gt; is wrong?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912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now discuss the placement of </a:t>
            </a:r>
            <a:r>
              <a:rPr lang="en-US" dirty="0" err="1" smtClean="0"/>
              <a:t>HashSetIterator</a:t>
            </a:r>
            <a:r>
              <a:rPr lang="en-US" dirty="0" smtClean="0"/>
              <a:t>. It is</a:t>
            </a:r>
            <a:r>
              <a:rPr lang="en-US" baseline="0" dirty="0" smtClean="0"/>
              <a:t> declared in the body of class </a:t>
            </a:r>
            <a:r>
              <a:rPr lang="en-US" baseline="0" dirty="0" err="1" smtClean="0"/>
              <a:t>HashSet</a:t>
            </a:r>
            <a:r>
              <a:rPr lang="en-US" baseline="0" dirty="0" smtClean="0"/>
              <a:t>, along with fields b and size and method add, remove, etc. Placed here, methods next() and </a:t>
            </a:r>
            <a:r>
              <a:rPr lang="en-US" baseline="0" dirty="0" err="1" smtClean="0"/>
              <a:t>hasNext</a:t>
            </a:r>
            <a:r>
              <a:rPr lang="en-US" baseline="0" dirty="0" smtClean="0"/>
              <a:t>() can reference field size and b. We talk about this later, showing just how this works.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028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slide</a:t>
            </a:r>
            <a:r>
              <a:rPr lang="en-US" baseline="0" dirty="0" smtClean="0"/>
              <a:t> shows how to use the methods of the iterator. A few years ago, this was the way one HAD to use an iterator, because Java did not have the </a:t>
            </a:r>
            <a:r>
              <a:rPr lang="en-US" baseline="0" dirty="0" err="1" smtClean="0"/>
              <a:t>foreach</a:t>
            </a:r>
            <a:r>
              <a:rPr lang="en-US" baseline="0" dirty="0" smtClean="0"/>
              <a:t> loop. Point out the following. We leave </a:t>
            </a:r>
            <a:r>
              <a:rPr lang="en-US" baseline="0" dirty="0" err="1" smtClean="0"/>
              <a:t>HashSetIterator</a:t>
            </a:r>
            <a:r>
              <a:rPr lang="en-US" baseline="0" dirty="0" smtClean="0"/>
              <a:t> private, although it could have been public. For a </a:t>
            </a:r>
            <a:r>
              <a:rPr lang="en-US" baseline="0" dirty="0" err="1" smtClean="0"/>
              <a:t>reson</a:t>
            </a:r>
            <a:r>
              <a:rPr lang="en-US" baseline="0" dirty="0" smtClean="0"/>
              <a:t> that appears later, we add function iterator(), which returns a new </a:t>
            </a:r>
            <a:r>
              <a:rPr lang="en-US" baseline="0" dirty="0" err="1" smtClean="0"/>
              <a:t>HashSetIterator</a:t>
            </a:r>
            <a:r>
              <a:rPr lang="en-US" baseline="0" dirty="0" smtClean="0"/>
              <a:t> object.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show how to print the elements. But any processing of k can be done in the loop body.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9674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diagram on this slide is important. Go over it slowly. Note that </a:t>
            </a:r>
            <a:r>
              <a:rPr lang="en-US" baseline="0" dirty="0" err="1" smtClean="0"/>
              <a:t>hs</a:t>
            </a:r>
            <a:r>
              <a:rPr lang="en-US" baseline="0" dirty="0" smtClean="0"/>
              <a:t> contains the name of a </a:t>
            </a:r>
            <a:r>
              <a:rPr lang="en-US" baseline="0" dirty="0" err="1" smtClean="0"/>
              <a:t>HashSet</a:t>
            </a:r>
            <a:r>
              <a:rPr lang="en-US" baseline="0" dirty="0" smtClean="0"/>
              <a:t> object.</a:t>
            </a:r>
          </a:p>
          <a:p>
            <a:r>
              <a:rPr lang="en-US" baseline="0" dirty="0" smtClean="0"/>
              <a:t>Note that the assignment to it </a:t>
            </a:r>
            <a:r>
              <a:rPr lang="en-US" baseline="0" dirty="0" err="1" smtClean="0"/>
              <a:t>cals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hs.iterator</a:t>
            </a:r>
            <a:r>
              <a:rPr lang="en-US" baseline="0" dirty="0" smtClean="0"/>
              <a:t>, which creates an object of class </a:t>
            </a:r>
            <a:r>
              <a:rPr lang="en-US" baseline="0" dirty="0" err="1" smtClean="0"/>
              <a:t>HashISetIterator</a:t>
            </a:r>
            <a:r>
              <a:rPr lang="en-US" baseline="0" dirty="0" smtClean="0"/>
              <a:t>. This is important: since</a:t>
            </a:r>
          </a:p>
          <a:p>
            <a:r>
              <a:rPr lang="en-US" baseline="0" dirty="0" err="1" smtClean="0"/>
              <a:t>HashSetIterator</a:t>
            </a:r>
            <a:r>
              <a:rPr lang="en-US" baseline="0" dirty="0" smtClean="0"/>
              <a:t> is declared in </a:t>
            </a:r>
            <a:r>
              <a:rPr lang="en-US" baseline="0" dirty="0" err="1" smtClean="0"/>
              <a:t>HashSet</a:t>
            </a:r>
            <a:r>
              <a:rPr lang="en-US" baseline="0" dirty="0" smtClean="0"/>
              <a:t>, the </a:t>
            </a:r>
            <a:r>
              <a:rPr lang="en-US" baseline="0" dirty="0" err="1" smtClean="0"/>
              <a:t>HashSetIterator</a:t>
            </a:r>
            <a:r>
              <a:rPr lang="en-US" baseline="0" dirty="0" smtClean="0"/>
              <a:t>  object appears inside the </a:t>
            </a:r>
            <a:r>
              <a:rPr lang="en-US" baseline="0" dirty="0" err="1" smtClean="0"/>
              <a:t>HashSet</a:t>
            </a:r>
            <a:r>
              <a:rPr lang="en-US" baseline="0" dirty="0" smtClean="0"/>
              <a:t> object!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inside-out rule, used in almost all languages including logic, says this: Suppose in a method there is a reference to a variable v. Look for the corresponding declaration in the scope in which that v occurs, then the surrounding scope, then the surrounding scope, etc., until the declaration is found. Based on this, a use of variable b in next can be seen to refer to the </a:t>
            </a:r>
            <a:r>
              <a:rPr lang="en-US" baseline="0" dirty="0" err="1" smtClean="0"/>
              <a:t>fieldb</a:t>
            </a:r>
            <a:r>
              <a:rPr lang="en-US" baseline="0" dirty="0" smtClean="0"/>
              <a:t>  that is in object HS@24.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52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0E96-B9BE-A14A-ACC3-EAB02ABA186A}" type="datetime1">
              <a:rPr lang="x-none" smtClean="0"/>
              <a:t>2013.10.22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80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C59E6-04D9-8E49-BDEE-3CBFD5300889}" type="datetime1">
              <a:rPr lang="x-none" smtClean="0"/>
              <a:t>2013.10.22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40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B914-6AF7-EF41-AE41-22E57053A4A6}" type="datetime1">
              <a:rPr lang="x-none" smtClean="0"/>
              <a:t>2013.10.22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554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4A5E-D017-D84E-9E09-7352AF093DE2}" type="datetime1">
              <a:rPr lang="x-none" smtClean="0"/>
              <a:t>2013.10.22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742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6421-C460-994F-845F-2AB8D74EA9BD}" type="datetime1">
              <a:rPr lang="x-none" smtClean="0"/>
              <a:t>2013.10.22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862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324-BCCC-0A4E-8B23-4157071400E2}" type="datetime1">
              <a:rPr lang="x-none" smtClean="0"/>
              <a:t>2013.10.22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537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204F-0443-CD44-855F-E8CDA7CF343F}" type="datetime1">
              <a:rPr lang="x-none" smtClean="0"/>
              <a:t>2013.10.22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45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80EF-E937-CA42-9533-4C1B41584DD1}" type="datetime1">
              <a:rPr lang="x-none" smtClean="0"/>
              <a:t>2013.10.22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585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2200-6AEC-B843-A10B-EC2465C55BFC}" type="datetime1">
              <a:rPr lang="x-none" smtClean="0"/>
              <a:t>2013.10.22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872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71078-E64D-5942-9CE0-6628E543A2EC}" type="datetime1">
              <a:rPr lang="x-none" smtClean="0"/>
              <a:t>2013.10.22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63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64A7-D74F-CB49-A3EC-7D331EE7EEF2}" type="datetime1">
              <a:rPr lang="x-none" smtClean="0"/>
              <a:t>2013.10.22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939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EB480-3550-A245-A052-AA8C67FA1AA7}" type="datetime1">
              <a:rPr lang="x-none" smtClean="0"/>
              <a:t>2013.10.22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216D5-7924-7F45-953F-83CA66E3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55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825" y="511869"/>
            <a:ext cx="8270874" cy="1335663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800000"/>
                </a:solidFill>
              </a:rPr>
              <a:t>CS2110 Recitation Week </a:t>
            </a:r>
            <a:r>
              <a:rPr lang="en-US" sz="2800" dirty="0">
                <a:solidFill>
                  <a:srgbClr val="800000"/>
                </a:solidFill>
              </a:rPr>
              <a:t>9</a:t>
            </a:r>
            <a:r>
              <a:rPr lang="en-US" sz="2800" dirty="0" smtClean="0">
                <a:solidFill>
                  <a:srgbClr val="800000"/>
                </a:solidFill>
              </a:rPr>
              <a:t>. </a:t>
            </a:r>
            <a:r>
              <a:rPr lang="en-US" sz="2800" dirty="0">
                <a:solidFill>
                  <a:srgbClr val="800000"/>
                </a:solidFill>
              </a:rPr>
              <a:t/>
            </a:r>
            <a:br>
              <a:rPr lang="en-US" sz="2800" dirty="0">
                <a:solidFill>
                  <a:srgbClr val="800000"/>
                </a:solidFill>
              </a:rPr>
            </a:br>
            <a:r>
              <a:rPr lang="en-US" sz="2800" dirty="0">
                <a:solidFill>
                  <a:srgbClr val="800000"/>
                </a:solidFill>
              </a:rPr>
              <a:t>Interfaces </a:t>
            </a:r>
            <a:r>
              <a:rPr lang="en-US" sz="2800" dirty="0" smtClean="0">
                <a:solidFill>
                  <a:srgbClr val="800000"/>
                </a:solidFill>
              </a:rPr>
              <a:t>Iterator and </a:t>
            </a:r>
            <a:r>
              <a:rPr lang="en-US" sz="2800" dirty="0" err="1" smtClean="0">
                <a:solidFill>
                  <a:srgbClr val="800000"/>
                </a:solidFill>
              </a:rPr>
              <a:t>Iterable</a:t>
            </a:r>
            <a:r>
              <a:rPr lang="en-US" sz="2800" dirty="0" smtClean="0">
                <a:solidFill>
                  <a:srgbClr val="800000"/>
                </a:solidFill>
              </a:rPr>
              <a:t>.</a:t>
            </a:r>
            <a:br>
              <a:rPr lang="en-US" sz="2800" dirty="0" smtClean="0">
                <a:solidFill>
                  <a:srgbClr val="800000"/>
                </a:solidFill>
              </a:rPr>
            </a:br>
            <a:r>
              <a:rPr lang="en-US" sz="2800" dirty="0" smtClean="0">
                <a:solidFill>
                  <a:srgbClr val="800000"/>
                </a:solidFill>
              </a:rPr>
              <a:t>Nested, Inner</a:t>
            </a:r>
            <a:r>
              <a:rPr lang="en-US" sz="2800" dirty="0">
                <a:solidFill>
                  <a:srgbClr val="800000"/>
                </a:solidFill>
              </a:rPr>
              <a:t>, </a:t>
            </a:r>
            <a:r>
              <a:rPr lang="en-US" sz="2800" dirty="0" smtClean="0">
                <a:solidFill>
                  <a:srgbClr val="800000"/>
                </a:solidFill>
              </a:rPr>
              <a:t>and static classes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825" y="2069782"/>
            <a:ext cx="8270874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We work often with a class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C</a:t>
            </a:r>
            <a:r>
              <a:rPr lang="en-US" sz="2400" dirty="0" smtClean="0">
                <a:latin typeface="Times New Roman"/>
                <a:cs typeface="Times New Roman"/>
              </a:rPr>
              <a:t> (say) that implements a </a:t>
            </a:r>
          </a:p>
          <a:p>
            <a:pPr marL="342900" indent="-342900">
              <a:spcBef>
                <a:spcPts val="600"/>
              </a:spcBef>
              <a:buFont typeface="Arial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bag: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unordered collection of elements (duplicates allowed)</a:t>
            </a:r>
          </a:p>
          <a:p>
            <a:pPr marL="342900" indent="-342900">
              <a:spcBef>
                <a:spcPts val="600"/>
              </a:spcBef>
              <a:buFont typeface="Arial"/>
              <a:buChar char="•"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set: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bag in which no duplicated allowed (call it a </a:t>
            </a:r>
            <a:r>
              <a:rPr lang="en-US" sz="24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unibag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!)</a:t>
            </a:r>
          </a:p>
          <a:p>
            <a:pPr marL="342900" indent="-342900">
              <a:spcBef>
                <a:spcPts val="600"/>
              </a:spcBef>
              <a:buFont typeface="Arial"/>
              <a:buChar char="•"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list: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ordered collection of elements</a:t>
            </a:r>
            <a:endParaRPr lang="en-US" sz="2400" dirty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20015"/>
            <a:ext cx="2133600" cy="365125"/>
          </a:xfrm>
        </p:spPr>
        <p:txBody>
          <a:bodyPr/>
          <a:lstStyle/>
          <a:p>
            <a:fld id="{DF5216D5-7924-7F45-953F-83CA66E37359}" type="slidenum">
              <a:rPr lang="en-US" sz="2000" smtClean="0"/>
              <a:t>1</a:t>
            </a:fld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520700" y="4011691"/>
            <a:ext cx="7413808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We show you how to fix class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C&lt;T&gt;</a:t>
            </a:r>
            <a:r>
              <a:rPr lang="en-US" sz="2400" dirty="0" smtClean="0">
                <a:latin typeface="Times New Roman"/>
                <a:cs typeface="Times New Roman"/>
              </a:rPr>
              <a:t> so that you can write: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C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&lt;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String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&gt; 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ob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=  </a:t>
            </a:r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new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C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&lt;String&gt;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();</a:t>
            </a:r>
          </a:p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Populate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ob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with some elements;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for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(String s: </a:t>
            </a:r>
            <a:r>
              <a:rPr lang="en-US" sz="24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ob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) {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  do something with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lang="en-US" sz="2400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57986" y="5439291"/>
            <a:ext cx="1767130" cy="461665"/>
          </a:xfrm>
          <a:prstGeom prst="rect">
            <a:avLst/>
          </a:prstGeom>
          <a:solidFill>
            <a:srgbClr val="F9DBDD"/>
          </a:solidFill>
        </p:spPr>
        <p:txBody>
          <a:bodyPr wrap="none" rtlCol="0">
            <a:spAutoFit/>
          </a:bodyPr>
          <a:lstStyle/>
          <a:p>
            <a:r>
              <a:rPr lang="en-US" sz="2400" dirty="0" err="1"/>
              <a:t>f</a:t>
            </a:r>
            <a:r>
              <a:rPr lang="en-US" sz="2400" dirty="0" err="1" smtClean="0"/>
              <a:t>oreach</a:t>
            </a:r>
            <a:r>
              <a:rPr lang="en-US" sz="2400" dirty="0" smtClean="0"/>
              <a:t> loop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0897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750" y="438497"/>
            <a:ext cx="7934324" cy="719653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Interface </a:t>
            </a:r>
            <a:r>
              <a:rPr lang="en-US" sz="3200" dirty="0" err="1" smtClean="0">
                <a:solidFill>
                  <a:srgbClr val="800000"/>
                </a:solidFill>
              </a:rPr>
              <a:t>Iterable</a:t>
            </a:r>
            <a:r>
              <a:rPr lang="en-US" sz="3200" dirty="0" smtClean="0">
                <a:solidFill>
                  <a:srgbClr val="800000"/>
                </a:solidFill>
              </a:rPr>
              <a:t>&lt;T&gt;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43013" y="999616"/>
            <a:ext cx="1700861" cy="461665"/>
          </a:xfrm>
          <a:prstGeom prst="rect">
            <a:avLst/>
          </a:prstGeom>
          <a:solidFill>
            <a:srgbClr val="F9DBDD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</a:t>
            </a:r>
            <a:r>
              <a:rPr lang="en-US" sz="2400" dirty="0" err="1" smtClean="0"/>
              <a:t>java.lang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59763" y="1647542"/>
            <a:ext cx="7193611" cy="156966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Requires one method: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Return an Iterator over a set of elements of type T */</a:t>
            </a:r>
          </a:p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public Iterator&lt;T&gt; iterator()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20015"/>
            <a:ext cx="2133600" cy="365125"/>
          </a:xfrm>
        </p:spPr>
        <p:txBody>
          <a:bodyPr/>
          <a:lstStyle/>
          <a:p>
            <a:fld id="{DF5216D5-7924-7F45-953F-83CA66E37359}" type="slidenum">
              <a:rPr lang="en-US" sz="2000" smtClean="0"/>
              <a:t>10</a:t>
            </a:fld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985256" y="3590836"/>
            <a:ext cx="4222118" cy="1200328"/>
          </a:xfrm>
          <a:prstGeom prst="rect">
            <a:avLst/>
          </a:prstGeom>
          <a:solidFill>
            <a:srgbClr val="F9DBDD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Java API says “set”, but should say “collection” –a set, a bag, a list, whatever</a:t>
            </a:r>
            <a:endParaRPr lang="en-US" sz="2400" dirty="0"/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4635500" y="3206750"/>
            <a:ext cx="349250" cy="384086"/>
          </a:xfrm>
          <a:prstGeom prst="line">
            <a:avLst/>
          </a:prstGeom>
          <a:ln w="47625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16000" y="5335130"/>
            <a:ext cx="6604000" cy="984885"/>
          </a:xfrm>
          <a:prstGeom prst="rect">
            <a:avLst/>
          </a:prstGeom>
          <a:solidFill>
            <a:srgbClr val="F0FFED"/>
          </a:solidFill>
          <a:ln w="571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class C implements </a:t>
            </a:r>
            <a:r>
              <a:rPr lang="en-US" sz="2400" dirty="0" err="1" smtClean="0"/>
              <a:t>Iterable</a:t>
            </a:r>
            <a:r>
              <a:rPr lang="en-US" sz="2400" dirty="0" smtClean="0"/>
              <a:t>&lt;T&gt;, we can write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        </a:t>
            </a:r>
            <a:r>
              <a:rPr lang="en-US" sz="2400" b="1" dirty="0" smtClean="0">
                <a:solidFill>
                  <a:srgbClr val="800000"/>
                </a:solidFill>
              </a:rPr>
              <a:t>for</a:t>
            </a:r>
            <a:r>
              <a:rPr lang="en-US" sz="2400" dirty="0" smtClean="0">
                <a:solidFill>
                  <a:srgbClr val="800000"/>
                </a:solidFill>
              </a:rPr>
              <a:t> (T v : object) {…}</a:t>
            </a:r>
          </a:p>
        </p:txBody>
      </p:sp>
    </p:spTree>
    <p:extLst>
      <p:ext uri="{BB962C8B-B14F-4D97-AF65-F5344CB8AC3E}">
        <p14:creationId xmlns:p14="http://schemas.microsoft.com/office/powerpoint/2010/main" val="3868908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0876" y="628868"/>
            <a:ext cx="7826374" cy="5940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public</a:t>
            </a:r>
            <a:r>
              <a:rPr lang="en-US" sz="2400" b="0" dirty="0" smtClean="0"/>
              <a:t> </a:t>
            </a:r>
            <a:r>
              <a:rPr lang="en-US" sz="2400" b="1" dirty="0" smtClean="0"/>
              <a:t>class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HashSet</a:t>
            </a:r>
            <a:r>
              <a:rPr lang="en-US" sz="2400" b="0" dirty="0" smtClean="0"/>
              <a:t>&lt;T&gt;                                               {</a:t>
            </a:r>
          </a:p>
          <a:p>
            <a:r>
              <a:rPr lang="en-US" sz="2400" dirty="0"/>
              <a:t>	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dirty="0" err="1" smtClean="0"/>
              <a:t>HashEntry</a:t>
            </a:r>
            <a:r>
              <a:rPr lang="en-US" sz="2400" dirty="0" smtClean="0"/>
              <a:t>&lt;T&gt;[] b;</a:t>
            </a:r>
          </a:p>
          <a:p>
            <a:r>
              <a:rPr lang="en-US" sz="2400" b="0" dirty="0"/>
              <a:t>	</a:t>
            </a:r>
            <a:r>
              <a:rPr lang="en-US" sz="2400" b="1" dirty="0" smtClean="0"/>
              <a:t>private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int</a:t>
            </a:r>
            <a:r>
              <a:rPr lang="en-US" sz="2400" b="0" dirty="0" smtClean="0"/>
              <a:t> size= 0;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    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err="1" smtClean="0"/>
              <a:t>boolean</a:t>
            </a:r>
            <a:r>
              <a:rPr lang="en-US" sz="2400" dirty="0" smtClean="0"/>
              <a:t> add(T x) { …} </a:t>
            </a:r>
          </a:p>
          <a:p>
            <a:r>
              <a:rPr lang="en-US" sz="2400" dirty="0" smtClean="0"/>
              <a:t>       …</a:t>
            </a:r>
          </a:p>
          <a:p>
            <a:endParaRPr lang="en-US" sz="2400" dirty="0"/>
          </a:p>
          <a:p>
            <a:endParaRPr lang="en-US" sz="2400" b="0" dirty="0" smtClean="0"/>
          </a:p>
          <a:p>
            <a:endParaRPr lang="en-US" sz="2400" dirty="0"/>
          </a:p>
          <a:p>
            <a:endParaRPr lang="en-US" sz="2400" b="0" dirty="0" smtClean="0"/>
          </a:p>
          <a:p>
            <a:pPr>
              <a:spcBef>
                <a:spcPts val="12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dirty="0" err="1" smtClean="0"/>
              <a:t>HashSetIterator</a:t>
            </a:r>
            <a:r>
              <a:rPr lang="en-US" sz="2400" dirty="0" smtClean="0"/>
              <a:t>&lt;T&gt; </a:t>
            </a:r>
            <a:r>
              <a:rPr lang="en-US" sz="2400" b="1" dirty="0" smtClean="0"/>
              <a:t>implements</a:t>
            </a:r>
            <a:r>
              <a:rPr lang="en-US" sz="2400" dirty="0" smtClean="0"/>
              <a:t> Iterator {</a:t>
            </a:r>
          </a:p>
          <a:p>
            <a:r>
              <a:rPr lang="en-US" sz="2400" b="0" dirty="0"/>
              <a:t> </a:t>
            </a:r>
            <a:r>
              <a:rPr lang="en-US" sz="2400" b="0" dirty="0" smtClean="0"/>
              <a:t>          </a:t>
            </a:r>
            <a:r>
              <a:rPr lang="en-US" sz="2400" b="1" dirty="0" smtClean="0"/>
              <a:t>public</a:t>
            </a:r>
            <a:r>
              <a:rPr lang="en-US" sz="2400" b="0" dirty="0" smtClean="0"/>
              <a:t> </a:t>
            </a:r>
            <a:r>
              <a:rPr lang="en-US" sz="2400" b="1" dirty="0" err="1" smtClean="0"/>
              <a:t>boolean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hasNext</a:t>
            </a:r>
            <a:r>
              <a:rPr lang="en-US" sz="2400" b="0" dirty="0" smtClean="0"/>
              <a:t>() {   …  }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 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T next() { … }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    </a:t>
            </a:r>
            <a:r>
              <a:rPr lang="en-US" sz="2400" b="1" dirty="0" smtClean="0"/>
              <a:t>public void</a:t>
            </a:r>
            <a:r>
              <a:rPr lang="en-US" sz="2400" dirty="0" smtClean="0"/>
              <a:t> remove() { … }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}</a:t>
            </a:r>
          </a:p>
          <a:p>
            <a:r>
              <a:rPr lang="en-US" sz="2400" dirty="0" smtClean="0"/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11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794124" y="606861"/>
            <a:ext cx="3397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</a:rPr>
              <a:t>mplements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Iterable</a:t>
            </a:r>
            <a:r>
              <a:rPr lang="en-US" sz="2400" dirty="0" smtClean="0">
                <a:solidFill>
                  <a:srgbClr val="FF0000"/>
                </a:solidFill>
              </a:rPr>
              <a:t>&lt;T&gt;</a:t>
            </a:r>
            <a:endParaRPr lang="en-US" sz="2400" dirty="0">
              <a:solidFill>
                <a:srgbClr val="FF0000"/>
              </a:solidFill>
              <a:latin typeface="Calibri "/>
              <a:cs typeface="Calibri 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52524" y="2751733"/>
            <a:ext cx="6435725" cy="150810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300" dirty="0" smtClean="0">
                <a:solidFill>
                  <a:srgbClr val="008000"/>
                </a:solidFill>
              </a:rPr>
              <a:t>/</a:t>
            </a:r>
            <a:r>
              <a:rPr lang="en-US" sz="2300" dirty="0">
                <a:solidFill>
                  <a:srgbClr val="008000"/>
                </a:solidFill>
              </a:rPr>
              <a:t>** </a:t>
            </a:r>
            <a:r>
              <a:rPr lang="en-US" sz="2300" dirty="0" smtClean="0">
                <a:solidFill>
                  <a:srgbClr val="008000"/>
                </a:solidFill>
              </a:rPr>
              <a:t>Return </a:t>
            </a:r>
            <a:r>
              <a:rPr lang="en-US" sz="2300" dirty="0">
                <a:solidFill>
                  <a:srgbClr val="008000"/>
                </a:solidFill>
              </a:rPr>
              <a:t>an Iterator for enumerating the set. *</a:t>
            </a:r>
            <a:r>
              <a:rPr lang="en-US" sz="2300" dirty="0" smtClean="0">
                <a:solidFill>
                  <a:srgbClr val="008000"/>
                </a:solidFill>
              </a:rPr>
              <a:t>/</a:t>
            </a:r>
          </a:p>
          <a:p>
            <a:r>
              <a:rPr lang="en-US" sz="2300" b="1" dirty="0" smtClean="0">
                <a:solidFill>
                  <a:srgbClr val="000000"/>
                </a:solidFill>
              </a:rPr>
              <a:t>public</a:t>
            </a:r>
            <a:r>
              <a:rPr lang="en-US" sz="2300" dirty="0" smtClean="0">
                <a:solidFill>
                  <a:srgbClr val="000000"/>
                </a:solidFill>
              </a:rPr>
              <a:t> </a:t>
            </a:r>
            <a:r>
              <a:rPr lang="en-US" sz="2300" dirty="0">
                <a:solidFill>
                  <a:srgbClr val="000000"/>
                </a:solidFill>
              </a:rPr>
              <a:t>@Override Iterator&lt;T&gt; iterator( ) {</a:t>
            </a:r>
          </a:p>
          <a:p>
            <a:r>
              <a:rPr lang="en-US" sz="2300" dirty="0">
                <a:solidFill>
                  <a:srgbClr val="000000"/>
                </a:solidFill>
              </a:rPr>
              <a:t>        </a:t>
            </a:r>
            <a:r>
              <a:rPr lang="en-US" sz="2300" b="1" dirty="0">
                <a:solidFill>
                  <a:srgbClr val="000000"/>
                </a:solidFill>
              </a:rPr>
              <a:t>return</a:t>
            </a:r>
            <a:r>
              <a:rPr lang="en-US" sz="2300" dirty="0">
                <a:solidFill>
                  <a:srgbClr val="000000"/>
                </a:solidFill>
              </a:rPr>
              <a:t> </a:t>
            </a:r>
            <a:r>
              <a:rPr lang="en-US" sz="2300" b="1" dirty="0">
                <a:solidFill>
                  <a:srgbClr val="000000"/>
                </a:solidFill>
              </a:rPr>
              <a:t>new</a:t>
            </a:r>
            <a:r>
              <a:rPr lang="en-US" sz="2300" dirty="0">
                <a:solidFill>
                  <a:srgbClr val="000000"/>
                </a:solidFill>
              </a:rPr>
              <a:t> </a:t>
            </a:r>
            <a:r>
              <a:rPr lang="en-US" sz="2300" dirty="0" err="1">
                <a:solidFill>
                  <a:srgbClr val="000000"/>
                </a:solidFill>
              </a:rPr>
              <a:t>HashSetIterator</a:t>
            </a:r>
            <a:r>
              <a:rPr lang="en-US" sz="2300" dirty="0">
                <a:solidFill>
                  <a:srgbClr val="000000"/>
                </a:solidFill>
              </a:rPr>
              <a:t>&lt;T&gt;();</a:t>
            </a:r>
          </a:p>
          <a:p>
            <a:r>
              <a:rPr lang="en-US" sz="2300" dirty="0">
                <a:solidFill>
                  <a:srgbClr val="000000"/>
                </a:solidFill>
              </a:rPr>
              <a:t>    }</a:t>
            </a:r>
            <a:endParaRPr lang="en-US" sz="2300" dirty="0">
              <a:solidFill>
                <a:srgbClr val="000000"/>
              </a:solidFill>
              <a:latin typeface="Calibri "/>
              <a:cs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60980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1" y="369888"/>
            <a:ext cx="3940175" cy="64611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Using the </a:t>
            </a:r>
            <a:r>
              <a:rPr lang="en-US" sz="28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foreach</a:t>
            </a:r>
            <a:r>
              <a:rPr lang="en-US" sz="28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loop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1132" y="5102731"/>
            <a:ext cx="8038895" cy="1569660"/>
          </a:xfrm>
          <a:prstGeom prst="rect">
            <a:avLst/>
          </a:prstGeom>
          <a:ln w="12700"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public</a:t>
            </a:r>
            <a:r>
              <a:rPr lang="en-US" sz="2400" b="0" dirty="0" smtClean="0"/>
              <a:t> </a:t>
            </a:r>
            <a:r>
              <a:rPr lang="en-US" sz="2400" b="1" dirty="0" smtClean="0"/>
              <a:t>class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HashSet</a:t>
            </a:r>
            <a:r>
              <a:rPr lang="en-US" sz="2400" b="0" dirty="0" smtClean="0"/>
              <a:t>&lt;T&gt;  </a:t>
            </a:r>
            <a:r>
              <a:rPr lang="en-US" sz="2400" b="1" dirty="0" smtClean="0"/>
              <a:t>implements 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Iterable</a:t>
            </a:r>
            <a:r>
              <a:rPr lang="en-US" sz="2400" b="0" dirty="0" smtClean="0"/>
              <a:t>&lt;T&gt; {</a:t>
            </a:r>
          </a:p>
          <a:p>
            <a:r>
              <a:rPr lang="en-US" sz="2400" b="1" dirty="0" smtClean="0">
                <a:solidFill>
                  <a:srgbClr val="000000"/>
                </a:solidFill>
              </a:rPr>
              <a:t>      public</a:t>
            </a:r>
            <a:r>
              <a:rPr lang="en-US" sz="2400" dirty="0" smtClean="0">
                <a:solidFill>
                  <a:srgbClr val="000000"/>
                </a:solidFill>
              </a:rPr>
              <a:t> @Override Iterator&lt;T&gt; iterator( )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dirty="0" err="1" smtClean="0"/>
              <a:t>HashSetIterator</a:t>
            </a:r>
            <a:r>
              <a:rPr lang="en-US" sz="2400" dirty="0" smtClean="0"/>
              <a:t>&lt;T&gt; </a:t>
            </a:r>
            <a:r>
              <a:rPr lang="en-US" sz="2400" b="1" dirty="0" smtClean="0"/>
              <a:t>implements</a:t>
            </a:r>
            <a:r>
              <a:rPr lang="en-US" sz="2400" dirty="0" smtClean="0"/>
              <a:t> Iterator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…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12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46578" y="936625"/>
            <a:ext cx="626195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&lt;Integer&gt; </a:t>
            </a:r>
            <a:r>
              <a:rPr lang="en-US" sz="2400" dirty="0" err="1" smtClean="0">
                <a:latin typeface="Times New Roman"/>
                <a:cs typeface="Times New Roman"/>
              </a:rPr>
              <a:t>hs</a:t>
            </a:r>
            <a:r>
              <a:rPr lang="en-US" sz="2400" dirty="0" smtClean="0">
                <a:latin typeface="Times New Roman"/>
                <a:cs typeface="Times New Roman"/>
              </a:rPr>
              <a:t>=  </a:t>
            </a:r>
            <a:r>
              <a:rPr lang="en-US" sz="2400" b="1" dirty="0" smtClean="0">
                <a:latin typeface="Times New Roman"/>
                <a:cs typeface="Times New Roman"/>
              </a:rPr>
              <a:t>new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&lt;Integer&gt;();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Add a bunch of strings to </a:t>
            </a:r>
            <a:r>
              <a:rPr lang="en-US" sz="2400" dirty="0" err="1" smtClean="0">
                <a:latin typeface="Times New Roman"/>
                <a:cs typeface="Times New Roman"/>
              </a:rPr>
              <a:t>hs</a:t>
            </a:r>
            <a:r>
              <a:rPr lang="en-US" sz="2400" dirty="0" smtClean="0"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Print all elements in </a:t>
            </a:r>
            <a:r>
              <a:rPr lang="en-US" sz="24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hs</a:t>
            </a:r>
            <a:endParaRPr lang="en-US" sz="2400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Iterator&lt;Integer&gt; it=  </a:t>
            </a:r>
            <a:r>
              <a:rPr lang="en-US" sz="2400" dirty="0" err="1">
                <a:latin typeface="Times New Roman"/>
                <a:cs typeface="Times New Roman"/>
              </a:rPr>
              <a:t>hs.iterator</a:t>
            </a:r>
            <a:r>
              <a:rPr lang="en-US" sz="2400" dirty="0">
                <a:latin typeface="Times New Roman"/>
                <a:cs typeface="Times New Roman"/>
              </a:rPr>
              <a:t>()</a:t>
            </a:r>
            <a:r>
              <a:rPr lang="en-US" sz="2400" dirty="0" smtClean="0">
                <a:latin typeface="Times New Roman"/>
                <a:cs typeface="Times New Roman"/>
              </a:rPr>
              <a:t>;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while</a:t>
            </a:r>
            <a:r>
              <a:rPr lang="en-US" sz="2400" dirty="0">
                <a:latin typeface="Times New Roman"/>
                <a:cs typeface="Times New Roman"/>
              </a:rPr>
              <a:t> (</a:t>
            </a:r>
            <a:r>
              <a:rPr lang="en-US" sz="2400" dirty="0" err="1">
                <a:latin typeface="Times New Roman"/>
                <a:cs typeface="Times New Roman"/>
              </a:rPr>
              <a:t>it.hasNext</a:t>
            </a:r>
            <a:r>
              <a:rPr lang="en-US" sz="2400" dirty="0">
                <a:latin typeface="Times New Roman"/>
                <a:cs typeface="Times New Roman"/>
              </a:rPr>
              <a:t>()) {</a:t>
            </a:r>
          </a:p>
          <a:p>
            <a:r>
              <a:rPr lang="nb-NO" sz="2400" dirty="0">
                <a:latin typeface="Times New Roman"/>
                <a:cs typeface="Times New Roman"/>
              </a:rPr>
              <a:t>    </a:t>
            </a:r>
            <a:r>
              <a:rPr lang="nb-NO" sz="2400" dirty="0" err="1" smtClean="0">
                <a:latin typeface="Times New Roman"/>
                <a:cs typeface="Times New Roman"/>
              </a:rPr>
              <a:t>Integer</a:t>
            </a:r>
            <a:r>
              <a:rPr lang="nb-NO" sz="2400" dirty="0" smtClean="0">
                <a:latin typeface="Times New Roman"/>
                <a:cs typeface="Times New Roman"/>
              </a:rPr>
              <a:t> </a:t>
            </a:r>
            <a:r>
              <a:rPr lang="nb-NO" sz="2400" dirty="0">
                <a:latin typeface="Times New Roman"/>
                <a:cs typeface="Times New Roman"/>
              </a:rPr>
              <a:t>k=  </a:t>
            </a:r>
            <a:r>
              <a:rPr lang="nb-NO" sz="2400" dirty="0" err="1">
                <a:latin typeface="Times New Roman"/>
                <a:cs typeface="Times New Roman"/>
              </a:rPr>
              <a:t>it.next</a:t>
            </a:r>
            <a:r>
              <a:rPr lang="nb-NO" sz="2400" dirty="0">
                <a:latin typeface="Times New Roman"/>
                <a:cs typeface="Times New Roman"/>
              </a:rPr>
              <a:t>();</a:t>
            </a:r>
          </a:p>
          <a:p>
            <a:r>
              <a:rPr lang="nb-NO" sz="2400" dirty="0">
                <a:latin typeface="Times New Roman"/>
                <a:cs typeface="Times New Roman"/>
              </a:rPr>
              <a:t>    </a:t>
            </a:r>
            <a:r>
              <a:rPr lang="nb-NO" sz="2400" dirty="0" err="1" smtClean="0">
                <a:latin typeface="Times New Roman"/>
                <a:cs typeface="Times New Roman"/>
              </a:rPr>
              <a:t>System.out.println</a:t>
            </a:r>
            <a:r>
              <a:rPr lang="nb-NO" sz="2400" dirty="0">
                <a:latin typeface="Times New Roman"/>
                <a:cs typeface="Times New Roman"/>
              </a:rPr>
              <a:t>(k)</a:t>
            </a:r>
            <a:r>
              <a:rPr lang="nb-NO" sz="2400" dirty="0" smtClean="0">
                <a:latin typeface="Times New Roman"/>
                <a:cs typeface="Times New Roman"/>
              </a:rPr>
              <a:t>;</a:t>
            </a:r>
            <a:endParaRPr lang="nb-NO" sz="2400" dirty="0">
              <a:latin typeface="Times New Roman"/>
              <a:cs typeface="Times New Roman"/>
            </a:endParaRPr>
          </a:p>
          <a:p>
            <a:r>
              <a:rPr lang="nb-NO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778125" y="1957715"/>
            <a:ext cx="5871903" cy="2941359"/>
            <a:chOff x="2778125" y="2148215"/>
            <a:chExt cx="5871903" cy="2941359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4984750" y="2148215"/>
              <a:ext cx="0" cy="1635125"/>
            </a:xfrm>
            <a:prstGeom prst="line">
              <a:avLst/>
            </a:prstGeom>
            <a:ln w="47625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5149528" y="2216328"/>
              <a:ext cx="3287979" cy="1200328"/>
            </a:xfrm>
            <a:prstGeom prst="rect">
              <a:avLst/>
            </a:prstGeom>
            <a:solidFill>
              <a:srgbClr val="F9DBDD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Times New Roman"/>
                  <a:cs typeface="Times New Roman"/>
                </a:rPr>
                <a:t>f</a:t>
              </a:r>
              <a:r>
                <a:rPr lang="en-US" sz="2400" b="1" dirty="0" smtClean="0">
                  <a:latin typeface="Times New Roman"/>
                  <a:cs typeface="Times New Roman"/>
                </a:rPr>
                <a:t>or</a:t>
              </a:r>
              <a:r>
                <a:rPr lang="en-US" sz="2400" dirty="0" smtClean="0">
                  <a:latin typeface="Times New Roman"/>
                  <a:cs typeface="Times New Roman"/>
                </a:rPr>
                <a:t> (Integer  k : </a:t>
              </a:r>
              <a:r>
                <a:rPr lang="en-US" sz="2400" dirty="0" err="1" smtClean="0">
                  <a:latin typeface="Times New Roman"/>
                  <a:cs typeface="Times New Roman"/>
                </a:rPr>
                <a:t>hs</a:t>
              </a:r>
              <a:r>
                <a:rPr lang="en-US" sz="2400" dirty="0" smtClean="0">
                  <a:latin typeface="Times New Roman"/>
                  <a:cs typeface="Times New Roman"/>
                </a:rPr>
                <a:t>) {</a:t>
              </a:r>
            </a:p>
            <a:p>
              <a:r>
                <a:rPr lang="en-US" sz="2400" dirty="0" smtClean="0">
                  <a:latin typeface="Times New Roman"/>
                  <a:cs typeface="Times New Roman"/>
                </a:rPr>
                <a:t>     </a:t>
              </a:r>
              <a:r>
                <a:rPr lang="en-US" sz="2400" dirty="0" err="1" smtClean="0">
                  <a:latin typeface="Times New Roman"/>
                  <a:cs typeface="Times New Roman"/>
                </a:rPr>
                <a:t>System.out.println</a:t>
              </a:r>
              <a:r>
                <a:rPr lang="en-US" sz="2400" dirty="0" smtClean="0">
                  <a:latin typeface="Times New Roman"/>
                  <a:cs typeface="Times New Roman"/>
                </a:rPr>
                <a:t>(k);</a:t>
              </a:r>
              <a:endParaRPr lang="en-US" sz="2400" dirty="0">
                <a:latin typeface="Times New Roman"/>
                <a:cs typeface="Times New Roman"/>
              </a:endParaRPr>
            </a:p>
            <a:p>
              <a:r>
                <a:rPr lang="en-US" sz="2400" dirty="0" smtClean="0">
                  <a:latin typeface="Times New Roman"/>
                  <a:cs typeface="Times New Roman"/>
                </a:rPr>
                <a:t>}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778125" y="3889246"/>
              <a:ext cx="5871903" cy="1200328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800000"/>
                  </a:solidFill>
                </a:rPr>
                <a:t>HashSet</a:t>
              </a:r>
              <a:r>
                <a:rPr lang="en-US" sz="2400" dirty="0" smtClean="0">
                  <a:solidFill>
                    <a:srgbClr val="800000"/>
                  </a:solidFill>
                </a:rPr>
                <a:t> </a:t>
              </a:r>
              <a:r>
                <a:rPr lang="en-US" sz="2400" dirty="0" smtClean="0"/>
                <a:t>implements </a:t>
              </a:r>
              <a:r>
                <a:rPr lang="en-US" sz="2400" dirty="0" err="1" smtClean="0">
                  <a:solidFill>
                    <a:srgbClr val="800000"/>
                  </a:solidFill>
                </a:rPr>
                <a:t>Iterable</a:t>
              </a:r>
              <a:r>
                <a:rPr lang="en-US" sz="2400" dirty="0" err="1" smtClean="0"/>
                <a:t>,so</a:t>
              </a:r>
              <a:r>
                <a:rPr lang="en-US" sz="2400" dirty="0" smtClean="0"/>
                <a:t>  you can replace the declaration of </a:t>
              </a:r>
              <a:r>
                <a:rPr lang="en-US" sz="2400" dirty="0" smtClean="0">
                  <a:solidFill>
                    <a:srgbClr val="800000"/>
                  </a:solidFill>
                </a:rPr>
                <a:t>it</a:t>
              </a:r>
              <a:r>
                <a:rPr lang="en-US" sz="2400" dirty="0" smtClean="0"/>
                <a:t> and the while loop by the </a:t>
              </a:r>
              <a:r>
                <a:rPr lang="en-US" sz="2400" dirty="0" err="1" smtClean="0"/>
                <a:t>foreach</a:t>
              </a:r>
              <a:r>
                <a:rPr lang="en-US" sz="2400" dirty="0" smtClean="0"/>
                <a:t> loop.   </a:t>
              </a:r>
              <a:r>
                <a:rPr lang="en-US" sz="2400" dirty="0" smtClean="0">
                  <a:solidFill>
                    <a:srgbClr val="FF6600"/>
                  </a:solidFill>
                </a:rPr>
                <a:t>“syntactic sugar”</a:t>
              </a:r>
              <a:endParaRPr lang="en-US" sz="2400" dirty="0">
                <a:solidFill>
                  <a:srgbClr val="FF66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0787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1" y="327026"/>
            <a:ext cx="6238874" cy="64611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Don’t try to change the set in a </a:t>
            </a:r>
            <a:r>
              <a:rPr lang="en-US" sz="28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foreach</a:t>
            </a:r>
            <a:r>
              <a:rPr lang="en-US" sz="28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!!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13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46578" y="936625"/>
            <a:ext cx="626195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&lt;Integer&gt; </a:t>
            </a:r>
            <a:r>
              <a:rPr lang="en-US" sz="2400" dirty="0" err="1" smtClean="0">
                <a:latin typeface="Times New Roman"/>
                <a:cs typeface="Times New Roman"/>
              </a:rPr>
              <a:t>hs</a:t>
            </a:r>
            <a:r>
              <a:rPr lang="en-US" sz="2400" dirty="0" smtClean="0">
                <a:latin typeface="Times New Roman"/>
                <a:cs typeface="Times New Roman"/>
              </a:rPr>
              <a:t>=  </a:t>
            </a:r>
            <a:r>
              <a:rPr lang="en-US" sz="2400" b="1" dirty="0" smtClean="0">
                <a:latin typeface="Times New Roman"/>
                <a:cs typeface="Times New Roman"/>
              </a:rPr>
              <a:t>new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&lt;Integer&gt;();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Add a bunch of strings to </a:t>
            </a:r>
            <a:r>
              <a:rPr lang="en-US" sz="2400" dirty="0" err="1" smtClean="0">
                <a:latin typeface="Times New Roman"/>
                <a:cs typeface="Times New Roman"/>
              </a:rPr>
              <a:t>hs</a:t>
            </a:r>
            <a:r>
              <a:rPr lang="en-US" sz="2400" dirty="0" smtClean="0"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Print all elements in </a:t>
            </a:r>
            <a:r>
              <a:rPr lang="en-US" sz="24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hs</a:t>
            </a:r>
            <a:endParaRPr lang="en-US" sz="2400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r>
              <a:rPr lang="en-US" sz="2400" b="1" dirty="0">
                <a:latin typeface="Times New Roman"/>
                <a:cs typeface="Times New Roman"/>
              </a:rPr>
              <a:t>for</a:t>
            </a:r>
            <a:r>
              <a:rPr lang="en-US" sz="2400" dirty="0">
                <a:latin typeface="Times New Roman"/>
                <a:cs typeface="Times New Roman"/>
              </a:rPr>
              <a:t> (Integer  k : </a:t>
            </a:r>
            <a:r>
              <a:rPr lang="en-US" sz="2400" dirty="0" err="1">
                <a:latin typeface="Times New Roman"/>
                <a:cs typeface="Times New Roman"/>
              </a:rPr>
              <a:t>hs</a:t>
            </a:r>
            <a:r>
              <a:rPr lang="en-US" sz="2400" dirty="0">
                <a:latin typeface="Times New Roman"/>
                <a:cs typeface="Times New Roman"/>
              </a:rPr>
              <a:t>) {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</a:t>
            </a:r>
            <a:r>
              <a:rPr lang="en-US" sz="2400" dirty="0" err="1" smtClean="0">
                <a:latin typeface="Times New Roman"/>
                <a:cs typeface="Times New Roman"/>
              </a:rPr>
              <a:t>hs.add</a:t>
            </a:r>
            <a:r>
              <a:rPr lang="en-US" sz="2400" dirty="0" smtClean="0">
                <a:latin typeface="Times New Roman"/>
                <a:cs typeface="Times New Roman"/>
              </a:rPr>
              <a:t>(-k);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46471" y="3038177"/>
            <a:ext cx="6221154" cy="1200328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This may change array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b</a:t>
            </a:r>
            <a:r>
              <a:rPr lang="en-US" sz="2400" dirty="0" smtClean="0">
                <a:latin typeface="Times New Roman"/>
                <a:cs typeface="Times New Roman"/>
              </a:rPr>
              <a:t> and </a:t>
            </a:r>
            <a:r>
              <a:rPr lang="en-US" sz="2400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field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size</a:t>
            </a:r>
            <a:r>
              <a:rPr lang="en-US" sz="2400" dirty="0" smtClean="0">
                <a:latin typeface="Times New Roman"/>
                <a:cs typeface="Times New Roman"/>
              </a:rPr>
              <a:t>. May cause rehash.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hs</a:t>
            </a:r>
            <a:r>
              <a:rPr lang="en-US" sz="2400" dirty="0" err="1" smtClean="0">
                <a:latin typeface="Times New Roman"/>
                <a:cs typeface="Times New Roman"/>
              </a:rPr>
              <a:t>’s</a:t>
            </a:r>
            <a:r>
              <a:rPr lang="en-US" sz="2400" dirty="0" smtClean="0">
                <a:latin typeface="Times New Roman"/>
                <a:cs typeface="Times New Roman"/>
              </a:rPr>
              <a:t> class invariant (meanings of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hs.pos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and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it.enumerated</a:t>
            </a:r>
            <a:r>
              <a:rPr lang="en-US" sz="2400" dirty="0" smtClean="0">
                <a:latin typeface="Times New Roman"/>
                <a:cs typeface="Times New Roman"/>
              </a:rPr>
              <a:t>) no longer holds.</a:t>
            </a:r>
            <a:endParaRPr lang="en-US" sz="2400" dirty="0">
              <a:solidFill>
                <a:srgbClr val="FF6600"/>
              </a:solidFill>
              <a:latin typeface="Times New Roman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35425" y="4466203"/>
            <a:ext cx="4572000" cy="1938992"/>
          </a:xfrm>
          <a:prstGeom prst="rect">
            <a:avLst/>
          </a:prstGeom>
          <a:solidFill>
            <a:srgbClr val="F9DBDD"/>
          </a:solidFill>
        </p:spPr>
        <p:txBody>
          <a:bodyPr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Iterator&lt;Integer&gt; it=  </a:t>
            </a:r>
            <a:r>
              <a:rPr lang="en-US" sz="2400" dirty="0" err="1">
                <a:latin typeface="Times New Roman"/>
                <a:cs typeface="Times New Roman"/>
              </a:rPr>
              <a:t>hs.iterator</a:t>
            </a:r>
            <a:r>
              <a:rPr lang="en-US" sz="2400" dirty="0">
                <a:latin typeface="Times New Roman"/>
                <a:cs typeface="Times New Roman"/>
              </a:rPr>
              <a:t>();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while</a:t>
            </a:r>
            <a:r>
              <a:rPr lang="en-US" sz="2400" dirty="0">
                <a:latin typeface="Times New Roman"/>
                <a:cs typeface="Times New Roman"/>
              </a:rPr>
              <a:t> (</a:t>
            </a:r>
            <a:r>
              <a:rPr lang="en-US" sz="2400" dirty="0" err="1">
                <a:latin typeface="Times New Roman"/>
                <a:cs typeface="Times New Roman"/>
              </a:rPr>
              <a:t>it.hasNext</a:t>
            </a:r>
            <a:r>
              <a:rPr lang="en-US" sz="2400" dirty="0">
                <a:latin typeface="Times New Roman"/>
                <a:cs typeface="Times New Roman"/>
              </a:rPr>
              <a:t>()) {</a:t>
            </a:r>
          </a:p>
          <a:p>
            <a:r>
              <a:rPr lang="nb-NO" sz="2400" dirty="0">
                <a:latin typeface="Times New Roman"/>
                <a:cs typeface="Times New Roman"/>
              </a:rPr>
              <a:t>    </a:t>
            </a:r>
            <a:r>
              <a:rPr lang="nb-NO" sz="2400" dirty="0" err="1">
                <a:latin typeface="Times New Roman"/>
                <a:cs typeface="Times New Roman"/>
              </a:rPr>
              <a:t>Integer</a:t>
            </a:r>
            <a:r>
              <a:rPr lang="nb-NO" sz="2400" dirty="0">
                <a:latin typeface="Times New Roman"/>
                <a:cs typeface="Times New Roman"/>
              </a:rPr>
              <a:t> k=  </a:t>
            </a:r>
            <a:r>
              <a:rPr lang="nb-NO" sz="2400" dirty="0" err="1">
                <a:latin typeface="Times New Roman"/>
                <a:cs typeface="Times New Roman"/>
              </a:rPr>
              <a:t>it.next</a:t>
            </a:r>
            <a:r>
              <a:rPr lang="nb-NO" sz="2400" dirty="0">
                <a:latin typeface="Times New Roman"/>
                <a:cs typeface="Times New Roman"/>
              </a:rPr>
              <a:t>();</a:t>
            </a:r>
          </a:p>
          <a:p>
            <a:r>
              <a:rPr lang="nb-NO" sz="2400" dirty="0">
                <a:latin typeface="Times New Roman"/>
                <a:cs typeface="Times New Roman"/>
              </a:rPr>
              <a:t>    </a:t>
            </a:r>
            <a:r>
              <a:rPr lang="nb-NO" sz="2400" dirty="0" err="1" smtClean="0">
                <a:latin typeface="Times New Roman"/>
                <a:cs typeface="Times New Roman"/>
              </a:rPr>
              <a:t>hs.add</a:t>
            </a:r>
            <a:r>
              <a:rPr lang="nb-NO" sz="2400" dirty="0" smtClean="0">
                <a:latin typeface="Times New Roman"/>
                <a:cs typeface="Times New Roman"/>
              </a:rPr>
              <a:t>(-k);</a:t>
            </a:r>
            <a:endParaRPr lang="nb-NO" sz="2400" dirty="0">
              <a:latin typeface="Times New Roman"/>
              <a:cs typeface="Times New Roman"/>
            </a:endParaRPr>
          </a:p>
          <a:p>
            <a:r>
              <a:rPr lang="nb-NO" sz="2400" dirty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2460625" y="2682877"/>
            <a:ext cx="1816092" cy="0"/>
          </a:xfrm>
          <a:prstGeom prst="line">
            <a:avLst/>
          </a:prstGeom>
          <a:ln w="41275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276717" y="2682877"/>
            <a:ext cx="0" cy="355300"/>
          </a:xfrm>
          <a:prstGeom prst="line">
            <a:avLst/>
          </a:prstGeom>
          <a:ln w="41275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048910" y="5588000"/>
            <a:ext cx="2986515" cy="461665"/>
          </a:xfrm>
          <a:prstGeom prst="rect">
            <a:avLst/>
          </a:prstGeom>
          <a:noFill/>
          <a:ln w="44450">
            <a:solidFill>
              <a:srgbClr val="F9DBDD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Don’t do this either </a:t>
            </a:r>
            <a:r>
              <a:rPr lang="en-US" sz="2400" dirty="0" smtClean="0">
                <a:latin typeface="Times New Roman"/>
                <a:cs typeface="Times New Roman"/>
                <a:sym typeface="Wingdings"/>
              </a:rPr>
              <a:t>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52090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828" y="288927"/>
            <a:ext cx="5991735" cy="457198"/>
          </a:xfrm>
        </p:spPr>
        <p:txBody>
          <a:bodyPr>
            <a:normAutofit fontScale="90000"/>
          </a:bodyPr>
          <a:lstStyle/>
          <a:p>
            <a:r>
              <a:rPr lang="en-US" sz="28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HashSetIterator</a:t>
            </a:r>
            <a:r>
              <a:rPr lang="en-US" sz="28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is an  </a:t>
            </a:r>
            <a:r>
              <a:rPr lang="en-US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inner class </a:t>
            </a:r>
            <a:r>
              <a:rPr lang="en-US" sz="28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of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HashSet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58874" y="4095651"/>
            <a:ext cx="7286625" cy="2308324"/>
          </a:xfrm>
          <a:prstGeom prst="rect">
            <a:avLst/>
          </a:prstGeom>
          <a:ln w="12700"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public</a:t>
            </a:r>
            <a:r>
              <a:rPr lang="en-US" sz="2400" b="0" dirty="0" smtClean="0"/>
              <a:t> </a:t>
            </a:r>
            <a:r>
              <a:rPr lang="en-US" sz="2400" b="1" dirty="0" smtClean="0"/>
              <a:t>class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HashSet</a:t>
            </a:r>
            <a:r>
              <a:rPr lang="en-US" sz="2400" b="0" dirty="0" smtClean="0"/>
              <a:t>&lt;T&gt;  </a:t>
            </a:r>
            <a:r>
              <a:rPr lang="en-US" sz="2400" b="1" dirty="0" smtClean="0"/>
              <a:t>implements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Iterable</a:t>
            </a:r>
            <a:r>
              <a:rPr lang="en-US" sz="2400" b="0" dirty="0" smtClean="0"/>
              <a:t>&lt;T&gt; {</a:t>
            </a:r>
          </a:p>
          <a:p>
            <a:r>
              <a:rPr lang="en-US" sz="2400" dirty="0" smtClean="0"/>
              <a:t>   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err="1" smtClean="0"/>
              <a:t>boolean</a:t>
            </a:r>
            <a:r>
              <a:rPr lang="en-US" sz="2400" dirty="0" smtClean="0"/>
              <a:t> add(T x)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…</a:t>
            </a:r>
          </a:p>
          <a:p>
            <a:r>
              <a:rPr lang="en-US" sz="2400" b="1" dirty="0" smtClean="0">
                <a:solidFill>
                  <a:srgbClr val="000000"/>
                </a:solidFill>
              </a:rPr>
              <a:t>      public</a:t>
            </a:r>
            <a:r>
              <a:rPr lang="en-US" sz="2400" dirty="0" smtClean="0">
                <a:solidFill>
                  <a:srgbClr val="000000"/>
                </a:solidFill>
              </a:rPr>
              <a:t> @Override Iterator&lt;T&gt; iterator( )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dirty="0" err="1" smtClean="0"/>
              <a:t>HashSetIterator</a:t>
            </a:r>
            <a:r>
              <a:rPr lang="en-US" sz="2400" dirty="0" smtClean="0"/>
              <a:t>&lt;T&gt; </a:t>
            </a:r>
            <a:r>
              <a:rPr lang="en-US" sz="2400" b="1" dirty="0" smtClean="0"/>
              <a:t>implements</a:t>
            </a:r>
            <a:r>
              <a:rPr lang="en-US" sz="2400" dirty="0" smtClean="0"/>
              <a:t> iterator</a:t>
            </a:r>
          </a:p>
          <a:p>
            <a:r>
              <a:rPr lang="en-US" sz="2400" dirty="0" smtClean="0"/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14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343525" y="878126"/>
            <a:ext cx="3061248" cy="2954773"/>
            <a:chOff x="5422900" y="878126"/>
            <a:chExt cx="3061248" cy="2954773"/>
          </a:xfrm>
        </p:grpSpPr>
        <p:sp>
          <p:nvSpPr>
            <p:cNvPr id="11" name="TextBox 10"/>
            <p:cNvSpPr txBox="1"/>
            <p:nvPr/>
          </p:nvSpPr>
          <p:spPr>
            <a:xfrm>
              <a:off x="5422900" y="886738"/>
              <a:ext cx="435523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200" dirty="0" err="1" smtClean="0">
                  <a:latin typeface="Times New Roman"/>
                  <a:cs typeface="Times New Roman"/>
                </a:rPr>
                <a:t>hs</a:t>
              </a:r>
              <a:endParaRPr lang="en-US" sz="2200" dirty="0">
                <a:latin typeface="Times New Roman"/>
                <a:cs typeface="Times New Roman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858423" y="878126"/>
              <a:ext cx="1155700" cy="4308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Times New Roman"/>
                  <a:cs typeface="Times New Roman"/>
                </a:rPr>
                <a:t>HS@24</a:t>
              </a:r>
              <a:endParaRPr lang="en-US" sz="2200" dirty="0">
                <a:latin typeface="Times New Roman"/>
                <a:cs typeface="Times New Roman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328448" y="1268651"/>
              <a:ext cx="1155700" cy="4308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Times New Roman"/>
                  <a:cs typeface="Times New Roman"/>
                </a:rPr>
                <a:t>HS@24</a:t>
              </a:r>
              <a:endParaRPr lang="en-US" sz="2200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523581" y="1709241"/>
              <a:ext cx="2953669" cy="212365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Times New Roman"/>
                  <a:cs typeface="Times New Roman"/>
                </a:rPr>
                <a:t>… add(…)     iterator()</a:t>
              </a:r>
            </a:p>
            <a:p>
              <a:r>
                <a:rPr lang="en-US" sz="2200" dirty="0" err="1" smtClean="0">
                  <a:solidFill>
                    <a:srgbClr val="FF0000"/>
                  </a:solidFill>
                  <a:latin typeface="Times New Roman"/>
                  <a:cs typeface="Times New Roman"/>
                </a:rPr>
                <a:t>HashSetIterator</a:t>
              </a:r>
              <a:endParaRPr lang="en-US" sz="2200" dirty="0" smtClean="0">
                <a:solidFill>
                  <a:srgbClr val="FF0000"/>
                </a:solidFill>
                <a:latin typeface="Times New Roman"/>
                <a:cs typeface="Times New Roman"/>
              </a:endParaRPr>
            </a:p>
            <a:p>
              <a:endParaRPr lang="en-US" sz="2200" dirty="0">
                <a:latin typeface="Times New Roman"/>
                <a:cs typeface="Times New Roman"/>
              </a:endParaRPr>
            </a:p>
            <a:p>
              <a:endParaRPr lang="en-US" sz="2200" dirty="0" smtClean="0">
                <a:latin typeface="Times New Roman"/>
                <a:cs typeface="Times New Roman"/>
              </a:endParaRPr>
            </a:p>
            <a:p>
              <a:endParaRPr lang="en-US" sz="2200" dirty="0">
                <a:latin typeface="Times New Roman"/>
                <a:cs typeface="Times New Roman"/>
              </a:endParaRPr>
            </a:p>
            <a:p>
              <a:endParaRPr lang="en-US" sz="2200" dirty="0">
                <a:latin typeface="Times New Roman"/>
                <a:cs typeface="Times New Roman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14828" y="1168659"/>
            <a:ext cx="410479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Declared within </a:t>
            </a:r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, often made private so can’t be referenced directly from outside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61025" y="2568099"/>
            <a:ext cx="62328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size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52563" y="2559487"/>
            <a:ext cx="577850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20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24675" y="2577624"/>
            <a:ext cx="325730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b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34530" y="2569012"/>
            <a:ext cx="1163343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C[]@24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80869" y="2913260"/>
            <a:ext cx="3005951" cy="830997"/>
          </a:xfrm>
          <a:prstGeom prst="rect">
            <a:avLst/>
          </a:prstGeom>
          <a:solidFill>
            <a:srgbClr val="F9DBDD"/>
          </a:solidFill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/>
                <a:cs typeface="Times New Roman"/>
              </a:rPr>
              <a:t>HashSetIterator</a:t>
            </a:r>
            <a:r>
              <a:rPr lang="en-US" sz="2400" dirty="0" smtClean="0">
                <a:latin typeface="Times New Roman"/>
                <a:cs typeface="Times New Roman"/>
              </a:rPr>
              <a:t> is</a:t>
            </a:r>
          </a:p>
          <a:p>
            <a:r>
              <a:rPr lang="en-US" sz="2400" dirty="0">
                <a:latin typeface="Times New Roman"/>
                <a:cs typeface="Times New Roman"/>
              </a:rPr>
              <a:t>i</a:t>
            </a:r>
            <a:r>
              <a:rPr lang="en-US" sz="2400" dirty="0" smtClean="0">
                <a:latin typeface="Times New Roman"/>
                <a:cs typeface="Times New Roman"/>
              </a:rPr>
              <a:t>n each </a:t>
            </a:r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 object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46887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820" y="463292"/>
            <a:ext cx="4818429" cy="2046723"/>
          </a:xfrm>
        </p:spPr>
        <p:txBody>
          <a:bodyPr anchor="t" anchorCtr="0">
            <a:normAutofit/>
          </a:bodyPr>
          <a:lstStyle/>
          <a:p>
            <a:pPr algn="l"/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Think of  </a:t>
            </a:r>
            <a:r>
              <a:rPr lang="en-US" sz="2400" b="1" dirty="0" err="1" smtClean="0">
                <a:latin typeface="Times New Roman"/>
                <a:cs typeface="Times New Roman"/>
              </a:rPr>
              <a:t>HashSetIterator</a:t>
            </a:r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objects also as being inside a </a:t>
            </a:r>
            <a:r>
              <a:rPr lang="en-US" sz="2400" b="1" dirty="0" err="1" smtClean="0">
                <a:latin typeface="Times New Roman"/>
                <a:cs typeface="Times New Roman"/>
              </a:rPr>
              <a:t>HashSet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o</a:t>
            </a:r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bject.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Then, normal inside-out rule shows you that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hasNext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()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and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next()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can reference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b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and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size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15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88820" y="2573515"/>
            <a:ext cx="3961391" cy="2308324"/>
          </a:xfrm>
          <a:prstGeom prst="rect">
            <a:avLst/>
          </a:prstGeom>
          <a:noFill/>
          <a:ln w="15875"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&lt;C&gt; </a:t>
            </a:r>
            <a:r>
              <a:rPr lang="en-US" sz="2400" dirty="0" err="1" smtClean="0">
                <a:latin typeface="Times New Roman"/>
                <a:cs typeface="Times New Roman"/>
              </a:rPr>
              <a:t>hs</a:t>
            </a:r>
            <a:r>
              <a:rPr lang="en-US" sz="2400" dirty="0" smtClean="0">
                <a:latin typeface="Times New Roman"/>
                <a:cs typeface="Times New Roman"/>
              </a:rPr>
              <a:t>= 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              new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&lt;C&gt;();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…</a:t>
            </a:r>
          </a:p>
          <a:p>
            <a:r>
              <a:rPr lang="en-US" sz="2400" dirty="0">
                <a:latin typeface="Times New Roman"/>
                <a:cs typeface="Times New Roman"/>
              </a:rPr>
              <a:t>Iterator</a:t>
            </a:r>
            <a:r>
              <a:rPr lang="en-US" sz="2400" dirty="0" smtClean="0">
                <a:latin typeface="Times New Roman"/>
                <a:cs typeface="Times New Roman"/>
              </a:rPr>
              <a:t>&lt;</a:t>
            </a:r>
            <a:r>
              <a:rPr lang="en-US" sz="2400" dirty="0">
                <a:latin typeface="Times New Roman"/>
                <a:cs typeface="Times New Roman"/>
              </a:rPr>
              <a:t>C</a:t>
            </a:r>
            <a:r>
              <a:rPr lang="en-US" sz="2400" dirty="0" smtClean="0">
                <a:latin typeface="Times New Roman"/>
                <a:cs typeface="Times New Roman"/>
              </a:rPr>
              <a:t>&gt; it1= </a:t>
            </a:r>
            <a:r>
              <a:rPr lang="en-US" sz="2400" dirty="0" err="1" smtClean="0">
                <a:latin typeface="Times New Roman"/>
                <a:cs typeface="Times New Roman"/>
              </a:rPr>
              <a:t>hs.iterator</a:t>
            </a:r>
            <a:r>
              <a:rPr lang="en-US" sz="2400" dirty="0" smtClean="0">
                <a:latin typeface="Times New Roman"/>
                <a:cs typeface="Times New Roman"/>
              </a:rPr>
              <a:t>();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Iterator&lt;C&gt; it2= </a:t>
            </a:r>
            <a:r>
              <a:rPr lang="en-US" sz="2400" dirty="0" err="1" smtClean="0">
                <a:latin typeface="Times New Roman"/>
                <a:cs typeface="Times New Roman"/>
              </a:rPr>
              <a:t>hs.iterator</a:t>
            </a:r>
            <a:r>
              <a:rPr lang="en-US" sz="2400" dirty="0" smtClean="0">
                <a:latin typeface="Times New Roman"/>
                <a:cs typeface="Times New Roman"/>
              </a:rPr>
              <a:t>();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5007249" y="1100137"/>
            <a:ext cx="3378748" cy="5367098"/>
            <a:chOff x="5105400" y="973376"/>
            <a:chExt cx="3378748" cy="5367098"/>
          </a:xfrm>
        </p:grpSpPr>
        <p:sp>
          <p:nvSpPr>
            <p:cNvPr id="11" name="TextBox 10"/>
            <p:cNvSpPr txBox="1"/>
            <p:nvPr/>
          </p:nvSpPr>
          <p:spPr>
            <a:xfrm>
              <a:off x="5105400" y="981988"/>
              <a:ext cx="435523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200" dirty="0" err="1" smtClean="0">
                  <a:latin typeface="Times New Roman"/>
                  <a:cs typeface="Times New Roman"/>
                </a:rPr>
                <a:t>hs</a:t>
              </a:r>
              <a:endParaRPr lang="en-US" sz="2200" dirty="0">
                <a:latin typeface="Times New Roman"/>
                <a:cs typeface="Times New Roman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40923" y="973376"/>
              <a:ext cx="1155700" cy="4308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Times New Roman"/>
                  <a:cs typeface="Times New Roman"/>
                </a:rPr>
                <a:t>HS@24</a:t>
              </a:r>
              <a:endParaRPr lang="en-US" sz="2200" dirty="0">
                <a:latin typeface="Times New Roman"/>
                <a:cs typeface="Times New Roman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328448" y="1744901"/>
              <a:ext cx="1155700" cy="4308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Times New Roman"/>
                  <a:cs typeface="Times New Roman"/>
                </a:rPr>
                <a:t>HS@24</a:t>
              </a:r>
              <a:endParaRPr lang="en-US" sz="2200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523581" y="2185491"/>
              <a:ext cx="2953669" cy="415498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Times New Roman"/>
                  <a:cs typeface="Times New Roman"/>
                </a:rPr>
                <a:t>… add(…)     iterator()</a:t>
              </a:r>
            </a:p>
            <a:p>
              <a:r>
                <a:rPr lang="en-US" sz="2200" dirty="0" err="1" smtClean="0">
                  <a:latin typeface="Times New Roman"/>
                  <a:cs typeface="Times New Roman"/>
                </a:rPr>
                <a:t>HashSetIterator</a:t>
              </a:r>
              <a:endParaRPr lang="en-US" sz="2200" dirty="0" smtClean="0">
                <a:latin typeface="Times New Roman"/>
                <a:cs typeface="Times New Roman"/>
              </a:endParaRPr>
            </a:p>
            <a:p>
              <a:endParaRPr lang="en-US" sz="2200" dirty="0">
                <a:latin typeface="Times New Roman"/>
                <a:cs typeface="Times New Roman"/>
              </a:endParaRPr>
            </a:p>
            <a:p>
              <a:endParaRPr lang="en-US" sz="2200" dirty="0" smtClean="0">
                <a:latin typeface="Times New Roman"/>
                <a:cs typeface="Times New Roman"/>
              </a:endParaRPr>
            </a:p>
            <a:p>
              <a:endParaRPr lang="en-US" sz="2200" dirty="0">
                <a:latin typeface="Times New Roman"/>
                <a:cs typeface="Times New Roman"/>
              </a:endParaRPr>
            </a:p>
            <a:p>
              <a:endParaRPr lang="en-US" sz="2200" dirty="0" smtClean="0">
                <a:latin typeface="Times New Roman"/>
                <a:cs typeface="Times New Roman"/>
              </a:endParaRPr>
            </a:p>
            <a:p>
              <a:endParaRPr lang="en-US" sz="2200" dirty="0">
                <a:latin typeface="Times New Roman"/>
                <a:cs typeface="Times New Roman"/>
              </a:endParaRPr>
            </a:p>
            <a:p>
              <a:endParaRPr lang="en-US" sz="2200" dirty="0" smtClean="0">
                <a:latin typeface="Times New Roman"/>
                <a:cs typeface="Times New Roman"/>
              </a:endParaRPr>
            </a:p>
            <a:p>
              <a:endParaRPr lang="en-US" sz="2200" dirty="0">
                <a:latin typeface="Times New Roman"/>
                <a:cs typeface="Times New Roman"/>
              </a:endParaRPr>
            </a:p>
            <a:p>
              <a:endParaRPr lang="en-US" sz="2200" dirty="0" smtClean="0">
                <a:latin typeface="Times New Roman"/>
                <a:cs typeface="Times New Roman"/>
              </a:endParaRPr>
            </a:p>
            <a:p>
              <a:endParaRPr lang="en-US" sz="2200" dirty="0">
                <a:latin typeface="Times New Roman"/>
                <a:cs typeface="Times New Roman"/>
              </a:endParaRPr>
            </a:p>
            <a:p>
              <a:endParaRPr lang="en-US" sz="2200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207126" y="463531"/>
            <a:ext cx="2146299" cy="4543603"/>
            <a:chOff x="6036224" y="-175974"/>
            <a:chExt cx="2146299" cy="4543603"/>
          </a:xfrm>
        </p:grpSpPr>
        <p:grpSp>
          <p:nvGrpSpPr>
            <p:cNvPr id="10" name="Group 9"/>
            <p:cNvGrpSpPr/>
            <p:nvPr/>
          </p:nvGrpSpPr>
          <p:grpSpPr>
            <a:xfrm>
              <a:off x="6591300" y="-175974"/>
              <a:ext cx="1591223" cy="439499"/>
              <a:chOff x="4400550" y="-80724"/>
              <a:chExt cx="1591223" cy="439499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400550" y="-72112"/>
                <a:ext cx="482499" cy="4308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latin typeface="Times New Roman"/>
                    <a:cs typeface="Times New Roman"/>
                  </a:rPr>
                  <a:t>it1</a:t>
                </a:r>
                <a:endParaRPr lang="en-US" sz="22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836073" y="-80724"/>
                <a:ext cx="1155700" cy="43088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err="1">
                    <a:latin typeface="Times New Roman"/>
                    <a:cs typeface="Times New Roman"/>
                  </a:rPr>
                  <a:t>HSI</a:t>
                </a:r>
                <a:r>
                  <a:rPr lang="en-US" sz="2200" dirty="0" err="1" smtClean="0">
                    <a:latin typeface="Times New Roman"/>
                    <a:cs typeface="Times New Roman"/>
                  </a:rPr>
                  <a:t>@bc</a:t>
                </a:r>
                <a:endParaRPr lang="en-US" sz="2200" dirty="0"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6925223" y="3167301"/>
              <a:ext cx="1155700" cy="4308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 err="1" smtClean="0">
                  <a:latin typeface="Times New Roman"/>
                  <a:cs typeface="Times New Roman"/>
                </a:rPr>
                <a:t>HIS@d</a:t>
              </a:r>
              <a:endParaRPr lang="en-US" sz="2200" dirty="0">
                <a:latin typeface="Times New Roman"/>
                <a:cs typeface="Times New Roman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36224" y="3598188"/>
              <a:ext cx="2044700" cy="76944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200" dirty="0" err="1" smtClean="0">
                  <a:latin typeface="Times New Roman"/>
                  <a:cs typeface="Times New Roman"/>
                </a:rPr>
                <a:t>hasNext</a:t>
              </a:r>
              <a:r>
                <a:rPr lang="en-US" sz="2200" dirty="0" smtClean="0">
                  <a:latin typeface="Times New Roman"/>
                  <a:cs typeface="Times New Roman"/>
                </a:rPr>
                <a:t>() {…}</a:t>
              </a:r>
            </a:p>
            <a:p>
              <a:pPr algn="r"/>
              <a:r>
                <a:rPr lang="en-US" sz="2200" dirty="0">
                  <a:latin typeface="Times New Roman"/>
                  <a:cs typeface="Times New Roman"/>
                </a:rPr>
                <a:t>n</a:t>
              </a:r>
              <a:r>
                <a:rPr lang="en-US" sz="2200" dirty="0" smtClean="0">
                  <a:latin typeface="Times New Roman"/>
                  <a:cs typeface="Times New Roman"/>
                </a:rPr>
                <a:t>ext() {…}</a:t>
              </a:r>
              <a:endParaRPr lang="en-US" sz="2200" dirty="0">
                <a:latin typeface="Times New Roman"/>
                <a:cs typeface="Times New Roman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804025" y="5133956"/>
            <a:ext cx="1155700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err="1">
                <a:latin typeface="Times New Roman"/>
                <a:cs typeface="Times New Roman"/>
              </a:rPr>
              <a:t>HSI</a:t>
            </a:r>
            <a:r>
              <a:rPr lang="en-US" sz="2200" dirty="0" err="1" smtClean="0">
                <a:latin typeface="Times New Roman"/>
                <a:cs typeface="Times New Roman"/>
              </a:rPr>
              <a:t>@bc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15026" y="5564843"/>
            <a:ext cx="20447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200" dirty="0" err="1" smtClean="0">
                <a:latin typeface="Times New Roman"/>
                <a:cs typeface="Times New Roman"/>
              </a:rPr>
              <a:t>hasNext</a:t>
            </a:r>
            <a:r>
              <a:rPr lang="en-US" sz="2200" dirty="0" smtClean="0">
                <a:latin typeface="Times New Roman"/>
                <a:cs typeface="Times New Roman"/>
              </a:rPr>
              <a:t>() {…}</a:t>
            </a:r>
          </a:p>
          <a:p>
            <a:pPr algn="r"/>
            <a:r>
              <a:rPr lang="en-US" sz="2200" dirty="0">
                <a:latin typeface="Times New Roman"/>
                <a:cs typeface="Times New Roman"/>
              </a:rPr>
              <a:t>n</a:t>
            </a:r>
            <a:r>
              <a:rPr lang="en-US" sz="2200" dirty="0" smtClean="0">
                <a:latin typeface="Times New Roman"/>
                <a:cs typeface="Times New Roman"/>
              </a:rPr>
              <a:t>ext() {…}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87602" y="1069043"/>
            <a:ext cx="482499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it2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23125" y="1060431"/>
            <a:ext cx="1155700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Times New Roman"/>
                <a:cs typeface="Times New Roman"/>
              </a:rPr>
              <a:t>HIS@d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49900" y="3139599"/>
            <a:ext cx="62328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size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141438" y="3130987"/>
            <a:ext cx="577850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20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13550" y="3149124"/>
            <a:ext cx="325730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b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123405" y="3140512"/>
            <a:ext cx="1163343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C[]@24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0656" y="5273487"/>
            <a:ext cx="4911398" cy="1200328"/>
          </a:xfrm>
          <a:prstGeom prst="rect">
            <a:avLst/>
          </a:prstGeom>
          <a:solidFill>
            <a:srgbClr val="F9DBDD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Diagram: two </a:t>
            </a:r>
            <a:r>
              <a:rPr lang="en-US" sz="2400" dirty="0" err="1" smtClean="0">
                <a:latin typeface="Times New Roman"/>
                <a:cs typeface="Times New Roman"/>
              </a:rPr>
              <a:t>HashSetIterator</a:t>
            </a:r>
            <a:r>
              <a:rPr lang="en-US" sz="2400" dirty="0" smtClean="0">
                <a:latin typeface="Times New Roman"/>
                <a:cs typeface="Times New Roman"/>
              </a:rPr>
              <a:t> objects in </a:t>
            </a:r>
            <a:r>
              <a:rPr lang="en-US" sz="24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object. </a:t>
            </a:r>
            <a:r>
              <a:rPr lang="en-US" sz="2400" dirty="0">
                <a:latin typeface="Times New Roman"/>
                <a:cs typeface="Times New Roman"/>
              </a:rPr>
              <a:t>T</a:t>
            </a:r>
            <a:r>
              <a:rPr lang="en-US" sz="2400" dirty="0" smtClean="0">
                <a:latin typeface="Times New Roman"/>
                <a:cs typeface="Times New Roman"/>
              </a:rPr>
              <a:t>wo enumerations of set going on at same time? 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22954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1" y="369888"/>
            <a:ext cx="5508624" cy="64611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A </a:t>
            </a:r>
            <a:r>
              <a:rPr lang="en-US" sz="28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foreach</a:t>
            </a:r>
            <a:r>
              <a:rPr lang="en-US" sz="28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loop within a </a:t>
            </a:r>
            <a:r>
              <a:rPr lang="en-US" sz="28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foreach</a:t>
            </a:r>
            <a:r>
              <a:rPr lang="en-US" sz="28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loop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1132" y="4912231"/>
            <a:ext cx="8038895" cy="1569660"/>
          </a:xfrm>
          <a:prstGeom prst="rect">
            <a:avLst/>
          </a:prstGeom>
          <a:ln w="12700"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public</a:t>
            </a:r>
            <a:r>
              <a:rPr lang="en-US" sz="2400" b="0" dirty="0" smtClean="0"/>
              <a:t> </a:t>
            </a:r>
            <a:r>
              <a:rPr lang="en-US" sz="2400" b="1" dirty="0" smtClean="0"/>
              <a:t>class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HashSet</a:t>
            </a:r>
            <a:r>
              <a:rPr lang="en-US" sz="2400" b="0" dirty="0" smtClean="0"/>
              <a:t>&lt;T&gt;  </a:t>
            </a:r>
            <a:r>
              <a:rPr lang="en-US" sz="2400" b="1" dirty="0" smtClean="0"/>
              <a:t>implements 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Iterable</a:t>
            </a:r>
            <a:r>
              <a:rPr lang="en-US" sz="2400" b="0" dirty="0" smtClean="0"/>
              <a:t>&lt;T&gt;;</a:t>
            </a:r>
          </a:p>
          <a:p>
            <a:r>
              <a:rPr lang="en-US" sz="2400" b="1" dirty="0" smtClean="0">
                <a:solidFill>
                  <a:srgbClr val="000000"/>
                </a:solidFill>
              </a:rPr>
              <a:t>      public</a:t>
            </a:r>
            <a:r>
              <a:rPr lang="en-US" sz="2400" dirty="0" smtClean="0">
                <a:solidFill>
                  <a:srgbClr val="000000"/>
                </a:solidFill>
              </a:rPr>
              <a:t> @Override Iterator&lt;T&gt; iterator( )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dirty="0" err="1" smtClean="0"/>
              <a:t>HashSetIterator</a:t>
            </a:r>
            <a:r>
              <a:rPr lang="en-US" sz="2400" dirty="0" smtClean="0"/>
              <a:t>&lt;T&gt; </a:t>
            </a:r>
            <a:r>
              <a:rPr lang="en-US" sz="2400" b="1" dirty="0" smtClean="0"/>
              <a:t>implements</a:t>
            </a:r>
            <a:r>
              <a:rPr lang="en-US" sz="2400" dirty="0" smtClean="0"/>
              <a:t> Iterator</a:t>
            </a:r>
          </a:p>
          <a:p>
            <a:r>
              <a:rPr lang="en-US" sz="2400" dirty="0" smtClean="0"/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16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46578" y="1428750"/>
            <a:ext cx="642019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&lt;Integer&gt; </a:t>
            </a:r>
            <a:r>
              <a:rPr lang="en-US" sz="2400" dirty="0" err="1" smtClean="0">
                <a:latin typeface="Times New Roman"/>
                <a:cs typeface="Times New Roman"/>
              </a:rPr>
              <a:t>hs</a:t>
            </a:r>
            <a:r>
              <a:rPr lang="en-US" sz="2400" dirty="0" smtClean="0">
                <a:latin typeface="Times New Roman"/>
                <a:cs typeface="Times New Roman"/>
              </a:rPr>
              <a:t>=  </a:t>
            </a:r>
            <a:r>
              <a:rPr lang="en-US" sz="2400" b="1" dirty="0" smtClean="0">
                <a:latin typeface="Times New Roman"/>
                <a:cs typeface="Times New Roman"/>
              </a:rPr>
              <a:t>new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&lt;Integer&gt;();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Add a bunch of strings to </a:t>
            </a:r>
            <a:r>
              <a:rPr lang="en-US" sz="2400" dirty="0" err="1" smtClean="0">
                <a:latin typeface="Times New Roman"/>
                <a:cs typeface="Times New Roman"/>
              </a:rPr>
              <a:t>hs</a:t>
            </a:r>
            <a:r>
              <a:rPr lang="en-US" sz="2400" dirty="0" smtClean="0">
                <a:latin typeface="Times New Roman"/>
                <a:cs typeface="Times New Roman"/>
              </a:rPr>
              <a:t>;</a:t>
            </a:r>
          </a:p>
          <a:p>
            <a:endParaRPr lang="en-US" sz="2400" dirty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r>
              <a:rPr lang="en-US" sz="2400" b="1" dirty="0" smtClean="0">
                <a:latin typeface="Times New Roman"/>
                <a:cs typeface="Times New Roman"/>
              </a:rPr>
              <a:t>for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(Integer  k : </a:t>
            </a:r>
            <a:r>
              <a:rPr lang="en-US" sz="2400" dirty="0" err="1">
                <a:latin typeface="Times New Roman"/>
                <a:cs typeface="Times New Roman"/>
              </a:rPr>
              <a:t>hs</a:t>
            </a:r>
            <a:r>
              <a:rPr lang="en-US" sz="2400" dirty="0">
                <a:latin typeface="Times New Roman"/>
                <a:cs typeface="Times New Roman"/>
              </a:rPr>
              <a:t>) {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</a:t>
            </a:r>
            <a:r>
              <a:rPr lang="en-US" sz="2400" b="1" dirty="0" smtClean="0">
                <a:latin typeface="Times New Roman"/>
                <a:cs typeface="Times New Roman"/>
              </a:rPr>
              <a:t>for</a:t>
            </a:r>
            <a:r>
              <a:rPr lang="en-US" sz="2400" dirty="0" smtClean="0">
                <a:latin typeface="Times New Roman"/>
                <a:cs typeface="Times New Roman"/>
              </a:rPr>
              <a:t> (Integer h : </a:t>
            </a:r>
            <a:r>
              <a:rPr lang="en-US" sz="2400" dirty="0" err="1" smtClean="0">
                <a:latin typeface="Times New Roman"/>
                <a:cs typeface="Times New Roman"/>
              </a:rPr>
              <a:t>hs</a:t>
            </a:r>
            <a:r>
              <a:rPr lang="en-US" sz="2400" dirty="0" smtClean="0">
                <a:latin typeface="Times New Roman"/>
                <a:cs typeface="Times New Roman"/>
              </a:rPr>
              <a:t>) {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            Compare set elements k and h in some way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     }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32303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828" y="288927"/>
            <a:ext cx="7803672" cy="646112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800000"/>
                </a:solidFill>
                <a:latin typeface="Times New Roman"/>
                <a:cs typeface="Times New Roman"/>
              </a:rPr>
              <a:t>Nested class    Inner class    static nested class</a:t>
            </a:r>
            <a:endParaRPr lang="en-US" sz="2800" b="1" dirty="0">
              <a:solidFill>
                <a:srgbClr val="8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5312" y="955528"/>
            <a:ext cx="7897813" cy="3062377"/>
          </a:xfrm>
          <a:prstGeom prst="rect">
            <a:avLst/>
          </a:prstGeom>
          <a:ln w="12700"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public</a:t>
            </a:r>
            <a:r>
              <a:rPr lang="en-US" sz="2400" b="0" dirty="0" smtClean="0"/>
              <a:t> </a:t>
            </a:r>
            <a:r>
              <a:rPr lang="en-US" sz="2400" b="1" dirty="0" smtClean="0"/>
              <a:t>class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HashSet</a:t>
            </a:r>
            <a:r>
              <a:rPr lang="en-US" sz="2400" b="0" dirty="0" smtClean="0"/>
              <a:t>&lt;T&gt;  </a:t>
            </a:r>
            <a:r>
              <a:rPr lang="en-US" sz="2400" b="1" dirty="0" smtClean="0"/>
              <a:t>implements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Iterable</a:t>
            </a:r>
            <a:r>
              <a:rPr lang="en-US" sz="2400" b="0" dirty="0" smtClean="0"/>
              <a:t>&lt;T&gt;;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   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err="1" smtClean="0"/>
              <a:t>boolean</a:t>
            </a:r>
            <a:r>
              <a:rPr lang="en-US" sz="2400" dirty="0" smtClean="0"/>
              <a:t> add(T x)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 …</a:t>
            </a:r>
          </a:p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rgbClr val="000000"/>
                </a:solidFill>
              </a:rPr>
              <a:t>      public</a:t>
            </a:r>
            <a:r>
              <a:rPr lang="en-US" sz="2400" dirty="0" smtClean="0">
                <a:solidFill>
                  <a:srgbClr val="000000"/>
                </a:solidFill>
              </a:rPr>
              <a:t> @Override Iterator&lt;T&gt; iterator( )</a:t>
            </a:r>
            <a:endParaRPr lang="en-US" sz="2400" dirty="0"/>
          </a:p>
          <a:p>
            <a:pPr>
              <a:spcBef>
                <a:spcPts val="6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HashSetIterator</a:t>
            </a:r>
            <a:r>
              <a:rPr lang="en-US" sz="2400" dirty="0" smtClean="0"/>
              <a:t>&lt;T&gt; </a:t>
            </a:r>
            <a:r>
              <a:rPr lang="en-US" sz="2400" b="1" dirty="0" smtClean="0"/>
              <a:t>implements</a:t>
            </a:r>
            <a:r>
              <a:rPr lang="en-US" sz="2400" dirty="0" smtClean="0"/>
              <a:t> Iterator {}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/>
              <a:t>static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HashEntry</a:t>
            </a:r>
            <a:r>
              <a:rPr lang="en-US" sz="2400" dirty="0" smtClean="0"/>
              <a:t>&lt;T&gt; {}</a:t>
            </a:r>
          </a:p>
          <a:p>
            <a:r>
              <a:rPr lang="en-US" sz="2400" dirty="0" smtClean="0"/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17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95312" y="4554834"/>
            <a:ext cx="8091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Nested class</a:t>
            </a:r>
            <a:r>
              <a:rPr lang="en-US" sz="2400" dirty="0" smtClean="0">
                <a:latin typeface="Times New Roman"/>
                <a:cs typeface="Times New Roman"/>
              </a:rPr>
              <a:t>: a class declared inside another: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HashSetIterator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and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HashEntry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are declared within class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, so they are nested classes.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041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828" y="288927"/>
            <a:ext cx="7803672" cy="64611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Nested class    </a:t>
            </a:r>
            <a:r>
              <a:rPr lang="en-US" sz="2800" b="1" dirty="0">
                <a:solidFill>
                  <a:srgbClr val="800000"/>
                </a:solidFill>
                <a:latin typeface="Times New Roman"/>
                <a:cs typeface="Times New Roman"/>
              </a:rPr>
              <a:t>Inner </a:t>
            </a:r>
            <a:r>
              <a:rPr lang="en-US" sz="28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class    static nested class</a:t>
            </a:r>
            <a:endParaRPr lang="en-US" sz="2800" b="1" dirty="0">
              <a:solidFill>
                <a:srgbClr val="8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5312" y="955528"/>
            <a:ext cx="7897813" cy="3062377"/>
          </a:xfrm>
          <a:prstGeom prst="rect">
            <a:avLst/>
          </a:prstGeom>
          <a:ln w="12700"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public</a:t>
            </a:r>
            <a:r>
              <a:rPr lang="en-US" sz="2400" b="0" dirty="0" smtClean="0"/>
              <a:t> </a:t>
            </a:r>
            <a:r>
              <a:rPr lang="en-US" sz="2400" b="1" dirty="0" smtClean="0"/>
              <a:t>class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HashSet</a:t>
            </a:r>
            <a:r>
              <a:rPr lang="en-US" sz="2400" b="0" dirty="0" smtClean="0"/>
              <a:t>&lt;T&gt;  </a:t>
            </a:r>
            <a:r>
              <a:rPr lang="en-US" sz="2400" b="1" dirty="0" smtClean="0"/>
              <a:t>implements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Iterable</a:t>
            </a:r>
            <a:r>
              <a:rPr lang="en-US" sz="2400" b="0" dirty="0" smtClean="0"/>
              <a:t>&lt;T&gt;;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   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err="1" smtClean="0"/>
              <a:t>boolean</a:t>
            </a:r>
            <a:r>
              <a:rPr lang="en-US" sz="2400" dirty="0" smtClean="0"/>
              <a:t> add(T x)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 …</a:t>
            </a:r>
          </a:p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rgbClr val="000000"/>
                </a:solidFill>
              </a:rPr>
              <a:t>      public</a:t>
            </a:r>
            <a:r>
              <a:rPr lang="en-US" sz="2400" dirty="0" smtClean="0">
                <a:solidFill>
                  <a:srgbClr val="000000"/>
                </a:solidFill>
              </a:rPr>
              <a:t> @Override Iterator&lt;T&gt; iterator( )</a:t>
            </a:r>
            <a:endParaRPr lang="en-US" sz="2400" dirty="0"/>
          </a:p>
          <a:p>
            <a:pPr>
              <a:spcBef>
                <a:spcPts val="6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HashSetIterator</a:t>
            </a:r>
            <a:r>
              <a:rPr lang="en-US" sz="2400" dirty="0" smtClean="0"/>
              <a:t>&lt;T&gt; </a:t>
            </a:r>
            <a:r>
              <a:rPr lang="en-US" sz="2400" b="1" dirty="0" smtClean="0"/>
              <a:t>implements</a:t>
            </a:r>
            <a:r>
              <a:rPr lang="en-US" sz="2400" dirty="0" smtClean="0"/>
              <a:t> Iterator {}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/>
              <a:t>static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dirty="0" err="1" smtClean="0"/>
              <a:t>HashEntry</a:t>
            </a:r>
            <a:r>
              <a:rPr lang="en-US" sz="2400" dirty="0" smtClean="0"/>
              <a:t>&lt;T&gt; {}</a:t>
            </a:r>
          </a:p>
          <a:p>
            <a:r>
              <a:rPr lang="en-US" sz="2400" dirty="0" smtClean="0"/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18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95312" y="4226858"/>
            <a:ext cx="80914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Inner class</a:t>
            </a:r>
            <a:r>
              <a:rPr lang="en-US" sz="2400" dirty="0" smtClean="0">
                <a:latin typeface="Times New Roman"/>
                <a:cs typeface="Times New Roman"/>
              </a:rPr>
              <a:t>: a nested class that is not static. When instances are created, they live within an object of the outer class.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HashSetIterator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is an inner class. It has to live within a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object so that is objects can reference fields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b</a:t>
            </a:r>
            <a:r>
              <a:rPr lang="en-US" sz="2400" dirty="0" smtClean="0">
                <a:latin typeface="Times New Roman"/>
                <a:cs typeface="Times New Roman"/>
              </a:rPr>
              <a:t> and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size</a:t>
            </a:r>
            <a:r>
              <a:rPr lang="en-US" sz="2400" dirty="0" smtClean="0">
                <a:latin typeface="Times New Roman"/>
                <a:cs typeface="Times New Roman"/>
              </a:rPr>
              <a:t>.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See slide 15!</a:t>
            </a:r>
            <a:endParaRPr lang="en-US" sz="2400" dirty="0">
              <a:solidFill>
                <a:srgbClr val="008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80606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828" y="288927"/>
            <a:ext cx="7803672" cy="64611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Nested class    Static nested class    Inner class</a:t>
            </a:r>
            <a:endParaRPr lang="en-US" sz="2800" b="1" dirty="0">
              <a:solidFill>
                <a:srgbClr val="8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5312" y="955528"/>
            <a:ext cx="7897813" cy="3062377"/>
          </a:xfrm>
          <a:prstGeom prst="rect">
            <a:avLst/>
          </a:prstGeom>
          <a:ln w="12700"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public</a:t>
            </a:r>
            <a:r>
              <a:rPr lang="en-US" sz="2400" b="0" dirty="0" smtClean="0"/>
              <a:t> </a:t>
            </a:r>
            <a:r>
              <a:rPr lang="en-US" sz="2400" b="1" dirty="0" smtClean="0"/>
              <a:t>class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HashSet</a:t>
            </a:r>
            <a:r>
              <a:rPr lang="en-US" sz="2400" b="0" dirty="0" smtClean="0"/>
              <a:t>&lt;T&gt;  </a:t>
            </a:r>
            <a:r>
              <a:rPr lang="en-US" sz="2400" b="1" dirty="0" smtClean="0"/>
              <a:t>implements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Iterable</a:t>
            </a:r>
            <a:r>
              <a:rPr lang="en-US" sz="2400" b="0" dirty="0" smtClean="0"/>
              <a:t>&lt;T&gt;;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   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err="1" smtClean="0"/>
              <a:t>boolean</a:t>
            </a:r>
            <a:r>
              <a:rPr lang="en-US" sz="2400" dirty="0" smtClean="0"/>
              <a:t> add(T x)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 …</a:t>
            </a:r>
          </a:p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rgbClr val="000000"/>
                </a:solidFill>
              </a:rPr>
              <a:t>      public</a:t>
            </a:r>
            <a:r>
              <a:rPr lang="en-US" sz="2400" dirty="0" smtClean="0">
                <a:solidFill>
                  <a:srgbClr val="000000"/>
                </a:solidFill>
              </a:rPr>
              <a:t> @Override Iterator&lt;T&gt; iterator( )</a:t>
            </a:r>
            <a:endParaRPr lang="en-US" sz="2400" dirty="0"/>
          </a:p>
          <a:p>
            <a:pPr>
              <a:spcBef>
                <a:spcPts val="6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dirty="0" err="1" smtClean="0"/>
              <a:t>HashSetIterator</a:t>
            </a:r>
            <a:r>
              <a:rPr lang="en-US" sz="2400" dirty="0" smtClean="0"/>
              <a:t>&lt;T&gt; </a:t>
            </a:r>
            <a:r>
              <a:rPr lang="en-US" sz="2400" b="1" dirty="0" smtClean="0"/>
              <a:t>implements</a:t>
            </a:r>
            <a:r>
              <a:rPr lang="en-US" sz="2400" dirty="0" smtClean="0"/>
              <a:t> Iterator {}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/>
              <a:t>static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HashEntry</a:t>
            </a:r>
            <a:r>
              <a:rPr lang="en-US" sz="2400" dirty="0" smtClean="0"/>
              <a:t>&lt;T&gt; {}</a:t>
            </a:r>
          </a:p>
          <a:p>
            <a:r>
              <a:rPr lang="en-US" sz="2400" dirty="0" smtClean="0"/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19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95312" y="4226858"/>
            <a:ext cx="80914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Static nested class</a:t>
            </a:r>
            <a:r>
              <a:rPr lang="en-US" sz="2400" dirty="0" smtClean="0">
                <a:latin typeface="Times New Roman"/>
                <a:cs typeface="Times New Roman"/>
              </a:rPr>
              <a:t>: a nested class that is static. When instances are created, they do </a:t>
            </a:r>
            <a:r>
              <a:rPr lang="en-US" sz="2400" i="1" dirty="0" smtClean="0">
                <a:latin typeface="Times New Roman"/>
                <a:cs typeface="Times New Roman"/>
              </a:rPr>
              <a:t>not</a:t>
            </a:r>
            <a:r>
              <a:rPr lang="en-US" sz="2400" dirty="0" smtClean="0">
                <a:latin typeface="Times New Roman"/>
                <a:cs typeface="Times New Roman"/>
              </a:rPr>
              <a:t> live within an object of the outer class. 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HashEntry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is a static nested class. Its objects do not need to be in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objects because it does not reference </a:t>
            </a:r>
            <a:r>
              <a:rPr lang="en-US" sz="2400" dirty="0" err="1">
                <a:solidFill>
                  <a:srgbClr val="800000"/>
                </a:solidFill>
                <a:latin typeface="Times New Roman"/>
                <a:cs typeface="Times New Roman"/>
              </a:rPr>
              <a:t>HashSet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fields or instance methods.</a:t>
            </a:r>
            <a:endParaRPr lang="en-US" sz="2400" dirty="0">
              <a:solidFill>
                <a:srgbClr val="008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34627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825" y="511869"/>
            <a:ext cx="8270874" cy="719653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800000"/>
                </a:solidFill>
              </a:rPr>
              <a:t>Interface Iterator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825" y="1847532"/>
            <a:ext cx="8270874" cy="415498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Start with interface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Iterator</a:t>
            </a:r>
            <a:r>
              <a:rPr lang="en-US" sz="2400" dirty="0" smtClean="0">
                <a:latin typeface="Times New Roman"/>
                <a:cs typeface="Times New Roman"/>
              </a:rPr>
              <a:t>.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A class that implements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Iterator</a:t>
            </a:r>
            <a:r>
              <a:rPr lang="en-US" sz="2400" dirty="0" smtClean="0">
                <a:latin typeface="Times New Roman"/>
                <a:cs typeface="Times New Roman"/>
              </a:rPr>
              <a:t> needs three functions that make it easy to “enumerate” the elements of a collection —a bag, a set, a list, whatever.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Required functions: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     </a:t>
            </a:r>
            <a:r>
              <a:rPr lang="en-US" sz="24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hasNext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()          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next()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remove()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20015"/>
            <a:ext cx="2133600" cy="365125"/>
          </a:xfrm>
        </p:spPr>
        <p:txBody>
          <a:bodyPr/>
          <a:lstStyle/>
          <a:p>
            <a:fld id="{DF5216D5-7924-7F45-953F-83CA66E37359}" type="slidenum">
              <a:rPr lang="en-US" sz="2000" smtClean="0"/>
              <a:t>2</a:t>
            </a:fld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052887" y="1875060"/>
            <a:ext cx="1635125" cy="461665"/>
          </a:xfrm>
          <a:prstGeom prst="rect">
            <a:avLst/>
          </a:prstGeom>
          <a:solidFill>
            <a:srgbClr val="F9DBDD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</a:t>
            </a:r>
            <a:r>
              <a:rPr lang="en-US" sz="2400" dirty="0" err="1" smtClean="0"/>
              <a:t>java.util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501581" y="5540850"/>
            <a:ext cx="4372862" cy="461665"/>
          </a:xfrm>
          <a:prstGeom prst="rect">
            <a:avLst/>
          </a:prstGeom>
          <a:solidFill>
            <a:srgbClr val="F9DBDD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 enumerate: to provide a list of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8156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828" y="288927"/>
            <a:ext cx="7803672" cy="646112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800000"/>
                </a:solidFill>
                <a:latin typeface="Times New Roman"/>
                <a:cs typeface="Times New Roman"/>
              </a:rPr>
              <a:t>Nested class    Inner class    static nested class</a:t>
            </a:r>
            <a:endParaRPr lang="en-US" sz="2800" b="1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9125" y="935039"/>
            <a:ext cx="6826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M</a:t>
            </a:r>
            <a:r>
              <a:rPr lang="en-US" sz="2400" dirty="0" smtClean="0">
                <a:latin typeface="Times New Roman"/>
                <a:cs typeface="Times New Roman"/>
              </a:rPr>
              <a:t>ake a class an inner class so that its objects can reference fields or instance methods of the outer class.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9124" y="1928167"/>
            <a:ext cx="7858125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Make a class </a:t>
            </a:r>
            <a:r>
              <a:rPr lang="en-US" sz="2400" dirty="0" smtClean="0">
                <a:solidFill>
                  <a:srgbClr val="800000"/>
                </a:solidFill>
              </a:rPr>
              <a:t>SNC</a:t>
            </a:r>
            <a:r>
              <a:rPr lang="en-US" sz="2400" dirty="0" smtClean="0"/>
              <a:t> a static nested class within class </a:t>
            </a:r>
            <a:r>
              <a:rPr lang="en-US" sz="2400" dirty="0" smtClean="0">
                <a:solidFill>
                  <a:srgbClr val="800000"/>
                </a:solidFill>
              </a:rPr>
              <a:t>C</a:t>
            </a:r>
            <a:r>
              <a:rPr lang="en-US" sz="2400" dirty="0" smtClean="0"/>
              <a:t> when: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dirty="0">
                <a:solidFill>
                  <a:srgbClr val="800000"/>
                </a:solidFill>
              </a:rPr>
              <a:t>SNC</a:t>
            </a:r>
            <a:r>
              <a:rPr lang="en-US" sz="2400" dirty="0"/>
              <a:t> </a:t>
            </a:r>
            <a:r>
              <a:rPr lang="en-US" sz="2400" dirty="0" smtClean="0"/>
              <a:t> is used only within </a:t>
            </a:r>
            <a:r>
              <a:rPr lang="en-US" sz="2400" dirty="0">
                <a:solidFill>
                  <a:srgbClr val="800000"/>
                </a:solidFill>
              </a:rPr>
              <a:t>C</a:t>
            </a:r>
            <a:r>
              <a:rPr lang="en-US" sz="2400" dirty="0" smtClean="0"/>
              <a:t>, and there is no need for program parts outside </a:t>
            </a:r>
            <a:r>
              <a:rPr lang="en-US" sz="2400" dirty="0" smtClean="0">
                <a:solidFill>
                  <a:srgbClr val="800000"/>
                </a:solidFill>
              </a:rPr>
              <a:t>C </a:t>
            </a:r>
            <a:r>
              <a:rPr lang="en-US" sz="2400" dirty="0" smtClean="0"/>
              <a:t>to know about </a:t>
            </a:r>
            <a:r>
              <a:rPr lang="en-US" sz="2400" dirty="0">
                <a:solidFill>
                  <a:srgbClr val="800000"/>
                </a:solidFill>
              </a:rPr>
              <a:t>SNC</a:t>
            </a:r>
            <a:r>
              <a:rPr lang="en-US" sz="2400" dirty="0"/>
              <a:t> 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008000"/>
                </a:solidFill>
              </a:rPr>
              <a:t>Example</a:t>
            </a:r>
            <a:r>
              <a:rPr lang="en-US" sz="2400" dirty="0" smtClean="0"/>
              <a:t>: </a:t>
            </a:r>
            <a:r>
              <a:rPr lang="en-US" sz="2400" dirty="0" err="1" smtClean="0">
                <a:solidFill>
                  <a:srgbClr val="800000"/>
                </a:solidFill>
              </a:rPr>
              <a:t>HashEntry</a:t>
            </a:r>
            <a:endParaRPr lang="en-US" sz="2400" dirty="0" smtClean="0">
              <a:solidFill>
                <a:srgbClr val="800000"/>
              </a:solidFill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dirty="0">
                <a:solidFill>
                  <a:srgbClr val="800000"/>
                </a:solidFill>
              </a:rPr>
              <a:t>SNC</a:t>
            </a:r>
            <a:r>
              <a:rPr lang="en-US" sz="2400" dirty="0"/>
              <a:t> </a:t>
            </a:r>
            <a:r>
              <a:rPr lang="en-US" sz="2400" dirty="0" smtClean="0"/>
              <a:t> does not reference any fields or instance methods of </a:t>
            </a:r>
            <a:r>
              <a:rPr lang="en-US" sz="2400" dirty="0">
                <a:solidFill>
                  <a:srgbClr val="800000"/>
                </a:solidFill>
              </a:rPr>
              <a:t>C </a:t>
            </a:r>
            <a:r>
              <a:rPr lang="en-US" sz="2400" dirty="0" smtClean="0"/>
              <a:t>. </a:t>
            </a:r>
            <a:r>
              <a:rPr lang="en-US" sz="2400" dirty="0" smtClean="0">
                <a:solidFill>
                  <a:srgbClr val="008000"/>
                </a:solidFill>
              </a:rPr>
              <a:t>Example</a:t>
            </a:r>
            <a:r>
              <a:rPr lang="en-US" sz="2400" dirty="0" smtClean="0"/>
              <a:t>: </a:t>
            </a:r>
            <a:r>
              <a:rPr lang="en-US" sz="2400" dirty="0" err="1" smtClean="0">
                <a:solidFill>
                  <a:srgbClr val="800000"/>
                </a:solidFill>
              </a:rPr>
              <a:t>HashEntry</a:t>
            </a:r>
            <a:endParaRPr lang="en-US" sz="2400" dirty="0" smtClean="0">
              <a:solidFill>
                <a:srgbClr val="80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400" dirty="0" smtClean="0">
                <a:solidFill>
                  <a:srgbClr val="FF0000"/>
                </a:solidFill>
              </a:rPr>
              <a:t>Effect</a:t>
            </a:r>
            <a:r>
              <a:rPr lang="en-US" sz="2400" dirty="0" smtClean="0"/>
              <a:t>: Nesting </a:t>
            </a:r>
            <a:r>
              <a:rPr lang="en-US" sz="2400" dirty="0">
                <a:solidFill>
                  <a:srgbClr val="800000"/>
                </a:solidFill>
              </a:rPr>
              <a:t>SNC</a:t>
            </a:r>
            <a:r>
              <a:rPr lang="en-US" sz="2400" dirty="0"/>
              <a:t> </a:t>
            </a:r>
            <a:r>
              <a:rPr lang="en-US" sz="2400" dirty="0" smtClean="0"/>
              <a:t>within </a:t>
            </a:r>
            <a:r>
              <a:rPr lang="en-US" sz="2400" dirty="0">
                <a:solidFill>
                  <a:srgbClr val="800000"/>
                </a:solidFill>
              </a:rPr>
              <a:t>C </a:t>
            </a:r>
            <a:r>
              <a:rPr lang="en-US" sz="2400" dirty="0" smtClean="0"/>
              <a:t>hides it from the outside world. Only those interested in how </a:t>
            </a:r>
            <a:r>
              <a:rPr lang="en-US" sz="2400" dirty="0">
                <a:solidFill>
                  <a:srgbClr val="800000"/>
                </a:solidFill>
              </a:rPr>
              <a:t>C </a:t>
            </a:r>
            <a:r>
              <a:rPr lang="en-US" sz="2400" dirty="0" smtClean="0"/>
              <a:t>is implemented need to know about </a:t>
            </a:r>
            <a:r>
              <a:rPr lang="en-US" sz="2400" dirty="0" smtClean="0">
                <a:solidFill>
                  <a:srgbClr val="800000"/>
                </a:solidFill>
              </a:rPr>
              <a:t>it. </a:t>
            </a:r>
            <a:r>
              <a:rPr lang="en-US" sz="2400" dirty="0" smtClean="0">
                <a:solidFill>
                  <a:srgbClr val="000000"/>
                </a:solidFill>
              </a:rPr>
              <a:t>Making </a:t>
            </a:r>
            <a:r>
              <a:rPr lang="en-US" sz="2400" dirty="0">
                <a:solidFill>
                  <a:srgbClr val="800000"/>
                </a:solidFill>
              </a:rPr>
              <a:t>SNC</a:t>
            </a:r>
            <a:r>
              <a:rPr lang="en-US" sz="2400" dirty="0"/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static is more efficient —there is only one copy of the class; it does not reside in objects of class </a:t>
            </a:r>
            <a:r>
              <a:rPr lang="en-US" sz="2400" dirty="0">
                <a:solidFill>
                  <a:srgbClr val="800000"/>
                </a:solidFill>
              </a:rPr>
              <a:t>C </a:t>
            </a:r>
            <a:r>
              <a:rPr lang="en-US" sz="2400" dirty="0" smtClean="0">
                <a:solidFill>
                  <a:srgbClr val="000000"/>
                </a:solidFill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5636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828" y="288927"/>
            <a:ext cx="7803672" cy="646112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800000"/>
                </a:solidFill>
                <a:latin typeface="Times New Roman"/>
                <a:cs typeface="Times New Roman"/>
              </a:rPr>
              <a:t>Nested class    Inner class    static nested class</a:t>
            </a:r>
            <a:endParaRPr lang="en-US" sz="2800" b="1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21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54050" y="1391165"/>
            <a:ext cx="785812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There are certain restrictions on inner classes and nested static classes. We don’t go into them.</a:t>
            </a:r>
          </a:p>
          <a:p>
            <a:endParaRPr lang="en-US" sz="2400" dirty="0"/>
          </a:p>
          <a:p>
            <a:r>
              <a:rPr lang="en-US" sz="2400" dirty="0" smtClean="0"/>
              <a:t>You have seen one nested static class: </a:t>
            </a:r>
            <a:r>
              <a:rPr lang="en-US" sz="2400" dirty="0" err="1" smtClean="0">
                <a:solidFill>
                  <a:srgbClr val="FF0000"/>
                </a:solidFill>
              </a:rPr>
              <a:t>HashEntry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/>
          </a:p>
          <a:p>
            <a:r>
              <a:rPr lang="en-US" sz="2400" dirty="0" smtClean="0"/>
              <a:t>You have seen several inner classes: </a:t>
            </a:r>
            <a:r>
              <a:rPr lang="en-US" sz="2400" dirty="0" err="1" smtClean="0">
                <a:solidFill>
                  <a:srgbClr val="FF0000"/>
                </a:solidFill>
              </a:rPr>
              <a:t>HashSetIterator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and some classes that are used to help implement listening to GUI events –discussed in that lecture.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91731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38497"/>
            <a:ext cx="7772400" cy="719653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To implement interface  Iterator&lt;T&gt;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16700" y="1006692"/>
            <a:ext cx="1635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</a:t>
            </a:r>
            <a:r>
              <a:rPr lang="en-US" sz="2400" dirty="0" err="1" smtClean="0"/>
              <a:t>java.util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41351" y="1468357"/>
            <a:ext cx="8270874" cy="48320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i</a:t>
            </a:r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nterface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Iterator&lt;T&gt; {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/** Return true </a:t>
            </a:r>
            <a:r>
              <a:rPr lang="en-US" sz="24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iff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the enumeration has more elements */</a:t>
            </a:r>
          </a:p>
          <a:p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public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boolean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hasNext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();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/** Return the next element of the enumeration.</a:t>
            </a:r>
          </a:p>
          <a:p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   Throw a </a:t>
            </a:r>
            <a:r>
              <a:rPr lang="en-US" sz="24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NoSuchElementException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if there are no more. */ </a:t>
            </a:r>
          </a:p>
          <a:p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public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T next();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/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** Remove the last element returned by the iterator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.</a:t>
            </a:r>
          </a:p>
          <a:p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   …</a:t>
            </a:r>
            <a:endParaRPr lang="en-US" sz="2400" dirty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  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Throw </a:t>
            </a:r>
            <a:r>
              <a:rPr lang="en-US" sz="24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UnsupportedOperationException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if you don’t want</a:t>
            </a:r>
          </a:p>
          <a:p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   to implement this operation. We don’t.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*/</a:t>
            </a:r>
          </a:p>
          <a:p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public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void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remove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();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20015"/>
            <a:ext cx="2133600" cy="365125"/>
          </a:xfrm>
        </p:spPr>
        <p:txBody>
          <a:bodyPr/>
          <a:lstStyle/>
          <a:p>
            <a:fld id="{DF5216D5-7924-7F45-953F-83CA66E37359}" type="slidenum">
              <a:rPr lang="en-US" sz="2000" smtClean="0"/>
              <a:t>3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14191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38497"/>
            <a:ext cx="7772400" cy="719653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Example of a class that implements Iterator&lt;T&gt;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737000"/>
            <a:ext cx="5568949" cy="261610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Recall implementation of hashing from last week. Each element of b is either</a:t>
            </a:r>
            <a:endParaRPr lang="en-US" sz="2400" dirty="0">
              <a:latin typeface="Times New Roman"/>
              <a:cs typeface="Times New Roman"/>
            </a:endParaRP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b="1" dirty="0" smtClean="0">
                <a:latin typeface="Times New Roman"/>
                <a:cs typeface="Times New Roman"/>
              </a:rPr>
              <a:t>null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/>
                <a:cs typeface="Times New Roman"/>
              </a:rPr>
              <a:t>A </a:t>
            </a:r>
            <a:r>
              <a:rPr lang="en-US" sz="2400" dirty="0" err="1" smtClean="0">
                <a:latin typeface="Times New Roman"/>
                <a:cs typeface="Times New Roman"/>
              </a:rPr>
              <a:t>HashEntry</a:t>
            </a:r>
            <a:r>
              <a:rPr lang="en-US" sz="2400" dirty="0" smtClean="0">
                <a:latin typeface="Times New Roman"/>
                <a:cs typeface="Times New Roman"/>
              </a:rPr>
              <a:t> object with </a:t>
            </a:r>
            <a:r>
              <a:rPr lang="en-US" sz="2400" dirty="0" err="1" smtClean="0">
                <a:latin typeface="Times New Roman"/>
                <a:cs typeface="Times New Roman"/>
              </a:rPr>
              <a:t>isInSet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false</a:t>
            </a:r>
            <a:endParaRPr lang="en-US" sz="2400" dirty="0">
              <a:latin typeface="Times New Roman"/>
              <a:cs typeface="Times New Roman"/>
            </a:endParaRPr>
          </a:p>
          <a:p>
            <a:pPr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dirty="0">
                <a:latin typeface="Times New Roman"/>
                <a:cs typeface="Times New Roman"/>
              </a:rPr>
              <a:t>A </a:t>
            </a:r>
            <a:r>
              <a:rPr lang="en-US" sz="2400" dirty="0" err="1">
                <a:latin typeface="Times New Roman"/>
                <a:cs typeface="Times New Roman"/>
              </a:rPr>
              <a:t>HashEntry</a:t>
            </a:r>
            <a:r>
              <a:rPr lang="en-US" sz="2400" dirty="0">
                <a:latin typeface="Times New Roman"/>
                <a:cs typeface="Times New Roman"/>
              </a:rPr>
              <a:t> object with </a:t>
            </a:r>
            <a:r>
              <a:rPr lang="en-US" sz="2400" dirty="0" err="1">
                <a:latin typeface="Times New Roman"/>
                <a:cs typeface="Times New Roman"/>
              </a:rPr>
              <a:t>isInSet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true</a:t>
            </a:r>
            <a:endParaRPr lang="en-US" sz="2400" b="1" dirty="0">
              <a:latin typeface="Times New Roman"/>
              <a:cs typeface="Times New Roman"/>
            </a:endParaRPr>
          </a:p>
          <a:p>
            <a:endParaRPr lang="en-US" sz="2400" b="1" dirty="0" smtClean="0">
              <a:latin typeface="Times New Roman"/>
              <a:cs typeface="Times New Roman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20015"/>
            <a:ext cx="2133600" cy="365125"/>
          </a:xfrm>
        </p:spPr>
        <p:txBody>
          <a:bodyPr/>
          <a:lstStyle/>
          <a:p>
            <a:fld id="{DF5216D5-7924-7F45-953F-83CA66E37359}" type="slidenum">
              <a:rPr lang="en-US" sz="2000" smtClean="0"/>
              <a:t>4</a:t>
            </a:fld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4362644"/>
            <a:ext cx="5568950" cy="830997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We need a class that enumerates the elements in the objects in alternative 3.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79928" y="119250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b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18482" y="1158150"/>
            <a:ext cx="98085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[]@</a:t>
            </a:r>
            <a:r>
              <a:rPr lang="en-US" sz="2400" dirty="0" err="1" smtClean="0">
                <a:latin typeface="Times New Roman"/>
                <a:cs typeface="Times New Roman"/>
              </a:rPr>
              <a:t>xy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6829" y="1192509"/>
            <a:ext cx="98085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[]@</a:t>
            </a:r>
            <a:r>
              <a:rPr lang="en-US" sz="2400" dirty="0" err="1" smtClean="0">
                <a:latin typeface="Times New Roman"/>
                <a:cs typeface="Times New Roman"/>
              </a:rPr>
              <a:t>xy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6828" y="1665931"/>
            <a:ext cx="1588671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 "</a:t>
            </a:r>
            <a:r>
              <a:rPr lang="en-US" sz="2400" dirty="0" err="1" smtClean="0">
                <a:latin typeface="Times New Roman"/>
                <a:cs typeface="Times New Roman"/>
              </a:rPr>
              <a:t>abc</a:t>
            </a:r>
            <a:r>
              <a:rPr lang="en-US" sz="2400" dirty="0" smtClean="0">
                <a:latin typeface="Times New Roman"/>
                <a:cs typeface="Times New Roman"/>
              </a:rPr>
              <a:t>"</a:t>
            </a:r>
          </a:p>
          <a:p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 "235"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 "</a:t>
            </a:r>
            <a:r>
              <a:rPr lang="en-US" sz="2400" dirty="0" err="1" smtClean="0">
                <a:latin typeface="Times New Roman"/>
                <a:cs typeface="Times New Roman"/>
              </a:rPr>
              <a:t>aaa</a:t>
            </a:r>
            <a:r>
              <a:rPr lang="en-US" sz="2400" dirty="0" smtClean="0">
                <a:latin typeface="Times New Roman"/>
                <a:cs typeface="Times New Roman"/>
              </a:rPr>
              <a:t>"</a:t>
            </a:r>
          </a:p>
          <a:p>
            <a:endParaRPr lang="en-US" sz="2400" dirty="0" smtClean="0">
              <a:latin typeface="Times New Roman"/>
              <a:cs typeface="Times New Roman"/>
            </a:endParaRP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 "1$2"</a:t>
            </a:r>
          </a:p>
          <a:p>
            <a:endParaRPr lang="en-US" sz="2400" dirty="0" smtClean="0">
              <a:latin typeface="Times New Roman"/>
              <a:cs typeface="Times New Roman"/>
            </a:endParaRPr>
          </a:p>
          <a:p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 "</a:t>
            </a:r>
            <a:r>
              <a:rPr lang="en-US" sz="2400" dirty="0" err="1" smtClean="0">
                <a:latin typeface="Times New Roman"/>
                <a:cs typeface="Times New Roman"/>
              </a:rPr>
              <a:t>xy</a:t>
            </a:r>
            <a:r>
              <a:rPr lang="en-US" sz="2400" dirty="0" smtClean="0">
                <a:latin typeface="Times New Roman"/>
                <a:cs typeface="Times New Roman"/>
              </a:rPr>
              <a:t>"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endParaRPr lang="en-US" sz="2400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06347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4997"/>
            <a:ext cx="7772400" cy="577503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Class </a:t>
            </a:r>
            <a:r>
              <a:rPr lang="en-US" sz="3200" dirty="0" err="1" smtClean="0">
                <a:solidFill>
                  <a:srgbClr val="800000"/>
                </a:solidFill>
              </a:rPr>
              <a:t>HashSetIterator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087191"/>
            <a:ext cx="7166595" cy="51244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* An instance is an Iterator of this </a:t>
            </a:r>
            <a:r>
              <a:rPr lang="en-US" sz="2400" dirty="0" err="1">
                <a:solidFill>
                  <a:srgbClr val="008000"/>
                </a:solidFill>
                <a:latin typeface="Times New Roman"/>
                <a:cs typeface="Times New Roman"/>
              </a:rPr>
              <a:t>HashSet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 */</a:t>
            </a:r>
          </a:p>
          <a:p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class </a:t>
            </a:r>
            <a:r>
              <a:rPr lang="en-US" sz="2400" dirty="0" err="1">
                <a:latin typeface="Times New Roman"/>
                <a:cs typeface="Times New Roman"/>
              </a:rPr>
              <a:t>HashSetIterator</a:t>
            </a:r>
            <a:r>
              <a:rPr lang="en-US" sz="2400" dirty="0">
                <a:latin typeface="Times New Roman"/>
                <a:cs typeface="Times New Roman"/>
              </a:rPr>
              <a:t>&lt;T&gt; </a:t>
            </a:r>
            <a:r>
              <a:rPr lang="en-US" sz="2400" b="1" dirty="0">
                <a:latin typeface="Times New Roman"/>
                <a:cs typeface="Times New Roman"/>
              </a:rPr>
              <a:t>implements</a:t>
            </a:r>
            <a:r>
              <a:rPr lang="en-US" sz="2400" dirty="0">
                <a:latin typeface="Times New Roman"/>
                <a:cs typeface="Times New Roman"/>
              </a:rPr>
              <a:t> Iterator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   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// all elements in b[0..pos] have been enumerated 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</a:t>
            </a:r>
            <a:r>
              <a:rPr lang="en-US" sz="2400" b="1" dirty="0">
                <a:latin typeface="Times New Roman"/>
                <a:cs typeface="Times New Roman"/>
              </a:rPr>
              <a:t>private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pos</a:t>
            </a:r>
            <a:r>
              <a:rPr lang="en-US" sz="2400" dirty="0">
                <a:latin typeface="Times New Roman"/>
                <a:cs typeface="Times New Roman"/>
              </a:rPr>
              <a:t>= -1;       </a:t>
            </a:r>
            <a:endParaRPr lang="en-US" sz="2400" dirty="0" smtClean="0">
              <a:latin typeface="Times New Roman"/>
              <a:cs typeface="Times New Roman"/>
            </a:endParaRP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     	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/ number of elements that have been enumerated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</a:t>
            </a:r>
            <a:r>
              <a:rPr lang="en-US" sz="2400" b="1" dirty="0">
                <a:latin typeface="Times New Roman"/>
                <a:cs typeface="Times New Roman"/>
              </a:rPr>
              <a:t>private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enumerated= 0; 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   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 /** = "there is another element to enumerate". */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</a:t>
            </a: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@Override </a:t>
            </a:r>
            <a:r>
              <a:rPr lang="en-US" sz="2400" b="1" dirty="0" err="1">
                <a:latin typeface="Times New Roman"/>
                <a:cs typeface="Times New Roman"/>
              </a:rPr>
              <a:t>boolean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hasNext</a:t>
            </a:r>
            <a:r>
              <a:rPr lang="en-US" sz="2400" dirty="0">
                <a:latin typeface="Times New Roman"/>
                <a:cs typeface="Times New Roman"/>
              </a:rPr>
              <a:t>() {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   </a:t>
            </a:r>
            <a:r>
              <a:rPr lang="en-US" sz="2400" b="1" dirty="0">
                <a:latin typeface="Times New Roman"/>
                <a:cs typeface="Times New Roman"/>
              </a:rPr>
              <a:t>return</a:t>
            </a:r>
            <a:r>
              <a:rPr lang="en-US" sz="2400" dirty="0">
                <a:latin typeface="Times New Roman"/>
                <a:cs typeface="Times New Roman"/>
              </a:rPr>
              <a:t> enumerated != size; 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}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     </a:t>
            </a:r>
            <a:r>
              <a:rPr lang="en-US" sz="2400" dirty="0" smtClean="0">
                <a:latin typeface="Times New Roman"/>
                <a:cs typeface="Times New Roman"/>
              </a:rPr>
              <a:t>// continued on next slide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36316" y="5517207"/>
            <a:ext cx="3410759" cy="461665"/>
          </a:xfrm>
          <a:prstGeom prst="rect">
            <a:avLst/>
          </a:prstGeom>
          <a:solidFill>
            <a:srgbClr val="F9DBDD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 field size of class </a:t>
            </a:r>
            <a:r>
              <a:rPr lang="en-US" sz="2400" dirty="0" err="1" smtClean="0"/>
              <a:t>HashSet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4794250" y="5048251"/>
            <a:ext cx="1365250" cy="468956"/>
          </a:xfrm>
          <a:prstGeom prst="line">
            <a:avLst/>
          </a:prstGeom>
          <a:ln w="31750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1430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5300" y="422622"/>
            <a:ext cx="7956024" cy="59400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/</a:t>
            </a:r>
            <a:r>
              <a:rPr lang="en-US" sz="2400" dirty="0">
                <a:latin typeface="Times New Roman"/>
                <a:cs typeface="Times New Roman"/>
              </a:rPr>
              <a:t>** = the next element to enumerate.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 </a:t>
            </a:r>
            <a:r>
              <a:rPr lang="en-US" sz="2400" dirty="0" smtClean="0">
                <a:latin typeface="Times New Roman"/>
                <a:cs typeface="Times New Roman"/>
              </a:rPr>
              <a:t>Throw </a:t>
            </a:r>
            <a:r>
              <a:rPr lang="en-US" sz="2400" dirty="0">
                <a:latin typeface="Times New Roman"/>
                <a:cs typeface="Times New Roman"/>
              </a:rPr>
              <a:t>a </a:t>
            </a:r>
            <a:r>
              <a:rPr lang="en-US" sz="2400" dirty="0" err="1">
                <a:latin typeface="Times New Roman"/>
                <a:cs typeface="Times New Roman"/>
              </a:rPr>
              <a:t>NoSuchElementException</a:t>
            </a:r>
            <a:r>
              <a:rPr lang="en-US" sz="2400" dirty="0">
                <a:latin typeface="Times New Roman"/>
                <a:cs typeface="Times New Roman"/>
              </a:rPr>
              <a:t> if no elements left */</a:t>
            </a:r>
          </a:p>
          <a:p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@Override T next() {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     </a:t>
            </a:r>
            <a:r>
              <a:rPr lang="en-US" sz="2400" b="1" dirty="0" smtClean="0">
                <a:latin typeface="Times New Roman"/>
                <a:cs typeface="Times New Roman"/>
              </a:rPr>
              <a:t>if</a:t>
            </a:r>
            <a:r>
              <a:rPr lang="en-US" sz="2400" dirty="0" smtClean="0">
                <a:latin typeface="Times New Roman"/>
                <a:cs typeface="Times New Roman"/>
              </a:rPr>
              <a:t> (!</a:t>
            </a:r>
            <a:r>
              <a:rPr lang="en-US" sz="2400" dirty="0" err="1" smtClean="0">
                <a:latin typeface="Times New Roman"/>
                <a:cs typeface="Times New Roman"/>
              </a:rPr>
              <a:t>hasNext</a:t>
            </a:r>
            <a:r>
              <a:rPr lang="en-US" sz="2400" dirty="0" smtClean="0">
                <a:latin typeface="Times New Roman"/>
                <a:cs typeface="Times New Roman"/>
              </a:rPr>
              <a:t>())  </a:t>
            </a:r>
            <a:r>
              <a:rPr lang="en-US" sz="2400" b="1" dirty="0" smtClean="0">
                <a:latin typeface="Times New Roman"/>
                <a:cs typeface="Times New Roman"/>
              </a:rPr>
              <a:t>throw new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NoSuchElementException</a:t>
            </a:r>
            <a:r>
              <a:rPr lang="en-US" sz="2400" dirty="0" smtClean="0">
                <a:latin typeface="Times New Roman"/>
                <a:cs typeface="Times New Roman"/>
              </a:rPr>
              <a:t>();</a:t>
            </a:r>
            <a:endParaRPr lang="en-US" sz="2400" dirty="0">
              <a:latin typeface="Times New Roman"/>
              <a:cs typeface="Times New Roman"/>
            </a:endParaRPr>
          </a:p>
          <a:p>
            <a:pPr>
              <a:spcBef>
                <a:spcPts val="600"/>
              </a:spcBef>
            </a:pPr>
            <a:r>
              <a:rPr lang="en-US" sz="2400" dirty="0"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pos</a:t>
            </a:r>
            <a:r>
              <a:rPr lang="en-US" sz="2400" dirty="0">
                <a:latin typeface="Times New Roman"/>
                <a:cs typeface="Times New Roman"/>
              </a:rPr>
              <a:t>= pos+1;     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</a:t>
            </a:r>
            <a:r>
              <a:rPr lang="en-US" sz="2400" b="1" dirty="0" smtClean="0">
                <a:latin typeface="Times New Roman"/>
                <a:cs typeface="Times New Roman"/>
              </a:rPr>
              <a:t>while</a:t>
            </a:r>
            <a:r>
              <a:rPr lang="en-US" sz="2400" dirty="0" smtClean="0">
                <a:latin typeface="Times New Roman"/>
                <a:cs typeface="Times New Roman"/>
              </a:rPr>
              <a:t> (b</a:t>
            </a:r>
            <a:r>
              <a:rPr lang="en-US" sz="2400" dirty="0">
                <a:latin typeface="Times New Roman"/>
                <a:cs typeface="Times New Roman"/>
              </a:rPr>
              <a:t>[</a:t>
            </a:r>
            <a:r>
              <a:rPr lang="en-US" sz="2400" dirty="0" err="1">
                <a:latin typeface="Times New Roman"/>
                <a:cs typeface="Times New Roman"/>
              </a:rPr>
              <a:t>pos</a:t>
            </a:r>
            <a:r>
              <a:rPr lang="en-US" sz="2400" dirty="0">
                <a:latin typeface="Times New Roman"/>
                <a:cs typeface="Times New Roman"/>
              </a:rPr>
              <a:t>] == </a:t>
            </a:r>
            <a:r>
              <a:rPr lang="en-US" sz="2400" b="1" dirty="0">
                <a:latin typeface="Times New Roman"/>
                <a:cs typeface="Times New Roman"/>
              </a:rPr>
              <a:t>null</a:t>
            </a:r>
            <a:r>
              <a:rPr lang="en-US" sz="2400" dirty="0">
                <a:latin typeface="Times New Roman"/>
                <a:cs typeface="Times New Roman"/>
              </a:rPr>
              <a:t> || !b[</a:t>
            </a:r>
            <a:r>
              <a:rPr lang="en-US" sz="2400" dirty="0" err="1">
                <a:latin typeface="Times New Roman"/>
                <a:cs typeface="Times New Roman"/>
              </a:rPr>
              <a:t>pos</a:t>
            </a:r>
            <a:r>
              <a:rPr lang="en-US" sz="2400" dirty="0">
                <a:latin typeface="Times New Roman"/>
                <a:cs typeface="Times New Roman"/>
              </a:rPr>
              <a:t>].</a:t>
            </a:r>
            <a:r>
              <a:rPr lang="en-US" sz="2400" dirty="0" err="1">
                <a:latin typeface="Times New Roman"/>
                <a:cs typeface="Times New Roman"/>
              </a:rPr>
              <a:t>isInSet</a:t>
            </a:r>
            <a:r>
              <a:rPr lang="en-US" sz="2400" dirty="0" smtClean="0">
                <a:latin typeface="Times New Roman"/>
                <a:cs typeface="Times New Roman"/>
              </a:rPr>
              <a:t>) </a:t>
            </a:r>
            <a:r>
              <a:rPr lang="en-US" sz="2400" dirty="0">
                <a:latin typeface="Times New Roman"/>
                <a:cs typeface="Times New Roman"/>
              </a:rPr>
              <a:t>{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       </a:t>
            </a:r>
            <a:r>
              <a:rPr lang="en-US" sz="2400" dirty="0" err="1">
                <a:latin typeface="Times New Roman"/>
                <a:cs typeface="Times New Roman"/>
              </a:rPr>
              <a:t>pos</a:t>
            </a:r>
            <a:r>
              <a:rPr lang="en-US" sz="2400" dirty="0">
                <a:latin typeface="Times New Roman"/>
                <a:cs typeface="Times New Roman"/>
              </a:rPr>
              <a:t>= pos+1;</a:t>
            </a:r>
          </a:p>
          <a:p>
            <a:pPr algn="r"/>
            <a:r>
              <a:rPr lang="en-US" sz="2400" dirty="0">
                <a:latin typeface="Times New Roman"/>
                <a:cs typeface="Times New Roman"/>
              </a:rPr>
              <a:t>     </a:t>
            </a:r>
            <a:r>
              <a:rPr lang="en-US" sz="2400" dirty="0" smtClean="0">
                <a:latin typeface="Times New Roman"/>
                <a:cs typeface="Times New Roman"/>
              </a:rPr>
              <a:t>} </a:t>
            </a:r>
            <a:endParaRPr lang="en-US" sz="2400" dirty="0">
              <a:latin typeface="Times New Roman"/>
              <a:cs typeface="Times New Roman"/>
            </a:endParaRPr>
          </a:p>
          <a:p>
            <a:pPr algn="r">
              <a:spcBef>
                <a:spcPts val="6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     enumerated</a:t>
            </a:r>
            <a:r>
              <a:rPr lang="en-US" sz="2400" dirty="0">
                <a:latin typeface="Times New Roman"/>
                <a:cs typeface="Times New Roman"/>
              </a:rPr>
              <a:t>= enumerated+1;      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</a:t>
            </a:r>
            <a:r>
              <a:rPr lang="en-US" sz="2400" b="1" dirty="0" smtClean="0">
                <a:latin typeface="Times New Roman"/>
                <a:cs typeface="Times New Roman"/>
              </a:rPr>
              <a:t>return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(T)(b[</a:t>
            </a:r>
            <a:r>
              <a:rPr lang="en-US" sz="2400" dirty="0" err="1">
                <a:latin typeface="Times New Roman"/>
                <a:cs typeface="Times New Roman"/>
              </a:rPr>
              <a:t>pos</a:t>
            </a:r>
            <a:r>
              <a:rPr lang="en-US" sz="2400" dirty="0">
                <a:latin typeface="Times New Roman"/>
                <a:cs typeface="Times New Roman"/>
              </a:rPr>
              <a:t>].element);    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 /</a:t>
            </a:r>
            <a:r>
              <a:rPr lang="en-US" sz="2400" dirty="0">
                <a:latin typeface="Times New Roman"/>
                <a:cs typeface="Times New Roman"/>
              </a:rPr>
              <a:t>** Remove is not </a:t>
            </a:r>
            <a:r>
              <a:rPr lang="en-US" sz="2400" dirty="0" smtClean="0">
                <a:latin typeface="Times New Roman"/>
                <a:cs typeface="Times New Roman"/>
              </a:rPr>
              <a:t>supported. */</a:t>
            </a:r>
          </a:p>
          <a:p>
            <a:r>
              <a:rPr lang="en-US" sz="2400" b="1" dirty="0" smtClean="0">
                <a:latin typeface="Times New Roman"/>
                <a:cs typeface="Times New Roman"/>
              </a:rPr>
              <a:t> public</a:t>
            </a:r>
            <a:r>
              <a:rPr lang="en-US" sz="2400" dirty="0" smtClean="0">
                <a:latin typeface="Times New Roman"/>
                <a:cs typeface="Times New Roman"/>
              </a:rPr>
              <a:t> @Override void remove() </a:t>
            </a:r>
            <a:r>
              <a:rPr lang="en-US" sz="2400" b="1" dirty="0" smtClean="0">
                <a:latin typeface="Times New Roman"/>
                <a:cs typeface="Times New Roman"/>
              </a:rPr>
              <a:t>throws</a:t>
            </a:r>
            <a:r>
              <a:rPr lang="en-US" sz="2400" dirty="0" smtClean="0">
                <a:latin typeface="Times New Roman"/>
                <a:cs typeface="Times New Roman"/>
              </a:rPr>
              <a:t> …{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      </a:t>
            </a:r>
            <a:r>
              <a:rPr lang="en-US" sz="2400" b="1" dirty="0" smtClean="0">
                <a:latin typeface="Times New Roman"/>
                <a:cs typeface="Times New Roman"/>
              </a:rPr>
              <a:t>throw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new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UnsupportedOperationException</a:t>
            </a:r>
            <a:r>
              <a:rPr lang="en-US" sz="2400" dirty="0">
                <a:latin typeface="Times New Roman"/>
                <a:cs typeface="Times New Roman"/>
              </a:rPr>
              <a:t>();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61000" y="3436738"/>
            <a:ext cx="3016250" cy="577503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>
                <a:solidFill>
                  <a:srgbClr val="800000"/>
                </a:solidFill>
              </a:rPr>
              <a:t>Class </a:t>
            </a:r>
            <a:r>
              <a:rPr lang="en-US" sz="3200" dirty="0" err="1">
                <a:solidFill>
                  <a:srgbClr val="800000"/>
                </a:solidFill>
              </a:rPr>
              <a:t>HashSetIterator</a:t>
            </a:r>
            <a:endParaRPr lang="en-US" sz="32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073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11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HashSetIterator</a:t>
            </a:r>
            <a:r>
              <a:rPr lang="en-US" sz="28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has to be an inner class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0876" y="1105118"/>
            <a:ext cx="7826374" cy="5416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public</a:t>
            </a:r>
            <a:r>
              <a:rPr lang="en-US" sz="2400" b="0" dirty="0" smtClean="0"/>
              <a:t> </a:t>
            </a:r>
            <a:r>
              <a:rPr lang="en-US" sz="2400" b="1" dirty="0" smtClean="0"/>
              <a:t>class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HashSet</a:t>
            </a:r>
            <a:r>
              <a:rPr lang="en-US" sz="2400" b="0" dirty="0" smtClean="0"/>
              <a:t>&lt;T&gt;  {</a:t>
            </a:r>
          </a:p>
          <a:p>
            <a:r>
              <a:rPr lang="en-US" sz="2400" dirty="0"/>
              <a:t>	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dirty="0" err="1" smtClean="0"/>
              <a:t>HashEntry</a:t>
            </a:r>
            <a:r>
              <a:rPr lang="en-US" sz="2400" dirty="0" smtClean="0"/>
              <a:t>&lt;T&gt;[] b;</a:t>
            </a:r>
          </a:p>
          <a:p>
            <a:r>
              <a:rPr lang="en-US" sz="2400" b="0" dirty="0"/>
              <a:t>	</a:t>
            </a:r>
            <a:r>
              <a:rPr lang="en-US" sz="2400" b="1" dirty="0" smtClean="0"/>
              <a:t>private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int</a:t>
            </a:r>
            <a:r>
              <a:rPr lang="en-US" sz="2400" b="0" dirty="0" smtClean="0"/>
              <a:t> size= 0;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    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err="1" smtClean="0"/>
              <a:t>boolean</a:t>
            </a:r>
            <a:r>
              <a:rPr lang="en-US" sz="2400" dirty="0" smtClean="0"/>
              <a:t> add(T x) { …} </a:t>
            </a:r>
          </a:p>
          <a:p>
            <a:r>
              <a:rPr lang="en-US" sz="2400" dirty="0" smtClean="0"/>
              <a:t>       …</a:t>
            </a:r>
            <a:endParaRPr lang="en-US" sz="2400" dirty="0"/>
          </a:p>
          <a:p>
            <a:endParaRPr lang="en-US" sz="2400" b="0" dirty="0" smtClean="0"/>
          </a:p>
          <a:p>
            <a:endParaRPr lang="en-US" sz="2400" dirty="0"/>
          </a:p>
          <a:p>
            <a:endParaRPr lang="en-US" sz="2400" b="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dirty="0" err="1" smtClean="0"/>
              <a:t>HashSetIterator</a:t>
            </a:r>
            <a:r>
              <a:rPr lang="en-US" sz="2400" dirty="0" smtClean="0"/>
              <a:t>&lt;T&gt; </a:t>
            </a:r>
            <a:r>
              <a:rPr lang="en-US" sz="2400" b="1" dirty="0" smtClean="0"/>
              <a:t>implements</a:t>
            </a:r>
            <a:r>
              <a:rPr lang="en-US" sz="2400" dirty="0" smtClean="0"/>
              <a:t> iterator {</a:t>
            </a:r>
          </a:p>
          <a:p>
            <a:r>
              <a:rPr lang="en-US" sz="2400" b="0" dirty="0"/>
              <a:t> </a:t>
            </a:r>
            <a:r>
              <a:rPr lang="en-US" sz="2400" b="0" dirty="0" smtClean="0"/>
              <a:t>          </a:t>
            </a:r>
            <a:r>
              <a:rPr lang="en-US" sz="2400" b="1" dirty="0" smtClean="0"/>
              <a:t>public</a:t>
            </a:r>
            <a:r>
              <a:rPr lang="en-US" sz="2400" b="0" dirty="0" smtClean="0"/>
              <a:t> </a:t>
            </a:r>
            <a:r>
              <a:rPr lang="en-US" sz="2400" b="1" dirty="0" err="1" smtClean="0"/>
              <a:t>boolean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hasNext</a:t>
            </a:r>
            <a:r>
              <a:rPr lang="en-US" sz="2400" b="0" dirty="0" smtClean="0"/>
              <a:t>() {   …  }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 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T next() { … }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    </a:t>
            </a:r>
            <a:r>
              <a:rPr lang="en-US" sz="2400" b="1" dirty="0" smtClean="0"/>
              <a:t>public void</a:t>
            </a:r>
            <a:r>
              <a:rPr lang="en-US" sz="2400" dirty="0" smtClean="0"/>
              <a:t> remove() { … }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}</a:t>
            </a:r>
          </a:p>
          <a:p>
            <a:r>
              <a:rPr lang="en-US" sz="2400" dirty="0" smtClean="0"/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7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184513" y="1920875"/>
            <a:ext cx="5702312" cy="3611659"/>
            <a:chOff x="3184513" y="1920875"/>
            <a:chExt cx="5702312" cy="3611659"/>
          </a:xfrm>
        </p:grpSpPr>
        <p:sp>
          <p:nvSpPr>
            <p:cNvPr id="5" name="TextBox 4"/>
            <p:cNvSpPr txBox="1"/>
            <p:nvPr/>
          </p:nvSpPr>
          <p:spPr>
            <a:xfrm>
              <a:off x="5435592" y="5070869"/>
              <a:ext cx="3451233" cy="461665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These refer to size and b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 flipH="1" flipV="1">
              <a:off x="5048250" y="4857750"/>
              <a:ext cx="387342" cy="428625"/>
            </a:xfrm>
            <a:prstGeom prst="line">
              <a:avLst/>
            </a:prstGeom>
            <a:ln w="41275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5" idx="1"/>
            </p:cNvCxnSpPr>
            <p:nvPr/>
          </p:nvCxnSpPr>
          <p:spPr>
            <a:xfrm flipH="1" flipV="1">
              <a:off x="3619500" y="5238752"/>
              <a:ext cx="1816092" cy="62950"/>
            </a:xfrm>
            <a:prstGeom prst="line">
              <a:avLst/>
            </a:prstGeom>
            <a:ln w="41275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 flipV="1">
              <a:off x="3184513" y="2285452"/>
              <a:ext cx="4324362" cy="2953300"/>
            </a:xfrm>
            <a:prstGeom prst="line">
              <a:avLst/>
            </a:prstGeom>
            <a:ln w="41275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 flipV="1">
              <a:off x="4286252" y="1920875"/>
              <a:ext cx="4063998" cy="3149994"/>
            </a:xfrm>
            <a:prstGeom prst="line">
              <a:avLst/>
            </a:prstGeom>
            <a:ln w="41275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6139396" y="1444157"/>
            <a:ext cx="2128304" cy="1200328"/>
          </a:xfrm>
          <a:prstGeom prst="rect">
            <a:avLst/>
          </a:prstGeom>
          <a:solidFill>
            <a:srgbClr val="F9DBD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It has to be defined inside class </a:t>
            </a:r>
            <a:r>
              <a:rPr lang="en-US" sz="2400" dirty="0" err="1" smtClean="0">
                <a:solidFill>
                  <a:srgbClr val="800000"/>
                </a:solidFill>
              </a:rPr>
              <a:t>HashSet</a:t>
            </a:r>
            <a:endParaRPr lang="en-US" sz="2400" dirty="0">
              <a:solidFill>
                <a:srgbClr val="80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5851525" y="835577"/>
            <a:ext cx="1498600" cy="0"/>
          </a:xfrm>
          <a:prstGeom prst="line">
            <a:avLst/>
          </a:prstGeom>
          <a:ln w="41275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667500" y="835577"/>
            <a:ext cx="1" cy="608580"/>
          </a:xfrm>
          <a:prstGeom prst="line">
            <a:avLst/>
          </a:prstGeom>
          <a:ln w="41275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5855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499" y="1735138"/>
            <a:ext cx="3289301" cy="64611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Using the iterator</a:t>
            </a:r>
            <a:endParaRPr lang="en-US" sz="2800" b="1" dirty="0">
              <a:solidFill>
                <a:srgbClr val="8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70380" y="3575070"/>
            <a:ext cx="5905295" cy="3046988"/>
          </a:xfrm>
          <a:prstGeom prst="rect">
            <a:avLst/>
          </a:prstGeom>
          <a:ln w="12700"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public</a:t>
            </a:r>
            <a:r>
              <a:rPr lang="en-US" sz="2400" b="0" dirty="0" smtClean="0"/>
              <a:t> </a:t>
            </a:r>
            <a:r>
              <a:rPr lang="en-US" sz="2400" b="1" dirty="0" smtClean="0"/>
              <a:t>class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HashSet</a:t>
            </a:r>
            <a:r>
              <a:rPr lang="en-US" sz="2400" b="0" dirty="0" smtClean="0"/>
              <a:t>&lt;T&gt;  </a:t>
            </a:r>
            <a:r>
              <a:rPr lang="en-US" sz="2400" dirty="0" smtClean="0"/>
              <a:t>{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…</a:t>
            </a:r>
          </a:p>
          <a:p>
            <a:r>
              <a:rPr lang="en-US" sz="2400" b="1" dirty="0" smtClean="0">
                <a:solidFill>
                  <a:srgbClr val="000000"/>
                </a:solidFill>
              </a:rPr>
              <a:t>      public</a:t>
            </a:r>
            <a:r>
              <a:rPr lang="en-US" sz="2400" dirty="0" smtClean="0">
                <a:solidFill>
                  <a:srgbClr val="000000"/>
                </a:solidFill>
              </a:rPr>
              <a:t> Iterator&lt;T&gt; iterator( ) {</a:t>
            </a:r>
          </a:p>
          <a:p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           </a:t>
            </a:r>
            <a:r>
              <a:rPr lang="en-US" sz="2400" b="1" dirty="0" smtClean="0">
                <a:solidFill>
                  <a:srgbClr val="000000"/>
                </a:solidFill>
              </a:rPr>
              <a:t>return new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HashSetIterator</a:t>
            </a:r>
            <a:r>
              <a:rPr lang="en-US" sz="2400" dirty="0" smtClean="0">
                <a:solidFill>
                  <a:srgbClr val="000000"/>
                </a:solidFill>
              </a:rPr>
              <a:t>();</a:t>
            </a:r>
          </a:p>
          <a:p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     }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dirty="0" err="1" smtClean="0"/>
              <a:t>HashSetIterator</a:t>
            </a:r>
            <a:r>
              <a:rPr lang="en-US" sz="2400" dirty="0" smtClean="0"/>
              <a:t>&lt;T&gt;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            </a:t>
            </a:r>
            <a:r>
              <a:rPr lang="en-US" sz="2400" b="1" dirty="0" smtClean="0"/>
              <a:t>implements</a:t>
            </a:r>
            <a:r>
              <a:rPr lang="en-US" sz="2400" dirty="0" smtClean="0"/>
              <a:t> </a:t>
            </a:r>
            <a:r>
              <a:rPr lang="en-US" sz="2400" dirty="0"/>
              <a:t>I</a:t>
            </a:r>
            <a:r>
              <a:rPr lang="en-US" sz="2400" dirty="0" smtClean="0"/>
              <a:t>terator {…}</a:t>
            </a:r>
          </a:p>
          <a:p>
            <a:r>
              <a:rPr lang="en-US" sz="2400" dirty="0" smtClean="0"/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46578" y="428625"/>
            <a:ext cx="626195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&lt;Integer&gt; </a:t>
            </a:r>
            <a:r>
              <a:rPr lang="en-US" sz="2400" dirty="0" err="1" smtClean="0">
                <a:latin typeface="Times New Roman"/>
                <a:cs typeface="Times New Roman"/>
              </a:rPr>
              <a:t>hs</a:t>
            </a:r>
            <a:r>
              <a:rPr lang="en-US" sz="2400" dirty="0" smtClean="0">
                <a:latin typeface="Times New Roman"/>
                <a:cs typeface="Times New Roman"/>
              </a:rPr>
              <a:t>=  </a:t>
            </a:r>
            <a:r>
              <a:rPr lang="en-US" sz="2400" b="1" dirty="0" smtClean="0">
                <a:latin typeface="Times New Roman"/>
                <a:cs typeface="Times New Roman"/>
              </a:rPr>
              <a:t>new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&lt;Integer&gt;();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Add a bunch of integers to </a:t>
            </a:r>
            <a:r>
              <a:rPr lang="en-US" sz="2400" dirty="0" err="1" smtClean="0">
                <a:latin typeface="Times New Roman"/>
                <a:cs typeface="Times New Roman"/>
              </a:rPr>
              <a:t>hs</a:t>
            </a:r>
            <a:r>
              <a:rPr lang="en-US" sz="2400" dirty="0" smtClean="0">
                <a:latin typeface="Times New Roman"/>
                <a:cs typeface="Times New Roman"/>
              </a:rPr>
              <a:t>;</a:t>
            </a:r>
          </a:p>
          <a:p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Print all elements in </a:t>
            </a:r>
            <a:r>
              <a:rPr lang="en-US" sz="24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hs</a:t>
            </a:r>
            <a:endParaRPr lang="en-US" sz="2400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Iterator&lt;Integer&gt; it= 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hs.iterator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()</a:t>
            </a:r>
            <a:r>
              <a:rPr lang="en-US" sz="2400" dirty="0" smtClean="0">
                <a:latin typeface="Times New Roman"/>
                <a:cs typeface="Times New Roman"/>
              </a:rPr>
              <a:t>;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while</a:t>
            </a:r>
            <a:r>
              <a:rPr lang="en-US" sz="2400" dirty="0">
                <a:latin typeface="Times New Roman"/>
                <a:cs typeface="Times New Roman"/>
              </a:rPr>
              <a:t> (</a:t>
            </a:r>
            <a:r>
              <a:rPr lang="en-US" sz="2400" dirty="0" err="1">
                <a:latin typeface="Times New Roman"/>
                <a:cs typeface="Times New Roman"/>
              </a:rPr>
              <a:t>it.hasNext</a:t>
            </a:r>
            <a:r>
              <a:rPr lang="en-US" sz="2400" dirty="0">
                <a:latin typeface="Times New Roman"/>
                <a:cs typeface="Times New Roman"/>
              </a:rPr>
              <a:t>()) {</a:t>
            </a:r>
          </a:p>
          <a:p>
            <a:r>
              <a:rPr lang="nb-NO" sz="2400" dirty="0">
                <a:latin typeface="Times New Roman"/>
                <a:cs typeface="Times New Roman"/>
              </a:rPr>
              <a:t>    </a:t>
            </a:r>
            <a:r>
              <a:rPr lang="nb-NO" sz="2400" dirty="0" err="1" smtClean="0">
                <a:latin typeface="Times New Roman"/>
                <a:cs typeface="Times New Roman"/>
              </a:rPr>
              <a:t>Integer</a:t>
            </a:r>
            <a:r>
              <a:rPr lang="nb-NO" sz="2400" dirty="0" smtClean="0">
                <a:latin typeface="Times New Roman"/>
                <a:cs typeface="Times New Roman"/>
              </a:rPr>
              <a:t> </a:t>
            </a:r>
            <a:r>
              <a:rPr lang="nb-NO" sz="2400" dirty="0">
                <a:latin typeface="Times New Roman"/>
                <a:cs typeface="Times New Roman"/>
              </a:rPr>
              <a:t>k=  </a:t>
            </a:r>
            <a:r>
              <a:rPr lang="nb-NO" sz="2400" dirty="0" err="1">
                <a:latin typeface="Times New Roman"/>
                <a:cs typeface="Times New Roman"/>
              </a:rPr>
              <a:t>it.next</a:t>
            </a:r>
            <a:r>
              <a:rPr lang="nb-NO" sz="2400" dirty="0">
                <a:latin typeface="Times New Roman"/>
                <a:cs typeface="Times New Roman"/>
              </a:rPr>
              <a:t>();</a:t>
            </a:r>
          </a:p>
          <a:p>
            <a:r>
              <a:rPr lang="nb-NO" sz="2400" dirty="0">
                <a:latin typeface="Times New Roman"/>
                <a:cs typeface="Times New Roman"/>
              </a:rPr>
              <a:t>    </a:t>
            </a:r>
            <a:r>
              <a:rPr lang="nb-NO" sz="2400" dirty="0" err="1" smtClean="0">
                <a:latin typeface="Times New Roman"/>
                <a:cs typeface="Times New Roman"/>
              </a:rPr>
              <a:t>System.out.println</a:t>
            </a:r>
            <a:r>
              <a:rPr lang="nb-NO" sz="2400" dirty="0">
                <a:latin typeface="Times New Roman"/>
                <a:cs typeface="Times New Roman"/>
              </a:rPr>
              <a:t>(k)</a:t>
            </a:r>
            <a:r>
              <a:rPr lang="nb-NO" sz="2400" dirty="0" smtClean="0">
                <a:latin typeface="Times New Roman"/>
                <a:cs typeface="Times New Roman"/>
              </a:rPr>
              <a:t>;</a:t>
            </a:r>
            <a:endParaRPr lang="nb-NO" sz="2400" dirty="0">
              <a:latin typeface="Times New Roman"/>
              <a:cs typeface="Times New Roman"/>
            </a:endParaRPr>
          </a:p>
          <a:p>
            <a:r>
              <a:rPr lang="nb-NO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77437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40175" cy="64611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Using the iterator</a:t>
            </a:r>
            <a:endParaRPr lang="en-US" sz="2800" b="1" dirty="0">
              <a:solidFill>
                <a:srgbClr val="8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90624" y="4317901"/>
            <a:ext cx="7286625" cy="2308324"/>
          </a:xfrm>
          <a:prstGeom prst="rect">
            <a:avLst/>
          </a:prstGeom>
          <a:ln w="12700"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public</a:t>
            </a:r>
            <a:r>
              <a:rPr lang="en-US" sz="2400" b="0" dirty="0" smtClean="0"/>
              <a:t> </a:t>
            </a:r>
            <a:r>
              <a:rPr lang="en-US" sz="2400" b="1" dirty="0" smtClean="0"/>
              <a:t>class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HashSet</a:t>
            </a:r>
            <a:r>
              <a:rPr lang="en-US" sz="2400" b="0" dirty="0" smtClean="0"/>
              <a:t>&lt;T&gt; {</a:t>
            </a:r>
          </a:p>
          <a:p>
            <a:r>
              <a:rPr lang="en-US" sz="2400" dirty="0" smtClean="0"/>
              <a:t>   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err="1" smtClean="0"/>
              <a:t>boolean</a:t>
            </a:r>
            <a:r>
              <a:rPr lang="en-US" sz="2400" dirty="0" smtClean="0"/>
              <a:t> add(T x)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…</a:t>
            </a:r>
          </a:p>
          <a:p>
            <a:r>
              <a:rPr lang="en-US" sz="2400" b="1" dirty="0" smtClean="0">
                <a:solidFill>
                  <a:srgbClr val="000000"/>
                </a:solidFill>
              </a:rPr>
              <a:t>      public</a:t>
            </a:r>
            <a:r>
              <a:rPr lang="en-US" sz="2400" dirty="0" smtClean="0">
                <a:solidFill>
                  <a:srgbClr val="000000"/>
                </a:solidFill>
              </a:rPr>
              <a:t> @Override Iterator&lt;T&gt; iterator( )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dirty="0" err="1" smtClean="0"/>
              <a:t>HashSetIterator</a:t>
            </a:r>
            <a:r>
              <a:rPr lang="en-US" sz="2400" dirty="0" smtClean="0"/>
              <a:t>&lt;T&gt; </a:t>
            </a:r>
            <a:r>
              <a:rPr lang="en-US" sz="2400" b="1" dirty="0" smtClean="0"/>
              <a:t>implements</a:t>
            </a:r>
            <a:r>
              <a:rPr lang="en-US" sz="2400" dirty="0" smtClean="0"/>
              <a:t> Iterator</a:t>
            </a:r>
          </a:p>
          <a:p>
            <a:r>
              <a:rPr lang="en-US" sz="2400" dirty="0" smtClean="0"/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46578" y="1127125"/>
            <a:ext cx="6261950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&lt;Integer&gt; </a:t>
            </a:r>
            <a:r>
              <a:rPr lang="en-US" sz="2400" dirty="0" err="1" smtClean="0">
                <a:latin typeface="Times New Roman"/>
                <a:cs typeface="Times New Roman"/>
              </a:rPr>
              <a:t>hs</a:t>
            </a:r>
            <a:r>
              <a:rPr lang="en-US" sz="2400" dirty="0" smtClean="0">
                <a:latin typeface="Times New Roman"/>
                <a:cs typeface="Times New Roman"/>
              </a:rPr>
              <a:t>=  </a:t>
            </a:r>
            <a:r>
              <a:rPr lang="en-US" sz="2400" b="1" dirty="0" smtClean="0">
                <a:latin typeface="Times New Roman"/>
                <a:cs typeface="Times New Roman"/>
              </a:rPr>
              <a:t>new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&lt;Integer&gt;();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Add a bunch of integers to </a:t>
            </a:r>
            <a:r>
              <a:rPr lang="en-US" sz="2400" dirty="0" err="1" smtClean="0">
                <a:latin typeface="Times New Roman"/>
                <a:cs typeface="Times New Roman"/>
              </a:rPr>
              <a:t>hs</a:t>
            </a:r>
            <a:r>
              <a:rPr lang="en-US" sz="2400" dirty="0" smtClean="0"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Print all elements in </a:t>
            </a:r>
            <a:r>
              <a:rPr lang="en-US" sz="24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hs</a:t>
            </a:r>
            <a:endParaRPr lang="en-US" sz="2400" dirty="0" smtClean="0">
              <a:solidFill>
                <a:srgbClr val="008000"/>
              </a:solidFill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3075" y="2830840"/>
            <a:ext cx="344186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/>
                <a:cs typeface="Times New Roman"/>
              </a:rPr>
              <a:t>while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(</a:t>
            </a:r>
            <a:r>
              <a:rPr lang="en-US" sz="2400" dirty="0" err="1">
                <a:latin typeface="Times New Roman"/>
                <a:cs typeface="Times New Roman"/>
              </a:rPr>
              <a:t>it.hasNext</a:t>
            </a:r>
            <a:r>
              <a:rPr lang="en-US" sz="2400" dirty="0">
                <a:latin typeface="Times New Roman"/>
                <a:cs typeface="Times New Roman"/>
              </a:rPr>
              <a:t>()) {</a:t>
            </a:r>
          </a:p>
          <a:p>
            <a:r>
              <a:rPr lang="nb-NO" sz="2400" dirty="0">
                <a:latin typeface="Times New Roman"/>
                <a:cs typeface="Times New Roman"/>
              </a:rPr>
              <a:t>       </a:t>
            </a:r>
            <a:r>
              <a:rPr lang="nb-NO" sz="2400" dirty="0" err="1" smtClean="0">
                <a:latin typeface="Times New Roman"/>
                <a:cs typeface="Times New Roman"/>
              </a:rPr>
              <a:t>Integer</a:t>
            </a:r>
            <a:r>
              <a:rPr lang="nb-NO" sz="2400" dirty="0" smtClean="0">
                <a:latin typeface="Times New Roman"/>
                <a:cs typeface="Times New Roman"/>
              </a:rPr>
              <a:t> k=  </a:t>
            </a:r>
            <a:r>
              <a:rPr lang="nb-NO" sz="2400" dirty="0" err="1" smtClean="0">
                <a:latin typeface="Times New Roman"/>
                <a:cs typeface="Times New Roman"/>
              </a:rPr>
              <a:t>it.next</a:t>
            </a:r>
            <a:r>
              <a:rPr lang="nb-NO" sz="2400" dirty="0" smtClean="0">
                <a:latin typeface="Times New Roman"/>
                <a:cs typeface="Times New Roman"/>
              </a:rPr>
              <a:t>();</a:t>
            </a:r>
          </a:p>
          <a:p>
            <a:r>
              <a:rPr lang="nb-NO" sz="2400" dirty="0" smtClean="0">
                <a:latin typeface="Times New Roman"/>
                <a:cs typeface="Times New Roman"/>
              </a:rPr>
              <a:t>       </a:t>
            </a:r>
            <a:r>
              <a:rPr lang="nb-NO" sz="2400" dirty="0" err="1" smtClean="0">
                <a:latin typeface="Times New Roman"/>
                <a:cs typeface="Times New Roman"/>
              </a:rPr>
              <a:t>System.out.println</a:t>
            </a:r>
            <a:r>
              <a:rPr lang="nb-NO" sz="2400" dirty="0" smtClean="0">
                <a:latin typeface="Times New Roman"/>
                <a:cs typeface="Times New Roman"/>
              </a:rPr>
              <a:t>(k);</a:t>
            </a:r>
            <a:endParaRPr lang="nb-NO" sz="2400" dirty="0">
              <a:latin typeface="Times New Roman"/>
              <a:cs typeface="Times New Roman"/>
            </a:endParaRPr>
          </a:p>
          <a:p>
            <a:r>
              <a:rPr lang="nb-NO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502150" y="465376"/>
            <a:ext cx="3981998" cy="3706077"/>
            <a:chOff x="4502150" y="465376"/>
            <a:chExt cx="3981998" cy="3706077"/>
          </a:xfrm>
        </p:grpSpPr>
        <p:sp>
          <p:nvSpPr>
            <p:cNvPr id="11" name="TextBox 10"/>
            <p:cNvSpPr txBox="1"/>
            <p:nvPr/>
          </p:nvSpPr>
          <p:spPr>
            <a:xfrm>
              <a:off x="4502150" y="473988"/>
              <a:ext cx="435523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200" dirty="0" err="1" smtClean="0">
                  <a:latin typeface="Times New Roman"/>
                  <a:cs typeface="Times New Roman"/>
                </a:rPr>
                <a:t>hs</a:t>
              </a:r>
              <a:endParaRPr lang="en-US" sz="2200" dirty="0">
                <a:latin typeface="Times New Roman"/>
                <a:cs typeface="Times New Roman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937673" y="465376"/>
              <a:ext cx="1155700" cy="4308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Times New Roman"/>
                  <a:cs typeface="Times New Roman"/>
                </a:rPr>
                <a:t>HS@24</a:t>
              </a:r>
              <a:endParaRPr lang="en-US" sz="2200" dirty="0">
                <a:latin typeface="Times New Roman"/>
                <a:cs typeface="Times New Roman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328448" y="1268651"/>
              <a:ext cx="1155700" cy="4308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Times New Roman"/>
                  <a:cs typeface="Times New Roman"/>
                </a:rPr>
                <a:t>HS@24</a:t>
              </a:r>
              <a:endParaRPr lang="en-US" sz="2200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960617" y="1709241"/>
              <a:ext cx="3516633" cy="24622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Times New Roman"/>
                  <a:cs typeface="Times New Roman"/>
                </a:rPr>
                <a:t>… add(…)     iterator()</a:t>
              </a:r>
            </a:p>
            <a:p>
              <a:r>
                <a:rPr lang="en-US" sz="2200" dirty="0" err="1" smtClean="0">
                  <a:latin typeface="Times New Roman"/>
                  <a:cs typeface="Times New Roman"/>
                </a:rPr>
                <a:t>HashSetIterator</a:t>
              </a:r>
              <a:endParaRPr lang="en-US" sz="2200" dirty="0" smtClean="0">
                <a:latin typeface="Times New Roman"/>
                <a:cs typeface="Times New Roman"/>
              </a:endParaRPr>
            </a:p>
            <a:p>
              <a:endParaRPr lang="en-US" sz="2200" dirty="0">
                <a:latin typeface="Times New Roman"/>
                <a:cs typeface="Times New Roman"/>
              </a:endParaRPr>
            </a:p>
            <a:p>
              <a:endParaRPr lang="en-US" sz="2200" dirty="0" smtClean="0">
                <a:latin typeface="Times New Roman"/>
                <a:cs typeface="Times New Roman"/>
              </a:endParaRPr>
            </a:p>
            <a:p>
              <a:endParaRPr lang="en-US" sz="2200" dirty="0" smtClean="0">
                <a:latin typeface="Times New Roman"/>
                <a:cs typeface="Times New Roman"/>
              </a:endParaRPr>
            </a:p>
            <a:p>
              <a:endParaRPr lang="en-US" sz="2200" dirty="0">
                <a:latin typeface="Times New Roman"/>
                <a:cs typeface="Times New Roman"/>
              </a:endParaRPr>
            </a:p>
            <a:p>
              <a:endParaRPr lang="en-US" sz="2200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57200" y="463531"/>
            <a:ext cx="7896225" cy="3495853"/>
            <a:chOff x="286298" y="-175974"/>
            <a:chExt cx="7896225" cy="3495853"/>
          </a:xfrm>
        </p:grpSpPr>
        <p:sp>
          <p:nvSpPr>
            <p:cNvPr id="8" name="TextBox 7"/>
            <p:cNvSpPr txBox="1"/>
            <p:nvPr/>
          </p:nvSpPr>
          <p:spPr>
            <a:xfrm>
              <a:off x="286298" y="1687948"/>
              <a:ext cx="441403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Iterator&lt;Integer&gt; it=  </a:t>
              </a:r>
              <a:r>
                <a:rPr lang="en-US" sz="2400" dirty="0" err="1" smtClean="0">
                  <a:latin typeface="Times New Roman"/>
                  <a:cs typeface="Times New Roman"/>
                </a:rPr>
                <a:t>hs.iterator</a:t>
              </a:r>
              <a:r>
                <a:rPr lang="en-US" sz="2400" dirty="0" smtClean="0">
                  <a:latin typeface="Times New Roman"/>
                  <a:cs typeface="Times New Roman"/>
                </a:rPr>
                <a:t>();</a:t>
              </a:r>
            </a:p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6067974" y="-175974"/>
              <a:ext cx="2114549" cy="3495853"/>
              <a:chOff x="6067974" y="-175974"/>
              <a:chExt cx="2114549" cy="3495853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6591300" y="-175974"/>
                <a:ext cx="1591223" cy="439499"/>
                <a:chOff x="4400550" y="-80724"/>
                <a:chExt cx="1591223" cy="439499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400550" y="-72112"/>
                  <a:ext cx="341435" cy="43088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200" dirty="0" smtClean="0">
                      <a:latin typeface="Times New Roman"/>
                      <a:cs typeface="Times New Roman"/>
                    </a:rPr>
                    <a:t>it</a:t>
                  </a:r>
                  <a:endParaRPr lang="en-US" sz="2200" dirty="0"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4836073" y="-80724"/>
                  <a:ext cx="1155700" cy="43088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200" dirty="0" err="1" smtClean="0">
                      <a:latin typeface="Times New Roman"/>
                      <a:cs typeface="Times New Roman"/>
                    </a:rPr>
                    <a:t>HSI@bc</a:t>
                  </a:r>
                  <a:endParaRPr lang="en-US" sz="2200" dirty="0">
                    <a:latin typeface="Times New Roman"/>
                    <a:cs typeface="Times New Roman"/>
                  </a:endParaRPr>
                </a:p>
              </p:txBody>
            </p:sp>
          </p:grpSp>
          <p:sp>
            <p:nvSpPr>
              <p:cNvPr id="19" name="TextBox 18"/>
              <p:cNvSpPr txBox="1"/>
              <p:nvPr/>
            </p:nvSpPr>
            <p:spPr>
              <a:xfrm>
                <a:off x="6956973" y="2119551"/>
                <a:ext cx="1155700" cy="43088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err="1">
                    <a:latin typeface="Times New Roman"/>
                    <a:cs typeface="Times New Roman"/>
                  </a:rPr>
                  <a:t>HSI</a:t>
                </a:r>
                <a:r>
                  <a:rPr lang="en-US" sz="2200" dirty="0" err="1" smtClean="0">
                    <a:latin typeface="Times New Roman"/>
                    <a:cs typeface="Times New Roman"/>
                  </a:rPr>
                  <a:t>@bc</a:t>
                </a:r>
                <a:endParaRPr lang="en-US" sz="22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6067974" y="2550438"/>
                <a:ext cx="2044700" cy="76944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200" dirty="0" err="1" smtClean="0">
                    <a:latin typeface="Times New Roman"/>
                    <a:cs typeface="Times New Roman"/>
                  </a:rPr>
                  <a:t>hasNext</a:t>
                </a:r>
                <a:r>
                  <a:rPr lang="en-US" sz="2200" dirty="0" smtClean="0">
                    <a:latin typeface="Times New Roman"/>
                    <a:cs typeface="Times New Roman"/>
                  </a:rPr>
                  <a:t>() {…}</a:t>
                </a:r>
              </a:p>
              <a:p>
                <a:pPr algn="r"/>
                <a:r>
                  <a:rPr lang="en-US" sz="2200" dirty="0">
                    <a:latin typeface="Times New Roman"/>
                    <a:cs typeface="Times New Roman"/>
                  </a:rPr>
                  <a:t>n</a:t>
                </a:r>
                <a:r>
                  <a:rPr lang="en-US" sz="2200" dirty="0" smtClean="0">
                    <a:latin typeface="Times New Roman"/>
                    <a:cs typeface="Times New Roman"/>
                  </a:rPr>
                  <a:t>ext() {…}</a:t>
                </a:r>
                <a:endParaRPr lang="en-US" sz="2200" dirty="0">
                  <a:latin typeface="Times New Roman"/>
                  <a:cs typeface="Times New Roman"/>
                </a:endParaRPr>
              </a:p>
            </p:txBody>
          </p:sp>
        </p:grpSp>
      </p:grpSp>
      <p:sp>
        <p:nvSpPr>
          <p:cNvPr id="23" name="TextBox 22"/>
          <p:cNvSpPr txBox="1"/>
          <p:nvPr/>
        </p:nvSpPr>
        <p:spPr>
          <a:xfrm>
            <a:off x="5217305" y="2513668"/>
            <a:ext cx="325730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Times New Roman"/>
                <a:cs typeface="Times New Roman"/>
              </a:rPr>
              <a:t>b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652828" y="2505056"/>
            <a:ext cx="586048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..</a:t>
            </a:r>
            <a:endParaRPr lang="en-US" sz="2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85328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2693</TotalTime>
  <Words>2908</Words>
  <Application>Microsoft Macintosh PowerPoint</Application>
  <PresentationFormat>On-screen Show (4:3)</PresentationFormat>
  <Paragraphs>399</Paragraphs>
  <Slides>21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CS2110 Recitation Week 9.  Interfaces Iterator and Iterable. Nested, Inner, and static classes</vt:lpstr>
      <vt:lpstr>Interface Iterator</vt:lpstr>
      <vt:lpstr>To implement interface  Iterator&lt;T&gt;</vt:lpstr>
      <vt:lpstr>Example of a class that implements Iterator&lt;T&gt;</vt:lpstr>
      <vt:lpstr>Class HashSetIterator</vt:lpstr>
      <vt:lpstr>Class HashSetIterator</vt:lpstr>
      <vt:lpstr>HashSetIterator has to be an inner class</vt:lpstr>
      <vt:lpstr>Using the iterator</vt:lpstr>
      <vt:lpstr>Using the iterator</vt:lpstr>
      <vt:lpstr>Interface Iterable&lt;T&gt;</vt:lpstr>
      <vt:lpstr>PowerPoint Presentation</vt:lpstr>
      <vt:lpstr>Using the foreach loop</vt:lpstr>
      <vt:lpstr>Don’t try to change the set in a foreach!!</vt:lpstr>
      <vt:lpstr>HashSetIterator is an  inner class of HashSet </vt:lpstr>
      <vt:lpstr>Think of  HashSetIterator  objects also as being inside a HashSet object. Then, normal inside-out rule shows you that hasNext() and next() can reference b and size.</vt:lpstr>
      <vt:lpstr>A foreach loop within a foreach loop</vt:lpstr>
      <vt:lpstr>Nested class    Inner class    static nested class</vt:lpstr>
      <vt:lpstr>Nested class    Inner class    static nested class</vt:lpstr>
      <vt:lpstr>Nested class    Static nested class    Inner class</vt:lpstr>
      <vt:lpstr>Nested class    Inner class    static nested class</vt:lpstr>
      <vt:lpstr>Nested class    Inner class    static nested class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CS2110 Recitation Week 9. Hashing</dc:title>
  <dc:creator>David Gries</dc:creator>
  <cp:lastModifiedBy>David Gries</cp:lastModifiedBy>
  <cp:revision>168</cp:revision>
  <cp:lastPrinted>2013-03-26T22:02:22Z</cp:lastPrinted>
  <dcterms:created xsi:type="dcterms:W3CDTF">2013-03-23T00:49:22Z</dcterms:created>
  <dcterms:modified xsi:type="dcterms:W3CDTF">2013-10-22T15:44:03Z</dcterms:modified>
</cp:coreProperties>
</file>