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5" r:id="rId2"/>
    <p:sldId id="355" r:id="rId3"/>
    <p:sldId id="346" r:id="rId4"/>
    <p:sldId id="348" r:id="rId5"/>
    <p:sldId id="347" r:id="rId6"/>
    <p:sldId id="333" r:id="rId7"/>
    <p:sldId id="320" r:id="rId8"/>
    <p:sldId id="327" r:id="rId9"/>
    <p:sldId id="328" r:id="rId10"/>
    <p:sldId id="354" r:id="rId11"/>
    <p:sldId id="329" r:id="rId12"/>
    <p:sldId id="336" r:id="rId13"/>
    <p:sldId id="349" r:id="rId14"/>
    <p:sldId id="351" r:id="rId15"/>
    <p:sldId id="350" r:id="rId16"/>
    <p:sldId id="330" r:id="rId17"/>
    <p:sldId id="352" r:id="rId18"/>
    <p:sldId id="353" r:id="rId19"/>
    <p:sldId id="334" r:id="rId20"/>
    <p:sldId id="335" r:id="rId21"/>
  </p:sldIdLst>
  <p:sldSz cx="9144000" cy="6858000" type="letter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C938"/>
    <a:srgbClr val="FF42F4"/>
    <a:srgbClr val="FFD6E2"/>
    <a:srgbClr val="E4C7C8"/>
    <a:srgbClr val="E5F9FF"/>
    <a:srgbClr val="FFF0AA"/>
    <a:srgbClr val="FCFFE0"/>
    <a:srgbClr val="741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404" autoAdjust="0"/>
  </p:normalViewPr>
  <p:slideViewPr>
    <p:cSldViewPr>
      <p:cViewPr varScale="1">
        <p:scale>
          <a:sx n="73" d="100"/>
          <a:sy n="73" d="100"/>
        </p:scale>
        <p:origin x="-10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92D1E9-1AC1-FF49-B83D-DAF0C5C64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5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F399AB-7254-DF4E-BF9E-94DE57EEE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65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lecture covers abstract classes and interfaces, showing the reason for each.</a:t>
            </a:r>
          </a:p>
          <a:p>
            <a:r>
              <a:rPr lang="en-US" baseline="0" dirty="0" smtClean="0"/>
              <a:t>The reason for each is most important and must be explained well.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doing this lecture, stopping the </a:t>
            </a:r>
            <a:r>
              <a:rPr lang="en-US" baseline="0" dirty="0" err="1" smtClean="0"/>
              <a:t>ppt</a:t>
            </a:r>
            <a:r>
              <a:rPr lang="en-US" baseline="0" dirty="0" smtClean="0"/>
              <a:t> and showing them on Eclipse how things work can make</a:t>
            </a:r>
          </a:p>
          <a:p>
            <a:r>
              <a:rPr lang="en-US" baseline="0" dirty="0" smtClean="0"/>
              <a:t>All the difference in the world. I give you all the classes, so you can do this.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slide 4 talks about b[1] being illegal. Remove the declaration of area() in Shape and show them</a:t>
            </a:r>
          </a:p>
          <a:p>
            <a:r>
              <a:rPr lang="en-US" baseline="0" dirty="0" smtClean="0"/>
              <a:t>What happens.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remove a declaration of area() in subclass Circle and show that an error message appears.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this first slide, reiterate clearly the principle that in a hierarchy of classes, fields and methods</a:t>
            </a:r>
          </a:p>
          <a:p>
            <a:r>
              <a:rPr lang="en-US" baseline="0" dirty="0" smtClean="0"/>
              <a:t>that are common to all subclasses gets moved up into the superclass. Here, all shapes will be placed</a:t>
            </a:r>
          </a:p>
          <a:p>
            <a:r>
              <a:rPr lang="en-US" baseline="0" dirty="0" smtClean="0"/>
              <a:t>at a position (x, y), so the position is in class Shape.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07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1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self-explanatory, showing the syntax</a:t>
            </a:r>
            <a:r>
              <a:rPr lang="en-US" baseline="0" dirty="0" smtClean="0"/>
              <a:t> of the interface and how a class</a:t>
            </a:r>
          </a:p>
          <a:p>
            <a:r>
              <a:rPr lang="en-US" baseline="0" dirty="0" smtClean="0"/>
              <a:t>IMPLEMENTS it instead of EXTENDING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fields are automatically public and static and final, they are constants and can be used from anywhere.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we also show them how to create an interface in Eclipse.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0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business of casting is important. The best way to talk</a:t>
            </a:r>
            <a:r>
              <a:rPr lang="en-US" baseline="0" dirty="0" smtClean="0"/>
              <a:t> about it is to show</a:t>
            </a:r>
          </a:p>
          <a:p>
            <a:r>
              <a:rPr lang="en-US" baseline="0" dirty="0" smtClean="0"/>
              <a:t>The class/interface hierarchy. It’s shown on this slide. B extends A and implements C1 and C2.</a:t>
            </a:r>
          </a:p>
          <a:p>
            <a:r>
              <a:rPr lang="en-US" baseline="0" dirty="0" smtClean="0"/>
              <a:t>So, coming upward from B are three lines, one for each of B, C1, and C2.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cast object b to ANY of the five names A, B, C1, C2, and Object!!! Make this clear to the students!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8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the students can see that the same rules apply concerning</a:t>
            </a:r>
            <a:r>
              <a:rPr lang="en-US" baseline="0" dirty="0" smtClean="0"/>
              <a:t> static (apparent) and dynamic (real) types</a:t>
            </a:r>
          </a:p>
          <a:p>
            <a:r>
              <a:rPr lang="en-US" baseline="0" dirty="0" smtClean="0"/>
              <a:t>for interfaces.  No difference at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showing the animation. After the stuff that says that </a:t>
            </a:r>
            <a:r>
              <a:rPr lang="en-US" baseline="0" dirty="0" err="1" smtClean="0"/>
              <a:t>c.m</a:t>
            </a:r>
            <a:r>
              <a:rPr lang="en-US" baseline="0" dirty="0" smtClean="0"/>
              <a:t>(…) syntactically legal …,</a:t>
            </a:r>
          </a:p>
          <a:p>
            <a:r>
              <a:rPr lang="en-US" baseline="0" dirty="0" smtClean="0"/>
              <a:t>Say. Now let us suppose that it IS syntactically legal, that m is suitably declared as an abstract method in C2.</a:t>
            </a:r>
          </a:p>
          <a:p>
            <a:r>
              <a:rPr lang="en-US" baseline="0" dirty="0" smtClean="0"/>
              <a:t>Then click the mouse button and tell them that it calls the overriding m in 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they think of an interface as a very restricted abstract class, then this is absolutely no different than what they already know.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00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want to motivate</a:t>
            </a:r>
            <a:r>
              <a:rPr lang="en-US" baseline="0" dirty="0" smtClean="0"/>
              <a:t> interfaces by showing the use of one: interface Comparable.</a:t>
            </a:r>
          </a:p>
          <a:p>
            <a:r>
              <a:rPr lang="en-US" baseline="0" dirty="0" smtClean="0"/>
              <a:t>We want to be able to sort shapes by their areas.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general, we would like only ONE sort procedure –one to sort an array of Integers, an</a:t>
            </a:r>
          </a:p>
          <a:p>
            <a:r>
              <a:rPr lang="en-US" baseline="0" dirty="0" smtClean="0"/>
              <a:t>Array of Doubles, and array of Strings, an array of Shapes. The only difference would be in the</a:t>
            </a:r>
          </a:p>
          <a:p>
            <a:r>
              <a:rPr lang="en-US" baseline="0" dirty="0" smtClean="0"/>
              <a:t>Function that says which of two objects is bigger.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Interfaces allow us to do this. Go to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85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the slide says, we will write a </a:t>
            </a:r>
            <a:r>
              <a:rPr lang="en-US" dirty="0" err="1" smtClean="0"/>
              <a:t>compareTo</a:t>
            </a:r>
            <a:r>
              <a:rPr lang="en-US" dirty="0" smtClean="0"/>
              <a:t> function that says whether one object is bigger than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6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interface </a:t>
            </a:r>
            <a:r>
              <a:rPr lang="en-US" dirty="0" err="1" smtClean="0"/>
              <a:t>java.lang.Comparable</a:t>
            </a:r>
            <a:r>
              <a:rPr lang="en-US" dirty="0" smtClean="0"/>
              <a:t>. It has only</a:t>
            </a:r>
            <a:r>
              <a:rPr lang="en-US" baseline="0" dirty="0" smtClean="0"/>
              <a:t> one component, function </a:t>
            </a:r>
            <a:r>
              <a:rPr lang="en-US" baseline="0" dirty="0" err="1" smtClean="0"/>
              <a:t>compareTo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Go through its specification carefully. It has to return something for &lt;, =, and &gt;.</a:t>
            </a:r>
          </a:p>
          <a:p>
            <a:r>
              <a:rPr lang="en-US" baseline="0" dirty="0" smtClean="0"/>
              <a:t>Note that any negative integer can be returned if this object &lt; c. This allows for many</a:t>
            </a:r>
          </a:p>
          <a:p>
            <a:r>
              <a:rPr lang="en-US" baseline="0" dirty="0" smtClean="0"/>
              <a:t>Implementations. One implementation might return -1, but other possibilities exist.</a:t>
            </a:r>
          </a:p>
          <a:p>
            <a:r>
              <a:rPr lang="en-US" baseline="0" dirty="0" smtClean="0"/>
              <a:t>We’ll se this when we implement this function for areas in Shapes.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click the button and show them all the classes that implement Comparable.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click the button and show them that a sorting procedure already exists in </a:t>
            </a:r>
            <a:r>
              <a:rPr lang="en-US" baseline="0" dirty="0" err="1" smtClean="0"/>
              <a:t>java.util.Arrays</a:t>
            </a:r>
            <a:r>
              <a:rPr lang="en-US" baseline="0" dirty="0" smtClean="0"/>
              <a:t> that</a:t>
            </a:r>
          </a:p>
          <a:p>
            <a:r>
              <a:rPr lang="en-US" baseline="0" dirty="0" smtClean="0"/>
              <a:t>sorts  an array of Comparable elements. We can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98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 us look at our basic hierarchy:</a:t>
            </a:r>
            <a:r>
              <a:rPr lang="en-US" baseline="0" dirty="0" smtClean="0"/>
              <a:t> subclass of Shape </a:t>
            </a:r>
            <a:r>
              <a:rPr lang="en-US" baseline="0" dirty="0" smtClean="0">
                <a:sym typeface="Wingdings"/>
              </a:rPr>
              <a:t> Shape  Object, and determine</a:t>
            </a:r>
          </a:p>
          <a:p>
            <a:r>
              <a:rPr lang="en-US" baseline="0" dirty="0" smtClean="0">
                <a:sym typeface="Wingdings"/>
              </a:rPr>
              <a:t>Which one should implement Comparable.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You can see that implementing Comparable in every subclass of Shape doesn’t help.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Shape must implement Comparable.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56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slowly on this slide.</a:t>
            </a:r>
          </a:p>
          <a:p>
            <a:r>
              <a:rPr lang="en-US" dirty="0" smtClean="0"/>
              <a:t>First, we have the class</a:t>
            </a:r>
            <a:r>
              <a:rPr lang="en-US" baseline="0" dirty="0" smtClean="0"/>
              <a:t> hierarchy, with lots subclasses of Shape, each with its own area() function.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Show them the declaration</a:t>
            </a:r>
            <a:r>
              <a:rPr lang="en-US" baseline="0" dirty="0" smtClean="0"/>
              <a:t> of b, and tell them we suppose that an array object </a:t>
            </a:r>
          </a:p>
          <a:p>
            <a:r>
              <a:rPr lang="en-US" baseline="0" dirty="0" smtClean="0"/>
              <a:t>has been created and its name stored in variable b. We show the object, which is at location 20.</a:t>
            </a:r>
          </a:p>
          <a:p>
            <a:r>
              <a:rPr lang="en-US" baseline="0" dirty="0" smtClean="0"/>
              <a:t>We suppose that its array elements have been filled in, and it is time to sort them.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the mouse, and talk about using method sort(Comparable[]) to sort b.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Click the mouse,, and talk about executing the call on sort. Note that the type of b is Shape[].</a:t>
            </a:r>
          </a:p>
          <a:p>
            <a:r>
              <a:rPr lang="en-US" baseline="0" dirty="0" smtClean="0"/>
              <a:t>Parameter a is created. Its type is Comparable[]. Since Shape implements Comparable, the object is case</a:t>
            </a:r>
          </a:p>
          <a:p>
            <a:r>
              <a:rPr lang="en-US" baseline="0" dirty="0" smtClean="0"/>
              <a:t>To Comparable[] and its name is stored in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85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we could have put in an if statement that returns -1, 0</a:t>
            </a:r>
            <a:r>
              <a:rPr lang="en-US" baseline="0" dirty="0" smtClean="0"/>
              <a:t>, or 1, but it is easier just to return the difference.</a:t>
            </a:r>
          </a:p>
          <a:p>
            <a:r>
              <a:rPr lang="en-US" baseline="0" dirty="0" smtClean="0"/>
              <a:t>Shorter, more efficient code.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Talk about the @Override feature. It is not necessary. However, its use prevents errors.</a:t>
            </a:r>
          </a:p>
          <a:p>
            <a:r>
              <a:rPr lang="en-US" baseline="0" dirty="0" smtClean="0"/>
              <a:t>For example, f we have written </a:t>
            </a:r>
            <a:r>
              <a:rPr lang="en-US" baseline="0" dirty="0" err="1" smtClean="0"/>
              <a:t>compareto</a:t>
            </a:r>
            <a:r>
              <a:rPr lang="en-US" baseline="0" dirty="0" smtClean="0"/>
              <a:t> instead of </a:t>
            </a:r>
            <a:r>
              <a:rPr lang="en-US" baseline="0" dirty="0" err="1" smtClean="0"/>
              <a:t>compareTo</a:t>
            </a:r>
            <a:r>
              <a:rPr lang="en-US" baseline="0" dirty="0" smtClean="0"/>
              <a:t>, we would have gotten an error message.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lecture covers abstract classes and interfaces, showing the reason for each.</a:t>
            </a:r>
          </a:p>
          <a:p>
            <a:r>
              <a:rPr lang="en-US" baseline="0" dirty="0" smtClean="0"/>
              <a:t>The reason for each is most important and must be explained well.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doing this lecture, stopping the </a:t>
            </a:r>
            <a:r>
              <a:rPr lang="en-US" baseline="0" dirty="0" err="1" smtClean="0"/>
              <a:t>ppt</a:t>
            </a:r>
            <a:r>
              <a:rPr lang="en-US" baseline="0" dirty="0" smtClean="0"/>
              <a:t> and showing them on Eclipse how things work can make</a:t>
            </a:r>
          </a:p>
          <a:p>
            <a:r>
              <a:rPr lang="en-US" baseline="0" dirty="0" smtClean="0"/>
              <a:t>All the difference in the world. I give you all the classes, so you can do this.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slide 4 talks about b[1] being illegal. Remove the declaration of area() in Shape and show them</a:t>
            </a:r>
          </a:p>
          <a:p>
            <a:r>
              <a:rPr lang="en-US" baseline="0" dirty="0" smtClean="0"/>
              <a:t>What happens.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remove a declaration of area() in subclass Circle and show that an error message appears.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this first slide, reiterate clearly the principle that in a hierarchy of classes, fields and methods</a:t>
            </a:r>
          </a:p>
          <a:p>
            <a:r>
              <a:rPr lang="en-US" baseline="0" dirty="0" smtClean="0"/>
              <a:t>that are common to all subclasses gets moved up into the superclass. Here, all shapes will be placed</a:t>
            </a:r>
          </a:p>
          <a:p>
            <a:r>
              <a:rPr lang="en-US" baseline="0" dirty="0" smtClean="0"/>
              <a:t>at a position (x, y), so the position is in class Shape.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0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for instructors: We have not put area() in class Shape for a reason, which comes clear later.</a:t>
            </a:r>
          </a:p>
          <a:p>
            <a:r>
              <a:rPr lang="en-US" baseline="0" dirty="0" smtClean="0"/>
              <a:t>It is best for it to be there, but we hold off for now. No need to tell them this unless they 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5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place in each object only what we need for our discussion of abstract classes.</a:t>
            </a:r>
          </a:p>
          <a:p>
            <a:r>
              <a:rPr lang="en-US" baseline="0" dirty="0" smtClean="0"/>
              <a:t>Fields are not important here, and we will concentrate on function area().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67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having an array b  of Shape elements.</a:t>
            </a:r>
          </a:p>
          <a:p>
            <a:r>
              <a:rPr lang="en-US" dirty="0" smtClean="0"/>
              <a:t>The rules of Java say that b[1].area() is illegal, so it won’t compile</a:t>
            </a:r>
            <a:r>
              <a:rPr lang="en-US" baseline="0" dirty="0" smtClean="0"/>
              <a:t>: the static or apparent class of</a:t>
            </a:r>
          </a:p>
          <a:p>
            <a:r>
              <a:rPr lang="en-US" baseline="0" dirty="0" smtClean="0"/>
              <a:t>b[1] is Shape, and area is not a component of class Shape (declared or inherited)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in order to use area in b[1], we have to cast down. But that requires us to determine which class it is,</a:t>
            </a:r>
          </a:p>
          <a:p>
            <a:r>
              <a:rPr lang="en-US" baseline="0" dirty="0" smtClean="0"/>
              <a:t>using </a:t>
            </a:r>
            <a:r>
              <a:rPr lang="en-US" baseline="0" dirty="0" err="1" smtClean="0"/>
              <a:t>instanceof</a:t>
            </a:r>
            <a:r>
              <a:rPr lang="en-US" baseline="0" dirty="0" smtClean="0"/>
              <a:t>. To always have to test for the subclass and then cast this way defeats the purpose of</a:t>
            </a:r>
          </a:p>
          <a:p>
            <a:r>
              <a:rPr lang="en-US" baseline="0" dirty="0" smtClean="0"/>
              <a:t>OO.    Instead, we can define area() in class Shape.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53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</a:t>
            </a:r>
            <a:r>
              <a:rPr lang="en-US" baseline="0" dirty="0" smtClean="0"/>
              <a:t> in class Shape, there is no real shape! Only the position of a possible Shape defined in a subclass.</a:t>
            </a:r>
          </a:p>
          <a:p>
            <a:r>
              <a:rPr lang="en-US" baseline="0" dirty="0" smtClean="0"/>
              <a:t>So we have to put in dummy method body, which returns nothing useful. We return 0.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is a problem. If a programmer forgets to override Shape’s area(), they will get this dummy function!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Question: HOW CAN WE FORCE A PROGRAMMER TO OVERRIDE AREA()?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Moreover, it would be best if someone could not create an object of class Shape, because such an</a:t>
            </a:r>
          </a:p>
          <a:p>
            <a:r>
              <a:rPr lang="en-US" baseline="0" dirty="0" smtClean="0"/>
              <a:t>object serves no useful function by itself!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QUESTION: HOW CAN WE PROHIBIT SOMEONE FROM CREATING AN OBJET OF CLASS SHAPE?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6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is the answer s to the questions.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1. Make class an abstract class –just put in keyword abstract. That makes it illegal to use</a:t>
            </a:r>
          </a:p>
          <a:p>
            <a:r>
              <a:rPr lang="en-US" dirty="0" smtClean="0"/>
              <a:t>new-expression  new Shape(…)  so objects of class Shape can’t be created! That was easy!</a:t>
            </a:r>
          </a:p>
          <a:p>
            <a:endParaRPr lang="en-US" dirty="0" smtClean="0"/>
          </a:p>
          <a:p>
            <a:r>
              <a:rPr lang="en-US" dirty="0" smtClean="0"/>
              <a:t>2. Make function abstract –put in keyword abstract and replace body by a semicolon.</a:t>
            </a:r>
          </a:p>
          <a:p>
            <a:r>
              <a:rPr lang="en-US" baseline="0" dirty="0" smtClean="0"/>
              <a:t>Then, any subclass MUST override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32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motivate the introduction of interfaces,</a:t>
            </a:r>
            <a:r>
              <a:rPr lang="en-US" baseline="0" dirty="0" smtClean="0"/>
              <a:t> by showing that allowing</a:t>
            </a:r>
          </a:p>
          <a:p>
            <a:r>
              <a:rPr lang="en-US" baseline="0" dirty="0" smtClean="0"/>
              <a:t>extending more than one class can lead to ambiguity and uncertainty.</a:t>
            </a:r>
          </a:p>
          <a:p>
            <a:r>
              <a:rPr lang="en-US" baseline="0" dirty="0" smtClean="0"/>
              <a:t>You see on this slide that C inherits two method m which do different things.</a:t>
            </a:r>
          </a:p>
          <a:p>
            <a:r>
              <a:rPr lang="en-US" baseline="0" dirty="0" smtClean="0"/>
              <a:t>Then, which will be called by a call in some method p() of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6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show them the same structure, but here, m() is abstract</a:t>
            </a:r>
            <a:r>
              <a:rPr lang="en-US" baseline="0" dirty="0" smtClean="0"/>
              <a:t> in the two </a:t>
            </a:r>
            <a:r>
              <a:rPr lang="en-US" baseline="0" dirty="0" err="1" smtClean="0"/>
              <a:t>superclasses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Now, there is no ambiguity because there is no real function m() in either superclass.</a:t>
            </a:r>
          </a:p>
          <a:p>
            <a:r>
              <a:rPr lang="en-US" baseline="0" dirty="0" smtClean="0"/>
              <a:t>Further, a subclass must override method m() and provide the only method that will be called.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not that </a:t>
            </a:r>
            <a:r>
              <a:rPr lang="en-US" baseline="0" dirty="0" err="1" smtClean="0"/>
              <a:t>superclasses</a:t>
            </a:r>
            <a:r>
              <a:rPr lang="en-US" baseline="0" dirty="0" smtClean="0"/>
              <a:t> C1 and C2 could have other non-abstract methods, so the possibility</a:t>
            </a:r>
          </a:p>
          <a:p>
            <a:r>
              <a:rPr lang="en-US" baseline="0" dirty="0" smtClean="0"/>
              <a:t>of ambiguity and uncertainty is still there. So Java does not allow multiple inheritance in this fashion.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Java provide another construct, which essentially is a very restricted abstract class, the interface.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99AB-7254-DF4E-BF9E-94DE57EEEC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0050-62D6-754E-813B-8BC75FB8F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1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2A62-561D-6D4B-94F6-9F9A5AA90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1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A9ADF-8AC1-A84F-B27B-4C116D5F5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9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E44A6-F29C-EC49-982D-0BB1DD620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24E6F-48A3-DD4A-A195-02CA9C5A4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9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936B3-61B5-5E42-B5B5-E7430B7DC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0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B8F4-6608-3C4C-B990-326CDCB17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9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8333-248A-F84E-944D-9812EFB1C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5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B2610-75BD-6141-8816-5D3BD14FF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7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A13D7-C405-0F45-9710-A0CFE7BE1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4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4CA3-4743-334A-BA35-DA8CDC02F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6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DF672A-745D-F945-B954-7FB5F9FA3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533400"/>
          </a:xfrm>
        </p:spPr>
        <p:txBody>
          <a:bodyPr/>
          <a:lstStyle/>
          <a:p>
            <a:r>
              <a:rPr lang="en-US" sz="2800" b="1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Overview: abstract </a:t>
            </a:r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classes and interfaces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609600" y="914400"/>
            <a:ext cx="7543800" cy="5493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a class abstract so instances of it cannot be created.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Make a method abstract so it must be overridden.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An interface is like an abstract class whose methods are all abstract and whose fields are all public constants. This allows multiple inheritance without ambiguity. An interface has a different syntax and a different way of using it.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References </a:t>
            </a:r>
            <a:r>
              <a:rPr lang="en-US" dirty="0" smtClean="0">
                <a:solidFill>
                  <a:srgbClr val="008000"/>
                </a:solidFill>
              </a:rPr>
              <a:t>to text </a:t>
            </a:r>
            <a:r>
              <a:rPr lang="en-US" dirty="0" smtClean="0"/>
              <a:t>and to </a:t>
            </a:r>
            <a:r>
              <a:rPr lang="en-US" dirty="0" err="1" smtClean="0">
                <a:solidFill>
                  <a:srgbClr val="800000"/>
                </a:solidFill>
              </a:rPr>
              <a:t>JavaSummary.pptx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Abstract class: </a:t>
            </a:r>
            <a:r>
              <a:rPr lang="en-US" dirty="0" smtClean="0">
                <a:solidFill>
                  <a:srgbClr val="008000"/>
                </a:solidFill>
              </a:rPr>
              <a:t>C.27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800000"/>
                </a:solidFill>
              </a:rPr>
              <a:t>slides 42-44</a:t>
            </a:r>
          </a:p>
          <a:p>
            <a:r>
              <a:rPr lang="en-US" dirty="0" smtClean="0"/>
              <a:t>Abstract method: </a:t>
            </a:r>
            <a:r>
              <a:rPr lang="en-US" dirty="0" smtClean="0">
                <a:solidFill>
                  <a:srgbClr val="008000"/>
                </a:solidFill>
              </a:rPr>
              <a:t>C.27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800000"/>
                </a:solidFill>
              </a:rPr>
              <a:t>slide 44</a:t>
            </a:r>
          </a:p>
          <a:p>
            <a:r>
              <a:rPr lang="en-US" dirty="0" smtClean="0"/>
              <a:t>Interface declaration: </a:t>
            </a:r>
            <a:r>
              <a:rPr lang="en-US" dirty="0" smtClean="0">
                <a:solidFill>
                  <a:srgbClr val="008000"/>
                </a:solidFill>
              </a:rPr>
              <a:t>D.11-D.13, D.28</a:t>
            </a:r>
            <a:r>
              <a:rPr lang="en-US" dirty="0" smtClean="0">
                <a:solidFill>
                  <a:srgbClr val="800000"/>
                </a:solidFill>
              </a:rPr>
              <a:t>,  slide 60</a:t>
            </a:r>
          </a:p>
          <a:p>
            <a:r>
              <a:rPr lang="en-US" dirty="0" smtClean="0"/>
              <a:t>Implementing interfaces: </a:t>
            </a:r>
            <a:r>
              <a:rPr lang="en-US" dirty="0" smtClean="0">
                <a:solidFill>
                  <a:srgbClr val="008000"/>
                </a:solidFill>
              </a:rPr>
              <a:t>D.14-D.15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slide 60</a:t>
            </a:r>
          </a:p>
          <a:p>
            <a:r>
              <a:rPr lang="en-US" dirty="0" smtClean="0"/>
              <a:t>Casting with interfaces:  </a:t>
            </a:r>
            <a:r>
              <a:rPr lang="en-US" dirty="0" smtClean="0">
                <a:solidFill>
                  <a:srgbClr val="008000"/>
                </a:solidFill>
              </a:rPr>
              <a:t>none</a:t>
            </a:r>
            <a:r>
              <a:rPr lang="en-US" dirty="0" smtClean="0"/>
              <a:t>,   </a:t>
            </a:r>
            <a:r>
              <a:rPr lang="en-US" dirty="0" smtClean="0">
                <a:solidFill>
                  <a:srgbClr val="800000"/>
                </a:solidFill>
              </a:rPr>
              <a:t>slide 61</a:t>
            </a:r>
          </a:p>
          <a:p>
            <a:r>
              <a:rPr lang="en-US" dirty="0" smtClean="0"/>
              <a:t>Interface Comparable: </a:t>
            </a:r>
            <a:r>
              <a:rPr lang="en-US" dirty="0" smtClean="0">
                <a:solidFill>
                  <a:srgbClr val="008000"/>
                </a:solidFill>
              </a:rPr>
              <a:t>D.20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800000"/>
                </a:solidFill>
              </a:rPr>
              <a:t>slide 62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3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B67C4DD-290F-514A-AEBE-77C5C9B84837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890588" y="457200"/>
            <a:ext cx="7362825" cy="520700"/>
          </a:xfrm>
        </p:spPr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Interfaces</a:t>
            </a:r>
            <a:endParaRPr lang="en-US" sz="3200" dirty="0">
              <a:solidFill>
                <a:srgbClr val="800000"/>
              </a:solidFill>
              <a:latin typeface="Gill Sans" charset="0"/>
              <a:ea typeface="ＭＳ Ｐゴシック" charset="0"/>
              <a:cs typeface="Gill Sans" charset="0"/>
            </a:endParaRPr>
          </a:p>
        </p:txBody>
      </p:sp>
      <p:sp>
        <p:nvSpPr>
          <p:cNvPr id="75783" name="TextBox 9"/>
          <p:cNvSpPr txBox="1">
            <a:spLocks noChangeArrowheads="1"/>
          </p:cNvSpPr>
          <p:nvPr/>
        </p:nvSpPr>
        <p:spPr bwMode="auto">
          <a:xfrm>
            <a:off x="533400" y="1524000"/>
            <a:ext cx="7848600" cy="3785652"/>
          </a:xfrm>
          <a:prstGeom prst="rect">
            <a:avLst/>
          </a:prstGeom>
          <a:solidFill>
            <a:srgbClr val="FFFF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An interface is a fully abstract class, with a slightly different syntax.</a:t>
            </a:r>
          </a:p>
          <a:p>
            <a:pPr eaLnBrk="1" hangingPunct="1"/>
            <a:endParaRPr lang="en-US" dirty="0">
              <a:solidFill>
                <a:srgbClr val="800000"/>
              </a:solidFill>
              <a:latin typeface="Gill Sans" charset="0"/>
              <a:sym typeface="Gill Sans" charset="0"/>
            </a:endParaRP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An interface can contain type signatures for methods, just like abstract methods in abstract classes, but they have to be </a:t>
            </a:r>
            <a:r>
              <a:rPr lang="en-US" dirty="0" smtClean="0">
                <a:latin typeface="Gill Sans" charset="0"/>
                <a:sym typeface="Gill Sans" charset="0"/>
              </a:rPr>
              <a:t>public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.</a:t>
            </a:r>
          </a:p>
          <a:p>
            <a:pPr eaLnBrk="1" hangingPunct="1"/>
            <a:endParaRPr lang="en-US" dirty="0">
              <a:solidFill>
                <a:srgbClr val="800000"/>
              </a:solidFill>
              <a:latin typeface="Gill Sans" charset="0"/>
              <a:sym typeface="Gill Sans" charset="0"/>
            </a:endParaRP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An interface can contain fields, but they have to be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public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static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, and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final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 and they have to contain an initializer. So they are really just constants</a:t>
            </a:r>
            <a:endParaRPr lang="en-US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43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9C4A448-9107-5944-8186-4CCE05A7F7D3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520700"/>
          </a:xfrm>
        </p:spPr>
        <p:txBody>
          <a:bodyPr/>
          <a:lstStyle/>
          <a:p>
            <a:r>
              <a:rPr lang="en-US" altLang="ja-JP" sz="3200" dirty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Interface declaration and use of an interface</a:t>
            </a:r>
            <a:endParaRPr lang="en-US" sz="3200" dirty="0">
              <a:solidFill>
                <a:srgbClr val="800000"/>
              </a:solidFill>
              <a:latin typeface="Gill Sans" charset="0"/>
              <a:ea typeface="ＭＳ Ｐゴシック" charset="0"/>
              <a:cs typeface="Gill Sans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762000"/>
            <a:ext cx="624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latin typeface="Gill Sans" charset="0"/>
                <a:cs typeface="Gill Sans" charset="0"/>
              </a:rPr>
              <a:t>public class C </a:t>
            </a:r>
            <a:r>
              <a:rPr lang="en-US" b="1">
                <a:latin typeface="Gill Sans" charset="0"/>
                <a:cs typeface="Gill Sans" charset="0"/>
              </a:rPr>
              <a:t>implements </a:t>
            </a:r>
            <a:r>
              <a:rPr lang="en-US">
                <a:latin typeface="Gill Sans" charset="0"/>
                <a:cs typeface="Gill Sans" charset="0"/>
              </a:rPr>
              <a:t>C1, C2 {</a:t>
            </a:r>
          </a:p>
          <a:p>
            <a:pPr>
              <a:spcBef>
                <a:spcPct val="20000"/>
              </a:spcBef>
            </a:pPr>
            <a:r>
              <a:rPr lang="en-US">
                <a:latin typeface="Gill Sans" charset="0"/>
                <a:cs typeface="Gill Sans" charset="0"/>
              </a:rPr>
              <a:t>…</a:t>
            </a:r>
          </a:p>
          <a:p>
            <a:pPr>
              <a:spcBef>
                <a:spcPct val="20000"/>
              </a:spcBef>
            </a:pPr>
            <a:r>
              <a:rPr lang="en-US">
                <a:latin typeface="Gill Sans" charset="0"/>
                <a:cs typeface="Gill Sans" charset="0"/>
              </a:rPr>
              <a:t>}</a:t>
            </a:r>
          </a:p>
        </p:txBody>
      </p:sp>
      <p:grpSp>
        <p:nvGrpSpPr>
          <p:cNvPr id="76804" name="Group 14"/>
          <p:cNvGrpSpPr>
            <a:grpSpLocks/>
          </p:cNvGrpSpPr>
          <p:nvPr/>
        </p:nvGrpSpPr>
        <p:grpSpPr bwMode="auto">
          <a:xfrm>
            <a:off x="838200" y="1795463"/>
            <a:ext cx="6705600" cy="1938337"/>
            <a:chOff x="457200" y="2274838"/>
            <a:chExt cx="6705600" cy="1938590"/>
          </a:xfrm>
        </p:grpSpPr>
        <p:sp>
          <p:nvSpPr>
            <p:cNvPr id="76813" name="TextBox 12"/>
            <p:cNvSpPr txBox="1">
              <a:spLocks noChangeArrowheads="1"/>
            </p:cNvSpPr>
            <p:nvPr/>
          </p:nvSpPr>
          <p:spPr bwMode="auto">
            <a:xfrm>
              <a:off x="457200" y="2274838"/>
              <a:ext cx="2971800" cy="193859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interface 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C1 {</a:t>
              </a:r>
            </a:p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p();</a:t>
              </a:r>
            </a:p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FF= 32;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  <p:sp>
          <p:nvSpPr>
            <p:cNvPr id="76814" name="TextBox 13"/>
            <p:cNvSpPr txBox="1">
              <a:spLocks noChangeArrowheads="1"/>
            </p:cNvSpPr>
            <p:nvPr/>
          </p:nvSpPr>
          <p:spPr bwMode="auto">
            <a:xfrm>
              <a:off x="4191000" y="2308822"/>
              <a:ext cx="2971800" cy="156966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interface 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C2 {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q();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962400" y="3124200"/>
            <a:ext cx="4800600" cy="2395538"/>
            <a:chOff x="3962400" y="2895600"/>
            <a:chExt cx="4800600" cy="2396192"/>
          </a:xfrm>
        </p:grpSpPr>
        <p:sp>
          <p:nvSpPr>
            <p:cNvPr id="76811" name="TextBox 9"/>
            <p:cNvSpPr txBox="1">
              <a:spLocks noChangeArrowheads="1"/>
            </p:cNvSpPr>
            <p:nvPr/>
          </p:nvSpPr>
          <p:spPr bwMode="auto">
            <a:xfrm>
              <a:off x="3962400" y="3352800"/>
              <a:ext cx="4800600" cy="1938992"/>
            </a:xfrm>
            <a:prstGeom prst="rect">
              <a:avLst/>
            </a:prstGeom>
            <a:solidFill>
              <a:srgbClr val="FF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Methods declared in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interface are automatically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,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abstract</a:t>
              </a:r>
            </a:p>
            <a:p>
              <a:pPr eaLnBrk="1" hangingPunct="1"/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Use of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public,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abstract 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is optional</a:t>
              </a:r>
              <a:endParaRPr lang="en-US">
                <a:solidFill>
                  <a:srgbClr val="800000"/>
                </a:solidFill>
                <a:latin typeface="Gill Sans" charset="0"/>
                <a:sym typeface="Gill Sans" charset="0"/>
              </a:endParaRP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Use   </a:t>
              </a:r>
              <a:r>
                <a:rPr lang="en-US">
                  <a:latin typeface="Gill Sans" charset="0"/>
                  <a:sym typeface="Gill Sans" charset="0"/>
                </a:rPr>
                <a:t>;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  not  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{ … }</a:t>
              </a:r>
              <a:endParaRPr lang="en-US" altLang="ja-JP">
                <a:solidFill>
                  <a:srgbClr val="800000"/>
                </a:solidFill>
                <a:latin typeface="Gill Sans" charset="0"/>
                <a:sym typeface="Gill Sans" charset="0"/>
              </a:endParaRPr>
            </a:p>
          </p:txBody>
        </p:sp>
        <p:cxnSp>
          <p:nvCxnSpPr>
            <p:cNvPr id="76812" name="Straight Connector 11"/>
            <p:cNvCxnSpPr>
              <a:cxnSpLocks noChangeShapeType="1"/>
            </p:cNvCxnSpPr>
            <p:nvPr/>
          </p:nvCxnSpPr>
          <p:spPr bwMode="auto">
            <a:xfrm flipV="1">
              <a:off x="5105400" y="2895600"/>
              <a:ext cx="0" cy="762000"/>
            </a:xfrm>
            <a:prstGeom prst="line">
              <a:avLst/>
            </a:prstGeom>
            <a:noFill/>
            <a:ln w="50800">
              <a:solidFill>
                <a:srgbClr val="D8C9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33400" y="3276600"/>
            <a:ext cx="3276600" cy="2689225"/>
            <a:chOff x="3962400" y="3124200"/>
            <a:chExt cx="3276600" cy="2689324"/>
          </a:xfrm>
        </p:grpSpPr>
        <p:sp>
          <p:nvSpPr>
            <p:cNvPr id="76809" name="TextBox 14"/>
            <p:cNvSpPr txBox="1">
              <a:spLocks noChangeArrowheads="1"/>
            </p:cNvSpPr>
            <p:nvPr/>
          </p:nvSpPr>
          <p:spPr bwMode="auto">
            <a:xfrm>
              <a:off x="3962400" y="3505200"/>
              <a:ext cx="3276600" cy="2308324"/>
            </a:xfrm>
            <a:prstGeom prst="rect">
              <a:avLst/>
            </a:prstGeom>
            <a:solidFill>
              <a:srgbClr val="FF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Field declared in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interface automatically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 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,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static</a:t>
              </a:r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, </a:t>
              </a:r>
              <a:r>
                <a:rPr lang="en-US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final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Must have initialization</a:t>
              </a:r>
            </a:p>
            <a:p>
              <a:pPr eaLnBrk="1" hangingPunct="1"/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Use of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public, static,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</a:t>
              </a:r>
              <a:r>
                <a:rPr lang="en-US" altLang="ja-JP">
                  <a:solidFill>
                    <a:srgbClr val="000000"/>
                  </a:solidFill>
                  <a:latin typeface="Gill Sans" charset="0"/>
                  <a:sym typeface="Gill Sans" charset="0"/>
                </a:rPr>
                <a:t>final </a:t>
              </a:r>
              <a:r>
                <a:rPr lang="en-US" altLang="ja-JP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 optional</a:t>
              </a:r>
            </a:p>
          </p:txBody>
        </p:sp>
        <p:cxnSp>
          <p:nvCxnSpPr>
            <p:cNvPr id="76810" name="Straight Connector 15"/>
            <p:cNvCxnSpPr>
              <a:cxnSpLocks noChangeShapeType="1"/>
            </p:cNvCxnSpPr>
            <p:nvPr/>
          </p:nvCxnSpPr>
          <p:spPr bwMode="auto">
            <a:xfrm flipV="1">
              <a:off x="5181600" y="3124200"/>
              <a:ext cx="0" cy="609600"/>
            </a:xfrm>
            <a:prstGeom prst="line">
              <a:avLst/>
            </a:prstGeom>
            <a:noFill/>
            <a:ln w="50800">
              <a:solidFill>
                <a:srgbClr val="D8C9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33600" y="5722938"/>
            <a:ext cx="5943600" cy="830262"/>
          </a:xfrm>
          <a:prstGeom prst="rect">
            <a:avLst/>
          </a:prstGeom>
          <a:solidFill>
            <a:srgbClr val="E5F9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Eclipse: Create new interface? Create new class, change keyword </a:t>
            </a:r>
            <a:r>
              <a:rPr lang="en-US" b="1">
                <a:solidFill>
                  <a:srgbClr val="800000"/>
                </a:solidFill>
              </a:rPr>
              <a:t>class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/>
              <a:t>to </a:t>
            </a:r>
            <a:r>
              <a:rPr lang="en-US" b="1">
                <a:solidFill>
                  <a:srgbClr val="800000"/>
                </a:solidFill>
              </a:rPr>
              <a:t>interface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86400" y="922338"/>
            <a:ext cx="2971800" cy="830262"/>
          </a:xfrm>
          <a:prstGeom prst="rect">
            <a:avLst/>
          </a:prstGeom>
          <a:solidFill>
            <a:srgbClr val="FFD6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800000"/>
                </a:solidFill>
              </a:rPr>
              <a:t>C</a:t>
            </a:r>
            <a:r>
              <a:rPr lang="en-US"/>
              <a:t> must override all methods in </a:t>
            </a:r>
            <a:r>
              <a:rPr lang="en-US">
                <a:solidFill>
                  <a:srgbClr val="800000"/>
                </a:solidFill>
              </a:rPr>
              <a:t>C1</a:t>
            </a:r>
            <a:r>
              <a:rPr lang="en-US"/>
              <a:t> and </a:t>
            </a:r>
            <a:r>
              <a:rPr lang="en-US">
                <a:solidFill>
                  <a:srgbClr val="800000"/>
                </a:solidFill>
              </a:rPr>
              <a:t>C2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Casting with interfaces</a:t>
            </a:r>
          </a:p>
        </p:txBody>
      </p:sp>
      <p:sp>
        <p:nvSpPr>
          <p:cNvPr id="778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D6A2CF4-CE49-2543-951B-CB5237F81E75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77827" name="TextBox 4"/>
          <p:cNvSpPr txBox="1">
            <a:spLocks noChangeArrowheads="1"/>
          </p:cNvSpPr>
          <p:nvPr/>
        </p:nvSpPr>
        <p:spPr bwMode="auto">
          <a:xfrm>
            <a:off x="533400" y="1143000"/>
            <a:ext cx="57991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class</a:t>
            </a:r>
            <a:r>
              <a:rPr lang="en-US"/>
              <a:t> B </a:t>
            </a:r>
            <a:r>
              <a:rPr lang="en-US" b="1"/>
              <a:t>extends</a:t>
            </a:r>
            <a:r>
              <a:rPr lang="en-US"/>
              <a:t> A </a:t>
            </a:r>
            <a:r>
              <a:rPr lang="en-US" b="1"/>
              <a:t>implements</a:t>
            </a:r>
            <a:r>
              <a:rPr lang="en-US"/>
              <a:t> C1, C2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C1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C2 { … }</a:t>
            </a:r>
          </a:p>
          <a:p>
            <a:pPr>
              <a:spcBef>
                <a:spcPts val="600"/>
              </a:spcBef>
            </a:pPr>
            <a:r>
              <a:rPr lang="en-US" b="1"/>
              <a:t>class</a:t>
            </a:r>
            <a:r>
              <a:rPr lang="en-US"/>
              <a:t> A { … }</a:t>
            </a:r>
          </a:p>
        </p:txBody>
      </p:sp>
      <p:sp>
        <p:nvSpPr>
          <p:cNvPr id="77828" name="TextBox 6"/>
          <p:cNvSpPr txBox="1">
            <a:spLocks noChangeArrowheads="1"/>
          </p:cNvSpPr>
          <p:nvPr/>
        </p:nvSpPr>
        <p:spPr bwMode="auto">
          <a:xfrm>
            <a:off x="4038600" y="2057400"/>
            <a:ext cx="3851275" cy="8302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800000"/>
                </a:solidFill>
              </a:rPr>
              <a:t>b= </a:t>
            </a:r>
            <a:r>
              <a:rPr lang="en-US" b="1">
                <a:solidFill>
                  <a:srgbClr val="800000"/>
                </a:solidFill>
              </a:rPr>
              <a:t>new</a:t>
            </a:r>
            <a:r>
              <a:rPr lang="en-US">
                <a:solidFill>
                  <a:srgbClr val="800000"/>
                </a:solidFill>
              </a:rPr>
              <a:t> B();</a:t>
            </a:r>
          </a:p>
          <a:p>
            <a:r>
              <a:rPr lang="en-US"/>
              <a:t>What does object </a:t>
            </a:r>
            <a:r>
              <a:rPr lang="en-US">
                <a:solidFill>
                  <a:srgbClr val="800000"/>
                </a:solidFill>
              </a:rPr>
              <a:t>b</a:t>
            </a:r>
            <a:r>
              <a:rPr lang="en-US"/>
              <a:t> look like?</a:t>
            </a:r>
          </a:p>
        </p:txBody>
      </p: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685800" y="3055938"/>
            <a:ext cx="3355975" cy="2724150"/>
            <a:chOff x="416983" y="3055203"/>
            <a:chExt cx="3356207" cy="2724329"/>
          </a:xfrm>
        </p:grpSpPr>
        <p:grpSp>
          <p:nvGrpSpPr>
            <p:cNvPr id="77837" name="Group 38"/>
            <p:cNvGrpSpPr>
              <a:grpSpLocks/>
            </p:cNvGrpSpPr>
            <p:nvPr/>
          </p:nvGrpSpPr>
          <p:grpSpPr bwMode="auto">
            <a:xfrm>
              <a:off x="1752600" y="3962400"/>
              <a:ext cx="820738" cy="1817132"/>
              <a:chOff x="4267200" y="3962400"/>
              <a:chExt cx="820738" cy="1817132"/>
            </a:xfrm>
          </p:grpSpPr>
          <p:sp>
            <p:nvSpPr>
              <p:cNvPr id="77839" name="TextBox 58"/>
              <p:cNvSpPr txBox="1">
                <a:spLocks noChangeArrowheads="1"/>
              </p:cNvSpPr>
              <p:nvPr/>
            </p:nvSpPr>
            <p:spPr bwMode="auto">
              <a:xfrm>
                <a:off x="4572000" y="4648200"/>
                <a:ext cx="22226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A</a:t>
                </a:r>
              </a:p>
            </p:txBody>
          </p:sp>
          <p:sp>
            <p:nvSpPr>
              <p:cNvPr id="77840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77841" name="TextBox 57"/>
              <p:cNvSpPr txBox="1">
                <a:spLocks noChangeArrowheads="1"/>
              </p:cNvSpPr>
              <p:nvPr/>
            </p:nvSpPr>
            <p:spPr bwMode="auto">
              <a:xfrm>
                <a:off x="4581144" y="5410200"/>
                <a:ext cx="20528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B</a:t>
                </a:r>
              </a:p>
            </p:txBody>
          </p:sp>
          <p:cxnSp>
            <p:nvCxnSpPr>
              <p:cNvPr id="77842" name="Straight Connector 32"/>
              <p:cNvCxnSpPr>
                <a:cxnSpLocks noChangeShapeType="1"/>
                <a:stCxn id="77839" idx="2"/>
                <a:endCxn id="77841" idx="0"/>
              </p:cNvCxnSpPr>
              <p:nvPr/>
            </p:nvCxnSpPr>
            <p:spPr bwMode="auto">
              <a:xfrm>
                <a:off x="4683133" y="5017532"/>
                <a:ext cx="654" cy="3926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43" name="Straight Connector 34"/>
              <p:cNvCxnSpPr>
                <a:cxnSpLocks noChangeShapeType="1"/>
                <a:stCxn id="77840" idx="2"/>
                <a:endCxn id="77839" idx="0"/>
              </p:cNvCxnSpPr>
              <p:nvPr/>
            </p:nvCxnSpPr>
            <p:spPr bwMode="auto">
              <a:xfrm>
                <a:off x="4677569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7838" name="TextBox 39"/>
            <p:cNvSpPr txBox="1">
              <a:spLocks noChangeArrowheads="1"/>
            </p:cNvSpPr>
            <p:nvPr/>
          </p:nvSpPr>
          <p:spPr bwMode="auto">
            <a:xfrm>
              <a:off x="416983" y="3055203"/>
              <a:ext cx="3356207" cy="830997"/>
            </a:xfrm>
            <a:prstGeom prst="rect">
              <a:avLst/>
            </a:prstGeom>
            <a:solidFill>
              <a:srgbClr val="E5F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Draw </a:t>
              </a:r>
              <a:r>
                <a:rPr lang="en-US">
                  <a:solidFill>
                    <a:srgbClr val="800000"/>
                  </a:solidFill>
                </a:rPr>
                <a:t>b</a:t>
              </a:r>
              <a:r>
                <a:rPr lang="en-US"/>
                <a:t> like this, showing</a:t>
              </a:r>
              <a:br>
                <a:rPr lang="en-US"/>
              </a:br>
              <a:r>
                <a:rPr lang="en-US"/>
                <a:t>only names of partitions:</a:t>
              </a:r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609600" y="4800600"/>
            <a:ext cx="4151313" cy="1604963"/>
            <a:chOff x="609600" y="4800600"/>
            <a:chExt cx="4151497" cy="1604665"/>
          </a:xfrm>
        </p:grpSpPr>
        <p:sp>
          <p:nvSpPr>
            <p:cNvPr id="77832" name="TextBox 42"/>
            <p:cNvSpPr txBox="1">
              <a:spLocks noChangeArrowheads="1"/>
            </p:cNvSpPr>
            <p:nvPr/>
          </p:nvSpPr>
          <p:spPr bwMode="auto">
            <a:xfrm>
              <a:off x="609600" y="5943600"/>
              <a:ext cx="4151497" cy="461665"/>
            </a:xfrm>
            <a:prstGeom prst="rect">
              <a:avLst/>
            </a:prstGeom>
            <a:solidFill>
              <a:srgbClr val="E5F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Add C1, C2 as new dimensions:</a:t>
              </a:r>
            </a:p>
          </p:txBody>
        </p:sp>
        <p:sp>
          <p:nvSpPr>
            <p:cNvPr id="77833" name="TextBox 58"/>
            <p:cNvSpPr txBox="1">
              <a:spLocks noChangeArrowheads="1"/>
            </p:cNvSpPr>
            <p:nvPr/>
          </p:nvSpPr>
          <p:spPr bwMode="auto">
            <a:xfrm>
              <a:off x="3146027" y="4812268"/>
              <a:ext cx="3591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42F4"/>
                  </a:solidFill>
                </a:rPr>
                <a:t>C2</a:t>
              </a:r>
            </a:p>
          </p:txBody>
        </p:sp>
        <p:sp>
          <p:nvSpPr>
            <p:cNvPr id="77834" name="TextBox 58"/>
            <p:cNvSpPr txBox="1">
              <a:spLocks noChangeArrowheads="1"/>
            </p:cNvSpPr>
            <p:nvPr/>
          </p:nvSpPr>
          <p:spPr bwMode="auto">
            <a:xfrm>
              <a:off x="1447800" y="4800600"/>
              <a:ext cx="3591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42F4"/>
                  </a:solidFill>
                </a:rPr>
                <a:t>C1</a:t>
              </a:r>
            </a:p>
          </p:txBody>
        </p:sp>
        <p:cxnSp>
          <p:nvCxnSpPr>
            <p:cNvPr id="77835" name="Straight Connector 45"/>
            <p:cNvCxnSpPr>
              <a:cxnSpLocks noChangeShapeType="1"/>
            </p:cNvCxnSpPr>
            <p:nvPr/>
          </p:nvCxnSpPr>
          <p:spPr bwMode="auto">
            <a:xfrm flipH="1">
              <a:off x="2514600" y="5105400"/>
              <a:ext cx="533400" cy="3048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6" name="Straight Connector 52"/>
            <p:cNvCxnSpPr>
              <a:cxnSpLocks noChangeShapeType="1"/>
            </p:cNvCxnSpPr>
            <p:nvPr/>
          </p:nvCxnSpPr>
          <p:spPr bwMode="auto">
            <a:xfrm>
              <a:off x="1828800" y="5105400"/>
              <a:ext cx="457200" cy="3048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038600" y="3124200"/>
            <a:ext cx="4343400" cy="2832100"/>
          </a:xfrm>
          <a:prstGeom prst="rect">
            <a:avLst/>
          </a:prstGeom>
          <a:solidFill>
            <a:srgbClr val="FFF0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Object </a:t>
            </a:r>
            <a:r>
              <a:rPr lang="en-US">
                <a:solidFill>
                  <a:srgbClr val="800000"/>
                </a:solidFill>
              </a:rPr>
              <a:t>b</a:t>
            </a:r>
            <a:r>
              <a:rPr lang="en-US"/>
              <a:t> has 5 perspectives. Can cast </a:t>
            </a:r>
            <a:r>
              <a:rPr lang="en-US">
                <a:solidFill>
                  <a:srgbClr val="800000"/>
                </a:solidFill>
              </a:rPr>
              <a:t>b</a:t>
            </a:r>
            <a:r>
              <a:rPr lang="en-US"/>
              <a:t> to any one of them at any time. Examples: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rgbClr val="800000"/>
                </a:solidFill>
              </a:rPr>
              <a:t>(C2) b                  (Object) b</a:t>
            </a:r>
          </a:p>
          <a:p>
            <a:r>
              <a:rPr lang="en-US">
                <a:solidFill>
                  <a:srgbClr val="800000"/>
                </a:solidFill>
              </a:rPr>
              <a:t>(A)(C2) b          (C1) (C2) b</a:t>
            </a:r>
          </a:p>
          <a:p>
            <a:r>
              <a:rPr lang="en-US"/>
              <a:t> </a:t>
            </a:r>
          </a:p>
          <a:p>
            <a:r>
              <a:rPr lang="en-US"/>
              <a:t>You’ll see such casting later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381000"/>
          </a:xfrm>
        </p:spPr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Same rules apply to classes and interface</a:t>
            </a:r>
            <a:endParaRPr lang="en-US" sz="3200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D6A2CF4-CE49-2543-951B-CB5237F81E75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77827" name="TextBox 4"/>
          <p:cNvSpPr txBox="1">
            <a:spLocks noChangeArrowheads="1"/>
          </p:cNvSpPr>
          <p:nvPr/>
        </p:nvSpPr>
        <p:spPr bwMode="auto">
          <a:xfrm>
            <a:off x="533400" y="1143000"/>
            <a:ext cx="57991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class</a:t>
            </a:r>
            <a:r>
              <a:rPr lang="en-US"/>
              <a:t> B </a:t>
            </a:r>
            <a:r>
              <a:rPr lang="en-US" b="1"/>
              <a:t>extends</a:t>
            </a:r>
            <a:r>
              <a:rPr lang="en-US"/>
              <a:t> A </a:t>
            </a:r>
            <a:r>
              <a:rPr lang="en-US" b="1"/>
              <a:t>implements</a:t>
            </a:r>
            <a:r>
              <a:rPr lang="en-US"/>
              <a:t> C1, C2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C1 { … }</a:t>
            </a:r>
          </a:p>
          <a:p>
            <a:pPr>
              <a:spcBef>
                <a:spcPts val="600"/>
              </a:spcBef>
            </a:pPr>
            <a:r>
              <a:rPr lang="en-US" b="1"/>
              <a:t>interface</a:t>
            </a:r>
            <a:r>
              <a:rPr lang="en-US"/>
              <a:t> C2 { … }</a:t>
            </a:r>
          </a:p>
          <a:p>
            <a:pPr>
              <a:spcBef>
                <a:spcPts val="600"/>
              </a:spcBef>
            </a:pPr>
            <a:r>
              <a:rPr lang="en-US" b="1"/>
              <a:t>class</a:t>
            </a:r>
            <a:r>
              <a:rPr lang="en-US"/>
              <a:t> A { … }</a:t>
            </a:r>
          </a:p>
        </p:txBody>
      </p:sp>
      <p:sp>
        <p:nvSpPr>
          <p:cNvPr id="77828" name="TextBox 6"/>
          <p:cNvSpPr txBox="1">
            <a:spLocks noChangeArrowheads="1"/>
          </p:cNvSpPr>
          <p:nvPr/>
        </p:nvSpPr>
        <p:spPr bwMode="auto">
          <a:xfrm>
            <a:off x="609600" y="3352800"/>
            <a:ext cx="2281845" cy="83099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B    b</a:t>
            </a:r>
            <a:r>
              <a:rPr lang="en-US" dirty="0">
                <a:solidFill>
                  <a:srgbClr val="800000"/>
                </a:solidFill>
              </a:rPr>
              <a:t>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B();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C2  c= b;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19891" y="1230987"/>
            <a:ext cx="2057309" cy="1817013"/>
            <a:chOff x="1447763" y="3963076"/>
            <a:chExt cx="2057309" cy="1817013"/>
          </a:xfrm>
        </p:grpSpPr>
        <p:grpSp>
          <p:nvGrpSpPr>
            <p:cNvPr id="77837" name="Group 38"/>
            <p:cNvGrpSpPr>
              <a:grpSpLocks/>
            </p:cNvGrpSpPr>
            <p:nvPr/>
          </p:nvGrpSpPr>
          <p:grpSpPr bwMode="auto">
            <a:xfrm>
              <a:off x="2021324" y="3963076"/>
              <a:ext cx="820681" cy="1817013"/>
              <a:chOff x="4267200" y="3962400"/>
              <a:chExt cx="820738" cy="1817132"/>
            </a:xfrm>
          </p:grpSpPr>
          <p:sp>
            <p:nvSpPr>
              <p:cNvPr id="77839" name="TextBox 58"/>
              <p:cNvSpPr txBox="1">
                <a:spLocks noChangeArrowheads="1"/>
              </p:cNvSpPr>
              <p:nvPr/>
            </p:nvSpPr>
            <p:spPr bwMode="auto">
              <a:xfrm>
                <a:off x="4572000" y="4648200"/>
                <a:ext cx="22226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FF42F4"/>
                    </a:solidFill>
                  </a:rPr>
                  <a:t>A</a:t>
                </a:r>
              </a:p>
            </p:txBody>
          </p:sp>
          <p:sp>
            <p:nvSpPr>
              <p:cNvPr id="77840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77841" name="TextBox 57"/>
              <p:cNvSpPr txBox="1">
                <a:spLocks noChangeArrowheads="1"/>
              </p:cNvSpPr>
              <p:nvPr/>
            </p:nvSpPr>
            <p:spPr bwMode="auto">
              <a:xfrm>
                <a:off x="4581144" y="5410200"/>
                <a:ext cx="20528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FF42F4"/>
                    </a:solidFill>
                  </a:rPr>
                  <a:t>B</a:t>
                </a:r>
              </a:p>
            </p:txBody>
          </p:sp>
          <p:cxnSp>
            <p:nvCxnSpPr>
              <p:cNvPr id="77842" name="Straight Connector 32"/>
              <p:cNvCxnSpPr>
                <a:cxnSpLocks noChangeShapeType="1"/>
                <a:stCxn id="77839" idx="2"/>
                <a:endCxn id="77841" idx="0"/>
              </p:cNvCxnSpPr>
              <p:nvPr/>
            </p:nvCxnSpPr>
            <p:spPr bwMode="auto">
              <a:xfrm>
                <a:off x="4683133" y="5017532"/>
                <a:ext cx="654" cy="3926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43" name="Straight Connector 34"/>
              <p:cNvCxnSpPr>
                <a:cxnSpLocks noChangeShapeType="1"/>
                <a:stCxn id="77840" idx="2"/>
                <a:endCxn id="77839" idx="0"/>
              </p:cNvCxnSpPr>
              <p:nvPr/>
            </p:nvCxnSpPr>
            <p:spPr bwMode="auto">
              <a:xfrm>
                <a:off x="4677569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5" name="Group 54"/>
            <p:cNvGrpSpPr>
              <a:grpSpLocks/>
            </p:cNvGrpSpPr>
            <p:nvPr/>
          </p:nvGrpSpPr>
          <p:grpSpPr bwMode="auto">
            <a:xfrm>
              <a:off x="1447763" y="4800598"/>
              <a:ext cx="2057309" cy="609713"/>
              <a:chOff x="1447800" y="4800600"/>
              <a:chExt cx="2057400" cy="609600"/>
            </a:xfrm>
          </p:grpSpPr>
          <p:sp>
            <p:nvSpPr>
              <p:cNvPr id="77833" name="TextBox 58"/>
              <p:cNvSpPr txBox="1">
                <a:spLocks noChangeArrowheads="1"/>
              </p:cNvSpPr>
              <p:nvPr/>
            </p:nvSpPr>
            <p:spPr bwMode="auto">
              <a:xfrm>
                <a:off x="3146027" y="4812268"/>
                <a:ext cx="35917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C2</a:t>
                </a:r>
              </a:p>
            </p:txBody>
          </p:sp>
          <p:sp>
            <p:nvSpPr>
              <p:cNvPr id="77834" name="TextBox 58"/>
              <p:cNvSpPr txBox="1">
                <a:spLocks noChangeArrowheads="1"/>
              </p:cNvSpPr>
              <p:nvPr/>
            </p:nvSpPr>
            <p:spPr bwMode="auto">
              <a:xfrm>
                <a:off x="1447800" y="4800600"/>
                <a:ext cx="35917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C1</a:t>
                </a:r>
              </a:p>
            </p:txBody>
          </p:sp>
          <p:cxnSp>
            <p:nvCxnSpPr>
              <p:cNvPr id="77835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2514600" y="5105400"/>
                <a:ext cx="533400" cy="30480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83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1828800" y="5105400"/>
                <a:ext cx="457200" cy="30480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" name="Group 4"/>
          <p:cNvGrpSpPr/>
          <p:nvPr/>
        </p:nvGrpSpPr>
        <p:grpSpPr>
          <a:xfrm>
            <a:off x="3733800" y="3657600"/>
            <a:ext cx="1915439" cy="766465"/>
            <a:chOff x="3928646" y="2971800"/>
            <a:chExt cx="1915439" cy="766465"/>
          </a:xfrm>
        </p:grpSpPr>
        <p:sp>
          <p:nvSpPr>
            <p:cNvPr id="2" name="TextBox 1"/>
            <p:cNvSpPr txBox="1"/>
            <p:nvPr/>
          </p:nvSpPr>
          <p:spPr>
            <a:xfrm>
              <a:off x="3928646" y="2971800"/>
              <a:ext cx="321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67200" y="2971800"/>
              <a:ext cx="981158" cy="461665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B@xy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00246" y="3276600"/>
              <a:ext cx="543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C2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733800" y="2743200"/>
            <a:ext cx="1761551" cy="766465"/>
            <a:chOff x="3928646" y="2971800"/>
            <a:chExt cx="1761551" cy="766465"/>
          </a:xfrm>
        </p:grpSpPr>
        <p:sp>
          <p:nvSpPr>
            <p:cNvPr id="28" name="TextBox 27"/>
            <p:cNvSpPr txBox="1"/>
            <p:nvPr/>
          </p:nvSpPr>
          <p:spPr>
            <a:xfrm>
              <a:off x="3928646" y="29718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67200" y="2971800"/>
              <a:ext cx="981158" cy="461665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B@xy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00246" y="3276600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6400" y="2590800"/>
            <a:ext cx="6534812" cy="3509665"/>
            <a:chOff x="1676400" y="2590800"/>
            <a:chExt cx="6534812" cy="3509665"/>
          </a:xfrm>
        </p:grpSpPr>
        <p:sp>
          <p:nvSpPr>
            <p:cNvPr id="6" name="TextBox 5"/>
            <p:cNvSpPr txBox="1"/>
            <p:nvPr/>
          </p:nvSpPr>
          <p:spPr>
            <a:xfrm>
              <a:off x="1676400" y="5638800"/>
              <a:ext cx="65348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800000"/>
                  </a:solidFill>
                </a:rPr>
                <a:t>c.m</a:t>
              </a:r>
              <a:r>
                <a:rPr lang="en-US" dirty="0" smtClean="0">
                  <a:solidFill>
                    <a:srgbClr val="800000"/>
                  </a:solidFill>
                </a:rPr>
                <a:t>(…) </a:t>
              </a:r>
              <a:r>
                <a:rPr lang="en-US" dirty="0" smtClean="0"/>
                <a:t>syntactically legal only if </a:t>
              </a:r>
              <a:r>
                <a:rPr lang="en-US" dirty="0" smtClean="0">
                  <a:solidFill>
                    <a:srgbClr val="800000"/>
                  </a:solidFill>
                </a:rPr>
                <a:t>m</a:t>
              </a:r>
              <a:r>
                <a:rPr lang="en-US" dirty="0" smtClean="0"/>
                <a:t> declared in </a:t>
              </a:r>
              <a:r>
                <a:rPr lang="en-US" dirty="0" smtClean="0">
                  <a:solidFill>
                    <a:srgbClr val="800000"/>
                  </a:solidFill>
                </a:rPr>
                <a:t>C2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flipV="1">
              <a:off x="7924800" y="2590800"/>
              <a:ext cx="0" cy="30480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2057400" y="3200400"/>
            <a:ext cx="5184382" cy="2138065"/>
            <a:chOff x="2971800" y="3657600"/>
            <a:chExt cx="5184382" cy="2138065"/>
          </a:xfrm>
        </p:grpSpPr>
        <p:sp>
          <p:nvSpPr>
            <p:cNvPr id="36" name="TextBox 35"/>
            <p:cNvSpPr txBox="1"/>
            <p:nvPr/>
          </p:nvSpPr>
          <p:spPr>
            <a:xfrm>
              <a:off x="2971800" y="5334000"/>
              <a:ext cx="5184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800000"/>
                  </a:solidFill>
                </a:rPr>
                <a:t>c.m</a:t>
              </a:r>
              <a:r>
                <a:rPr lang="en-US" dirty="0" smtClean="0">
                  <a:solidFill>
                    <a:srgbClr val="800000"/>
                  </a:solidFill>
                </a:rPr>
                <a:t>(…) </a:t>
              </a:r>
              <a:r>
                <a:rPr lang="en-US" dirty="0" smtClean="0"/>
                <a:t>calls overriding </a:t>
              </a:r>
              <a:r>
                <a:rPr lang="en-US" dirty="0" smtClean="0">
                  <a:solidFill>
                    <a:srgbClr val="800000"/>
                  </a:solidFill>
                </a:rPr>
                <a:t>m</a:t>
              </a:r>
              <a:r>
                <a:rPr lang="en-US" dirty="0" smtClean="0"/>
                <a:t> declared in </a:t>
              </a:r>
              <a:r>
                <a:rPr lang="en-US" dirty="0">
                  <a:solidFill>
                    <a:srgbClr val="800000"/>
                  </a:solidFill>
                </a:rPr>
                <a:t>B</a:t>
              </a: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7924800" y="3657600"/>
              <a:ext cx="0" cy="167640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657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514600" y="6015037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Shape[]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228600" y="381000"/>
            <a:ext cx="58674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Want to sort b by shape areas.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Don’t want to write a sort procedure —many already exist. </a:t>
            </a:r>
            <a:r>
              <a:rPr lang="en-US" b="1" dirty="0" smtClean="0">
                <a:solidFill>
                  <a:srgbClr val="3366FF"/>
                </a:solidFill>
              </a:rPr>
              <a:t>Avoid duplication of effort!</a:t>
            </a:r>
            <a:endParaRPr lang="en-US" b="1" dirty="0">
              <a:solidFill>
                <a:srgbClr val="3366FF"/>
              </a:solidFill>
            </a:endParaRP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8382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0" y="5634037"/>
            <a:ext cx="30480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1" name="Group 4"/>
          <p:cNvGrpSpPr>
            <a:grpSpLocks/>
          </p:cNvGrpSpPr>
          <p:nvPr/>
        </p:nvGrpSpPr>
        <p:grpSpPr bwMode="auto">
          <a:xfrm>
            <a:off x="5791200" y="2209800"/>
            <a:ext cx="2590800" cy="3200400"/>
            <a:chOff x="5791200" y="2209800"/>
            <a:chExt cx="2590800" cy="3200400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7620185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9" name="Rectangle 45"/>
            <p:cNvSpPr>
              <a:spLocks noChangeArrowheads="1"/>
            </p:cNvSpPr>
            <p:nvPr/>
          </p:nvSpPr>
          <p:spPr bwMode="auto">
            <a:xfrm>
              <a:off x="5791200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30" name="Rectangle 45"/>
            <p:cNvSpPr>
              <a:spLocks noChangeArrowheads="1"/>
            </p:cNvSpPr>
            <p:nvPr/>
          </p:nvSpPr>
          <p:spPr bwMode="auto">
            <a:xfrm>
              <a:off x="7620185" y="22098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572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609600" y="5181600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0   1   2   3   4    … </a:t>
            </a:r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Straight Connector 97"/>
          <p:cNvCxnSpPr>
            <a:cxnSpLocks noChangeShapeType="1"/>
          </p:cNvCxnSpPr>
          <p:nvPr/>
        </p:nvCxnSpPr>
        <p:spPr bwMode="auto">
          <a:xfrm>
            <a:off x="1981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Straight Connector 98"/>
          <p:cNvCxnSpPr>
            <a:cxnSpLocks noChangeShapeType="1"/>
          </p:cNvCxnSpPr>
          <p:nvPr/>
        </p:nvCxnSpPr>
        <p:spPr bwMode="auto">
          <a:xfrm>
            <a:off x="24384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9" name="Rectangle 9"/>
          <p:cNvSpPr>
            <a:spLocks noChangeArrowheads="1"/>
          </p:cNvSpPr>
          <p:nvPr/>
        </p:nvSpPr>
        <p:spPr bwMode="auto">
          <a:xfrm>
            <a:off x="2514600" y="5557837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59410" name="Straight Arrow Connector 38"/>
          <p:cNvCxnSpPr>
            <a:cxnSpLocks noChangeShapeType="1"/>
          </p:cNvCxnSpPr>
          <p:nvPr/>
        </p:nvCxnSpPr>
        <p:spPr bwMode="auto">
          <a:xfrm flipV="1">
            <a:off x="1066800" y="41529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447800" y="4114800"/>
            <a:ext cx="38862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1752600" y="4114800"/>
            <a:ext cx="52578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4343585" y="5029200"/>
            <a:ext cx="761815" cy="3810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dirty="0"/>
              <a:t>area()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676400"/>
            <a:ext cx="43561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could be sorted on many things: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area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istance from (0,0)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x-coordinate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495800" y="228600"/>
            <a:ext cx="3962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Sort array of Shapes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8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514600" y="6015037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Shape[]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228600" y="381000"/>
            <a:ext cx="58674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Want to sort b by shape areas.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Don’t want to write a sort procedure —many already exist. </a:t>
            </a:r>
            <a:r>
              <a:rPr lang="en-US" b="1" dirty="0" smtClean="0">
                <a:solidFill>
                  <a:srgbClr val="3366FF"/>
                </a:solidFill>
              </a:rPr>
              <a:t>Avoid duplication of effort!</a:t>
            </a:r>
            <a:endParaRPr lang="en-US" b="1" dirty="0">
              <a:solidFill>
                <a:srgbClr val="3366FF"/>
              </a:solidFill>
            </a:endParaRP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8382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0" y="5634037"/>
            <a:ext cx="30480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1" name="Group 4"/>
          <p:cNvGrpSpPr>
            <a:grpSpLocks/>
          </p:cNvGrpSpPr>
          <p:nvPr/>
        </p:nvGrpSpPr>
        <p:grpSpPr bwMode="auto">
          <a:xfrm>
            <a:off x="5943785" y="2209800"/>
            <a:ext cx="2438215" cy="3200400"/>
            <a:chOff x="5943785" y="2133600"/>
            <a:chExt cx="2438215" cy="3200400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7620185" y="49530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29" name="Rectangle 45"/>
            <p:cNvSpPr>
              <a:spLocks noChangeArrowheads="1"/>
            </p:cNvSpPr>
            <p:nvPr/>
          </p:nvSpPr>
          <p:spPr bwMode="auto">
            <a:xfrm>
              <a:off x="5943785" y="49530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30" name="Rectangle 45"/>
            <p:cNvSpPr>
              <a:spLocks noChangeArrowheads="1"/>
            </p:cNvSpPr>
            <p:nvPr/>
          </p:nvSpPr>
          <p:spPr bwMode="auto">
            <a:xfrm>
              <a:off x="7620185" y="21336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572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609600" y="5181600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0   1   2   3   4    … </a:t>
            </a:r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Straight Connector 97"/>
          <p:cNvCxnSpPr>
            <a:cxnSpLocks noChangeShapeType="1"/>
          </p:cNvCxnSpPr>
          <p:nvPr/>
        </p:nvCxnSpPr>
        <p:spPr bwMode="auto">
          <a:xfrm>
            <a:off x="1981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Straight Connector 98"/>
          <p:cNvCxnSpPr>
            <a:cxnSpLocks noChangeShapeType="1"/>
          </p:cNvCxnSpPr>
          <p:nvPr/>
        </p:nvCxnSpPr>
        <p:spPr bwMode="auto">
          <a:xfrm>
            <a:off x="24384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9" name="Rectangle 9"/>
          <p:cNvSpPr>
            <a:spLocks noChangeArrowheads="1"/>
          </p:cNvSpPr>
          <p:nvPr/>
        </p:nvSpPr>
        <p:spPr bwMode="auto">
          <a:xfrm>
            <a:off x="2514600" y="5557837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59410" name="Straight Arrow Connector 38"/>
          <p:cNvCxnSpPr>
            <a:cxnSpLocks noChangeShapeType="1"/>
          </p:cNvCxnSpPr>
          <p:nvPr/>
        </p:nvCxnSpPr>
        <p:spPr bwMode="auto">
          <a:xfrm flipV="1">
            <a:off x="1066800" y="41529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447800" y="4114800"/>
            <a:ext cx="38862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1752600" y="4114800"/>
            <a:ext cx="5257800" cy="17526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4343585" y="5029200"/>
            <a:ext cx="761815" cy="3810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dirty="0"/>
              <a:t>area()</a:t>
            </a:r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495800" y="228600"/>
            <a:ext cx="3962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Sort array of Shapes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4038600" cy="1938992"/>
          </a:xfrm>
          <a:prstGeom prst="rect">
            <a:avLst/>
          </a:prstGeom>
          <a:solidFill>
            <a:srgbClr val="FFD6E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Solution: Write a function </a:t>
            </a:r>
            <a:r>
              <a:rPr lang="en-US" dirty="0" err="1" smtClean="0">
                <a:solidFill>
                  <a:srgbClr val="800000"/>
                </a:solidFill>
              </a:rPr>
              <a:t>compareTo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that tells whether one shape has bigger area than another.</a:t>
            </a:r>
          </a:p>
          <a:p>
            <a:r>
              <a:rPr lang="en-US" dirty="0" smtClean="0"/>
              <a:t>Tell sort procedure to 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4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C8092-C8A2-CA44-BACB-4835B9EE4C8C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78851" name="Rectangle 3"/>
          <p:cNvSpPr txBox="1">
            <a:spLocks noChangeArrowheads="1"/>
          </p:cNvSpPr>
          <p:nvPr/>
        </p:nvSpPr>
        <p:spPr bwMode="auto">
          <a:xfrm>
            <a:off x="228600" y="381000"/>
            <a:ext cx="6400800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Look at: interface </a:t>
            </a:r>
            <a:r>
              <a:rPr lang="en-US" b="1" dirty="0" err="1">
                <a:solidFill>
                  <a:srgbClr val="800000"/>
                </a:solidFill>
                <a:latin typeface="Times New Roman" charset="0"/>
                <a:cs typeface="Gill Sans" charset="0"/>
              </a:rPr>
              <a:t>java.lang.Comparable</a:t>
            </a: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   </a:t>
            </a: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FF1A7C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78852" name="Rectangle 3"/>
          <p:cNvSpPr txBox="1">
            <a:spLocks noChangeArrowheads="1"/>
          </p:cNvSpPr>
          <p:nvPr/>
        </p:nvSpPr>
        <p:spPr bwMode="auto">
          <a:xfrm>
            <a:off x="533400" y="914400"/>
            <a:ext cx="5943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indent="-1397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/** Comparable requires method </a:t>
            </a:r>
            <a:r>
              <a:rPr lang="en-US" dirty="0" err="1">
                <a:latin typeface="Times New Roman" charset="0"/>
                <a:cs typeface="Gill Sans" charset="0"/>
                <a:sym typeface="Gill Sans" charset="0"/>
              </a:rPr>
              <a:t>compareTo</a:t>
            </a: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 */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b="1" dirty="0">
                <a:latin typeface="Times New Roman" charset="0"/>
                <a:cs typeface="Gill Sans" charset="0"/>
                <a:sym typeface="Gill Sans" charset="0"/>
              </a:rPr>
              <a:t>public interface </a:t>
            </a:r>
            <a:r>
              <a:rPr lang="en-US" dirty="0" smtClean="0">
                <a:latin typeface="Times New Roman" charset="0"/>
                <a:cs typeface="Gill Sans" charset="0"/>
                <a:sym typeface="Gill Sans" charset="0"/>
              </a:rPr>
              <a:t>Comparable </a:t>
            </a: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{   </a:t>
            </a:r>
          </a:p>
          <a:p>
            <a:pPr eaLnBrk="1" hangingPunct="1">
              <a:spcBef>
                <a:spcPts val="18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/** = a negative integer if this object &lt; c,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= 0 if this object = c,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= a positive integer if this object &gt; c.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Throw a </a:t>
            </a:r>
            <a:r>
              <a:rPr lang="en-US" dirty="0" err="1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ClassCastException</a:t>
            </a: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if c cannot</a:t>
            </a:r>
          </a:p>
          <a:p>
            <a:pPr eaLnBrk="1" hangingPunct="1"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solidFill>
                  <a:srgbClr val="008000"/>
                </a:solidFill>
                <a:latin typeface="Times New Roman" charset="0"/>
                <a:cs typeface="Gill Sans" charset="0"/>
                <a:sym typeface="Gill Sans" charset="0"/>
              </a:rPr>
              <a:t>          be cast to the class of this object. */</a:t>
            </a:r>
          </a:p>
          <a:p>
            <a:pPr eaLnBrk="1" hangingPunct="1">
              <a:spcAft>
                <a:spcPts val="1200"/>
              </a:spcAft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    </a:t>
            </a:r>
            <a:r>
              <a:rPr lang="en-US" b="1" dirty="0" err="1">
                <a:latin typeface="Times New Roman" charset="0"/>
                <a:cs typeface="Gill Sans" charset="0"/>
                <a:sym typeface="Gill Sans" charset="0"/>
              </a:rPr>
              <a:t>int</a:t>
            </a:r>
            <a:r>
              <a:rPr lang="en-US" b="1" dirty="0">
                <a:latin typeface="Times New Roman" charset="0"/>
                <a:cs typeface="Gill Sans" charset="0"/>
                <a:sym typeface="Gill Sans" charset="0"/>
              </a:rPr>
              <a:t> </a:t>
            </a:r>
            <a:r>
              <a:rPr lang="en-US" dirty="0" err="1">
                <a:latin typeface="Times New Roman" charset="0"/>
                <a:cs typeface="Gill Sans" charset="0"/>
                <a:sym typeface="Gill Sans" charset="0"/>
              </a:rPr>
              <a:t>compareTo</a:t>
            </a:r>
            <a:r>
              <a:rPr lang="en-US" dirty="0" smtClean="0">
                <a:latin typeface="Times New Roman" charset="0"/>
                <a:cs typeface="Gill Sans" charset="0"/>
                <a:sym typeface="Gill Sans" charset="0"/>
              </a:rPr>
              <a:t>(</a:t>
            </a:r>
            <a:r>
              <a:rPr lang="en-US" dirty="0" smtClean="0">
                <a:solidFill>
                  <a:srgbClr val="800000"/>
                </a:solidFill>
                <a:latin typeface="Times New Roman" charset="0"/>
                <a:cs typeface="Gill Sans" charset="0"/>
                <a:sym typeface="Gill Sans" charset="0"/>
              </a:rPr>
              <a:t>Object</a:t>
            </a:r>
            <a:r>
              <a:rPr lang="en-US" dirty="0" smtClean="0">
                <a:latin typeface="Times New Roman" charset="0"/>
                <a:cs typeface="Gill Sans" charset="0"/>
                <a:sym typeface="Gill Sans" charset="0"/>
              </a:rPr>
              <a:t> </a:t>
            </a: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c);</a:t>
            </a:r>
          </a:p>
          <a:p>
            <a:pPr eaLnBrk="1" hangingPunct="1">
              <a:spcAft>
                <a:spcPts val="1200"/>
              </a:spcAft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dirty="0">
                <a:latin typeface="Times New Roman" charset="0"/>
                <a:cs typeface="Gill Sans" charset="0"/>
                <a:sym typeface="Gill Sans" charset="0"/>
              </a:rPr>
              <a:t>}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81800" y="487363"/>
            <a:ext cx="2133600" cy="63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  <a:latin typeface="Gill Sans" charset="0"/>
                <a:cs typeface="Gill Sans" charset="0"/>
                <a:sym typeface="Gill Sans" charset="0"/>
              </a:rPr>
              <a:t>Classes that implement Comparable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Boolean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Byte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Double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Integer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…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String</a:t>
            </a:r>
          </a:p>
          <a:p>
            <a:pPr eaLnBrk="1" hangingPunct="1"/>
            <a:r>
              <a:rPr lang="en-US" dirty="0" err="1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BigDecimal</a:t>
            </a:r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 err="1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BigInteger</a:t>
            </a:r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Calendar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Time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Timestamp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…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876800"/>
            <a:ext cx="5865608" cy="984885"/>
          </a:xfrm>
          <a:prstGeom prst="rect">
            <a:avLst/>
          </a:prstGeom>
          <a:solidFill>
            <a:srgbClr val="E5F9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class </a:t>
            </a:r>
            <a:r>
              <a:rPr lang="en-US" dirty="0" err="1" smtClean="0">
                <a:solidFill>
                  <a:srgbClr val="800000"/>
                </a:solidFill>
              </a:rPr>
              <a:t>java.util.Arrays</a:t>
            </a:r>
            <a:r>
              <a:rPr lang="en-US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800000"/>
                </a:solidFill>
              </a:rPr>
              <a:t>public static void </a:t>
            </a:r>
            <a:r>
              <a:rPr lang="en-US" dirty="0" smtClean="0">
                <a:solidFill>
                  <a:srgbClr val="800000"/>
                </a:solidFill>
              </a:rPr>
              <a:t>sort (Comparable[] </a:t>
            </a:r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) {…} 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C8092-C8A2-CA44-BACB-4835B9EE4C8C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78850" name="Slide Number Placeholder 3"/>
          <p:cNvSpPr txBox="1">
            <a:spLocks/>
          </p:cNvSpPr>
          <p:nvPr/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2F52E196-B38F-B740-A13D-8827F704CB4E}" type="slidenum">
              <a:rPr lang="en-US" sz="1400">
                <a:latin typeface="Gill Sans" charset="0"/>
                <a:cs typeface="Gill Sans" charset="0"/>
                <a:sym typeface="Gill Sans" charset="0"/>
              </a:rPr>
              <a:pPr eaLnBrk="1" hangingPunct="1"/>
              <a:t>17</a:t>
            </a:fld>
            <a:endParaRPr lang="en-US" sz="1400"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8851" name="Rectangle 3"/>
          <p:cNvSpPr txBox="1">
            <a:spLocks noChangeArrowheads="1"/>
          </p:cNvSpPr>
          <p:nvPr/>
        </p:nvSpPr>
        <p:spPr bwMode="auto">
          <a:xfrm>
            <a:off x="228600" y="381000"/>
            <a:ext cx="6400800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FF1A7C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457200"/>
            <a:ext cx="6172200" cy="70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Which class should implement Comparable?</a:t>
            </a: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800000"/>
              </a:solidFill>
              <a:latin typeface="Times New Roman" charset="0"/>
              <a:cs typeface="Gill Sans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93992" y="1066800"/>
            <a:ext cx="2683208" cy="1817037"/>
            <a:chOff x="2021324" y="3963076"/>
            <a:chExt cx="2683208" cy="1817037"/>
          </a:xfrm>
        </p:grpSpPr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2021324" y="3963076"/>
              <a:ext cx="820681" cy="1817037"/>
              <a:chOff x="4267200" y="3962400"/>
              <a:chExt cx="820738" cy="1817156"/>
            </a:xfrm>
          </p:grpSpPr>
          <p:sp>
            <p:nvSpPr>
              <p:cNvPr id="16" name="TextBox 58"/>
              <p:cNvSpPr txBox="1">
                <a:spLocks noChangeArrowheads="1"/>
              </p:cNvSpPr>
              <p:nvPr/>
            </p:nvSpPr>
            <p:spPr bwMode="auto">
              <a:xfrm>
                <a:off x="4307028" y="4648200"/>
                <a:ext cx="75221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Shape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sp>
            <p:nvSpPr>
              <p:cNvPr id="17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18" name="TextBox 57"/>
              <p:cNvSpPr txBox="1">
                <a:spLocks noChangeArrowheads="1"/>
              </p:cNvSpPr>
              <p:nvPr/>
            </p:nvSpPr>
            <p:spPr bwMode="auto">
              <a:xfrm>
                <a:off x="4307756" y="5410200"/>
                <a:ext cx="75206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Circle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19" name="Straight Connector 32"/>
              <p:cNvCxnSpPr>
                <a:cxnSpLocks noChangeShapeType="1"/>
                <a:stCxn id="16" idx="2"/>
                <a:endCxn id="18" idx="0"/>
              </p:cNvCxnSpPr>
              <p:nvPr/>
            </p:nvCxnSpPr>
            <p:spPr bwMode="auto">
              <a:xfrm>
                <a:off x="4683134" y="5017556"/>
                <a:ext cx="653" cy="392644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Connector 34"/>
              <p:cNvCxnSpPr>
                <a:cxnSpLocks noChangeShapeType="1"/>
                <a:stCxn id="17" idx="2"/>
                <a:endCxn id="16" idx="0"/>
              </p:cNvCxnSpPr>
              <p:nvPr/>
            </p:nvCxnSpPr>
            <p:spPr bwMode="auto">
              <a:xfrm>
                <a:off x="4677570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438318" y="4648875"/>
              <a:ext cx="2266214" cy="761436"/>
              <a:chOff x="2438396" y="4648906"/>
              <a:chExt cx="2266312" cy="761295"/>
            </a:xfrm>
          </p:grpSpPr>
          <p:sp>
            <p:nvSpPr>
              <p:cNvPr id="12" name="TextBox 58"/>
              <p:cNvSpPr txBox="1">
                <a:spLocks noChangeArrowheads="1"/>
              </p:cNvSpPr>
              <p:nvPr/>
            </p:nvSpPr>
            <p:spPr bwMode="auto">
              <a:xfrm>
                <a:off x="3200475" y="4648906"/>
                <a:ext cx="1504233" cy="369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Comparable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14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2438396" y="4953652"/>
                <a:ext cx="762077" cy="456549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" name="TextBox 4"/>
          <p:cNvSpPr txBox="1"/>
          <p:nvPr/>
        </p:nvSpPr>
        <p:spPr>
          <a:xfrm>
            <a:off x="914400" y="10668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idea: all the subclasses Circle, </a:t>
            </a:r>
            <a:r>
              <a:rPr lang="en-US" dirty="0" err="1" smtClean="0"/>
              <a:t>Rect</a:t>
            </a:r>
            <a:r>
              <a:rPr lang="en-US" dirty="0" smtClean="0"/>
              <a:t>, …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838200" y="2057400"/>
            <a:ext cx="6477000" cy="1897797"/>
            <a:chOff x="838200" y="2057400"/>
            <a:chExt cx="6477000" cy="1897797"/>
          </a:xfrm>
        </p:grpSpPr>
        <p:sp>
          <p:nvSpPr>
            <p:cNvPr id="6" name="TextBox 5"/>
            <p:cNvSpPr txBox="1"/>
            <p:nvPr/>
          </p:nvSpPr>
          <p:spPr>
            <a:xfrm>
              <a:off x="838200" y="2057400"/>
              <a:ext cx="3733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Doesn’t work! Each element</a:t>
              </a:r>
            </a:p>
            <a:p>
              <a:r>
                <a:rPr lang="en-US" dirty="0" smtClean="0"/>
                <a:t>of </a:t>
              </a:r>
              <a:r>
                <a:rPr lang="en-US" dirty="0" smtClean="0">
                  <a:solidFill>
                    <a:srgbClr val="800000"/>
                  </a:solidFill>
                </a:rPr>
                <a:t>b</a:t>
              </a:r>
              <a:r>
                <a:rPr lang="en-US" dirty="0" smtClean="0"/>
                <a:t> has static type </a:t>
              </a:r>
              <a:r>
                <a:rPr lang="en-US" dirty="0" smtClean="0">
                  <a:solidFill>
                    <a:srgbClr val="800000"/>
                  </a:solidFill>
                </a:rPr>
                <a:t>Shape</a:t>
              </a:r>
              <a:r>
                <a:rPr lang="en-US" dirty="0" smtClean="0"/>
                <a:t>, and </a:t>
              </a:r>
              <a:r>
                <a:rPr lang="en-US" dirty="0" err="1" smtClean="0">
                  <a:solidFill>
                    <a:srgbClr val="800000"/>
                  </a:solidFill>
                </a:rPr>
                <a:t>compareTo</a:t>
              </a:r>
              <a:r>
                <a:rPr lang="en-US" dirty="0" smtClean="0">
                  <a:solidFill>
                    <a:srgbClr val="800000"/>
                  </a:solidFill>
                </a:rPr>
                <a:t> </a:t>
              </a:r>
              <a:r>
                <a:rPr lang="en-US" dirty="0" smtClean="0"/>
                <a:t>isn’t available in </a:t>
              </a:r>
              <a:r>
                <a:rPr lang="en-US" dirty="0" smtClean="0">
                  <a:solidFill>
                    <a:srgbClr val="800000"/>
                  </a:solidFill>
                </a:rPr>
                <a:t>Shape</a:t>
              </a:r>
              <a:r>
                <a:rPr lang="en-US" dirty="0" smtClean="0"/>
                <a:t> partition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84263" y="3124200"/>
              <a:ext cx="19309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Shape[] b= …</a:t>
              </a:r>
            </a:p>
            <a:p>
              <a:r>
                <a:rPr lang="en-US" dirty="0" smtClean="0">
                  <a:solidFill>
                    <a:srgbClr val="800000"/>
                  </a:solidFill>
                </a:rPr>
                <a:t>…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4419600" y="3429000"/>
              <a:ext cx="9906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8860" name="Group 78859"/>
          <p:cNvGrpSpPr/>
          <p:nvPr/>
        </p:nvGrpSpPr>
        <p:grpSpPr>
          <a:xfrm>
            <a:off x="1371601" y="4038598"/>
            <a:ext cx="6838166" cy="1828802"/>
            <a:chOff x="1371601" y="4267198"/>
            <a:chExt cx="6838166" cy="1828802"/>
          </a:xfrm>
        </p:grpSpPr>
        <p:grpSp>
          <p:nvGrpSpPr>
            <p:cNvPr id="29" name="Group 28"/>
            <p:cNvGrpSpPr/>
            <p:nvPr/>
          </p:nvGrpSpPr>
          <p:grpSpPr>
            <a:xfrm>
              <a:off x="5486400" y="4267198"/>
              <a:ext cx="2723367" cy="1828802"/>
              <a:chOff x="2021324" y="3951311"/>
              <a:chExt cx="2723367" cy="1828802"/>
            </a:xfrm>
          </p:grpSpPr>
          <p:grpSp>
            <p:nvGrpSpPr>
              <p:cNvPr id="30" name="Group 38"/>
              <p:cNvGrpSpPr>
                <a:grpSpLocks/>
              </p:cNvGrpSpPr>
              <p:nvPr/>
            </p:nvGrpSpPr>
            <p:grpSpPr bwMode="auto">
              <a:xfrm>
                <a:off x="2021324" y="3963076"/>
                <a:ext cx="820681" cy="1817037"/>
                <a:chOff x="4267200" y="3962400"/>
                <a:chExt cx="820738" cy="1817156"/>
              </a:xfrm>
            </p:grpSpPr>
            <p:sp>
              <p:nvSpPr>
                <p:cNvPr id="34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4307028" y="4648200"/>
                  <a:ext cx="752211" cy="3693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FF42F4"/>
                      </a:solidFill>
                    </a:rPr>
                    <a:t>Shape</a:t>
                  </a:r>
                  <a:endParaRPr lang="en-US" dirty="0">
                    <a:solidFill>
                      <a:srgbClr val="FF42F4"/>
                    </a:solidFill>
                  </a:endParaRPr>
                </a:p>
              </p:txBody>
            </p:sp>
            <p:sp>
              <p:nvSpPr>
                <p:cNvPr id="35" name="TextBox 61"/>
                <p:cNvSpPr txBox="1">
                  <a:spLocks noChangeArrowheads="1"/>
                </p:cNvSpPr>
                <p:nvPr/>
              </p:nvSpPr>
              <p:spPr bwMode="auto">
                <a:xfrm>
                  <a:off x="4267200" y="3962400"/>
                  <a:ext cx="82073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>
                      <a:solidFill>
                        <a:srgbClr val="FF42F4"/>
                      </a:solidFill>
                    </a:rPr>
                    <a:t>Object</a:t>
                  </a:r>
                </a:p>
              </p:txBody>
            </p:sp>
            <p:sp>
              <p:nvSpPr>
                <p:cNvPr id="36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4307756" y="5410200"/>
                  <a:ext cx="752061" cy="3693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FF42F4"/>
                      </a:solidFill>
                    </a:rPr>
                    <a:t>Circle</a:t>
                  </a:r>
                  <a:endParaRPr lang="en-US" dirty="0">
                    <a:solidFill>
                      <a:srgbClr val="FF42F4"/>
                    </a:solidFill>
                  </a:endParaRPr>
                </a:p>
              </p:txBody>
            </p:sp>
            <p:cxnSp>
              <p:nvCxnSpPr>
                <p:cNvPr id="37" name="Straight Connector 32"/>
                <p:cNvCxnSpPr>
                  <a:cxnSpLocks noChangeShapeType="1"/>
                  <a:stCxn id="34" idx="2"/>
                  <a:endCxn id="36" idx="0"/>
                </p:cNvCxnSpPr>
                <p:nvPr/>
              </p:nvCxnSpPr>
              <p:spPr bwMode="auto">
                <a:xfrm>
                  <a:off x="4683134" y="5017556"/>
                  <a:ext cx="653" cy="392644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8" name="Straight Connector 34"/>
                <p:cNvCxnSpPr>
                  <a:cxnSpLocks noChangeShapeType="1"/>
                  <a:stCxn id="35" idx="2"/>
                  <a:endCxn id="34" idx="0"/>
                </p:cNvCxnSpPr>
                <p:nvPr/>
              </p:nvCxnSpPr>
              <p:spPr bwMode="auto">
                <a:xfrm>
                  <a:off x="4677570" y="4331732"/>
                  <a:ext cx="5564" cy="316468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1" name="Group 30"/>
              <p:cNvGrpSpPr>
                <a:grpSpLocks/>
              </p:cNvGrpSpPr>
              <p:nvPr/>
            </p:nvGrpSpPr>
            <p:grpSpPr bwMode="auto">
              <a:xfrm>
                <a:off x="2402323" y="3951311"/>
                <a:ext cx="2342368" cy="838202"/>
                <a:chOff x="2402400" y="3951473"/>
                <a:chExt cx="2342470" cy="838047"/>
              </a:xfrm>
            </p:grpSpPr>
            <p:sp>
              <p:nvSpPr>
                <p:cNvPr id="32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3240637" y="3951473"/>
                  <a:ext cx="1504233" cy="3692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FF42F4"/>
                      </a:solidFill>
                    </a:rPr>
                    <a:t>Comparable</a:t>
                  </a:r>
                  <a:endParaRPr lang="en-US" dirty="0">
                    <a:solidFill>
                      <a:srgbClr val="FF42F4"/>
                    </a:solidFill>
                  </a:endParaRPr>
                </a:p>
              </p:txBody>
            </p:sp>
            <p:cxnSp>
              <p:nvCxnSpPr>
                <p:cNvPr id="33" name="Straight Connector 4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402400" y="4332405"/>
                  <a:ext cx="838237" cy="457115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78857" name="TextBox 78856"/>
            <p:cNvSpPr txBox="1"/>
            <p:nvPr/>
          </p:nvSpPr>
          <p:spPr>
            <a:xfrm>
              <a:off x="1371601" y="4579203"/>
              <a:ext cx="3124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this. </a:t>
              </a:r>
              <a:r>
                <a:rPr lang="en-US" dirty="0" smtClean="0">
                  <a:solidFill>
                    <a:srgbClr val="800000"/>
                  </a:solidFill>
                </a:rPr>
                <a:t>Shape</a:t>
              </a:r>
              <a:r>
                <a:rPr lang="en-US" dirty="0" smtClean="0"/>
                <a:t> must implement </a:t>
              </a:r>
              <a:r>
                <a:rPr lang="en-US" dirty="0" smtClean="0">
                  <a:solidFill>
                    <a:srgbClr val="800000"/>
                  </a:solidFill>
                </a:rPr>
                <a:t>Comparable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495800" y="5181600"/>
              <a:ext cx="9144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78"/>
          <p:cNvSpPr txBox="1">
            <a:spLocks noChangeArrowheads="1"/>
          </p:cNvSpPr>
          <p:nvPr/>
        </p:nvSpPr>
        <p:spPr bwMode="auto">
          <a:xfrm>
            <a:off x="3125787" y="59436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Shape[]</a:t>
            </a:r>
          </a:p>
        </p:txBody>
      </p:sp>
      <p:grpSp>
        <p:nvGrpSpPr>
          <p:cNvPr id="40" name="Group 36"/>
          <p:cNvGrpSpPr>
            <a:grpSpLocks/>
          </p:cNvGrpSpPr>
          <p:nvPr/>
        </p:nvGrpSpPr>
        <p:grpSpPr bwMode="auto">
          <a:xfrm>
            <a:off x="0" y="5634037"/>
            <a:ext cx="3048000" cy="457200"/>
            <a:chOff x="3106503" y="6725907"/>
            <a:chExt cx="4369078" cy="587529"/>
          </a:xfrm>
        </p:grpSpPr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8"/>
          <p:cNvCxnSpPr>
            <a:cxnSpLocks noChangeShapeType="1"/>
          </p:cNvCxnSpPr>
          <p:nvPr/>
        </p:nvCxnSpPr>
        <p:spPr bwMode="auto">
          <a:xfrm>
            <a:off x="838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95"/>
          <p:cNvCxnSpPr>
            <a:cxnSpLocks noChangeShapeType="1"/>
          </p:cNvCxnSpPr>
          <p:nvPr/>
        </p:nvCxnSpPr>
        <p:spPr bwMode="auto">
          <a:xfrm>
            <a:off x="1219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96"/>
          <p:cNvCxnSpPr>
            <a:cxnSpLocks noChangeShapeType="1"/>
          </p:cNvCxnSpPr>
          <p:nvPr/>
        </p:nvCxnSpPr>
        <p:spPr bwMode="auto">
          <a:xfrm>
            <a:off x="1600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97"/>
          <p:cNvCxnSpPr>
            <a:cxnSpLocks noChangeShapeType="1"/>
          </p:cNvCxnSpPr>
          <p:nvPr/>
        </p:nvCxnSpPr>
        <p:spPr bwMode="auto">
          <a:xfrm>
            <a:off x="19812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98"/>
          <p:cNvCxnSpPr>
            <a:cxnSpLocks noChangeShapeType="1"/>
          </p:cNvCxnSpPr>
          <p:nvPr/>
        </p:nvCxnSpPr>
        <p:spPr bwMode="auto">
          <a:xfrm>
            <a:off x="2438400" y="56388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2514600" y="5557837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4895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C8092-C8A2-CA44-BACB-4835B9EE4C8C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78850" name="Slide Number Placeholder 3"/>
          <p:cNvSpPr txBox="1">
            <a:spLocks/>
          </p:cNvSpPr>
          <p:nvPr/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2F52E196-B38F-B740-A13D-8827F704CB4E}" type="slidenum">
              <a:rPr lang="en-US" sz="1400">
                <a:latin typeface="Gill Sans" charset="0"/>
                <a:cs typeface="Gill Sans" charset="0"/>
                <a:sym typeface="Gill Sans" charset="0"/>
              </a:rPr>
              <a:pPr eaLnBrk="1" hangingPunct="1"/>
              <a:t>18</a:t>
            </a:fld>
            <a:endParaRPr lang="en-US" sz="1400"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8851" name="Rectangle 3"/>
          <p:cNvSpPr txBox="1">
            <a:spLocks noChangeArrowheads="1"/>
          </p:cNvSpPr>
          <p:nvPr/>
        </p:nvSpPr>
        <p:spPr bwMode="auto">
          <a:xfrm>
            <a:off x="990600" y="381000"/>
            <a:ext cx="7924800" cy="60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FF1A7C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457200"/>
            <a:ext cx="6172200" cy="70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b="1" dirty="0" smtClean="0">
                <a:solidFill>
                  <a:srgbClr val="800000"/>
                </a:solidFill>
                <a:latin typeface="Times New Roman" charset="0"/>
                <a:cs typeface="Gill Sans" charset="0"/>
              </a:rPr>
              <a:t>Shape should </a:t>
            </a:r>
            <a:r>
              <a:rPr lang="en-US" b="1" dirty="0">
                <a:solidFill>
                  <a:srgbClr val="800000"/>
                </a:solidFill>
                <a:latin typeface="Times New Roman" charset="0"/>
                <a:cs typeface="Gill Sans" charset="0"/>
              </a:rPr>
              <a:t>implement </a:t>
            </a:r>
            <a:r>
              <a:rPr lang="en-US" b="1" dirty="0" smtClean="0">
                <a:solidFill>
                  <a:srgbClr val="800000"/>
                </a:solidFill>
                <a:latin typeface="Times New Roman" charset="0"/>
                <a:cs typeface="Gill Sans" charset="0"/>
              </a:rPr>
              <a:t>Comparable</a:t>
            </a:r>
            <a:endParaRPr lang="en-US" b="1" dirty="0">
              <a:solidFill>
                <a:srgbClr val="800000"/>
              </a:solidFill>
              <a:latin typeface="Times New Roman" charset="0"/>
              <a:cs typeface="Gill Sans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dirty="0">
              <a:solidFill>
                <a:srgbClr val="800000"/>
              </a:solidFill>
              <a:latin typeface="Times New Roman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295400"/>
            <a:ext cx="220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Shape[] b= …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800000"/>
                </a:solidFill>
              </a:rPr>
              <a:t>…</a:t>
            </a:r>
          </a:p>
          <a:p>
            <a:r>
              <a:rPr lang="en-US" dirty="0" err="1">
                <a:solidFill>
                  <a:srgbClr val="800000"/>
                </a:solidFill>
              </a:rPr>
              <a:t>Arrays.sort</a:t>
            </a:r>
            <a:r>
              <a:rPr lang="en-US" dirty="0">
                <a:solidFill>
                  <a:srgbClr val="800000"/>
                </a:solidFill>
              </a:rPr>
              <a:t>(b</a:t>
            </a:r>
            <a:r>
              <a:rPr lang="en-US" dirty="0" smtClean="0">
                <a:solidFill>
                  <a:srgbClr val="800000"/>
                </a:solidFill>
              </a:rPr>
              <a:t>);</a:t>
            </a:r>
            <a:endParaRPr lang="en-US" dirty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67201" y="1143000"/>
            <a:ext cx="3958265" cy="1828802"/>
            <a:chOff x="1030726" y="3951311"/>
            <a:chExt cx="3958265" cy="1828802"/>
          </a:xfrm>
        </p:grpSpPr>
        <p:grpSp>
          <p:nvGrpSpPr>
            <p:cNvPr id="30" name="Group 38"/>
            <p:cNvGrpSpPr>
              <a:grpSpLocks/>
            </p:cNvGrpSpPr>
            <p:nvPr/>
          </p:nvGrpSpPr>
          <p:grpSpPr bwMode="auto">
            <a:xfrm>
              <a:off x="1030726" y="3963076"/>
              <a:ext cx="3958265" cy="1817037"/>
              <a:chOff x="3276526" y="3962400"/>
              <a:chExt cx="3958531" cy="1817156"/>
            </a:xfrm>
          </p:grpSpPr>
          <p:sp>
            <p:nvSpPr>
              <p:cNvPr id="34" name="TextBox 58"/>
              <p:cNvSpPr txBox="1">
                <a:spLocks noChangeArrowheads="1"/>
              </p:cNvSpPr>
              <p:nvPr/>
            </p:nvSpPr>
            <p:spPr bwMode="auto">
              <a:xfrm>
                <a:off x="4307028" y="4648200"/>
                <a:ext cx="75221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Shape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sp>
            <p:nvSpPr>
              <p:cNvPr id="35" name="TextBox 61"/>
              <p:cNvSpPr txBox="1">
                <a:spLocks noChangeArrowheads="1"/>
              </p:cNvSpPr>
              <p:nvPr/>
            </p:nvSpPr>
            <p:spPr bwMode="auto">
              <a:xfrm>
                <a:off x="4267200" y="3962400"/>
                <a:ext cx="8207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solidFill>
                      <a:srgbClr val="FF42F4"/>
                    </a:solidFill>
                  </a:rPr>
                  <a:t>Object</a:t>
                </a:r>
              </a:p>
            </p:txBody>
          </p:sp>
          <p:sp>
            <p:nvSpPr>
              <p:cNvPr id="36" name="TextBox 57"/>
              <p:cNvSpPr txBox="1">
                <a:spLocks noChangeArrowheads="1"/>
              </p:cNvSpPr>
              <p:nvPr/>
            </p:nvSpPr>
            <p:spPr bwMode="auto">
              <a:xfrm>
                <a:off x="3276526" y="5410200"/>
                <a:ext cx="3958531" cy="369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dirty="0" smtClean="0">
                    <a:solidFill>
                      <a:srgbClr val="FF42F4"/>
                    </a:solidFill>
                  </a:rPr>
                  <a:t>Circle     </a:t>
                </a:r>
                <a:r>
                  <a:rPr lang="en-US" dirty="0" err="1" smtClean="0">
                    <a:solidFill>
                      <a:srgbClr val="FF42F4"/>
                    </a:solidFill>
                  </a:rPr>
                  <a:t>Rect</a:t>
                </a:r>
                <a:r>
                  <a:rPr lang="en-US" dirty="0" smtClean="0">
                    <a:solidFill>
                      <a:srgbClr val="FF42F4"/>
                    </a:solidFill>
                  </a:rPr>
                  <a:t>       …     Triangle   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37" name="Straight Connector 32"/>
              <p:cNvCxnSpPr>
                <a:cxnSpLocks noChangeShapeType="1"/>
                <a:stCxn id="34" idx="2"/>
              </p:cNvCxnSpPr>
              <p:nvPr/>
            </p:nvCxnSpPr>
            <p:spPr bwMode="auto">
              <a:xfrm flipH="1">
                <a:off x="3886166" y="5017556"/>
                <a:ext cx="796968" cy="45717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Straight Connector 34"/>
              <p:cNvCxnSpPr>
                <a:cxnSpLocks noChangeShapeType="1"/>
                <a:stCxn id="35" idx="2"/>
                <a:endCxn id="34" idx="0"/>
              </p:cNvCxnSpPr>
              <p:nvPr/>
            </p:nvCxnSpPr>
            <p:spPr bwMode="auto">
              <a:xfrm>
                <a:off x="4677570" y="4331732"/>
                <a:ext cx="5564" cy="31646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2402323" y="3951311"/>
              <a:ext cx="2342368" cy="838202"/>
              <a:chOff x="2402400" y="3951473"/>
              <a:chExt cx="2342470" cy="838047"/>
            </a:xfrm>
          </p:grpSpPr>
          <p:sp>
            <p:nvSpPr>
              <p:cNvPr id="32" name="TextBox 58"/>
              <p:cNvSpPr txBox="1">
                <a:spLocks noChangeArrowheads="1"/>
              </p:cNvSpPr>
              <p:nvPr/>
            </p:nvSpPr>
            <p:spPr bwMode="auto">
              <a:xfrm>
                <a:off x="3240637" y="3951473"/>
                <a:ext cx="1504233" cy="369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 smtClean="0">
                    <a:solidFill>
                      <a:srgbClr val="FF42F4"/>
                    </a:solidFill>
                  </a:rPr>
                  <a:t>Comparable</a:t>
                </a:r>
                <a:endParaRPr lang="en-US" dirty="0">
                  <a:solidFill>
                    <a:srgbClr val="FF42F4"/>
                  </a:solidFill>
                </a:endParaRPr>
              </a:p>
            </p:txBody>
          </p:sp>
          <p:cxnSp>
            <p:nvCxnSpPr>
              <p:cNvPr id="33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2402400" y="4332405"/>
                <a:ext cx="838237" cy="457115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" name="Group 4"/>
          <p:cNvGrpSpPr/>
          <p:nvPr/>
        </p:nvGrpSpPr>
        <p:grpSpPr>
          <a:xfrm>
            <a:off x="4953002" y="5486398"/>
            <a:ext cx="3276598" cy="914402"/>
            <a:chOff x="4724402" y="5105398"/>
            <a:chExt cx="2252663" cy="914402"/>
          </a:xfrm>
        </p:grpSpPr>
        <p:grpSp>
          <p:nvGrpSpPr>
            <p:cNvPr id="2" name="Group 1"/>
            <p:cNvGrpSpPr/>
            <p:nvPr/>
          </p:nvGrpSpPr>
          <p:grpSpPr>
            <a:xfrm>
              <a:off x="4724402" y="5105398"/>
              <a:ext cx="2147891" cy="914402"/>
              <a:chOff x="1219202" y="5105398"/>
              <a:chExt cx="2147891" cy="914402"/>
            </a:xfrm>
          </p:grpSpPr>
          <p:grpSp>
            <p:nvGrpSpPr>
              <p:cNvPr id="40" name="Group 36"/>
              <p:cNvGrpSpPr>
                <a:grpSpLocks/>
              </p:cNvGrpSpPr>
              <p:nvPr/>
            </p:nvGrpSpPr>
            <p:grpSpPr bwMode="auto">
              <a:xfrm>
                <a:off x="1219202" y="5105398"/>
                <a:ext cx="2147891" cy="904873"/>
                <a:chOff x="3871090" y="6150620"/>
                <a:chExt cx="3078838" cy="1162816"/>
              </a:xfrm>
            </p:grpSpPr>
            <p:sp>
              <p:nvSpPr>
                <p:cNvPr id="41" name="Rectangle 39"/>
                <p:cNvSpPr>
                  <a:spLocks noChangeArrowheads="1"/>
                </p:cNvSpPr>
                <p:nvPr/>
              </p:nvSpPr>
              <p:spPr bwMode="auto">
                <a:xfrm>
                  <a:off x="3871090" y="6150620"/>
                  <a:ext cx="2402991" cy="587532"/>
                </a:xfrm>
                <a:prstGeom prst="rect">
                  <a:avLst/>
                </a:prstGeom>
                <a:solidFill>
                  <a:srgbClr val="FFF0AA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  <a:extLst/>
              </p:spPr>
              <p:txBody>
                <a:bodyPr wrap="none" anchor="t" anchorCtr="0"/>
                <a:lstStyle/>
                <a:p>
                  <a:pPr algn="ctr"/>
                  <a:r>
                    <a:rPr lang="en-US" dirty="0" smtClean="0"/>
                    <a:t>Shape[]@20</a:t>
                  </a:r>
                  <a:endParaRPr lang="en-US" dirty="0"/>
                </a:p>
              </p:txBody>
            </p:sp>
            <p:sp>
              <p:nvSpPr>
                <p:cNvPr id="42" name="Rectangle 40"/>
                <p:cNvSpPr>
                  <a:spLocks noChangeArrowheads="1"/>
                </p:cNvSpPr>
                <p:nvPr/>
              </p:nvSpPr>
              <p:spPr bwMode="auto">
                <a:xfrm>
                  <a:off x="3871093" y="6725907"/>
                  <a:ext cx="3078835" cy="587529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3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1489075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" name="Group 3"/>
            <p:cNvGrpSpPr/>
            <p:nvPr/>
          </p:nvGrpSpPr>
          <p:grpSpPr>
            <a:xfrm>
              <a:off x="5334000" y="5481637"/>
              <a:ext cx="1643065" cy="538163"/>
              <a:chOff x="1905000" y="5481637"/>
              <a:chExt cx="1643065" cy="538163"/>
            </a:xfrm>
          </p:grpSpPr>
          <p:cxnSp>
            <p:nvCxnSpPr>
              <p:cNvPr id="44" name="Straight Connector 95"/>
              <p:cNvCxnSpPr>
                <a:cxnSpLocks noChangeShapeType="1"/>
              </p:cNvCxnSpPr>
              <p:nvPr/>
            </p:nvCxnSpPr>
            <p:spPr bwMode="auto">
              <a:xfrm>
                <a:off x="1905000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Straight Connector 96"/>
              <p:cNvCxnSpPr>
                <a:cxnSpLocks noChangeShapeType="1"/>
              </p:cNvCxnSpPr>
              <p:nvPr/>
            </p:nvCxnSpPr>
            <p:spPr bwMode="auto">
              <a:xfrm>
                <a:off x="2286000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Connector 97"/>
              <p:cNvCxnSpPr>
                <a:cxnSpLocks noChangeShapeType="1"/>
              </p:cNvCxnSpPr>
              <p:nvPr/>
            </p:nvCxnSpPr>
            <p:spPr bwMode="auto">
              <a:xfrm>
                <a:off x="2667000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Straight Connector 98"/>
              <p:cNvCxnSpPr>
                <a:cxnSpLocks noChangeShapeType="1"/>
              </p:cNvCxnSpPr>
              <p:nvPr/>
            </p:nvCxnSpPr>
            <p:spPr bwMode="auto">
              <a:xfrm>
                <a:off x="2971802" y="5562600"/>
                <a:ext cx="0" cy="457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3055940" y="5481637"/>
                <a:ext cx="492125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838200" y="2971800"/>
            <a:ext cx="5865608" cy="984885"/>
          </a:xfrm>
          <a:prstGeom prst="rect">
            <a:avLst/>
          </a:prstGeom>
          <a:solidFill>
            <a:srgbClr val="E5F9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class </a:t>
            </a:r>
            <a:r>
              <a:rPr lang="en-US" dirty="0" err="1" smtClean="0">
                <a:solidFill>
                  <a:srgbClr val="800000"/>
                </a:solidFill>
              </a:rPr>
              <a:t>java.util.Arrays</a:t>
            </a:r>
            <a:r>
              <a:rPr lang="en-US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800000"/>
                </a:solidFill>
              </a:rPr>
              <a:t>public static void </a:t>
            </a:r>
            <a:r>
              <a:rPr lang="en-US" dirty="0" smtClean="0">
                <a:solidFill>
                  <a:srgbClr val="800000"/>
                </a:solidFill>
              </a:rPr>
              <a:t>sort (Comparable[] </a:t>
            </a:r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) {…} 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90600" y="1752600"/>
            <a:ext cx="1524653" cy="621218"/>
            <a:chOff x="990600" y="1752600"/>
            <a:chExt cx="1524653" cy="621218"/>
          </a:xfrm>
        </p:grpSpPr>
        <p:cxnSp>
          <p:nvCxnSpPr>
            <p:cNvPr id="51" name="Straight Connector 32"/>
            <p:cNvCxnSpPr>
              <a:cxnSpLocks noChangeShapeType="1"/>
            </p:cNvCxnSpPr>
            <p:nvPr/>
          </p:nvCxnSpPr>
          <p:spPr bwMode="auto">
            <a:xfrm>
              <a:off x="1524000" y="1752600"/>
              <a:ext cx="991253" cy="621218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32"/>
            <p:cNvCxnSpPr>
              <a:cxnSpLocks noChangeShapeType="1"/>
            </p:cNvCxnSpPr>
            <p:nvPr/>
          </p:nvCxnSpPr>
          <p:spPr bwMode="auto">
            <a:xfrm>
              <a:off x="990600" y="1752600"/>
              <a:ext cx="990600" cy="0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" name="Rectangle 39"/>
          <p:cNvSpPr>
            <a:spLocks noChangeArrowheads="1"/>
          </p:cNvSpPr>
          <p:nvPr/>
        </p:nvSpPr>
        <p:spPr bwMode="auto">
          <a:xfrm>
            <a:off x="533401" y="5791198"/>
            <a:ext cx="682262" cy="2964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066801" y="5714998"/>
            <a:ext cx="1676399" cy="457202"/>
          </a:xfrm>
          <a:prstGeom prst="rect">
            <a:avLst/>
          </a:prstGeom>
          <a:solidFill>
            <a:srgbClr val="FFF0AA"/>
          </a:solidFill>
          <a:ln w="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 anchorCtr="0"/>
          <a:lstStyle/>
          <a:p>
            <a:pPr algn="ctr"/>
            <a:r>
              <a:rPr lang="en-US" dirty="0" smtClean="0"/>
              <a:t>Shape[]@20</a:t>
            </a:r>
            <a:endParaRPr lang="en-US" dirty="0"/>
          </a:p>
        </p:txBody>
      </p:sp>
      <p:cxnSp>
        <p:nvCxnSpPr>
          <p:cNvPr id="60" name="Straight Connector 32"/>
          <p:cNvCxnSpPr>
            <a:cxnSpLocks noChangeShapeType="1"/>
            <a:stCxn id="34" idx="2"/>
          </p:cNvCxnSpPr>
          <p:nvPr/>
        </p:nvCxnSpPr>
        <p:spPr bwMode="auto">
          <a:xfrm>
            <a:off x="5673714" y="2209852"/>
            <a:ext cx="41286" cy="45714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32"/>
          <p:cNvCxnSpPr>
            <a:cxnSpLocks noChangeShapeType="1"/>
          </p:cNvCxnSpPr>
          <p:nvPr/>
        </p:nvCxnSpPr>
        <p:spPr bwMode="auto">
          <a:xfrm>
            <a:off x="5867400" y="2286000"/>
            <a:ext cx="1828800" cy="3810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18"/>
          <p:cNvGrpSpPr/>
          <p:nvPr/>
        </p:nvGrpSpPr>
        <p:grpSpPr>
          <a:xfrm>
            <a:off x="533401" y="5024735"/>
            <a:ext cx="4103617" cy="690265"/>
            <a:chOff x="533401" y="4724400"/>
            <a:chExt cx="4103617" cy="690265"/>
          </a:xfrm>
        </p:grpSpPr>
        <p:grpSp>
          <p:nvGrpSpPr>
            <p:cNvPr id="17" name="Group 16"/>
            <p:cNvGrpSpPr/>
            <p:nvPr/>
          </p:nvGrpSpPr>
          <p:grpSpPr>
            <a:xfrm>
              <a:off x="533401" y="4724400"/>
              <a:ext cx="2209799" cy="457202"/>
              <a:chOff x="1066800" y="4876800"/>
              <a:chExt cx="2209799" cy="457202"/>
            </a:xfrm>
          </p:grpSpPr>
          <p:sp>
            <p:nvSpPr>
              <p:cNvPr id="55" name="Rectangle 39"/>
              <p:cNvSpPr>
                <a:spLocks noChangeArrowheads="1"/>
              </p:cNvSpPr>
              <p:nvPr/>
            </p:nvSpPr>
            <p:spPr bwMode="auto">
              <a:xfrm>
                <a:off x="1066800" y="4953000"/>
                <a:ext cx="682262" cy="296484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1600200" y="4876800"/>
                <a:ext cx="1676399" cy="457202"/>
              </a:xfrm>
              <a:prstGeom prst="rect">
                <a:avLst/>
              </a:prstGeom>
              <a:solidFill>
                <a:srgbClr val="FFF0AA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t" anchorCtr="0"/>
              <a:lstStyle/>
              <a:p>
                <a:pPr algn="ctr"/>
                <a:r>
                  <a:rPr lang="en-US" dirty="0" smtClean="0"/>
                  <a:t> ??</a:t>
                </a:r>
                <a:endParaRPr lang="en-US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2743200" y="4953000"/>
              <a:ext cx="18938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Comparable[]</a:t>
              </a:r>
              <a:endParaRPr lang="en-US" dirty="0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2819400" y="6015335"/>
            <a:ext cx="1141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Shape[]</a:t>
            </a:r>
            <a:endParaRPr lang="en-US" dirty="0"/>
          </a:p>
        </p:txBody>
      </p:sp>
      <p:sp>
        <p:nvSpPr>
          <p:cNvPr id="64" name="Rectangle 39"/>
          <p:cNvSpPr>
            <a:spLocks noChangeArrowheads="1"/>
          </p:cNvSpPr>
          <p:nvPr/>
        </p:nvSpPr>
        <p:spPr bwMode="auto">
          <a:xfrm>
            <a:off x="1066800" y="5024735"/>
            <a:ext cx="1676399" cy="457202"/>
          </a:xfrm>
          <a:prstGeom prst="rect">
            <a:avLst/>
          </a:prstGeom>
          <a:solidFill>
            <a:srgbClr val="FFF0AA"/>
          </a:solidFill>
          <a:ln w="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 anchorCtr="0"/>
          <a:lstStyle/>
          <a:p>
            <a:pPr algn="ctr"/>
            <a:r>
              <a:rPr lang="en-US" dirty="0" smtClean="0"/>
              <a:t>Shape[]@20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4191000"/>
            <a:ext cx="7381047" cy="461665"/>
          </a:xfrm>
          <a:prstGeom prst="rect">
            <a:avLst/>
          </a:prstGeom>
          <a:solidFill>
            <a:srgbClr val="FFD6E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Cast from </a:t>
            </a:r>
            <a:r>
              <a:rPr lang="en-US" dirty="0" smtClean="0">
                <a:solidFill>
                  <a:srgbClr val="800000"/>
                </a:solidFill>
              </a:rPr>
              <a:t>Shape[]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800000"/>
                </a:solidFill>
              </a:rPr>
              <a:t>Comparable[]</a:t>
            </a:r>
            <a:r>
              <a:rPr lang="en-US" dirty="0" smtClean="0"/>
              <a:t> happens automatically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4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4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B5B2B62-2520-6743-8B64-C97B27BD0C50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79875" name="TextBox 3"/>
          <p:cNvSpPr txBox="1">
            <a:spLocks noChangeArrowheads="1"/>
          </p:cNvSpPr>
          <p:nvPr/>
        </p:nvSpPr>
        <p:spPr bwMode="auto">
          <a:xfrm>
            <a:off x="381000" y="997090"/>
            <a:ext cx="786810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public abstract class </a:t>
            </a:r>
            <a:r>
              <a:rPr lang="en-US" dirty="0"/>
              <a:t>Shape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implements </a:t>
            </a:r>
            <a:r>
              <a:rPr lang="en-US" dirty="0" smtClean="0">
                <a:solidFill>
                  <a:srgbClr val="FF0000"/>
                </a:solidFill>
              </a:rPr>
              <a:t>Comparable </a:t>
            </a:r>
            <a:r>
              <a:rPr lang="en-US" dirty="0" smtClean="0"/>
              <a:t>{</a:t>
            </a:r>
            <a:endParaRPr lang="en-US" u="sng" dirty="0"/>
          </a:p>
          <a:p>
            <a:r>
              <a:rPr lang="en-US" dirty="0" smtClean="0"/>
              <a:t>/</a:t>
            </a:r>
            <a:r>
              <a:rPr lang="en-US" dirty="0"/>
              <a:t>** If c is not a Shape, throw a </a:t>
            </a:r>
            <a:r>
              <a:rPr lang="en-US" dirty="0" err="1"/>
              <a:t>CastClass</a:t>
            </a:r>
            <a:r>
              <a:rPr lang="en-US" dirty="0"/>
              <a:t> exception.</a:t>
            </a:r>
          </a:p>
          <a:p>
            <a:r>
              <a:rPr lang="en-US" dirty="0"/>
              <a:t> </a:t>
            </a:r>
            <a:r>
              <a:rPr lang="en-US" dirty="0" smtClean="0"/>
              <a:t>     Otherwise</a:t>
            </a:r>
            <a:r>
              <a:rPr lang="en-US" dirty="0"/>
              <a:t>, return </a:t>
            </a:r>
            <a:r>
              <a:rPr lang="en-US" dirty="0" err="1" smtClean="0"/>
              <a:t>neg</a:t>
            </a:r>
            <a:r>
              <a:rPr lang="en-US" dirty="0" smtClean="0"/>
              <a:t> number, </a:t>
            </a:r>
            <a:r>
              <a:rPr lang="en-US" dirty="0"/>
              <a:t>0, or </a:t>
            </a:r>
            <a:r>
              <a:rPr lang="en-US" dirty="0" err="1" smtClean="0"/>
              <a:t>pos</a:t>
            </a:r>
            <a:r>
              <a:rPr lang="en-US" dirty="0" smtClean="0"/>
              <a:t> number</a:t>
            </a:r>
            <a:br>
              <a:rPr lang="en-US" dirty="0" smtClean="0"/>
            </a:br>
            <a:r>
              <a:rPr lang="en-US" dirty="0" smtClean="0"/>
              <a:t>      depending </a:t>
            </a:r>
            <a:r>
              <a:rPr lang="en-US" dirty="0"/>
              <a:t>on whether </a:t>
            </a:r>
            <a:r>
              <a:rPr lang="en-US" dirty="0" smtClean="0"/>
              <a:t>this shape </a:t>
            </a:r>
            <a:r>
              <a:rPr lang="en-US" dirty="0"/>
              <a:t>has </a:t>
            </a:r>
            <a:r>
              <a:rPr lang="en-US" dirty="0" smtClean="0"/>
              <a:t>smaller </a:t>
            </a:r>
            <a:r>
              <a:rPr lang="en-US" dirty="0"/>
              <a:t>area than c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    same </a:t>
            </a:r>
            <a:r>
              <a:rPr lang="en-US" dirty="0"/>
              <a:t>area, or </a:t>
            </a:r>
            <a:r>
              <a:rPr lang="en-US" dirty="0" smtClean="0"/>
              <a:t>greater </a:t>
            </a:r>
            <a:r>
              <a:rPr lang="en-US" dirty="0"/>
              <a:t>area */</a:t>
            </a:r>
          </a:p>
          <a:p>
            <a:r>
              <a:rPr lang="en-US" dirty="0"/>
              <a:t>    </a:t>
            </a:r>
            <a:r>
              <a:rPr lang="en-US" b="1" dirty="0"/>
              <a:t>public @Override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 err="1"/>
              <a:t>compareTo</a:t>
            </a:r>
            <a:r>
              <a:rPr lang="en-US" dirty="0"/>
              <a:t>(Object c) </a:t>
            </a:r>
            <a:r>
              <a:rPr lang="en-US" dirty="0" smtClean="0"/>
              <a:t>{</a:t>
            </a:r>
          </a:p>
          <a:p>
            <a:endParaRPr lang="en-US" dirty="0"/>
          </a:p>
          <a:p>
            <a:r>
              <a:rPr lang="en-US" b="1" dirty="0" smtClean="0"/>
              <a:t>        return </a:t>
            </a:r>
            <a:r>
              <a:rPr lang="en-US" dirty="0" smtClean="0"/>
              <a:t>area</a:t>
            </a:r>
            <a:r>
              <a:rPr lang="en-US" dirty="0"/>
              <a:t>() </a:t>
            </a:r>
            <a:r>
              <a:rPr lang="en-US" dirty="0" smtClean="0"/>
              <a:t>– </a:t>
            </a:r>
            <a:r>
              <a:rPr lang="en-US" dirty="0"/>
              <a:t>((Shape) c).area();</a:t>
            </a:r>
          </a:p>
          <a:p>
            <a:r>
              <a:rPr lang="is-IS" dirty="0" smtClean="0"/>
              <a:t>}</a:t>
            </a:r>
            <a:endParaRPr lang="is-IS" dirty="0"/>
          </a:p>
          <a:p>
            <a:r>
              <a:rPr lang="en-US" dirty="0" smtClean="0"/>
              <a:t>    …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200400" y="3810000"/>
            <a:ext cx="5410200" cy="1569660"/>
            <a:chOff x="3200400" y="3931860"/>
            <a:chExt cx="5410200" cy="1569660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5410200" y="3931860"/>
              <a:ext cx="3200400" cy="1569660"/>
            </a:xfrm>
            <a:prstGeom prst="rect">
              <a:avLst/>
            </a:prstGeom>
            <a:solidFill>
              <a:srgbClr val="E5F9FF"/>
            </a:solidFill>
            <a:ln w="9525">
              <a:solidFill>
                <a:srgbClr val="FFD6E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Cast needed so that area() can be used. If c not a Shape, exception thrown</a:t>
              </a:r>
              <a:endParaRPr lang="en-US" dirty="0"/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3200400" y="4114800"/>
              <a:ext cx="8382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endCxn id="12" idx="1"/>
            </p:cNvCxnSpPr>
            <p:nvPr/>
          </p:nvCxnSpPr>
          <p:spPr bwMode="auto">
            <a:xfrm>
              <a:off x="3657600" y="4160460"/>
              <a:ext cx="1752600" cy="55623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248400" cy="609600"/>
          </a:xfrm>
        </p:spPr>
        <p:txBody>
          <a:bodyPr/>
          <a:lstStyle/>
          <a:p>
            <a:pPr algn="r"/>
            <a:r>
              <a:rPr lang="en-US" sz="3200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Class Shape implements </a:t>
            </a:r>
            <a:r>
              <a:rPr lang="en-US" sz="3200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Comparable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562600"/>
            <a:ext cx="6969311" cy="830997"/>
          </a:xfrm>
          <a:prstGeom prst="rect">
            <a:avLst/>
          </a:prstGeom>
          <a:solidFill>
            <a:srgbClr val="FFD6E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 take advantage of the fact that we don’t have to return -1, 0, or 1! Simpler code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abstract classes and interfaces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2</a:t>
            </a:fld>
            <a:endParaRPr lang="en-US" sz="1400"/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5867397" y="3810000"/>
            <a:ext cx="2514603" cy="2590800"/>
            <a:chOff x="7590744" y="2514600"/>
            <a:chExt cx="1240972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590744" y="3048000"/>
              <a:ext cx="115002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628350" y="2514600"/>
              <a:ext cx="71449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/>
                <a:t>Circle@x</a:t>
              </a:r>
              <a:endParaRPr lang="en-US" dirty="0"/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8261151" y="4267200"/>
              <a:ext cx="5705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8261144" y="3505200"/>
              <a:ext cx="532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703560" y="3581400"/>
              <a:ext cx="983241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8231022" y="3048000"/>
              <a:ext cx="600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741165" y="4343400"/>
              <a:ext cx="923214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0" y="3741003"/>
            <a:ext cx="3047987" cy="2590800"/>
            <a:chOff x="7285405" y="2514600"/>
            <a:chExt cx="1627697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529561" y="3048000"/>
              <a:ext cx="1211207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529561" y="2514600"/>
              <a:ext cx="691782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529553" y="3505200"/>
              <a:ext cx="9338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f</a:t>
              </a:r>
              <a:r>
                <a:rPr lang="en-US" dirty="0" smtClean="0">
                  <a:solidFill>
                    <a:srgbClr val="0000FF"/>
                  </a:solidFill>
                </a:rPr>
                <a:t>ields for</a:t>
              </a:r>
              <a:br>
                <a:rPr lang="en-US" dirty="0" smtClean="0">
                  <a:solidFill>
                    <a:srgbClr val="0000FF"/>
                  </a:solidFill>
                </a:rPr>
              </a:br>
              <a:r>
                <a:rPr lang="en-US" dirty="0" smtClean="0">
                  <a:solidFill>
                    <a:srgbClr val="0000FF"/>
                  </a:solidFill>
                </a:rPr>
                <a:t>(x, y) </a:t>
              </a:r>
              <a:r>
                <a:rPr lang="en-US" dirty="0" err="1" smtClean="0">
                  <a:solidFill>
                    <a:srgbClr val="0000FF"/>
                  </a:solidFill>
                </a:rPr>
                <a:t>coords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8326909" y="4267200"/>
              <a:ext cx="4641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993564" y="3505200"/>
              <a:ext cx="8788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FF42F4"/>
                  </a:solidFill>
                </a:rPr>
                <a:t>      Shape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488860" y="3581400"/>
              <a:ext cx="1197940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942806" y="3048000"/>
              <a:ext cx="9702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FF42F4"/>
                  </a:solidFill>
                </a:rPr>
                <a:t>       Object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488860" y="4343400"/>
              <a:ext cx="117551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" name="Straight Connector 3"/>
          <p:cNvCxnSpPr/>
          <p:nvPr/>
        </p:nvCxnSpPr>
        <p:spPr bwMode="auto">
          <a:xfrm>
            <a:off x="6781800" y="2209800"/>
            <a:ext cx="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5334000" y="3200400"/>
            <a:ext cx="2971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934200" y="2286000"/>
            <a:ext cx="1371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838200"/>
            <a:ext cx="365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each using the problem of using objects to represent shapes in the plane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200" y="5569803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fields for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length, width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4" name="TextBox 56"/>
          <p:cNvSpPr txBox="1">
            <a:spLocks noChangeArrowheads="1"/>
          </p:cNvSpPr>
          <p:nvPr/>
        </p:nvSpPr>
        <p:spPr bwMode="auto">
          <a:xfrm>
            <a:off x="6099805" y="4807803"/>
            <a:ext cx="17487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ields for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(x, y) </a:t>
            </a:r>
            <a:r>
              <a:rPr lang="en-US" dirty="0" err="1" smtClean="0">
                <a:solidFill>
                  <a:srgbClr val="0000FF"/>
                </a:solidFill>
              </a:rPr>
              <a:t>coords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096000" y="5569803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field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radius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91200" y="24384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990600"/>
            <a:ext cx="3657600" cy="2308324"/>
          </a:xfrm>
          <a:prstGeom prst="rect">
            <a:avLst/>
          </a:prstGeom>
          <a:solidFill>
            <a:srgbClr val="FFD6E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very shape has a position </a:t>
            </a:r>
            <a:r>
              <a:rPr lang="en-US" dirty="0" smtClean="0">
                <a:solidFill>
                  <a:srgbClr val="800000"/>
                </a:solidFill>
              </a:rPr>
              <a:t>(x, y) </a:t>
            </a:r>
            <a:r>
              <a:rPr lang="en-US" dirty="0" smtClean="0"/>
              <a:t>in the plane, so use a superclass </a:t>
            </a:r>
            <a:r>
              <a:rPr lang="en-US" dirty="0" smtClean="0">
                <a:solidFill>
                  <a:srgbClr val="800000"/>
                </a:solidFill>
              </a:rPr>
              <a:t>Shape</a:t>
            </a:r>
            <a:r>
              <a:rPr lang="en-US" dirty="0" smtClean="0"/>
              <a:t> to hold the point.</a:t>
            </a:r>
          </a:p>
          <a:p>
            <a:r>
              <a:rPr lang="en-US" dirty="0" smtClean="0"/>
              <a:t>Subclass has necessary fields to describe shape.</a:t>
            </a:r>
            <a:endParaRPr lang="en-US" dirty="0"/>
          </a:p>
        </p:txBody>
      </p:sp>
      <p:sp>
        <p:nvSpPr>
          <p:cNvPr id="96" name="Oval 95"/>
          <p:cNvSpPr/>
          <p:nvPr/>
        </p:nvSpPr>
        <p:spPr bwMode="auto">
          <a:xfrm>
            <a:off x="7620000" y="320040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pSp>
        <p:nvGrpSpPr>
          <p:cNvPr id="97" name="Group 32"/>
          <p:cNvGrpSpPr>
            <a:grpSpLocks/>
          </p:cNvGrpSpPr>
          <p:nvPr/>
        </p:nvGrpSpPr>
        <p:grpSpPr bwMode="auto">
          <a:xfrm>
            <a:off x="3276599" y="3810000"/>
            <a:ext cx="2514601" cy="2590800"/>
            <a:chOff x="7590745" y="2514600"/>
            <a:chExt cx="1240971" cy="2590800"/>
          </a:xfrm>
        </p:grpSpPr>
        <p:sp>
          <p:nvSpPr>
            <p:cNvPr id="98" name="Rectangle 34"/>
            <p:cNvSpPr>
              <a:spLocks noChangeArrowheads="1"/>
            </p:cNvSpPr>
            <p:nvPr/>
          </p:nvSpPr>
          <p:spPr bwMode="auto">
            <a:xfrm>
              <a:off x="7606481" y="3048000"/>
              <a:ext cx="1187629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43"/>
            <p:cNvSpPr>
              <a:spLocks noChangeArrowheads="1"/>
            </p:cNvSpPr>
            <p:nvPr/>
          </p:nvSpPr>
          <p:spPr bwMode="auto">
            <a:xfrm>
              <a:off x="7590745" y="2514600"/>
              <a:ext cx="71449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/>
                <a:t>Circle</a:t>
              </a:r>
              <a:r>
                <a:rPr lang="en-US" dirty="0" err="1" smtClean="0"/>
                <a:t>@y</a:t>
              </a:r>
              <a:endParaRPr lang="en-US" dirty="0"/>
            </a:p>
          </p:txBody>
        </p:sp>
        <p:sp>
          <p:nvSpPr>
            <p:cNvPr id="100" name="TextBox 57"/>
            <p:cNvSpPr txBox="1">
              <a:spLocks noChangeArrowheads="1"/>
            </p:cNvSpPr>
            <p:nvPr/>
          </p:nvSpPr>
          <p:spPr bwMode="auto">
            <a:xfrm>
              <a:off x="8261151" y="4267200"/>
              <a:ext cx="5705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101" name="TextBox 58"/>
            <p:cNvSpPr txBox="1">
              <a:spLocks noChangeArrowheads="1"/>
            </p:cNvSpPr>
            <p:nvPr/>
          </p:nvSpPr>
          <p:spPr bwMode="auto">
            <a:xfrm>
              <a:off x="8261144" y="3505200"/>
              <a:ext cx="532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102" name="Straight Connector 59"/>
            <p:cNvCxnSpPr>
              <a:cxnSpLocks noChangeShapeType="1"/>
            </p:cNvCxnSpPr>
            <p:nvPr/>
          </p:nvCxnSpPr>
          <p:spPr bwMode="auto">
            <a:xfrm>
              <a:off x="7665955" y="3581400"/>
              <a:ext cx="1020845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TextBox 61"/>
            <p:cNvSpPr txBox="1">
              <a:spLocks noChangeArrowheads="1"/>
            </p:cNvSpPr>
            <p:nvPr/>
          </p:nvSpPr>
          <p:spPr bwMode="auto">
            <a:xfrm>
              <a:off x="8231022" y="3048000"/>
              <a:ext cx="600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104" name="Straight Connector 49"/>
            <p:cNvCxnSpPr>
              <a:cxnSpLocks noChangeShapeType="1"/>
            </p:cNvCxnSpPr>
            <p:nvPr/>
          </p:nvCxnSpPr>
          <p:spPr bwMode="auto">
            <a:xfrm>
              <a:off x="7665955" y="4343400"/>
              <a:ext cx="998423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extBox 56"/>
          <p:cNvSpPr txBox="1">
            <a:spLocks noChangeArrowheads="1"/>
          </p:cNvSpPr>
          <p:nvPr/>
        </p:nvSpPr>
        <p:spPr bwMode="auto">
          <a:xfrm>
            <a:off x="3352800" y="4807803"/>
            <a:ext cx="17487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ields for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(x, y) </a:t>
            </a:r>
            <a:r>
              <a:rPr lang="en-US" dirty="0" err="1" smtClean="0">
                <a:solidFill>
                  <a:srgbClr val="0000FF"/>
                </a:solidFill>
              </a:rPr>
              <a:t>coords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352800" y="5569803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field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radius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4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5272C6F-48E6-6E45-8126-03D5D929BF9B}" type="slidenum">
              <a:rPr lang="en-US" sz="1400"/>
              <a:pPr/>
              <a:t>20</a:t>
            </a:fld>
            <a:endParaRPr lang="en-US" sz="1400" dirty="0"/>
          </a:p>
        </p:txBody>
      </p:sp>
      <p:sp>
        <p:nvSpPr>
          <p:cNvPr id="80900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7315200" cy="2819400"/>
          </a:xfrm>
        </p:spPr>
        <p:txBody>
          <a:bodyPr anchor="t" anchorCtr="0"/>
          <a:lstStyle/>
          <a:p>
            <a:pPr algn="l">
              <a:spcBef>
                <a:spcPts val="12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Beauty of </a:t>
            </a:r>
            <a:r>
              <a:rPr lang="en-US" sz="2400" b="1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interfaces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b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</a:b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Arrays.sor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sorts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an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array or list 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C[]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for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any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class C, as long as 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implements interface 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Comparable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—and thus implements </a:t>
            </a: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compareTo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to say which of two elements is bigger.</a:t>
            </a:r>
            <a:endParaRPr lang="en-US" sz="2400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381000"/>
            <a:ext cx="861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800000"/>
                </a:solidFill>
                <a:latin typeface="Gill Sans" charset="0"/>
                <a:cs typeface="Gill Sans" charset="0"/>
                <a:sym typeface="Gill Sans" charset="0"/>
              </a:rPr>
              <a:t>Java Library static methods:</a:t>
            </a:r>
            <a:endParaRPr lang="en-US" dirty="0">
              <a:solidFill>
                <a:srgbClr val="8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algn="ctr" eaLnBrk="1" hangingPunct="1"/>
            <a:endParaRPr lang="en-US" dirty="0" smtClean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algn="ctr" eaLnBrk="1" hangingPunct="1"/>
            <a:r>
              <a:rPr lang="en-US" dirty="0" err="1" smtClean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Arrays.sort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(Comparable[] a)</a:t>
            </a:r>
          </a:p>
          <a:p>
            <a:pPr algn="ctr" eaLnBrk="1" hangingPunct="1"/>
            <a:r>
              <a:rPr lang="en-US" dirty="0" err="1" smtClean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Collections.sort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rPr>
              <a:t>(List&lt;Comparable&gt; list)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  <a:sym typeface="Gill Sans" charset="0"/>
              </a:rPr>
              <a:t>Class arrays has many other useful static methods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01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Every subclass has a different area() function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304800" y="1143000"/>
            <a:ext cx="57150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We are dealing with shapes that have areas: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Circles, Rectangles, Triangles, Polyhedrons, Squares, etc. </a:t>
            </a:r>
            <a:endParaRPr lang="en-US" dirty="0"/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9144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8100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8100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8100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0" name="TextBox 3"/>
          <p:cNvSpPr txBox="1">
            <a:spLocks noChangeArrowheads="1"/>
          </p:cNvSpPr>
          <p:nvPr/>
        </p:nvSpPr>
        <p:spPr bwMode="auto">
          <a:xfrm>
            <a:off x="304800" y="2514600"/>
            <a:ext cx="4572000" cy="1200328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Therefore, each subclass has a (different) function area(), which returns its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5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772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Making our points with scaled-down classes</a:t>
            </a:r>
            <a:endParaRPr lang="en-US" sz="2800" b="1" dirty="0">
              <a:solidFill>
                <a:srgbClr val="8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4</a:t>
            </a:fld>
            <a:endParaRPr lang="en-US" sz="1400"/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9144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6857998" y="3810000"/>
            <a:ext cx="1698625" cy="2590800"/>
            <a:chOff x="7132996" y="2514600"/>
            <a:chExt cx="1698721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132996" y="3048000"/>
              <a:ext cx="1607772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132999" y="2514600"/>
              <a:ext cx="130295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914400" y="1066800"/>
            <a:ext cx="462323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public class </a:t>
            </a:r>
            <a:r>
              <a:rPr lang="en-US" dirty="0"/>
              <a:t>Shape </a:t>
            </a:r>
            <a:r>
              <a:rPr lang="en-US" dirty="0" smtClean="0"/>
              <a:t>{ }</a:t>
            </a:r>
          </a:p>
          <a:p>
            <a:endParaRPr lang="en-US" dirty="0"/>
          </a:p>
          <a:p>
            <a:r>
              <a:rPr lang="en-US" b="1" dirty="0"/>
              <a:t>public class </a:t>
            </a:r>
            <a:r>
              <a:rPr lang="en-US" dirty="0"/>
              <a:t>Circle</a:t>
            </a:r>
            <a:r>
              <a:rPr lang="en-US" b="1" dirty="0"/>
              <a:t> extends </a:t>
            </a:r>
            <a:r>
              <a:rPr lang="en-US" dirty="0"/>
              <a:t>Shape </a:t>
            </a:r>
            <a:r>
              <a:rPr lang="en-US" b="1" dirty="0"/>
              <a:t>{</a:t>
            </a:r>
          </a:p>
          <a:p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b="1" dirty="0"/>
              <a:t>public double </a:t>
            </a:r>
            <a:r>
              <a:rPr lang="en-US" dirty="0"/>
              <a:t>area() {</a:t>
            </a:r>
          </a:p>
          <a:p>
            <a:r>
              <a:rPr lang="is-IS" dirty="0"/>
              <a:t>    </a:t>
            </a:r>
            <a:r>
              <a:rPr lang="is-IS" dirty="0" smtClean="0"/>
              <a:t>       </a:t>
            </a:r>
            <a:r>
              <a:rPr lang="is-IS" b="1" dirty="0" smtClean="0"/>
              <a:t>return </a:t>
            </a:r>
            <a:r>
              <a:rPr lang="is-IS" dirty="0"/>
              <a:t>1;</a:t>
            </a:r>
          </a:p>
          <a:p>
            <a:r>
              <a:rPr lang="is-IS" dirty="0"/>
              <a:t>  </a:t>
            </a:r>
            <a:r>
              <a:rPr lang="is-IS" dirty="0" smtClean="0"/>
              <a:t>    }</a:t>
            </a:r>
            <a:endParaRPr lang="is-IS" dirty="0"/>
          </a:p>
          <a:p>
            <a:r>
              <a:rPr lang="is-IS" dirty="0"/>
              <a:t> </a:t>
            </a:r>
            <a:r>
              <a:rPr lang="is-IS" dirty="0" smtClean="0"/>
              <a:t>}</a:t>
            </a:r>
          </a:p>
          <a:p>
            <a:endParaRPr lang="is-IS" dirty="0"/>
          </a:p>
          <a:p>
            <a:r>
              <a:rPr lang="en-US" b="1" dirty="0"/>
              <a:t>public class </a:t>
            </a:r>
            <a:r>
              <a:rPr lang="en-US" dirty="0" err="1"/>
              <a:t>Rect</a:t>
            </a:r>
            <a:r>
              <a:rPr lang="en-US" dirty="0"/>
              <a:t>  </a:t>
            </a:r>
            <a:r>
              <a:rPr lang="en-US" b="1" dirty="0"/>
              <a:t>extends</a:t>
            </a:r>
            <a:r>
              <a:rPr lang="en-US" dirty="0"/>
              <a:t> Shape {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double</a:t>
            </a:r>
            <a:r>
              <a:rPr lang="en-US" dirty="0"/>
              <a:t> area() {</a:t>
            </a:r>
          </a:p>
          <a:p>
            <a:r>
              <a:rPr lang="is-IS" dirty="0"/>
              <a:t>        </a:t>
            </a:r>
            <a:r>
              <a:rPr lang="is-IS" dirty="0" smtClean="0"/>
              <a:t>   </a:t>
            </a:r>
            <a:r>
              <a:rPr lang="is-IS" b="1" dirty="0" smtClean="0"/>
              <a:t>return</a:t>
            </a:r>
            <a:r>
              <a:rPr lang="is-IS" dirty="0" smtClean="0"/>
              <a:t> 1</a:t>
            </a:r>
            <a:r>
              <a:rPr lang="is-IS" dirty="0"/>
              <a:t>;</a:t>
            </a:r>
          </a:p>
          <a:p>
            <a:r>
              <a:rPr lang="is-IS" dirty="0"/>
              <a:t>   </a:t>
            </a:r>
            <a:r>
              <a:rPr lang="is-IS" dirty="0" smtClean="0"/>
              <a:t>}  </a:t>
            </a:r>
            <a:endParaRPr lang="is-IS" dirty="0"/>
          </a:p>
          <a:p>
            <a:r>
              <a:rPr lang="is-I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9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638800" cy="5334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Motivating abstract classes</a:t>
            </a: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209800" y="56388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Shape[]</a:t>
            </a: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7620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-76200" y="5334000"/>
            <a:ext cx="22098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1828800"/>
            <a:chOff x="7285405" y="2514600"/>
            <a:chExt cx="1546312" cy="1828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1295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5" y="2514600"/>
              <a:ext cx="1287991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Shape@</a:t>
              </a:r>
              <a:r>
                <a:rPr lang="en-US" dirty="0" err="1"/>
                <a:t>y</a:t>
              </a:r>
              <a:endParaRPr lang="en-US" dirty="0"/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2672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533400" y="4953000"/>
            <a:ext cx="1384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0   1   2 </a:t>
            </a:r>
            <a:r>
              <a:rPr lang="en-US" dirty="0" smtClean="0"/>
              <a:t>   </a:t>
            </a:r>
            <a:r>
              <a:rPr lang="en-US" dirty="0"/>
              <a:t>3   </a:t>
            </a:r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764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0" name="Straight Arrow Connector 38"/>
          <p:cNvCxnSpPr>
            <a:cxnSpLocks noChangeShapeType="1"/>
            <a:endCxn id="59418" idx="1"/>
          </p:cNvCxnSpPr>
          <p:nvPr/>
        </p:nvCxnSpPr>
        <p:spPr bwMode="auto">
          <a:xfrm flipV="1">
            <a:off x="1066800" y="39243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err="1" smtClean="0"/>
                <a:t>Rect@</a:t>
              </a:r>
              <a:r>
                <a:rPr lang="en-US" dirty="0" err="1"/>
                <a:t>z</a:t>
              </a:r>
              <a:endParaRPr lang="en-US" dirty="0"/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Rect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447800" y="4114800"/>
            <a:ext cx="3886200" cy="1524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1905000" y="4114800"/>
            <a:ext cx="5105400" cy="15240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457200" y="990600"/>
            <a:ext cx="4927401" cy="830997"/>
          </a:xfrm>
          <a:prstGeom prst="rect">
            <a:avLst/>
          </a:prstGeom>
          <a:solidFill>
            <a:srgbClr val="E5F9FF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].area() is illegal, even though each</a:t>
            </a:r>
          </a:p>
          <a:p>
            <a:r>
              <a:rPr lang="en-US" dirty="0" smtClean="0"/>
              <a:t>Subclass object has function area()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1000" y="3505200"/>
            <a:ext cx="3276600" cy="1200328"/>
          </a:xfrm>
          <a:prstGeom prst="rect">
            <a:avLst/>
          </a:prstGeom>
          <a:solidFill>
            <a:srgbClr val="E5F9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Don’t want to cast down! Instead, define area() in Shape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321193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Cast?</a:t>
            </a:r>
          </a:p>
          <a:p>
            <a:r>
              <a:rPr lang="en-US" b="1" dirty="0">
                <a:solidFill>
                  <a:srgbClr val="800000"/>
                </a:solidFill>
              </a:rPr>
              <a:t>i</a:t>
            </a:r>
            <a:r>
              <a:rPr lang="en-US" b="1" dirty="0" smtClean="0">
                <a:solidFill>
                  <a:srgbClr val="800000"/>
                </a:solidFill>
              </a:rPr>
              <a:t>f</a:t>
            </a:r>
            <a:r>
              <a:rPr lang="en-US" dirty="0" smtClean="0">
                <a:solidFill>
                  <a:srgbClr val="800000"/>
                </a:solidFill>
              </a:rPr>
              <a:t> (b[1] </a:t>
            </a:r>
            <a:r>
              <a:rPr lang="en-US" b="1" dirty="0" err="1" smtClean="0">
                <a:solidFill>
                  <a:srgbClr val="800000"/>
                </a:solidFill>
              </a:rPr>
              <a:t>instanceof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Rect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   </a:t>
            </a:r>
            <a:r>
              <a:rPr lang="en-US" dirty="0" smtClean="0">
                <a:solidFill>
                  <a:srgbClr val="800000"/>
                </a:solidFill>
              </a:rPr>
              <a:t>r= ((</a:t>
            </a:r>
            <a:r>
              <a:rPr lang="en-US" dirty="0" err="1" smtClean="0">
                <a:solidFill>
                  <a:srgbClr val="800000"/>
                </a:solidFill>
              </a:rPr>
              <a:t>Rect</a:t>
            </a:r>
            <a:r>
              <a:rPr lang="en-US" dirty="0" smtClean="0">
                <a:solidFill>
                  <a:srgbClr val="800000"/>
                </a:solidFill>
              </a:rPr>
              <a:t>)b[1]).area();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1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7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638800" cy="5334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Motivating abstract classes</a:t>
            </a:r>
          </a:p>
        </p:txBody>
      </p:sp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23DD192-4AF3-E147-89C6-6789EE071ED1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59395" name="TextBox 78"/>
          <p:cNvSpPr txBox="1">
            <a:spLocks noChangeArrowheads="1"/>
          </p:cNvSpPr>
          <p:nvPr/>
        </p:nvSpPr>
        <p:spPr bwMode="auto">
          <a:xfrm>
            <a:off x="2514600" y="5715000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Shape[]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304800" y="838200"/>
            <a:ext cx="6172200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800000"/>
                </a:solidFill>
              </a:rPr>
              <a:t>area()</a:t>
            </a:r>
            <a:r>
              <a:rPr lang="en-US"/>
              <a:t> in class </a:t>
            </a:r>
            <a:r>
              <a:rPr lang="en-US">
                <a:solidFill>
                  <a:srgbClr val="800000"/>
                </a:solidFill>
              </a:rPr>
              <a:t>Shape </a:t>
            </a:r>
            <a:r>
              <a:rPr lang="en-US"/>
              <a:t>doesn’t return useful value</a:t>
            </a:r>
          </a:p>
        </p:txBody>
      </p:sp>
      <p:grpSp>
        <p:nvGrpSpPr>
          <p:cNvPr id="59397" name="Group 32"/>
          <p:cNvGrpSpPr>
            <a:grpSpLocks/>
          </p:cNvGrpSpPr>
          <p:nvPr/>
        </p:nvGrpSpPr>
        <p:grpSpPr bwMode="auto">
          <a:xfrm>
            <a:off x="6781800" y="762000"/>
            <a:ext cx="1766888" cy="2590800"/>
            <a:chOff x="7064274" y="2514600"/>
            <a:chExt cx="1767443" cy="2590800"/>
          </a:xfrm>
        </p:grpSpPr>
        <p:sp>
          <p:nvSpPr>
            <p:cNvPr id="59455" name="Rectangle 34"/>
            <p:cNvSpPr>
              <a:spLocks noChangeArrowheads="1"/>
            </p:cNvSpPr>
            <p:nvPr/>
          </p:nvSpPr>
          <p:spPr bwMode="auto">
            <a:xfrm>
              <a:off x="7064274" y="3048000"/>
              <a:ext cx="1676495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6" name="Rectangle 43"/>
            <p:cNvSpPr>
              <a:spLocks noChangeArrowheads="1"/>
            </p:cNvSpPr>
            <p:nvPr/>
          </p:nvSpPr>
          <p:spPr bwMode="auto">
            <a:xfrm>
              <a:off x="7064279" y="2514600"/>
              <a:ext cx="1371678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Circle@x</a:t>
              </a:r>
            </a:p>
          </p:txBody>
        </p:sp>
        <p:sp>
          <p:nvSpPr>
            <p:cNvPr id="59457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58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59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60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9366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Circle</a:t>
              </a:r>
            </a:p>
          </p:txBody>
        </p:sp>
        <p:sp>
          <p:nvSpPr>
            <p:cNvPr id="59461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62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63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64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65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398" name="Group 36"/>
          <p:cNvGrpSpPr>
            <a:grpSpLocks/>
          </p:cNvGrpSpPr>
          <p:nvPr/>
        </p:nvGrpSpPr>
        <p:grpSpPr bwMode="auto">
          <a:xfrm>
            <a:off x="-76200" y="5334000"/>
            <a:ext cx="3048000" cy="457200"/>
            <a:chOff x="3106503" y="6725907"/>
            <a:chExt cx="4369078" cy="587529"/>
          </a:xfrm>
        </p:grpSpPr>
        <p:sp>
          <p:nvSpPr>
            <p:cNvPr id="59453" name="Rectangle 39"/>
            <p:cNvSpPr>
              <a:spLocks noChangeArrowheads="1"/>
            </p:cNvSpPr>
            <p:nvPr/>
          </p:nvSpPr>
          <p:spPr bwMode="auto">
            <a:xfrm>
              <a:off x="3106503" y="6823826"/>
              <a:ext cx="977971" cy="380999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9454" name="Rectangle 40"/>
            <p:cNvSpPr>
              <a:spLocks noChangeArrowheads="1"/>
            </p:cNvSpPr>
            <p:nvPr/>
          </p:nvSpPr>
          <p:spPr bwMode="auto">
            <a:xfrm>
              <a:off x="3871092" y="6725907"/>
              <a:ext cx="3604489" cy="5875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en-US"/>
            </a:p>
          </p:txBody>
        </p:sp>
      </p:grpSp>
      <p:grpSp>
        <p:nvGrpSpPr>
          <p:cNvPr id="59399" name="Group 32"/>
          <p:cNvGrpSpPr>
            <a:grpSpLocks/>
          </p:cNvGrpSpPr>
          <p:nvPr/>
        </p:nvGrpSpPr>
        <p:grpSpPr bwMode="auto">
          <a:xfrm>
            <a:off x="7010400" y="3657600"/>
            <a:ext cx="1546225" cy="2590800"/>
            <a:chOff x="7285405" y="2514600"/>
            <a:chExt cx="1546312" cy="2590800"/>
          </a:xfrm>
        </p:grpSpPr>
        <p:sp>
          <p:nvSpPr>
            <p:cNvPr id="59442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7292886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Rect@y</a:t>
              </a:r>
            </a:p>
          </p:txBody>
        </p:sp>
        <p:sp>
          <p:nvSpPr>
            <p:cNvPr id="59444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45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46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47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748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Rect</a:t>
              </a:r>
            </a:p>
          </p:txBody>
        </p:sp>
        <p:sp>
          <p:nvSpPr>
            <p:cNvPr id="59448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49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50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51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52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0" name="Group 32"/>
          <p:cNvGrpSpPr>
            <a:grpSpLocks/>
          </p:cNvGrpSpPr>
          <p:nvPr/>
        </p:nvGrpSpPr>
        <p:grpSpPr bwMode="auto">
          <a:xfrm>
            <a:off x="5334000" y="3657600"/>
            <a:ext cx="1546225" cy="2590800"/>
            <a:chOff x="7285398" y="2514600"/>
            <a:chExt cx="1546319" cy="2590800"/>
          </a:xfrm>
        </p:grpSpPr>
        <p:sp>
          <p:nvSpPr>
            <p:cNvPr id="59431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35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36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37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38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9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40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41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401" name="Group 4"/>
          <p:cNvGrpSpPr>
            <a:grpSpLocks/>
          </p:cNvGrpSpPr>
          <p:nvPr/>
        </p:nvGrpSpPr>
        <p:grpSpPr bwMode="auto">
          <a:xfrm>
            <a:off x="5791200" y="2133600"/>
            <a:ext cx="2590800" cy="3276600"/>
            <a:chOff x="5791200" y="2133600"/>
            <a:chExt cx="2590800" cy="3276600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7620185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9" name="Rectangle 45"/>
            <p:cNvSpPr>
              <a:spLocks noChangeArrowheads="1"/>
            </p:cNvSpPr>
            <p:nvPr/>
          </p:nvSpPr>
          <p:spPr bwMode="auto">
            <a:xfrm>
              <a:off x="5791200" y="50292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  <p:sp>
          <p:nvSpPr>
            <p:cNvPr id="59430" name="Rectangle 45"/>
            <p:cNvSpPr>
              <a:spLocks noChangeArrowheads="1"/>
            </p:cNvSpPr>
            <p:nvPr/>
          </p:nvSpPr>
          <p:spPr bwMode="auto">
            <a:xfrm>
              <a:off x="7620185" y="2133600"/>
              <a:ext cx="761815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dirty="0"/>
                <a:t>area()</a:t>
              </a:r>
            </a:p>
          </p:txBody>
        </p:sp>
      </p:grpSp>
      <p:cxnSp>
        <p:nvCxnSpPr>
          <p:cNvPr id="59402" name="Straight Arrow Connector 38"/>
          <p:cNvCxnSpPr>
            <a:cxnSpLocks noChangeShapeType="1"/>
          </p:cNvCxnSpPr>
          <p:nvPr/>
        </p:nvCxnSpPr>
        <p:spPr bwMode="auto">
          <a:xfrm flipV="1">
            <a:off x="609600" y="1295400"/>
            <a:ext cx="6172200" cy="42672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3" name="TextBox 6"/>
          <p:cNvSpPr txBox="1">
            <a:spLocks noChangeArrowheads="1"/>
          </p:cNvSpPr>
          <p:nvPr/>
        </p:nvSpPr>
        <p:spPr bwMode="auto">
          <a:xfrm>
            <a:off x="609600" y="4953000"/>
            <a:ext cx="238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0   1   2   3   4    … </a:t>
            </a:r>
          </a:p>
        </p:txBody>
      </p:sp>
      <p:cxnSp>
        <p:nvCxnSpPr>
          <p:cNvPr id="59404" name="Straight Connector 8"/>
          <p:cNvCxnSpPr>
            <a:cxnSpLocks noChangeShapeType="1"/>
          </p:cNvCxnSpPr>
          <p:nvPr/>
        </p:nvCxnSpPr>
        <p:spPr bwMode="auto">
          <a:xfrm>
            <a:off x="838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Straight Connector 95"/>
          <p:cNvCxnSpPr>
            <a:cxnSpLocks noChangeShapeType="1"/>
          </p:cNvCxnSpPr>
          <p:nvPr/>
        </p:nvCxnSpPr>
        <p:spPr bwMode="auto">
          <a:xfrm>
            <a:off x="1219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Straight Connector 96"/>
          <p:cNvCxnSpPr>
            <a:cxnSpLocks noChangeShapeType="1"/>
          </p:cNvCxnSpPr>
          <p:nvPr/>
        </p:nvCxnSpPr>
        <p:spPr bwMode="auto">
          <a:xfrm>
            <a:off x="1600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Straight Connector 97"/>
          <p:cNvCxnSpPr>
            <a:cxnSpLocks noChangeShapeType="1"/>
          </p:cNvCxnSpPr>
          <p:nvPr/>
        </p:nvCxnSpPr>
        <p:spPr bwMode="auto">
          <a:xfrm>
            <a:off x="19812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Straight Connector 98"/>
          <p:cNvCxnSpPr>
            <a:cxnSpLocks noChangeShapeType="1"/>
          </p:cNvCxnSpPr>
          <p:nvPr/>
        </p:nvCxnSpPr>
        <p:spPr bwMode="auto">
          <a:xfrm>
            <a:off x="2438400" y="5334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9" name="Rectangle 9"/>
          <p:cNvSpPr>
            <a:spLocks noChangeArrowheads="1"/>
          </p:cNvSpPr>
          <p:nvPr/>
        </p:nvSpPr>
        <p:spPr bwMode="auto">
          <a:xfrm>
            <a:off x="2514600" y="5334000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59410" name="Straight Arrow Connector 38"/>
          <p:cNvCxnSpPr>
            <a:cxnSpLocks noChangeShapeType="1"/>
            <a:endCxn id="59418" idx="1"/>
          </p:cNvCxnSpPr>
          <p:nvPr/>
        </p:nvCxnSpPr>
        <p:spPr bwMode="auto">
          <a:xfrm flipV="1">
            <a:off x="1066800" y="3924300"/>
            <a:ext cx="2667000" cy="16764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11" name="Group 32"/>
          <p:cNvGrpSpPr>
            <a:grpSpLocks/>
          </p:cNvGrpSpPr>
          <p:nvPr/>
        </p:nvGrpSpPr>
        <p:grpSpPr bwMode="auto">
          <a:xfrm>
            <a:off x="3733800" y="3657600"/>
            <a:ext cx="1546225" cy="2590800"/>
            <a:chOff x="7285398" y="2514600"/>
            <a:chExt cx="1546319" cy="2590800"/>
          </a:xfrm>
        </p:grpSpPr>
        <p:sp>
          <p:nvSpPr>
            <p:cNvPr id="59417" name="Rectangle 34"/>
            <p:cNvSpPr>
              <a:spLocks noChangeArrowheads="1"/>
            </p:cNvSpPr>
            <p:nvPr/>
          </p:nvSpPr>
          <p:spPr bwMode="auto">
            <a:xfrm>
              <a:off x="7292885" y="3048000"/>
              <a:ext cx="1447883" cy="2057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Rectangle 43"/>
            <p:cNvSpPr>
              <a:spLocks noChangeArrowheads="1"/>
            </p:cNvSpPr>
            <p:nvPr/>
          </p:nvSpPr>
          <p:spPr bwMode="auto">
            <a:xfrm>
              <a:off x="7285398" y="2514600"/>
              <a:ext cx="1143070" cy="5334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Trian@z</a:t>
              </a:r>
            </a:p>
          </p:txBody>
        </p:sp>
        <p:sp>
          <p:nvSpPr>
            <p:cNvPr id="59419" name="Rectangle 44"/>
            <p:cNvSpPr>
              <a:spLocks noChangeArrowheads="1"/>
            </p:cNvSpPr>
            <p:nvPr/>
          </p:nvSpPr>
          <p:spPr bwMode="auto">
            <a:xfrm>
              <a:off x="7400857" y="4343401"/>
              <a:ext cx="555586" cy="1778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59420" name="Rectangle 45"/>
            <p:cNvSpPr>
              <a:spLocks noChangeArrowheads="1"/>
            </p:cNvSpPr>
            <p:nvPr/>
          </p:nvSpPr>
          <p:spPr bwMode="auto">
            <a:xfrm>
              <a:off x="7902709" y="4648200"/>
              <a:ext cx="761858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/>
                <a:t>area()</a:t>
              </a:r>
            </a:p>
          </p:txBody>
        </p:sp>
        <p:sp>
          <p:nvSpPr>
            <p:cNvPr id="59421" name="TextBox 56"/>
            <p:cNvSpPr txBox="1">
              <a:spLocks noChangeArrowheads="1"/>
            </p:cNvSpPr>
            <p:nvPr/>
          </p:nvSpPr>
          <p:spPr bwMode="auto">
            <a:xfrm>
              <a:off x="7369092" y="3505200"/>
              <a:ext cx="49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59422" name="TextBox 57"/>
            <p:cNvSpPr txBox="1">
              <a:spLocks noChangeArrowheads="1"/>
            </p:cNvSpPr>
            <p:nvPr/>
          </p:nvSpPr>
          <p:spPr bwMode="auto">
            <a:xfrm>
              <a:off x="7826318" y="4267200"/>
              <a:ext cx="840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Trian</a:t>
              </a:r>
            </a:p>
          </p:txBody>
        </p:sp>
        <p:sp>
          <p:nvSpPr>
            <p:cNvPr id="59423" name="TextBox 58"/>
            <p:cNvSpPr txBox="1">
              <a:spLocks noChangeArrowheads="1"/>
            </p:cNvSpPr>
            <p:nvPr/>
          </p:nvSpPr>
          <p:spPr bwMode="auto">
            <a:xfrm>
              <a:off x="7826175" y="3505200"/>
              <a:ext cx="9368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Shape</a:t>
              </a:r>
            </a:p>
          </p:txBody>
        </p:sp>
        <p:cxnSp>
          <p:nvCxnSpPr>
            <p:cNvPr id="59424" name="Straight Connector 59"/>
            <p:cNvCxnSpPr>
              <a:cxnSpLocks noChangeShapeType="1"/>
            </p:cNvCxnSpPr>
            <p:nvPr/>
          </p:nvCxnSpPr>
          <p:spPr bwMode="auto">
            <a:xfrm>
              <a:off x="7369093" y="3581400"/>
              <a:ext cx="1317708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5" name="TextBox 60"/>
            <p:cNvSpPr txBox="1">
              <a:spLocks noChangeArrowheads="1"/>
            </p:cNvSpPr>
            <p:nvPr/>
          </p:nvSpPr>
          <p:spPr bwMode="auto">
            <a:xfrm>
              <a:off x="7285405" y="3048000"/>
              <a:ext cx="1546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  <p:sp>
          <p:nvSpPr>
            <p:cNvPr id="59426" name="TextBox 61"/>
            <p:cNvSpPr txBox="1">
              <a:spLocks noChangeArrowheads="1"/>
            </p:cNvSpPr>
            <p:nvPr/>
          </p:nvSpPr>
          <p:spPr bwMode="auto">
            <a:xfrm>
              <a:off x="7750115" y="3048000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Object</a:t>
              </a:r>
            </a:p>
          </p:txBody>
        </p:sp>
        <p:cxnSp>
          <p:nvCxnSpPr>
            <p:cNvPr id="59427" name="Straight Connector 49"/>
            <p:cNvCxnSpPr>
              <a:cxnSpLocks noChangeShapeType="1"/>
            </p:cNvCxnSpPr>
            <p:nvPr/>
          </p:nvCxnSpPr>
          <p:spPr bwMode="auto">
            <a:xfrm>
              <a:off x="7369092" y="4343400"/>
              <a:ext cx="1295287" cy="0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412" name="Straight Arrow Connector 38"/>
          <p:cNvCxnSpPr>
            <a:cxnSpLocks noChangeShapeType="1"/>
          </p:cNvCxnSpPr>
          <p:nvPr/>
        </p:nvCxnSpPr>
        <p:spPr bwMode="auto">
          <a:xfrm flipV="1">
            <a:off x="1752600" y="4114800"/>
            <a:ext cx="3581400" cy="14478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Straight Arrow Connector 38"/>
          <p:cNvCxnSpPr>
            <a:cxnSpLocks noChangeShapeType="1"/>
          </p:cNvCxnSpPr>
          <p:nvPr/>
        </p:nvCxnSpPr>
        <p:spPr bwMode="auto">
          <a:xfrm flipV="1">
            <a:off x="2209800" y="4114800"/>
            <a:ext cx="4800600" cy="1447800"/>
          </a:xfrm>
          <a:prstGeom prst="straightConnector1">
            <a:avLst/>
          </a:prstGeom>
          <a:noFill/>
          <a:ln w="444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14" name="TextBox 3"/>
          <p:cNvSpPr txBox="1">
            <a:spLocks noChangeArrowheads="1"/>
          </p:cNvSpPr>
          <p:nvPr/>
        </p:nvSpPr>
        <p:spPr bwMode="auto">
          <a:xfrm>
            <a:off x="762000" y="1371600"/>
            <a:ext cx="4800600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area() { </a:t>
            </a:r>
            <a:r>
              <a:rPr lang="en-US" b="1" dirty="0">
                <a:solidFill>
                  <a:srgbClr val="800000"/>
                </a:solidFill>
              </a:rPr>
              <a:t>return</a:t>
            </a:r>
            <a:r>
              <a:rPr lang="en-US" dirty="0">
                <a:solidFill>
                  <a:srgbClr val="800000"/>
                </a:solidFill>
              </a:rPr>
              <a:t> 0.0; }</a:t>
            </a:r>
          </a:p>
        </p:txBody>
      </p:sp>
      <p:sp>
        <p:nvSpPr>
          <p:cNvPr id="131" name="TextBox 3"/>
          <p:cNvSpPr txBox="1">
            <a:spLocks noChangeArrowheads="1"/>
          </p:cNvSpPr>
          <p:nvPr/>
        </p:nvSpPr>
        <p:spPr bwMode="auto">
          <a:xfrm>
            <a:off x="381000" y="1905000"/>
            <a:ext cx="4114800" cy="8302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Problem: How to force subclasses to override </a:t>
            </a:r>
            <a:r>
              <a:rPr lang="en-US">
                <a:solidFill>
                  <a:srgbClr val="800000"/>
                </a:solidFill>
              </a:rPr>
              <a:t>area?</a:t>
            </a:r>
          </a:p>
        </p:txBody>
      </p:sp>
      <p:sp>
        <p:nvSpPr>
          <p:cNvPr id="90" name="TextBox 3"/>
          <p:cNvSpPr txBox="1">
            <a:spLocks noChangeArrowheads="1"/>
          </p:cNvSpPr>
          <p:nvPr/>
        </p:nvSpPr>
        <p:spPr bwMode="auto">
          <a:xfrm>
            <a:off x="381000" y="2895600"/>
            <a:ext cx="2362200" cy="1200150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Problem: How to ban creation of</a:t>
            </a:r>
          </a:p>
          <a:p>
            <a:r>
              <a:rPr lang="en-US">
                <a:solidFill>
                  <a:srgbClr val="800000"/>
                </a:solidFill>
              </a:rPr>
              <a:t>Shape</a:t>
            </a:r>
            <a:r>
              <a:rPr lang="en-US">
                <a:solidFill>
                  <a:srgbClr val="FF0000"/>
                </a:solidFill>
              </a:rPr>
              <a:t> objects</a:t>
            </a:r>
            <a:endParaRPr lang="en-US"/>
          </a:p>
        </p:txBody>
      </p: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4343585" y="5029200"/>
            <a:ext cx="761815" cy="38100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dirty="0"/>
              <a:t>area()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533400"/>
          </a:xfrm>
        </p:spPr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Times" charset="0"/>
                <a:ea typeface="ＭＳ Ｐゴシック" charset="0"/>
                <a:cs typeface="ＭＳ Ｐゴシック" charset="0"/>
              </a:rPr>
              <a:t>Abstract class and method solves both problems</a:t>
            </a:r>
          </a:p>
        </p:txBody>
      </p:sp>
      <p:sp>
        <p:nvSpPr>
          <p:cNvPr id="604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91200" y="5943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06F9389-CD12-E144-AA7C-6C603A7F49E9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60419" name="TextBox 1"/>
          <p:cNvSpPr txBox="1">
            <a:spLocks noChangeArrowheads="1"/>
          </p:cNvSpPr>
          <p:nvPr/>
        </p:nvSpPr>
        <p:spPr bwMode="auto">
          <a:xfrm>
            <a:off x="762000" y="2477631"/>
            <a:ext cx="5486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abstract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class</a:t>
            </a:r>
            <a:r>
              <a:rPr lang="en-US" dirty="0"/>
              <a:t> Shape {</a:t>
            </a:r>
          </a:p>
          <a:p>
            <a:pPr>
              <a:spcBef>
                <a:spcPts val="2400"/>
              </a:spcBef>
            </a:pPr>
            <a:endParaRPr lang="en-US" dirty="0"/>
          </a:p>
          <a:p>
            <a:r>
              <a:rPr lang="en-US" dirty="0"/>
              <a:t>       </a:t>
            </a:r>
            <a:r>
              <a:rPr lang="en-US" b="1" dirty="0" smtClean="0"/>
              <a:t>public </a:t>
            </a:r>
            <a:r>
              <a:rPr lang="en-US" b="1" dirty="0" smtClean="0">
                <a:solidFill>
                  <a:srgbClr val="FF0000"/>
                </a:solidFill>
              </a:rPr>
              <a:t>abstract</a:t>
            </a:r>
            <a:r>
              <a:rPr lang="en-US" b="1" dirty="0" smtClean="0"/>
              <a:t> double </a:t>
            </a:r>
            <a:r>
              <a:rPr lang="en-US" dirty="0" smtClean="0"/>
              <a:t>area</a:t>
            </a:r>
            <a:r>
              <a:rPr lang="en-US" dirty="0"/>
              <a:t>();</a:t>
            </a:r>
          </a:p>
          <a:p>
            <a:r>
              <a:rPr lang="en-US" dirty="0"/>
              <a:t>       …</a:t>
            </a:r>
          </a:p>
          <a:p>
            <a:r>
              <a:rPr lang="en-US" dirty="0"/>
              <a:t>}</a:t>
            </a:r>
          </a:p>
        </p:txBody>
      </p:sp>
      <p:sp>
        <p:nvSpPr>
          <p:cNvPr id="60420" name="TextBox 2"/>
          <p:cNvSpPr txBox="1">
            <a:spLocks noChangeArrowheads="1"/>
          </p:cNvSpPr>
          <p:nvPr/>
        </p:nvSpPr>
        <p:spPr bwMode="auto">
          <a:xfrm>
            <a:off x="1778000" y="990600"/>
            <a:ext cx="6451600" cy="830263"/>
          </a:xfrm>
          <a:prstGeom prst="rect">
            <a:avLst/>
          </a:prstGeom>
          <a:solidFill>
            <a:srgbClr val="E5F9FF"/>
          </a:solidFill>
          <a:ln w="9525">
            <a:solidFill>
              <a:srgbClr val="FFD6E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Abstract class. Means can’t create object of </a:t>
            </a:r>
            <a:r>
              <a:rPr lang="en-US" dirty="0">
                <a:solidFill>
                  <a:srgbClr val="800000"/>
                </a:solidFill>
              </a:rPr>
              <a:t>Shape</a:t>
            </a:r>
            <a:r>
              <a:rPr lang="en-US" dirty="0"/>
              <a:t>:</a:t>
            </a:r>
          </a:p>
          <a:p>
            <a:r>
              <a:rPr lang="en-US" dirty="0"/>
              <a:t>    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Shape(…) </a:t>
            </a:r>
            <a:r>
              <a:rPr lang="en-US" dirty="0"/>
              <a:t>syntactically illegal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133600" y="1371600"/>
            <a:ext cx="0" cy="1143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422" name="TextBox 90"/>
          <p:cNvSpPr txBox="1">
            <a:spLocks noChangeArrowheads="1"/>
          </p:cNvSpPr>
          <p:nvPr/>
        </p:nvSpPr>
        <p:spPr bwMode="auto">
          <a:xfrm>
            <a:off x="1828800" y="5181600"/>
            <a:ext cx="5410200" cy="830263"/>
          </a:xfrm>
          <a:prstGeom prst="rect">
            <a:avLst/>
          </a:prstGeom>
          <a:solidFill>
            <a:srgbClr val="E5F9FF"/>
          </a:solidFill>
          <a:ln w="9525">
            <a:solidFill>
              <a:srgbClr val="FFD6E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Abstract method. Means it must be overridden in any subclass</a:t>
            </a:r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2590800" y="3962400"/>
            <a:ext cx="0" cy="1295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257800" y="2925763"/>
            <a:ext cx="3352800" cy="1570037"/>
            <a:chOff x="5029200" y="3002340"/>
            <a:chExt cx="3352800" cy="1569660"/>
          </a:xfrm>
        </p:grpSpPr>
        <p:sp>
          <p:nvSpPr>
            <p:cNvPr id="60425" name="TextBox 14"/>
            <p:cNvSpPr txBox="1">
              <a:spLocks noChangeArrowheads="1"/>
            </p:cNvSpPr>
            <p:nvPr/>
          </p:nvSpPr>
          <p:spPr bwMode="auto">
            <a:xfrm>
              <a:off x="5486400" y="3002340"/>
              <a:ext cx="2895600" cy="1569660"/>
            </a:xfrm>
            <a:prstGeom prst="rect">
              <a:avLst/>
            </a:prstGeom>
            <a:solidFill>
              <a:srgbClr val="FFD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Place abstract method only in abstract class.</a:t>
              </a:r>
            </a:p>
            <a:p>
              <a:endParaRPr lang="en-US" dirty="0"/>
            </a:p>
            <a:p>
              <a:r>
                <a:rPr lang="en-US" dirty="0"/>
                <a:t> Body is replaced by ;</a:t>
              </a:r>
            </a:p>
          </p:txBody>
        </p:sp>
        <p:cxnSp>
          <p:nvCxnSpPr>
            <p:cNvPr id="60426" name="Straight Connector 93"/>
            <p:cNvCxnSpPr>
              <a:cxnSpLocks noChangeShapeType="1"/>
              <a:stCxn id="60425" idx="1"/>
            </p:cNvCxnSpPr>
            <p:nvPr/>
          </p:nvCxnSpPr>
          <p:spPr bwMode="auto">
            <a:xfrm flipH="1">
              <a:off x="5029200" y="3787170"/>
              <a:ext cx="457200" cy="5337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C661C2F-7284-5047-9F56-D6DBFA0C65AB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62825" cy="5207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Can extend only one class</a:t>
            </a:r>
          </a:p>
        </p:txBody>
      </p:sp>
      <p:sp>
        <p:nvSpPr>
          <p:cNvPr id="74755" name="Content Placeholder 2"/>
          <p:cNvSpPr txBox="1">
            <a:spLocks/>
          </p:cNvSpPr>
          <p:nvPr/>
        </p:nvSpPr>
        <p:spPr bwMode="auto">
          <a:xfrm>
            <a:off x="609600" y="1333500"/>
            <a:ext cx="6248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b="1" dirty="0">
                <a:latin typeface="Gill Sans" charset="0"/>
                <a:cs typeface="Gill Sans" charset="0"/>
              </a:rPr>
              <a:t>public</a:t>
            </a:r>
            <a:r>
              <a:rPr lang="en-US" dirty="0">
                <a:latin typeface="Gill Sans" charset="0"/>
                <a:cs typeface="Gill Sans" charset="0"/>
              </a:rPr>
              <a:t> </a:t>
            </a:r>
            <a:r>
              <a:rPr lang="en-US" b="1" dirty="0">
                <a:latin typeface="Gill Sans" charset="0"/>
                <a:cs typeface="Gill Sans" charset="0"/>
              </a:rPr>
              <a:t>class</a:t>
            </a:r>
            <a:r>
              <a:rPr lang="en-US" dirty="0">
                <a:latin typeface="Gill Sans" charset="0"/>
                <a:cs typeface="Gill Sans" charset="0"/>
              </a:rPr>
              <a:t> C </a:t>
            </a:r>
            <a:r>
              <a:rPr lang="en-US" b="1" dirty="0">
                <a:latin typeface="Gill Sans" charset="0"/>
                <a:cs typeface="Gill Sans" charset="0"/>
              </a:rPr>
              <a:t>extends</a:t>
            </a:r>
            <a:r>
              <a:rPr lang="en-US" dirty="0">
                <a:latin typeface="Gill Sans" charset="0"/>
                <a:cs typeface="Gill Sans" charset="0"/>
              </a:rPr>
              <a:t> C1, C2 { 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    </a:t>
            </a:r>
            <a:r>
              <a:rPr lang="en-US" b="1" dirty="0">
                <a:latin typeface="Gill Sans" charset="0"/>
                <a:cs typeface="Gill Sans" charset="0"/>
              </a:rPr>
              <a:t>public</a:t>
            </a:r>
            <a:r>
              <a:rPr lang="en-US" dirty="0">
                <a:latin typeface="Gill Sans" charset="0"/>
                <a:cs typeface="Gill Sans" charset="0"/>
              </a:rPr>
              <a:t> </a:t>
            </a:r>
            <a:r>
              <a:rPr lang="en-US" b="1" dirty="0">
                <a:latin typeface="Gill Sans" charset="0"/>
                <a:cs typeface="Gill Sans" charset="0"/>
              </a:rPr>
              <a:t>void</a:t>
            </a:r>
            <a:r>
              <a:rPr lang="en-US" dirty="0">
                <a:latin typeface="Gill Sans" charset="0"/>
                <a:cs typeface="Gill Sans" charset="0"/>
              </a:rPr>
              <a:t> p() {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         …;  h=  m();  …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    }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Gill Sans" charset="0"/>
                <a:cs typeface="Gill Sans" charset="0"/>
              </a:rPr>
              <a:t>}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038600" y="1447800"/>
            <a:ext cx="411163" cy="411163"/>
            <a:chOff x="3962400" y="1219200"/>
            <a:chExt cx="411163" cy="411163"/>
          </a:xfrm>
        </p:grpSpPr>
        <p:cxnSp>
          <p:nvCxnSpPr>
            <p:cNvPr id="74762" name="Straight Connector 4"/>
            <p:cNvCxnSpPr>
              <a:cxnSpLocks noChangeShapeType="1"/>
            </p:cNvCxnSpPr>
            <p:nvPr/>
          </p:nvCxnSpPr>
          <p:spPr bwMode="auto">
            <a:xfrm rot="16200000" flipH="1">
              <a:off x="3962400" y="1219200"/>
              <a:ext cx="411163" cy="411163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763" name="Straight Connector 8"/>
            <p:cNvCxnSpPr>
              <a:cxnSpLocks noChangeShapeType="1"/>
            </p:cNvCxnSpPr>
            <p:nvPr/>
          </p:nvCxnSpPr>
          <p:spPr bwMode="auto">
            <a:xfrm rot="5400000">
              <a:off x="3962400" y="1219200"/>
              <a:ext cx="381000" cy="381000"/>
            </a:xfrm>
            <a:prstGeom prst="line">
              <a:avLst/>
            </a:prstGeom>
            <a:noFill/>
            <a:ln w="412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533400" y="2209800"/>
            <a:ext cx="7467600" cy="3908425"/>
            <a:chOff x="533400" y="2438388"/>
            <a:chExt cx="7467600" cy="3908242"/>
          </a:xfrm>
        </p:grpSpPr>
        <p:grpSp>
          <p:nvGrpSpPr>
            <p:cNvPr id="74758" name="Group 14"/>
            <p:cNvGrpSpPr>
              <a:grpSpLocks/>
            </p:cNvGrpSpPr>
            <p:nvPr/>
          </p:nvGrpSpPr>
          <p:grpSpPr bwMode="auto">
            <a:xfrm>
              <a:off x="533400" y="4038473"/>
              <a:ext cx="6553200" cy="2308157"/>
              <a:chOff x="533400" y="4038473"/>
              <a:chExt cx="6553200" cy="2308157"/>
            </a:xfrm>
          </p:grpSpPr>
          <p:sp>
            <p:nvSpPr>
              <p:cNvPr id="74760" name="TextBox 12"/>
              <p:cNvSpPr txBox="1">
                <a:spLocks noChangeArrowheads="1"/>
              </p:cNvSpPr>
              <p:nvPr/>
            </p:nvSpPr>
            <p:spPr bwMode="auto">
              <a:xfrm>
                <a:off x="533400" y="4038473"/>
                <a:ext cx="3124200" cy="2308157"/>
              </a:xfrm>
              <a:prstGeom prst="rect">
                <a:avLst/>
              </a:prstGeom>
              <a:noFill/>
              <a:ln w="9525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class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C1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int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m()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 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return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2;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}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…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}</a:t>
                </a:r>
              </a:p>
            </p:txBody>
          </p:sp>
          <p:sp>
            <p:nvSpPr>
              <p:cNvPr id="74761" name="TextBox 13"/>
              <p:cNvSpPr txBox="1">
                <a:spLocks noChangeArrowheads="1"/>
              </p:cNvSpPr>
              <p:nvPr/>
            </p:nvSpPr>
            <p:spPr bwMode="auto">
              <a:xfrm>
                <a:off x="3962400" y="4038473"/>
                <a:ext cx="3124200" cy="2308157"/>
              </a:xfrm>
              <a:prstGeom prst="rect">
                <a:avLst/>
              </a:prstGeom>
              <a:noFill/>
              <a:ln w="9525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class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C2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public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int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m() {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    </a:t>
                </a:r>
                <a:r>
                  <a:rPr lang="en-US" b="1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return</a:t>
                </a:r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3;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  }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 …</a:t>
                </a:r>
              </a:p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Gill Sans" charset="0"/>
                    <a:sym typeface="Gill Sans" charset="0"/>
                  </a:rPr>
                  <a:t>}</a:t>
                </a:r>
              </a:p>
            </p:txBody>
          </p:sp>
        </p:grpSp>
        <p:sp>
          <p:nvSpPr>
            <p:cNvPr id="74759" name="TextBox 15"/>
            <p:cNvSpPr txBox="1">
              <a:spLocks noChangeArrowheads="1"/>
            </p:cNvSpPr>
            <p:nvPr/>
          </p:nvSpPr>
          <p:spPr bwMode="auto">
            <a:xfrm>
              <a:off x="4495800" y="2438388"/>
              <a:ext cx="3505200" cy="830937"/>
            </a:xfrm>
            <a:prstGeom prst="rect">
              <a:avLst/>
            </a:prstGeom>
            <a:solidFill>
              <a:srgbClr val="FF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00000"/>
                  </a:solidFill>
                  <a:latin typeface="Gill Sans" charset="0"/>
                  <a:sym typeface="Gill Sans" charset="0"/>
                </a:rPr>
                <a:t>if we allowed multiple inheritance, which m used?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81068" y="76200"/>
            <a:ext cx="2727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About interfaces</a:t>
            </a:r>
            <a:endParaRPr lang="en-US" sz="2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B67C4DD-290F-514A-AEBE-77C5C9B84837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890588" y="457200"/>
            <a:ext cx="7362825" cy="5207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Gill Sans" charset="0"/>
                <a:ea typeface="ＭＳ Ｐゴシック" charset="0"/>
                <a:cs typeface="Gill Sans" charset="0"/>
              </a:rPr>
              <a:t>Can extend only one class</a:t>
            </a:r>
          </a:p>
        </p:txBody>
      </p:sp>
      <p:sp>
        <p:nvSpPr>
          <p:cNvPr id="75779" name="Content Placeholder 2"/>
          <p:cNvSpPr txBox="1">
            <a:spLocks/>
          </p:cNvSpPr>
          <p:nvPr/>
        </p:nvSpPr>
        <p:spPr bwMode="auto">
          <a:xfrm>
            <a:off x="609600" y="1219200"/>
            <a:ext cx="6248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b="1">
                <a:latin typeface="Gill Sans" charset="0"/>
                <a:cs typeface="Gill Sans" charset="0"/>
              </a:rPr>
              <a:t>public</a:t>
            </a:r>
            <a:r>
              <a:rPr lang="en-US">
                <a:latin typeface="Gill Sans" charset="0"/>
                <a:cs typeface="Gill Sans" charset="0"/>
              </a:rPr>
              <a:t> </a:t>
            </a:r>
            <a:r>
              <a:rPr lang="en-US" b="1">
                <a:latin typeface="Gill Sans" charset="0"/>
                <a:cs typeface="Gill Sans" charset="0"/>
              </a:rPr>
              <a:t>class</a:t>
            </a:r>
            <a:r>
              <a:rPr lang="en-US">
                <a:latin typeface="Gill Sans" charset="0"/>
                <a:cs typeface="Gill Sans" charset="0"/>
              </a:rPr>
              <a:t> C </a:t>
            </a:r>
            <a:r>
              <a:rPr lang="en-US" b="1">
                <a:latin typeface="Gill Sans" charset="0"/>
                <a:cs typeface="Gill Sans" charset="0"/>
              </a:rPr>
              <a:t>extends</a:t>
            </a:r>
            <a:r>
              <a:rPr lang="en-US">
                <a:latin typeface="Gill Sans" charset="0"/>
                <a:cs typeface="Gill Sans" charset="0"/>
              </a:rPr>
              <a:t> C1, C2 { … }</a:t>
            </a:r>
          </a:p>
        </p:txBody>
      </p:sp>
      <p:cxnSp>
        <p:nvCxnSpPr>
          <p:cNvPr id="75780" name="Straight Connector 4"/>
          <p:cNvCxnSpPr>
            <a:cxnSpLocks noChangeShapeType="1"/>
          </p:cNvCxnSpPr>
          <p:nvPr/>
        </p:nvCxnSpPr>
        <p:spPr bwMode="auto">
          <a:xfrm rot="16200000" flipH="1">
            <a:off x="4237038" y="1265238"/>
            <a:ext cx="411162" cy="411162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1" name="Straight Connector 8"/>
          <p:cNvCxnSpPr>
            <a:cxnSpLocks noChangeShapeType="1"/>
          </p:cNvCxnSpPr>
          <p:nvPr/>
        </p:nvCxnSpPr>
        <p:spPr bwMode="auto">
          <a:xfrm rot="5400000">
            <a:off x="4267200" y="1295400"/>
            <a:ext cx="381000" cy="38100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782" name="Group 14"/>
          <p:cNvGrpSpPr>
            <a:grpSpLocks/>
          </p:cNvGrpSpPr>
          <p:nvPr/>
        </p:nvGrpSpPr>
        <p:grpSpPr bwMode="auto">
          <a:xfrm>
            <a:off x="457200" y="1828801"/>
            <a:ext cx="7924800" cy="1580824"/>
            <a:chOff x="457200" y="2274838"/>
            <a:chExt cx="7620000" cy="1580496"/>
          </a:xfrm>
        </p:grpSpPr>
        <p:sp>
          <p:nvSpPr>
            <p:cNvPr id="75784" name="TextBox 12"/>
            <p:cNvSpPr txBox="1">
              <a:spLocks noChangeArrowheads="1"/>
            </p:cNvSpPr>
            <p:nvPr/>
          </p:nvSpPr>
          <p:spPr bwMode="auto">
            <a:xfrm>
              <a:off x="457200" y="2274838"/>
              <a:ext cx="3810000" cy="1569335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class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C1 {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p(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) {…}</a:t>
              </a:r>
              <a:endParaRPr lang="en-US" dirty="0">
                <a:solidFill>
                  <a:srgbClr val="000000"/>
                </a:solidFill>
                <a:latin typeface="Times New Roman" charset="0"/>
                <a:cs typeface="Times New Roman" charset="0"/>
                <a:sym typeface="Gill Sans" charset="0"/>
              </a:endParaRP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  <p:sp>
          <p:nvSpPr>
            <p:cNvPr id="75785" name="TextBox 13"/>
            <p:cNvSpPr txBox="1">
              <a:spLocks noChangeArrowheads="1"/>
            </p:cNvSpPr>
            <p:nvPr/>
          </p:nvSpPr>
          <p:spPr bwMode="auto">
            <a:xfrm>
              <a:off x="4495800" y="2286000"/>
              <a:ext cx="3581400" cy="1569334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 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class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C2 {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abstract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m();</a:t>
              </a: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 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public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int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q(</a:t>
              </a:r>
              <a:r>
                <a:rPr lang="en-US" dirty="0" smtClean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){…}</a:t>
              </a:r>
              <a:endParaRPr lang="en-US" dirty="0">
                <a:solidFill>
                  <a:srgbClr val="000000"/>
                </a:solidFill>
                <a:latin typeface="Times New Roman" charset="0"/>
                <a:cs typeface="Times New Roman" charset="0"/>
                <a:sym typeface="Gill Sans" charset="0"/>
              </a:endParaRPr>
            </a:p>
            <a:p>
              <a:pPr eaLnBrk="1" hangingPunct="1"/>
              <a:r>
                <a:rPr lang="en-US" dirty="0">
                  <a:solidFill>
                    <a:srgbClr val="000000"/>
                  </a:solidFill>
                  <a:latin typeface="Times New Roman" charset="0"/>
                  <a:cs typeface="Times New Roman" charset="0"/>
                  <a:sym typeface="Gill Sans" charset="0"/>
                </a:rPr>
                <a:t>}</a:t>
              </a:r>
            </a:p>
          </p:txBody>
        </p:sp>
      </p:grpSp>
      <p:sp>
        <p:nvSpPr>
          <p:cNvPr id="75783" name="TextBox 9"/>
          <p:cNvSpPr txBox="1">
            <a:spLocks noChangeArrowheads="1"/>
          </p:cNvSpPr>
          <p:nvPr/>
        </p:nvSpPr>
        <p:spPr bwMode="auto">
          <a:xfrm>
            <a:off x="304800" y="3733800"/>
            <a:ext cx="7848600" cy="2616101"/>
          </a:xfrm>
          <a:prstGeom prst="rect">
            <a:avLst/>
          </a:prstGeom>
          <a:solidFill>
            <a:srgbClr val="FFFF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Use abstract classes? Seems OK, because method bodies not given!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But Java does not allow </a:t>
            </a:r>
            <a:r>
              <a:rPr lang="en-US" dirty="0" smtClean="0">
                <a:solidFill>
                  <a:srgbClr val="800000"/>
                </a:solidFill>
                <a:latin typeface="Gill Sans" charset="0"/>
                <a:sym typeface="Gill Sans" charset="0"/>
              </a:rPr>
              <a:t>this, because abstract classes can have non-abstract methods</a:t>
            </a:r>
            <a:endParaRPr lang="en-US" dirty="0">
              <a:solidFill>
                <a:srgbClr val="800000"/>
              </a:solidFill>
              <a:latin typeface="Gill Sans" charset="0"/>
              <a:sym typeface="Gill Sans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Instead, Java has a construct, the </a:t>
            </a:r>
            <a:r>
              <a:rPr lang="en-US" dirty="0">
                <a:latin typeface="Gill Sans" charset="0"/>
                <a:sym typeface="Gill Sans" charset="0"/>
              </a:rPr>
              <a:t>interface</a:t>
            </a:r>
            <a:r>
              <a:rPr lang="en-US" dirty="0">
                <a:solidFill>
                  <a:srgbClr val="800000"/>
                </a:solidFill>
                <a:latin typeface="Gill Sans" charset="0"/>
                <a:sym typeface="Gill Sans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Gill Sans" charset="0"/>
                <a:sym typeface="Gill Sans" charset="0"/>
              </a:rPr>
              <a:t>which is like an abstract </a:t>
            </a:r>
            <a:r>
              <a:rPr lang="en-US" dirty="0" smtClean="0">
                <a:solidFill>
                  <a:srgbClr val="FF0000"/>
                </a:solidFill>
                <a:latin typeface="Gill Sans" charset="0"/>
                <a:sym typeface="Gill Sans" charset="0"/>
              </a:rPr>
              <a:t>class but has more restrictions.</a:t>
            </a:r>
            <a:endParaRPr lang="en-US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13217</TotalTime>
  <Words>3585</Words>
  <Application>Microsoft Macintosh PowerPoint</Application>
  <PresentationFormat>Letter Paper (8.5x11 in)</PresentationFormat>
  <Paragraphs>645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Overview: abstract classes and interfaces</vt:lpstr>
      <vt:lpstr>abstract classes and interfaces</vt:lpstr>
      <vt:lpstr>Every subclass has a different area() function</vt:lpstr>
      <vt:lpstr>Making our points with scaled-down classes</vt:lpstr>
      <vt:lpstr>Motivating abstract classes</vt:lpstr>
      <vt:lpstr>Motivating abstract classes</vt:lpstr>
      <vt:lpstr>Abstract class and method solves both problems</vt:lpstr>
      <vt:lpstr>Can extend only one class</vt:lpstr>
      <vt:lpstr>Can extend only one class</vt:lpstr>
      <vt:lpstr>Interfaces</vt:lpstr>
      <vt:lpstr>Interface declaration and use of an interface</vt:lpstr>
      <vt:lpstr>Casting with interfaces</vt:lpstr>
      <vt:lpstr>Same rules apply to classes and interface</vt:lpstr>
      <vt:lpstr>Sort array of Shapes</vt:lpstr>
      <vt:lpstr>Sort array of Shapes</vt:lpstr>
      <vt:lpstr>PowerPoint Presentation</vt:lpstr>
      <vt:lpstr>PowerPoint Presentation</vt:lpstr>
      <vt:lpstr>PowerPoint Presentation</vt:lpstr>
      <vt:lpstr>Class Shape implements Comparable</vt:lpstr>
      <vt:lpstr>Beauty of interfaces:  Arrays.sort sorts an array or list C[] for any class C, as long as C implements interface Comparable —and thus implements compareTo to say which of two elements is bigger.</vt:lpstr>
    </vt:vector>
  </TitlesOfParts>
  <Company>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CS100J</dc:title>
  <dc:creator>Trial User</dc:creator>
  <cp:lastModifiedBy>David Gries</cp:lastModifiedBy>
  <cp:revision>513</cp:revision>
  <cp:lastPrinted>2013-02-13T15:49:43Z</cp:lastPrinted>
  <dcterms:created xsi:type="dcterms:W3CDTF">2010-01-22T18:17:38Z</dcterms:created>
  <dcterms:modified xsi:type="dcterms:W3CDTF">2013-09-10T15:29:29Z</dcterms:modified>
</cp:coreProperties>
</file>