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3" r:id="rId2"/>
    <p:sldMasterId id="2147483656" r:id="rId3"/>
  </p:sldMasterIdLst>
  <p:notesMasterIdLst>
    <p:notesMasterId r:id="rId15"/>
  </p:notesMasterIdLst>
  <p:handoutMasterIdLst>
    <p:handoutMasterId r:id="rId16"/>
  </p:handoutMasterIdLst>
  <p:sldIdLst>
    <p:sldId id="803" r:id="rId4"/>
    <p:sldId id="774" r:id="rId5"/>
    <p:sldId id="815" r:id="rId6"/>
    <p:sldId id="825" r:id="rId7"/>
    <p:sldId id="816" r:id="rId8"/>
    <p:sldId id="817" r:id="rId9"/>
    <p:sldId id="826" r:id="rId10"/>
    <p:sldId id="827" r:id="rId11"/>
    <p:sldId id="829" r:id="rId12"/>
    <p:sldId id="830" r:id="rId13"/>
    <p:sldId id="831" r:id="rId14"/>
  </p:sldIdLst>
  <p:sldSz cx="9144000" cy="6858000" type="screen4x3"/>
  <p:notesSz cx="7010400" cy="9296400"/>
  <p:custDataLst>
    <p:tags r:id="rId1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66"/>
    <a:srgbClr val="B636FF"/>
    <a:srgbClr val="99FF99"/>
    <a:srgbClr val="FFA7A7"/>
    <a:srgbClr val="9BC3FF"/>
    <a:srgbClr val="FF9393"/>
    <a:srgbClr val="ABCDFF"/>
    <a:srgbClr val="FF9999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6" autoAdjust="0"/>
    <p:restoredTop sz="94660"/>
  </p:normalViewPr>
  <p:slideViewPr>
    <p:cSldViewPr snapToGrid="0">
      <p:cViewPr>
        <p:scale>
          <a:sx n="140" d="100"/>
          <a:sy n="140" d="100"/>
        </p:scale>
        <p:origin x="-680" y="-432"/>
      </p:cViewPr>
      <p:guideLst>
        <p:guide orient="horz" pos="2064"/>
        <p:guide pos="1968"/>
      </p:guideLst>
    </p:cSldViewPr>
  </p:slideViewPr>
  <p:outlineViewPr>
    <p:cViewPr>
      <p:scale>
        <a:sx n="33" d="100"/>
        <a:sy n="33" d="100"/>
      </p:scale>
      <p:origin x="0" y="243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704" y="-72"/>
      </p:cViewPr>
      <p:guideLst>
        <p:guide orient="horz" pos="2927"/>
        <p:guide pos="220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590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188" tIns="45284" rIns="92188" bIns="45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04886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gBlueDots1600Logo2 o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5334000"/>
            <a:ext cx="8763000" cy="685800"/>
          </a:xfrm>
          <a:effectLst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5108296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58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7960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743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809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670325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2798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6092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7665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81199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07963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9809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58085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6005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94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i="0">
                <a:latin typeface="Times" charset="0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06625"/>
            <a:ext cx="9144000" cy="519113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8153400" y="2209800"/>
            <a:ext cx="1588" cy="4645025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272573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7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5943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7827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00225" y="2819400"/>
            <a:ext cx="5981700" cy="838200"/>
          </a:xfrm>
        </p:spPr>
        <p:txBody>
          <a:bodyPr/>
          <a:lstStyle>
            <a:lvl1pPr algn="l">
              <a:defRPr sz="3400" b="0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22538606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0">
              <a:latin typeface="Times" charset="0"/>
            </a:endParaRPr>
          </a:p>
        </p:txBody>
      </p:sp>
      <p:pic>
        <p:nvPicPr>
          <p:cNvPr id="9" name="Picture 10" descr="culogo_6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CU Web Logo at its minimum siz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25050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0C7A50-6C5E-964A-AC58-68DEF5BE2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99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B3EB0-329F-5744-9F83-E1BE7B433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0425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401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401B-AB12-DF4C-9D4F-5CACC0D61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2928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3EC94-07F9-E24F-8C9E-B43F0C936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616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647CB-4BB8-C942-82B0-ABDE809DB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6629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A2F8-E1D4-F945-B819-84A5A3DF6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4100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7115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94C83-97EB-AA4D-9777-6A16B0204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1561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AE496-34D7-5343-8A1F-4C74EEB8E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049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27C45-6745-B048-8836-1C4D5D6F8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6767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"/>
            <a:ext cx="60213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FEFEE-2D78-944F-9CA6-A75EFE8CA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9342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984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2548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450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10533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259610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793564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gBlueDots1600gradientWithBrite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400800" cy="1143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 xmlns:p14="http://schemas.microsoft.com/office/powerpoint/2010/main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0">
              <a:latin typeface="Times" charset="0"/>
            </a:endParaRPr>
          </a:p>
        </p:txBody>
      </p:sp>
      <p:sp>
        <p:nvSpPr>
          <p:cNvPr id="17817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19200"/>
            <a:ext cx="823118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817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24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i="0" smtClean="0">
                <a:solidFill>
                  <a:schemeClr val="bg1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fld id="{7107EAAE-5281-1A4E-ABA5-3A6B37055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6" name="Picture 10" descr="culogo_6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CU Web Logo at its minimum siz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25050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67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charset="0"/>
        <a:buChar char="-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charset="0"/>
        <a:buChar char="Þ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534400" cy="838200"/>
          </a:xfrm>
        </p:spPr>
        <p:txBody>
          <a:bodyPr/>
          <a:lstStyle/>
          <a:p>
            <a:pPr eaLnBrk="1" hangingPunct="1"/>
            <a:r>
              <a:rPr lang="en-US" sz="3600" b="1" dirty="0">
                <a:latin typeface="Verdana" charset="0"/>
              </a:rPr>
              <a:t>CS 1114: </a:t>
            </a:r>
            <a:br>
              <a:rPr lang="en-US" sz="3600" b="1" dirty="0">
                <a:latin typeface="Verdana" charset="0"/>
              </a:rPr>
            </a:br>
            <a:r>
              <a:rPr lang="en-US" sz="2800" b="1" dirty="0" smtClean="0">
                <a:latin typeface="Verdana" charset="0"/>
              </a:rPr>
              <a:t>Objects</a:t>
            </a:r>
            <a:r>
              <a:rPr lang="en-US" sz="2800" b="1" smtClean="0">
                <a:latin typeface="Verdana" charset="0"/>
              </a:rPr>
              <a:t>, Events </a:t>
            </a:r>
            <a:r>
              <a:rPr lang="en-US" sz="2800" b="1" dirty="0" smtClean="0">
                <a:latin typeface="Verdana" charset="0"/>
              </a:rPr>
              <a:t>and Recursion</a:t>
            </a:r>
            <a:endParaRPr lang="en-US" sz="4400" b="1" dirty="0">
              <a:latin typeface="Verdana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819400"/>
            <a:ext cx="6324600" cy="3124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dirty="0" smtClean="0">
                <a:latin typeface="Verdana" charset="0"/>
              </a:rPr>
              <a:t>Prof</a:t>
            </a:r>
            <a:r>
              <a:rPr lang="en-US" sz="2400" dirty="0">
                <a:latin typeface="Verdana" charset="0"/>
              </a:rPr>
              <a:t>. Graeme Bailey</a:t>
            </a:r>
          </a:p>
          <a:p>
            <a:pPr eaLnBrk="1" hangingPunct="1">
              <a:buFont typeface="Wingdings" charset="0"/>
              <a:buNone/>
            </a:pPr>
            <a:endParaRPr lang="en-US" sz="2400" dirty="0" smtClean="0">
              <a:solidFill>
                <a:srgbClr val="FF0000"/>
              </a:solidFill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u="sng" dirty="0" smtClean="0">
                <a:solidFill>
                  <a:schemeClr val="accent2"/>
                </a:solidFill>
                <a:latin typeface="Verdana" charset="0"/>
              </a:rPr>
              <a:t>http://cs1114.cs.cornell.edu</a:t>
            </a:r>
            <a:endParaRPr lang="en-US" sz="2400" u="sng" dirty="0">
              <a:solidFill>
                <a:schemeClr val="accent2"/>
              </a:solidFill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u="sng" dirty="0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dirty="0">
              <a:latin typeface="Verdana" charset="0"/>
            </a:endParaRPr>
          </a:p>
        </p:txBody>
      </p:sp>
      <p:pic>
        <p:nvPicPr>
          <p:cNvPr id="18435" name="Picture 4" descr="CS2_2line_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67425"/>
            <a:ext cx="2505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C2769-97BA-3542-9615-B419DAC21F9D}" type="slidenum">
              <a:rPr lang="en-US"/>
              <a:pPr/>
              <a:t>10</a:t>
            </a:fld>
            <a:endParaRPr 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4930" y="747486"/>
            <a:ext cx="8735785" cy="5312228"/>
          </a:xfrm>
          <a:ln/>
        </p:spPr>
        <p:txBody>
          <a:bodyPr/>
          <a:lstStyle/>
          <a:p>
            <a:pPr marL="282156" indent="0">
              <a:buNone/>
            </a:pPr>
            <a:r>
              <a:rPr lang="en-US" sz="1800" dirty="0"/>
              <a:t>Instead of working from the bottom up, we could work from the top down (provided our </a:t>
            </a:r>
            <a:r>
              <a:rPr lang="ja-JP" altLang="en-US" sz="1800" dirty="0">
                <a:latin typeface="Arial"/>
              </a:rPr>
              <a:t>‘</a:t>
            </a:r>
            <a:r>
              <a:rPr lang="en-US" sz="1800" dirty="0"/>
              <a:t>top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 is only </a:t>
            </a:r>
            <a:r>
              <a:rPr lang="ja-JP" altLang="en-US" sz="1800" dirty="0">
                <a:latin typeface="Arial"/>
              </a:rPr>
              <a:t>‘</a:t>
            </a:r>
            <a:r>
              <a:rPr lang="en-US" sz="1800" dirty="0"/>
              <a:t>finitely high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) </a:t>
            </a:r>
            <a:r>
              <a:rPr lang="en-US" sz="1800" dirty="0" smtClean="0"/>
              <a:t>. . .</a:t>
            </a:r>
          </a:p>
          <a:p>
            <a:pPr marL="282156" indent="0">
              <a:buNone/>
            </a:pPr>
            <a:r>
              <a:rPr lang="en-US" sz="1800" dirty="0" smtClean="0">
                <a:solidFill>
                  <a:srgbClr val="33CC33"/>
                </a:solidFill>
              </a:rPr>
              <a:t>                                                                                              				RECURSION</a:t>
            </a:r>
          </a:p>
          <a:p>
            <a:pPr marL="282156" indent="0">
              <a:buNone/>
            </a:pPr>
            <a:endParaRPr lang="en-US" sz="1800" dirty="0">
              <a:solidFill>
                <a:srgbClr val="33CC33"/>
              </a:solidFill>
            </a:endParaRPr>
          </a:p>
          <a:p>
            <a:pPr marL="282156" indent="0">
              <a:buNone/>
            </a:pPr>
            <a:r>
              <a:rPr lang="en-US" sz="1800" dirty="0"/>
              <a:t>If you follow the arrows, </a:t>
            </a:r>
            <a:r>
              <a:rPr lang="en-US" sz="1800" dirty="0" smtClean="0"/>
              <a:t>you                                                                             can see </a:t>
            </a:r>
            <a:r>
              <a:rPr lang="en-US" sz="1800" dirty="0"/>
              <a:t>that this process first </a:t>
            </a:r>
            <a:r>
              <a:rPr lang="en-US" sz="1800" dirty="0" smtClean="0"/>
              <a:t>finds                                                                     the BOTTOM</a:t>
            </a:r>
            <a:r>
              <a:rPr lang="en-US" sz="1800" dirty="0"/>
              <a:t>, and then assembles the                                                     calculation as it returns to the top.  Obviously,                                                                        if there is no bottom then we will be waiting a jolly                                            long time for any results!!  Let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s see this process in </a:t>
            </a:r>
            <a:r>
              <a:rPr lang="en-US" sz="1800" dirty="0" smtClean="0"/>
              <a:t>code.</a:t>
            </a:r>
          </a:p>
          <a:p>
            <a:pPr marL="625056"/>
            <a:endParaRPr lang="en-US" sz="1800" dirty="0"/>
          </a:p>
          <a:p>
            <a:pPr marL="625056"/>
            <a:endParaRPr lang="en-US" sz="1800" dirty="0"/>
          </a:p>
          <a:p>
            <a:pPr marL="625056"/>
            <a:endParaRPr lang="en-US" sz="1800" dirty="0"/>
          </a:p>
          <a:p>
            <a:pPr marL="282156" indent="0">
              <a:buNone/>
            </a:pPr>
            <a:r>
              <a:rPr lang="en-US" sz="1800" dirty="0"/>
              <a:t>Then our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3333CC"/>
                </a:solidFill>
              </a:rPr>
              <a:t>facto( </a:t>
            </a:r>
            <a:r>
              <a:rPr lang="en-US" sz="1800" dirty="0">
                <a:solidFill>
                  <a:srgbClr val="3333CC"/>
                </a:solidFill>
              </a:rPr>
              <a:t>n )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/>
              <a:t>behaves </a:t>
            </a:r>
            <a:r>
              <a:rPr lang="en-US" sz="1800" dirty="0"/>
              <a:t>just like our </a:t>
            </a:r>
            <a:r>
              <a:rPr lang="en-US" sz="1800" dirty="0" smtClean="0"/>
              <a:t>a</a:t>
            </a:r>
            <a:r>
              <a:rPr lang="en-US" sz="1800" baseline="-6000" dirty="0" smtClean="0"/>
              <a:t>n</a:t>
            </a:r>
            <a:r>
              <a:rPr lang="en-US" sz="1800" dirty="0" smtClean="0"/>
              <a:t> ,  so calling it for example via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3333CC"/>
                </a:solidFill>
              </a:rPr>
              <a:t>facto( 6 </a:t>
            </a:r>
            <a:r>
              <a:rPr lang="en-US" sz="1800" dirty="0">
                <a:solidFill>
                  <a:srgbClr val="3333CC"/>
                </a:solidFill>
              </a:rPr>
              <a:t>)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/>
              <a:t>would invoke a succession of calls to </a:t>
            </a:r>
            <a:r>
              <a:rPr lang="en-US" sz="1800" dirty="0" smtClean="0">
                <a:solidFill>
                  <a:srgbClr val="3333CC"/>
                </a:solidFill>
              </a:rPr>
              <a:t>facto</a:t>
            </a:r>
            <a:r>
              <a:rPr lang="en-US" sz="1800" dirty="0" smtClean="0"/>
              <a:t>, producing </a:t>
            </a:r>
            <a:r>
              <a:rPr lang="en-US" sz="1800" dirty="0"/>
              <a:t>the same bottom-hungry routine we saw for a</a:t>
            </a:r>
            <a:r>
              <a:rPr lang="en-US" sz="1800" baseline="-6000" dirty="0"/>
              <a:t>n </a:t>
            </a:r>
            <a:r>
              <a:rPr lang="en-US" sz="1800" dirty="0" smtClean="0"/>
              <a:t>until it calls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3333CC"/>
                </a:solidFill>
              </a:rPr>
              <a:t>facto( 1 )</a:t>
            </a:r>
            <a:r>
              <a:rPr lang="en-US" sz="1800" dirty="0" smtClean="0"/>
              <a:t>. </a:t>
            </a:r>
            <a:endParaRPr lang="en-US" sz="1800" dirty="0"/>
          </a:p>
          <a:p>
            <a:pPr marL="625056"/>
            <a:endParaRPr lang="en-US" sz="1900" dirty="0"/>
          </a:p>
          <a:p>
            <a:pPr marL="625056"/>
            <a:endParaRPr lang="en-US" sz="1900" dirty="0"/>
          </a:p>
          <a:p>
            <a:pPr marL="625056"/>
            <a:endParaRPr lang="en-US" sz="1900" dirty="0"/>
          </a:p>
          <a:p>
            <a:pPr marL="625056"/>
            <a:endParaRPr lang="en-US" sz="1900" dirty="0"/>
          </a:p>
          <a:p>
            <a:pPr marL="625056"/>
            <a:endParaRPr lang="en-US" sz="1900" dirty="0">
              <a:solidFill>
                <a:srgbClr val="33CC33"/>
              </a:solidFill>
            </a:endParaRPr>
          </a:p>
          <a:p>
            <a:pPr marL="625056"/>
            <a:endParaRPr lang="en-US" sz="1900" dirty="0">
              <a:solidFill>
                <a:srgbClr val="33CC33"/>
              </a:solidFill>
            </a:endParaRPr>
          </a:p>
          <a:p>
            <a:pPr marL="625056"/>
            <a:endParaRPr lang="en-US" sz="1900" dirty="0">
              <a:solidFill>
                <a:srgbClr val="33CC3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34855" y="1408924"/>
            <a:ext cx="4844143" cy="2821781"/>
            <a:chOff x="4653641" y="1118638"/>
            <a:chExt cx="4844143" cy="2821781"/>
          </a:xfrm>
        </p:grpSpPr>
        <p:sp>
          <p:nvSpPr>
            <p:cNvPr id="45061" name="Rectangle 5"/>
            <p:cNvSpPr>
              <a:spLocks/>
            </p:cNvSpPr>
            <p:nvPr/>
          </p:nvSpPr>
          <p:spPr bwMode="auto">
            <a:xfrm>
              <a:off x="4653641" y="1118638"/>
              <a:ext cx="4844143" cy="2821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l"/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6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=  6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5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</a:t>
              </a:r>
              <a:r>
                <a:rPr lang="en-US" sz="1700" dirty="0" smtClean="0">
                  <a:solidFill>
                    <a:srgbClr val="FF3333"/>
                  </a:solidFill>
                  <a:cs typeface="Gill Sans" charset="0"/>
                </a:rPr>
                <a:t> </a:t>
              </a:r>
              <a:r>
                <a:rPr lang="en-US" sz="1200" dirty="0">
                  <a:solidFill>
                    <a:srgbClr val="3333FF"/>
                  </a:solidFill>
                  <a:cs typeface="Gill Sans" charset="0"/>
                </a:rPr>
                <a:t>=  720</a:t>
              </a:r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        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5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=  5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4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</a:t>
              </a:r>
              <a:r>
                <a:rPr lang="en-US" sz="1700" dirty="0" smtClean="0">
                  <a:solidFill>
                    <a:srgbClr val="FF3333"/>
                  </a:solidFill>
                  <a:cs typeface="Gill Sans" charset="0"/>
                </a:rPr>
                <a:t> </a:t>
              </a:r>
              <a:r>
                <a:rPr lang="en-US" sz="1200" dirty="0">
                  <a:solidFill>
                    <a:srgbClr val="3333FF"/>
                  </a:solidFill>
                  <a:cs typeface="Gill Sans" charset="0"/>
                </a:rPr>
                <a:t>=  120</a:t>
              </a:r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                    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4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=  4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3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 </a:t>
              </a:r>
              <a:r>
                <a:rPr lang="en-US" sz="1200" dirty="0" smtClean="0">
                  <a:solidFill>
                    <a:srgbClr val="3333FF"/>
                  </a:solidFill>
                  <a:cs typeface="Gill Sans" charset="0"/>
                </a:rPr>
                <a:t>=  </a:t>
              </a:r>
              <a:r>
                <a:rPr lang="en-US" sz="1200" dirty="0">
                  <a:solidFill>
                    <a:srgbClr val="3333FF"/>
                  </a:solidFill>
                  <a:cs typeface="Gill Sans" charset="0"/>
                </a:rPr>
                <a:t>24</a:t>
              </a:r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                                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3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=  3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2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</a:t>
              </a:r>
              <a:r>
                <a:rPr lang="en-US" sz="1700" dirty="0" smtClean="0">
                  <a:solidFill>
                    <a:srgbClr val="FF3333"/>
                  </a:solidFill>
                  <a:cs typeface="Gill Sans" charset="0"/>
                </a:rPr>
                <a:t> </a:t>
              </a:r>
              <a:r>
                <a:rPr lang="en-US" sz="1200" dirty="0">
                  <a:solidFill>
                    <a:srgbClr val="3333FF"/>
                  </a:solidFill>
                  <a:cs typeface="Gill Sans" charset="0"/>
                </a:rPr>
                <a:t>=  6</a:t>
              </a:r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                                            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2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=  2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1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</a:t>
              </a:r>
              <a:r>
                <a:rPr lang="en-US" sz="1700" dirty="0" smtClean="0">
                  <a:solidFill>
                    <a:srgbClr val="FF3333"/>
                  </a:solidFill>
                  <a:cs typeface="Gill Sans" charset="0"/>
                </a:rPr>
                <a:t> </a:t>
              </a:r>
              <a:r>
                <a:rPr lang="en-US" sz="1200" dirty="0">
                  <a:solidFill>
                    <a:srgbClr val="3333FF"/>
                  </a:solidFill>
                  <a:cs typeface="Gill Sans" charset="0"/>
                </a:rPr>
                <a:t>=  2</a:t>
              </a:r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endParaRPr lang="en-US" sz="1700" dirty="0">
                <a:solidFill>
                  <a:srgbClr val="FF3333"/>
                </a:solidFill>
                <a:cs typeface="Gill Sans" charset="0"/>
              </a:endParaRPr>
            </a:p>
            <a:p>
              <a:pPr algn="l"/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                                                          a</a:t>
              </a:r>
              <a:r>
                <a:rPr lang="en-US" sz="1700" baseline="-6000" dirty="0">
                  <a:solidFill>
                    <a:srgbClr val="FF3333"/>
                  </a:solidFill>
                  <a:cs typeface="Gill Sans" charset="0"/>
                </a:rPr>
                <a:t>1</a:t>
              </a:r>
              <a:r>
                <a:rPr lang="en-US" sz="1700" dirty="0">
                  <a:solidFill>
                    <a:srgbClr val="FF3333"/>
                  </a:solidFill>
                  <a:cs typeface="Gill Sans" charset="0"/>
                </a:rPr>
                <a:t>  =  </a:t>
              </a:r>
              <a:r>
                <a:rPr lang="en-US" sz="1700" dirty="0">
                  <a:solidFill>
                    <a:srgbClr val="3333FF"/>
                  </a:solidFill>
                  <a:cs typeface="Gill Sans" charset="0"/>
                </a:rPr>
                <a:t>1</a:t>
              </a:r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 rot="10800000" flipH="1">
              <a:off x="6045398" y="1897753"/>
              <a:ext cx="0" cy="323701"/>
            </a:xfrm>
            <a:prstGeom prst="line">
              <a:avLst/>
            </a:prstGeom>
            <a:noFill/>
            <a:ln w="38100" cap="flat">
              <a:solidFill>
                <a:srgbClr val="33FF33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rot="10800000" flipH="1">
              <a:off x="5397296" y="1397690"/>
              <a:ext cx="0" cy="323701"/>
            </a:xfrm>
            <a:prstGeom prst="line">
              <a:avLst/>
            </a:prstGeom>
            <a:noFill/>
            <a:ln w="38100" cap="flat">
              <a:solidFill>
                <a:srgbClr val="33FF33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rot="10800000" flipH="1">
              <a:off x="6718425" y="2406745"/>
              <a:ext cx="0" cy="323701"/>
            </a:xfrm>
            <a:prstGeom prst="line">
              <a:avLst/>
            </a:prstGeom>
            <a:noFill/>
            <a:ln w="38100" cap="flat">
              <a:solidFill>
                <a:srgbClr val="33FF33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rot="10800000" flipH="1">
              <a:off x="7383145" y="2897877"/>
              <a:ext cx="0" cy="323701"/>
            </a:xfrm>
            <a:prstGeom prst="line">
              <a:avLst/>
            </a:prstGeom>
            <a:noFill/>
            <a:ln w="38100" cap="flat">
              <a:solidFill>
                <a:srgbClr val="33FF33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 rot="10800000" flipH="1">
              <a:off x="8011580" y="3416223"/>
              <a:ext cx="0" cy="323701"/>
            </a:xfrm>
            <a:prstGeom prst="line">
              <a:avLst/>
            </a:prstGeom>
            <a:noFill/>
            <a:ln w="38100" cap="flat">
              <a:solidFill>
                <a:srgbClr val="33FF33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 flipH="1">
              <a:off x="8481785" y="3447142"/>
              <a:ext cx="64060" cy="272144"/>
            </a:xfrm>
            <a:prstGeom prst="line">
              <a:avLst/>
            </a:prstGeom>
            <a:noFill/>
            <a:ln w="38100" cap="flat">
              <a:solidFill>
                <a:srgbClr val="9999FF"/>
              </a:solidFill>
              <a:prstDash val="sysDot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8022802" y="2908896"/>
              <a:ext cx="495900" cy="320530"/>
            </a:xfrm>
            <a:prstGeom prst="line">
              <a:avLst/>
            </a:prstGeom>
            <a:noFill/>
            <a:ln w="38100" cap="flat">
              <a:solidFill>
                <a:srgbClr val="9999FF"/>
              </a:solidFill>
              <a:prstDash val="sysDot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>
              <a:off x="6115429" y="1378856"/>
              <a:ext cx="523335" cy="335643"/>
            </a:xfrm>
            <a:prstGeom prst="line">
              <a:avLst/>
            </a:prstGeom>
            <a:noFill/>
            <a:ln w="38100" cap="flat">
              <a:solidFill>
                <a:srgbClr val="9999FF"/>
              </a:solidFill>
              <a:prstDash val="sysDot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>
              <a:off x="6736029" y="1877786"/>
              <a:ext cx="489570" cy="308427"/>
            </a:xfrm>
            <a:prstGeom prst="line">
              <a:avLst/>
            </a:prstGeom>
            <a:noFill/>
            <a:ln w="38100" cap="flat">
              <a:solidFill>
                <a:srgbClr val="9999FF"/>
              </a:solidFill>
              <a:prstDash val="sysDot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>
              <a:off x="7365375" y="2400188"/>
              <a:ext cx="460159" cy="330311"/>
            </a:xfrm>
            <a:prstGeom prst="line">
              <a:avLst/>
            </a:prstGeom>
            <a:noFill/>
            <a:ln w="38100" cap="flat">
              <a:solidFill>
                <a:srgbClr val="9999FF"/>
              </a:solidFill>
              <a:prstDash val="sysDot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073" name="Rectangle 17"/>
          <p:cNvSpPr>
            <a:spLocks/>
          </p:cNvSpPr>
          <p:nvPr/>
        </p:nvSpPr>
        <p:spPr bwMode="auto">
          <a:xfrm>
            <a:off x="1266616" y="4062092"/>
            <a:ext cx="506374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400" i="0" dirty="0">
                <a:solidFill>
                  <a:srgbClr val="3333FF"/>
                </a:solidFill>
                <a:latin typeface="Courier"/>
                <a:cs typeface="Courier"/>
              </a:rPr>
              <a:t>f</a:t>
            </a:r>
            <a:r>
              <a:rPr lang="en-US" sz="1400" i="0" dirty="0" smtClean="0">
                <a:solidFill>
                  <a:srgbClr val="3333FF"/>
                </a:solidFill>
                <a:latin typeface="Courier"/>
                <a:cs typeface="Courier"/>
              </a:rPr>
              <a:t>unction value = facto </a:t>
            </a:r>
            <a:r>
              <a:rPr lang="en-US" sz="1400" i="0" dirty="0">
                <a:solidFill>
                  <a:srgbClr val="3333FF"/>
                </a:solidFill>
                <a:latin typeface="Courier"/>
                <a:cs typeface="Courier"/>
              </a:rPr>
              <a:t>( </a:t>
            </a:r>
            <a:r>
              <a:rPr lang="en-US" sz="1400" i="0" dirty="0" smtClean="0">
                <a:solidFill>
                  <a:srgbClr val="3333FF"/>
                </a:solidFill>
                <a:latin typeface="Courier"/>
                <a:cs typeface="Courier"/>
              </a:rPr>
              <a:t>n )</a:t>
            </a:r>
            <a:endParaRPr lang="en-US" sz="1400" i="0" dirty="0">
              <a:solidFill>
                <a:srgbClr val="3333FF"/>
              </a:solidFill>
              <a:latin typeface="Courier"/>
              <a:cs typeface="Courier"/>
            </a:endParaRPr>
          </a:p>
          <a:p>
            <a:pPr algn="l"/>
            <a:r>
              <a:rPr lang="en-US" sz="1400" i="0" dirty="0">
                <a:solidFill>
                  <a:srgbClr val="3333FF"/>
                </a:solidFill>
                <a:latin typeface="Courier"/>
                <a:cs typeface="Courier"/>
              </a:rPr>
              <a:t>      if ( n == 1 ) </a:t>
            </a:r>
            <a:r>
              <a:rPr lang="en-US" sz="1400" i="0" dirty="0" smtClean="0">
                <a:solidFill>
                  <a:srgbClr val="3333FF"/>
                </a:solidFill>
                <a:latin typeface="Courier"/>
                <a:cs typeface="Courier"/>
              </a:rPr>
              <a:t>value = </a:t>
            </a:r>
            <a:r>
              <a:rPr lang="en-US" sz="1400" i="0" dirty="0">
                <a:solidFill>
                  <a:srgbClr val="3333FF"/>
                </a:solidFill>
                <a:latin typeface="Courier"/>
                <a:cs typeface="Courier"/>
              </a:rPr>
              <a:t>1 ;</a:t>
            </a:r>
          </a:p>
          <a:p>
            <a:pPr algn="l"/>
            <a:r>
              <a:rPr lang="en-US" sz="1400" i="0" dirty="0">
                <a:solidFill>
                  <a:srgbClr val="3333FF"/>
                </a:solidFill>
                <a:latin typeface="Courier"/>
                <a:cs typeface="Courier"/>
              </a:rPr>
              <a:t>      else          </a:t>
            </a:r>
            <a:r>
              <a:rPr lang="en-US" sz="1400" i="0" dirty="0" smtClean="0">
                <a:solidFill>
                  <a:srgbClr val="3333FF"/>
                </a:solidFill>
                <a:latin typeface="Courier"/>
                <a:cs typeface="Courier"/>
              </a:rPr>
              <a:t>value = n </a:t>
            </a:r>
            <a:r>
              <a:rPr lang="en-US" sz="1400" i="0" dirty="0">
                <a:solidFill>
                  <a:srgbClr val="3333FF"/>
                </a:solidFill>
                <a:latin typeface="Courier"/>
                <a:cs typeface="Courier"/>
              </a:rPr>
              <a:t>* </a:t>
            </a:r>
            <a:r>
              <a:rPr lang="en-US" sz="1400" i="0" dirty="0" smtClean="0">
                <a:solidFill>
                  <a:srgbClr val="3333FF"/>
                </a:solidFill>
                <a:latin typeface="Courier"/>
                <a:cs typeface="Courier"/>
              </a:rPr>
              <a:t>facto </a:t>
            </a:r>
            <a:r>
              <a:rPr lang="en-US" sz="1400" i="0" dirty="0">
                <a:solidFill>
                  <a:srgbClr val="3333FF"/>
                </a:solidFill>
                <a:latin typeface="Courier"/>
                <a:cs typeface="Courier"/>
              </a:rPr>
              <a:t>( n-1 ) ;</a:t>
            </a:r>
          </a:p>
          <a:p>
            <a:pPr algn="l"/>
            <a:r>
              <a:rPr lang="en-US" sz="1400" i="0" dirty="0" smtClean="0">
                <a:solidFill>
                  <a:srgbClr val="3333FF"/>
                </a:solidFill>
                <a:latin typeface="Courier"/>
                <a:cs typeface="Courier"/>
              </a:rPr>
              <a:t>end</a:t>
            </a:r>
            <a:endParaRPr lang="en-US" sz="1400" i="0" dirty="0">
              <a:solidFill>
                <a:srgbClr val="3333FF"/>
              </a:solidFill>
              <a:latin typeface="Courier"/>
              <a:cs typeface="Courier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48128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Recursion and Induction</a:t>
            </a:r>
            <a:endParaRPr lang="en-US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756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65167-48A9-F14D-AA6D-EBBF89CF4E7B}" type="slidenum">
              <a:rPr lang="en-US"/>
              <a:pPr/>
              <a:t>11</a:t>
            </a:fld>
            <a:endParaRPr lang="en-US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844643" cy="4876800"/>
          </a:xfrm>
          <a:ln/>
        </p:spPr>
        <p:txBody>
          <a:bodyPr/>
          <a:lstStyle/>
          <a:p>
            <a:pPr marL="625056"/>
            <a:r>
              <a:rPr lang="en-US" sz="1800" dirty="0"/>
              <a:t>In fact, any sequence defined by a recurrence relation can be converted very easily into recursive code.  Without making any comments about </a:t>
            </a:r>
            <a:r>
              <a:rPr lang="en-US" sz="1800" dirty="0" smtClean="0"/>
              <a:t>efficiency(</a:t>
            </a:r>
            <a:r>
              <a:rPr lang="en-US" sz="1800" dirty="0"/>
              <a:t>!), recursive code is typically very short.  </a:t>
            </a:r>
          </a:p>
          <a:p>
            <a:pPr marL="625056"/>
            <a:r>
              <a:rPr lang="en-US" sz="1800" dirty="0"/>
              <a:t>As experiments, first you should run this code (previous page) to compute </a:t>
            </a:r>
            <a:r>
              <a:rPr lang="en-US" sz="1800" dirty="0" smtClean="0">
                <a:solidFill>
                  <a:srgbClr val="0000FF"/>
                </a:solidFill>
              </a:rPr>
              <a:t>facto(</a:t>
            </a:r>
            <a:r>
              <a:rPr lang="en-US" sz="1800" dirty="0">
                <a:solidFill>
                  <a:srgbClr val="0000FF"/>
                </a:solidFill>
              </a:rPr>
              <a:t>10) </a:t>
            </a:r>
            <a:r>
              <a:rPr lang="en-US" sz="1800" dirty="0"/>
              <a:t>and then </a:t>
            </a:r>
            <a:r>
              <a:rPr lang="en-US" sz="1800" dirty="0" smtClean="0">
                <a:solidFill>
                  <a:srgbClr val="0000FF"/>
                </a:solidFill>
              </a:rPr>
              <a:t>facto(</a:t>
            </a:r>
            <a:r>
              <a:rPr lang="en-US" sz="1800" dirty="0">
                <a:solidFill>
                  <a:srgbClr val="0000FF"/>
                </a:solidFill>
              </a:rPr>
              <a:t>5</a:t>
            </a:r>
            <a:r>
              <a:rPr lang="en-US" sz="1800" dirty="0" smtClean="0">
                <a:solidFill>
                  <a:srgbClr val="0000FF"/>
                </a:solidFill>
              </a:rPr>
              <a:t>0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r>
              <a:rPr lang="en-US" sz="1800" dirty="0" smtClean="0"/>
              <a:t>.  </a:t>
            </a:r>
            <a:r>
              <a:rPr lang="en-US" sz="1800" dirty="0"/>
              <a:t>After that, try to find the 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/>
              <a:t>and the </a:t>
            </a:r>
            <a:r>
              <a:rPr lang="en-US" sz="1800" dirty="0"/>
              <a:t>5</a:t>
            </a:r>
            <a:r>
              <a:rPr lang="en-US" sz="1800" dirty="0" smtClean="0"/>
              <a:t>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/>
              <a:t>term in the following Fibonacci sequence, and then look at the schematic of the recursive calls on the previous page to understand </a:t>
            </a:r>
            <a:r>
              <a:rPr lang="en-US" sz="1800" dirty="0" smtClean="0"/>
              <a:t>what</a:t>
            </a:r>
            <a:r>
              <a:rPr lang="en-US" sz="1800" dirty="0" smtClean="0">
                <a:latin typeface="Arial"/>
              </a:rPr>
              <a:t>’</a:t>
            </a:r>
            <a:r>
              <a:rPr lang="en-US" sz="1800" dirty="0" smtClean="0"/>
              <a:t>s </a:t>
            </a:r>
            <a:r>
              <a:rPr lang="en-US" sz="1800" dirty="0"/>
              <a:t>going on (and then fix it)!</a:t>
            </a:r>
          </a:p>
          <a:p>
            <a:pPr marL="625056"/>
            <a:endParaRPr lang="en-US" sz="1800" dirty="0"/>
          </a:p>
          <a:p>
            <a:pPr marL="282156" indent="0">
              <a:buNone/>
            </a:pPr>
            <a:endParaRPr lang="en-US" sz="1800" dirty="0" smtClean="0"/>
          </a:p>
          <a:p>
            <a:pPr marL="625056"/>
            <a:r>
              <a:rPr lang="en-US" sz="1800" dirty="0" smtClean="0"/>
              <a:t>It</a:t>
            </a:r>
            <a:r>
              <a:rPr lang="ja-JP" altLang="en-US" sz="1800" dirty="0" smtClean="0">
                <a:latin typeface="Arial"/>
              </a:rPr>
              <a:t>’</a:t>
            </a:r>
            <a:r>
              <a:rPr lang="en-US" sz="1800" dirty="0" smtClean="0"/>
              <a:t>s </a:t>
            </a:r>
            <a:r>
              <a:rPr lang="en-US" sz="1800" dirty="0"/>
              <a:t>worth noting that very similar code can be used to </a:t>
            </a:r>
            <a:r>
              <a:rPr lang="en-US" sz="1800" dirty="0" smtClean="0"/>
              <a:t>compute </a:t>
            </a:r>
            <a:r>
              <a:rPr lang="en-US" sz="1800" dirty="0"/>
              <a:t>the binomial </a:t>
            </a:r>
            <a:r>
              <a:rPr lang="en-US" sz="1800" dirty="0" smtClean="0"/>
              <a:t>coefficients </a:t>
            </a:r>
            <a:r>
              <a:rPr lang="en-US" sz="1800" dirty="0" err="1">
                <a:solidFill>
                  <a:srgbClr val="3333FF"/>
                </a:solidFill>
              </a:rPr>
              <a:t>C</a:t>
            </a:r>
            <a:r>
              <a:rPr lang="en-US" sz="1800" baseline="-6000" dirty="0" err="1">
                <a:solidFill>
                  <a:srgbClr val="3333FF"/>
                </a:solidFill>
                <a:latin typeface="Courier"/>
                <a:cs typeface="Courier"/>
              </a:rPr>
              <a:t>n,r</a:t>
            </a:r>
            <a:r>
              <a:rPr lang="en-US" sz="1000" dirty="0">
                <a:solidFill>
                  <a:srgbClr val="3333FF"/>
                </a:solidFill>
                <a:cs typeface="Courier"/>
              </a:rPr>
              <a:t> </a:t>
            </a:r>
            <a:r>
              <a:rPr lang="en-US" sz="1800" dirty="0" smtClean="0"/>
              <a:t>(</a:t>
            </a:r>
            <a:r>
              <a:rPr lang="en-US" sz="1800" dirty="0"/>
              <a:t>for the intuition behind this look at Pascal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s triangle</a:t>
            </a:r>
            <a:r>
              <a:rPr lang="en-US" sz="1800" dirty="0" smtClean="0"/>
              <a:t>). </a:t>
            </a:r>
          </a:p>
          <a:p>
            <a:pPr marL="282156" indent="0">
              <a:buNone/>
            </a:pPr>
            <a:endParaRPr lang="en-US" sz="1800" dirty="0"/>
          </a:p>
          <a:p>
            <a:pPr marL="625056"/>
            <a:r>
              <a:rPr lang="en-US" sz="1800" dirty="0"/>
              <a:t>and powers of </a:t>
            </a:r>
            <a:r>
              <a:rPr lang="en-US" sz="1800" i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(an example of a </a:t>
            </a:r>
            <a:r>
              <a:rPr lang="ja-JP" altLang="en-US" sz="1800" dirty="0">
                <a:latin typeface="Arial"/>
              </a:rPr>
              <a:t>‘</a:t>
            </a:r>
            <a:r>
              <a:rPr lang="en-US" sz="1800" dirty="0"/>
              <a:t>divide and conquer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 </a:t>
            </a:r>
            <a:r>
              <a:rPr lang="en-US" sz="1800" dirty="0" smtClean="0"/>
              <a:t>approach). Note </a:t>
            </a:r>
            <a:r>
              <a:rPr lang="en-US" sz="1800" dirty="0"/>
              <a:t>the vastly faster computation for powers when coded this way! </a:t>
            </a:r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1131751" y="3147267"/>
            <a:ext cx="212250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600" dirty="0">
                <a:solidFill>
                  <a:srgbClr val="3333FF"/>
                </a:solidFill>
                <a:cs typeface="Gill Sans" charset="0"/>
              </a:rPr>
              <a:t>a</a:t>
            </a:r>
            <a:r>
              <a:rPr lang="en-US" sz="1600" baseline="-6000" dirty="0">
                <a:solidFill>
                  <a:srgbClr val="3333FF"/>
                </a:solidFill>
                <a:cs typeface="Gill Sans" charset="0"/>
              </a:rPr>
              <a:t>n</a:t>
            </a:r>
            <a:r>
              <a:rPr lang="en-US" sz="1600" dirty="0">
                <a:solidFill>
                  <a:srgbClr val="3333FF"/>
                </a:solidFill>
                <a:cs typeface="Gill Sans" charset="0"/>
              </a:rPr>
              <a:t>  =  a</a:t>
            </a:r>
            <a:r>
              <a:rPr lang="en-US" sz="1600" baseline="-6000" dirty="0">
                <a:solidFill>
                  <a:srgbClr val="3333FF"/>
                </a:solidFill>
                <a:cs typeface="Gill Sans" charset="0"/>
              </a:rPr>
              <a:t>n-1</a:t>
            </a:r>
            <a:r>
              <a:rPr lang="en-US" sz="1600" dirty="0">
                <a:solidFill>
                  <a:srgbClr val="3333FF"/>
                </a:solidFill>
                <a:cs typeface="Gill Sans" charset="0"/>
              </a:rPr>
              <a:t> + a</a:t>
            </a:r>
            <a:r>
              <a:rPr lang="en-US" sz="1600" baseline="-6000" dirty="0">
                <a:solidFill>
                  <a:srgbClr val="3333FF"/>
                </a:solidFill>
                <a:cs typeface="Gill Sans" charset="0"/>
              </a:rPr>
              <a:t>n-</a:t>
            </a:r>
            <a:r>
              <a:rPr lang="en-US" sz="1600" baseline="-6000" dirty="0" smtClean="0">
                <a:solidFill>
                  <a:srgbClr val="3333FF"/>
                </a:solidFill>
                <a:cs typeface="Gill Sans" charset="0"/>
              </a:rPr>
              <a:t>2</a:t>
            </a:r>
          </a:p>
          <a:p>
            <a:pPr algn="l"/>
            <a:endParaRPr lang="en-US" sz="1600" baseline="-6000" dirty="0">
              <a:solidFill>
                <a:srgbClr val="3333FF"/>
              </a:solidFill>
              <a:cs typeface="Gill Sans" charset="0"/>
            </a:endParaRPr>
          </a:p>
          <a:p>
            <a:pPr algn="l"/>
            <a:r>
              <a:rPr lang="en-US" sz="1600" dirty="0">
                <a:solidFill>
                  <a:srgbClr val="3333FF"/>
                </a:solidFill>
                <a:cs typeface="Gill Sans" charset="0"/>
              </a:rPr>
              <a:t>a</a:t>
            </a:r>
            <a:r>
              <a:rPr lang="en-US" sz="1600" baseline="-6000" dirty="0">
                <a:solidFill>
                  <a:srgbClr val="3333FF"/>
                </a:solidFill>
                <a:cs typeface="Gill Sans" charset="0"/>
              </a:rPr>
              <a:t>1</a:t>
            </a:r>
            <a:r>
              <a:rPr lang="en-US" sz="1600" dirty="0">
                <a:solidFill>
                  <a:srgbClr val="3333FF"/>
                </a:solidFill>
                <a:cs typeface="Gill Sans" charset="0"/>
              </a:rPr>
              <a:t>  =  1 ,    and    a</a:t>
            </a:r>
            <a:r>
              <a:rPr lang="en-US" sz="1600" baseline="-6000" dirty="0">
                <a:solidFill>
                  <a:srgbClr val="3333FF"/>
                </a:solidFill>
                <a:cs typeface="Gill Sans" charset="0"/>
              </a:rPr>
              <a:t>2</a:t>
            </a:r>
            <a:r>
              <a:rPr lang="en-US" sz="1600" dirty="0">
                <a:solidFill>
                  <a:srgbClr val="3333FF"/>
                </a:solidFill>
                <a:cs typeface="Gill Sans" charset="0"/>
              </a:rPr>
              <a:t>  =  1 </a:t>
            </a: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2265820" y="4462407"/>
            <a:ext cx="55259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dirty="0" err="1">
                <a:solidFill>
                  <a:srgbClr val="3333FF"/>
                </a:solidFill>
                <a:cs typeface="Gill Sans" charset="0"/>
              </a:rPr>
              <a:t>C</a:t>
            </a:r>
            <a:r>
              <a:rPr lang="en-US" sz="1700" baseline="-6000" dirty="0" err="1">
                <a:solidFill>
                  <a:srgbClr val="3333FF"/>
                </a:solidFill>
                <a:cs typeface="Gill Sans" charset="0"/>
              </a:rPr>
              <a:t>n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 , r</a:t>
            </a:r>
            <a:r>
              <a:rPr lang="en-US" sz="1700" dirty="0">
                <a:solidFill>
                  <a:srgbClr val="3333FF"/>
                </a:solidFill>
                <a:cs typeface="Gill Sans" charset="0"/>
              </a:rPr>
              <a:t>  =  C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n-1 , r</a:t>
            </a:r>
            <a:r>
              <a:rPr lang="en-US" sz="1700" dirty="0">
                <a:solidFill>
                  <a:srgbClr val="3333FF"/>
                </a:solidFill>
                <a:cs typeface="Gill Sans" charset="0"/>
              </a:rPr>
              <a:t> + C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n-1 , r-1</a:t>
            </a:r>
            <a:r>
              <a:rPr lang="en-US" sz="1700" dirty="0">
                <a:solidFill>
                  <a:srgbClr val="3333FF"/>
                </a:solidFill>
                <a:cs typeface="Gill Sans" charset="0"/>
              </a:rPr>
              <a:t>   with   </a:t>
            </a:r>
            <a:r>
              <a:rPr lang="en-US" sz="1700" dirty="0" err="1">
                <a:solidFill>
                  <a:srgbClr val="3333FF"/>
                </a:solidFill>
                <a:cs typeface="Gill Sans" charset="0"/>
              </a:rPr>
              <a:t>C</a:t>
            </a:r>
            <a:r>
              <a:rPr lang="en-US" sz="1700" baseline="-6000" dirty="0" err="1">
                <a:solidFill>
                  <a:srgbClr val="3333FF"/>
                </a:solidFill>
                <a:cs typeface="Gill Sans" charset="0"/>
              </a:rPr>
              <a:t>n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 , n</a:t>
            </a:r>
            <a:r>
              <a:rPr lang="en-US" sz="1700" dirty="0">
                <a:solidFill>
                  <a:srgbClr val="3333FF"/>
                </a:solidFill>
                <a:cs typeface="Gill Sans" charset="0"/>
              </a:rPr>
              <a:t>  =  1 ,    and    </a:t>
            </a:r>
            <a:r>
              <a:rPr lang="en-US" sz="1700" dirty="0" err="1">
                <a:solidFill>
                  <a:srgbClr val="3333FF"/>
                </a:solidFill>
                <a:cs typeface="Gill Sans" charset="0"/>
              </a:rPr>
              <a:t>C</a:t>
            </a:r>
            <a:r>
              <a:rPr lang="en-US" sz="1700" baseline="-6000" dirty="0" err="1">
                <a:solidFill>
                  <a:srgbClr val="3333FF"/>
                </a:solidFill>
                <a:cs typeface="Gill Sans" charset="0"/>
              </a:rPr>
              <a:t>n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 , 0</a:t>
            </a:r>
            <a:r>
              <a:rPr lang="en-US" sz="1700" dirty="0">
                <a:solidFill>
                  <a:srgbClr val="3333FF"/>
                </a:solidFill>
                <a:cs typeface="Gill Sans" charset="0"/>
              </a:rPr>
              <a:t>  =  1</a:t>
            </a:r>
            <a:r>
              <a:rPr lang="en-US" sz="3400" dirty="0">
                <a:solidFill>
                  <a:srgbClr val="3333FF"/>
                </a:solidFill>
                <a:cs typeface="Gill Sans" charset="0"/>
              </a:rPr>
              <a:t> </a:t>
            </a:r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1557115" y="5456039"/>
            <a:ext cx="6349008" cy="562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700">
                <a:solidFill>
                  <a:srgbClr val="3333FF"/>
                </a:solidFill>
                <a:cs typeface="Gill Sans" charset="0"/>
              </a:rPr>
              <a:t>a</a:t>
            </a:r>
            <a:r>
              <a:rPr lang="en-US" sz="1700" baseline="32000">
                <a:solidFill>
                  <a:srgbClr val="3333FF"/>
                </a:solidFill>
                <a:cs typeface="Gill Sans" charset="0"/>
              </a:rPr>
              <a:t>n</a:t>
            </a:r>
            <a:r>
              <a:rPr lang="en-US" sz="1700">
                <a:solidFill>
                  <a:srgbClr val="3333FF"/>
                </a:solidFill>
                <a:cs typeface="Gill Sans" charset="0"/>
              </a:rPr>
              <a:t>  =  ( a</a:t>
            </a:r>
            <a:r>
              <a:rPr lang="en-US" sz="1700" baseline="32000">
                <a:solidFill>
                  <a:srgbClr val="3333FF"/>
                </a:solidFill>
                <a:cs typeface="Gill Sans" charset="0"/>
              </a:rPr>
              <a:t>n/2</a:t>
            </a:r>
            <a:r>
              <a:rPr lang="en-US" sz="1700">
                <a:solidFill>
                  <a:srgbClr val="3333FF"/>
                </a:solidFill>
                <a:cs typeface="Gill Sans" charset="0"/>
              </a:rPr>
              <a:t> )</a:t>
            </a:r>
            <a:r>
              <a:rPr lang="en-US" sz="1700" baseline="32000">
                <a:solidFill>
                  <a:srgbClr val="3333FF"/>
                </a:solidFill>
                <a:cs typeface="Gill Sans" charset="0"/>
              </a:rPr>
              <a:t>2</a:t>
            </a:r>
            <a:r>
              <a:rPr lang="en-US" sz="1700">
                <a:solidFill>
                  <a:srgbClr val="3333FF"/>
                </a:solidFill>
                <a:cs typeface="Gill Sans" charset="0"/>
              </a:rPr>
              <a:t>  for n even ,   a</a:t>
            </a:r>
            <a:r>
              <a:rPr lang="en-US" sz="1700" baseline="32000">
                <a:solidFill>
                  <a:srgbClr val="3333FF"/>
                </a:solidFill>
                <a:cs typeface="Gill Sans" charset="0"/>
              </a:rPr>
              <a:t>n</a:t>
            </a:r>
            <a:r>
              <a:rPr lang="en-US" sz="1700">
                <a:solidFill>
                  <a:srgbClr val="3333FF"/>
                </a:solidFill>
                <a:cs typeface="Gill Sans" charset="0"/>
              </a:rPr>
              <a:t>  =  a( a</a:t>
            </a:r>
            <a:r>
              <a:rPr lang="en-US" sz="1700" baseline="32000">
                <a:solidFill>
                  <a:srgbClr val="3333FF"/>
                </a:solidFill>
                <a:cs typeface="Gill Sans" charset="0"/>
              </a:rPr>
              <a:t>n/2</a:t>
            </a:r>
            <a:r>
              <a:rPr lang="en-US" sz="1700">
                <a:solidFill>
                  <a:srgbClr val="3333FF"/>
                </a:solidFill>
                <a:cs typeface="Gill Sans" charset="0"/>
              </a:rPr>
              <a:t> )</a:t>
            </a:r>
            <a:r>
              <a:rPr lang="en-US" sz="1700" baseline="32000">
                <a:solidFill>
                  <a:srgbClr val="3333FF"/>
                </a:solidFill>
                <a:cs typeface="Gill Sans" charset="0"/>
              </a:rPr>
              <a:t>2</a:t>
            </a:r>
            <a:r>
              <a:rPr lang="en-US" sz="1700">
                <a:solidFill>
                  <a:srgbClr val="3333FF"/>
                </a:solidFill>
                <a:cs typeface="Gill Sans" charset="0"/>
              </a:rPr>
              <a:t>  for n odd ,  and    a</a:t>
            </a:r>
            <a:r>
              <a:rPr lang="en-US" sz="1700" baseline="32000">
                <a:solidFill>
                  <a:srgbClr val="3333FF"/>
                </a:solidFill>
                <a:cs typeface="Gill Sans" charset="0"/>
              </a:rPr>
              <a:t>0</a:t>
            </a:r>
            <a:r>
              <a:rPr lang="en-US" sz="1700">
                <a:solidFill>
                  <a:srgbClr val="3333FF"/>
                </a:solidFill>
                <a:cs typeface="Gill Sans" charset="0"/>
              </a:rPr>
              <a:t>  =  1</a:t>
            </a:r>
            <a:r>
              <a:rPr lang="en-US" sz="3400">
                <a:solidFill>
                  <a:srgbClr val="3333FF"/>
                </a:solidFill>
                <a:cs typeface="Gill Sans" charset="0"/>
              </a:rPr>
              <a:t>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8128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Recursion and Induction</a:t>
            </a:r>
            <a:endParaRPr lang="en-US" dirty="0">
              <a:latin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2929" y="3147785"/>
            <a:ext cx="5642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Hint: to get information on the time taken to process lines of code, use  </a:t>
            </a:r>
            <a:r>
              <a:rPr lang="en-US" sz="1200" i="0" dirty="0" smtClean="0">
                <a:solidFill>
                  <a:srgbClr val="0000FF"/>
                </a:solidFill>
                <a:latin typeface="Courier New"/>
                <a:cs typeface="Courier New"/>
              </a:rPr>
              <a:t>tic;</a:t>
            </a:r>
            <a:r>
              <a:rPr lang="en-US" sz="1200" i="0" dirty="0" smtClean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(to start a </a:t>
            </a:r>
            <a:r>
              <a:rPr lang="en-US" sz="1400" dirty="0" err="1" smtClean="0">
                <a:solidFill>
                  <a:srgbClr val="FF0000"/>
                </a:solidFill>
              </a:rPr>
              <a:t>matlab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stopwatch) then  </a:t>
            </a:r>
            <a:r>
              <a:rPr lang="en-US" sz="1200" i="0" dirty="0" smtClean="0">
                <a:solidFill>
                  <a:srgbClr val="0000FF"/>
                </a:solidFill>
                <a:latin typeface="Courier New"/>
                <a:cs typeface="Courier New"/>
              </a:rPr>
              <a:t>t = </a:t>
            </a:r>
            <a:r>
              <a:rPr lang="en-US" sz="12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toc</a:t>
            </a:r>
            <a:r>
              <a:rPr lang="en-US" sz="1200" i="0" dirty="0" smtClean="0">
                <a:solidFill>
                  <a:srgbClr val="0000FF"/>
                </a:solidFill>
              </a:rPr>
              <a:t>;</a:t>
            </a:r>
            <a:r>
              <a:rPr lang="en-US" sz="1200" i="0" dirty="0" smtClean="0">
                <a:solidFill>
                  <a:srgbClr val="FF0000"/>
                </a:solidFill>
              </a:rPr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(to acquire the time taken).  By making </a:t>
            </a:r>
            <a:r>
              <a:rPr lang="en-US" sz="1400" i="0" dirty="0" smtClean="0">
                <a:solidFill>
                  <a:srgbClr val="FF0000"/>
                </a:solidFill>
              </a:rPr>
              <a:t> </a:t>
            </a:r>
            <a:r>
              <a:rPr lang="en-US" sz="1200" i="0" dirty="0" smtClean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sz="1400" i="0" dirty="0" smtClean="0">
                <a:solidFill>
                  <a:srgbClr val="FF0000"/>
                </a:solidFill>
              </a:rPr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into an array, you could even graph this using  </a:t>
            </a:r>
            <a:r>
              <a:rPr lang="en-US" sz="1200" i="0" dirty="0" smtClean="0">
                <a:solidFill>
                  <a:srgbClr val="0000FF"/>
                </a:solidFill>
                <a:latin typeface="Courier New"/>
                <a:cs typeface="Courier New"/>
              </a:rPr>
              <a:t>plot(t);</a:t>
            </a:r>
            <a:endParaRPr lang="en-US" sz="1200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283859" y="3138714"/>
            <a:ext cx="5660570" cy="7347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1640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Object </a:t>
            </a:r>
            <a:r>
              <a:rPr lang="en-US" dirty="0" err="1" smtClean="0">
                <a:latin typeface="Verdana" charset="0"/>
              </a:rPr>
              <a:t>behaviours</a:t>
            </a:r>
            <a:endParaRPr lang="en-US" dirty="0">
              <a:latin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33" y="594783"/>
            <a:ext cx="8646584" cy="5109634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Verdana" charset="0"/>
            </a:endParaRPr>
          </a:p>
          <a:p>
            <a:r>
              <a:rPr lang="en-US" sz="2400" dirty="0" smtClean="0">
                <a:latin typeface="Verdana" charset="0"/>
              </a:rPr>
              <a:t>Passing by reference:</a:t>
            </a:r>
          </a:p>
          <a:p>
            <a:pPr lvl="1"/>
            <a:r>
              <a:rPr lang="en-US" sz="1800" dirty="0" smtClean="0">
                <a:latin typeface="Verdana" charset="0"/>
              </a:rPr>
              <a:t>Since 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a = pointy(1,2,3) </a:t>
            </a:r>
            <a:r>
              <a:rPr lang="en-US" sz="1800" dirty="0" smtClean="0">
                <a:latin typeface="Verdana" charset="0"/>
              </a:rPr>
              <a:t>gives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a</a:t>
            </a:r>
            <a:r>
              <a:rPr lang="en-US" sz="1800" dirty="0" smtClean="0">
                <a:latin typeface="Verdana" charset="0"/>
              </a:rPr>
              <a:t> the </a:t>
            </a:r>
            <a:r>
              <a:rPr lang="en-US" sz="1800" i="1" dirty="0" smtClean="0">
                <a:latin typeface="Verdana" charset="0"/>
              </a:rPr>
              <a:t>address</a:t>
            </a:r>
            <a:r>
              <a:rPr lang="en-US" sz="1800" dirty="0" smtClean="0">
                <a:latin typeface="Verdana" charset="0"/>
              </a:rPr>
              <a:t> of the data content, writing 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b = a </a:t>
            </a:r>
            <a:r>
              <a:rPr lang="en-US" sz="1800" dirty="0" smtClean="0">
                <a:latin typeface="Verdana" charset="0"/>
              </a:rPr>
              <a:t>ends up with both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a </a:t>
            </a:r>
            <a:r>
              <a:rPr lang="en-US" sz="1800" dirty="0" smtClean="0">
                <a:latin typeface="Verdana" charset="0"/>
              </a:rPr>
              <a:t>and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Verdana" charset="0"/>
              </a:rPr>
              <a:t>pointing to the </a:t>
            </a:r>
            <a:r>
              <a:rPr lang="en-US" sz="1800" i="1" dirty="0" smtClean="0">
                <a:latin typeface="Verdana" charset="0"/>
              </a:rPr>
              <a:t>same</a:t>
            </a:r>
            <a:r>
              <a:rPr lang="en-US" sz="1800" dirty="0" smtClean="0">
                <a:latin typeface="Verdana" charset="0"/>
              </a:rPr>
              <a:t> data, so 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a.set_x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(9) </a:t>
            </a:r>
            <a:r>
              <a:rPr lang="en-US" sz="1800" dirty="0" smtClean="0">
                <a:latin typeface="Verdana" charset="0"/>
              </a:rPr>
              <a:t>will mean that 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a.get_x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() </a:t>
            </a:r>
            <a:r>
              <a:rPr lang="en-US" sz="1800" dirty="0" smtClean="0">
                <a:latin typeface="Verdana" charset="0"/>
              </a:rPr>
              <a:t>and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b.get_x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() </a:t>
            </a:r>
            <a:r>
              <a:rPr lang="en-US" sz="1800" dirty="0" smtClean="0">
                <a:latin typeface="Verdana" charset="0"/>
              </a:rPr>
              <a:t>will both return 9 … it’s exactly the same data being changed by 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set_x</a:t>
            </a:r>
            <a:r>
              <a:rPr lang="en-US" sz="1800" dirty="0" smtClean="0">
                <a:latin typeface="Verdana" charset="0"/>
              </a:rPr>
              <a:t>  and being accessed by 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get_x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Verdana" charset="0"/>
              </a:rPr>
              <a:t>!</a:t>
            </a:r>
          </a:p>
          <a:p>
            <a:pPr lvl="1"/>
            <a:endParaRPr lang="en-US" dirty="0" smtClean="0">
              <a:latin typeface="Verdana" charset="0"/>
            </a:endParaRPr>
          </a:p>
          <a:p>
            <a:pPr lvl="1"/>
            <a:r>
              <a:rPr lang="en-US" sz="1800" dirty="0" smtClean="0">
                <a:latin typeface="Verdana" charset="0"/>
              </a:rPr>
              <a:t>If you really want to </a:t>
            </a:r>
            <a:r>
              <a:rPr lang="en-US" sz="1800" i="1" dirty="0" smtClean="0">
                <a:latin typeface="Verdana" charset="0"/>
              </a:rPr>
              <a:t>copy</a:t>
            </a:r>
            <a:r>
              <a:rPr lang="en-US" sz="1800" dirty="0" smtClean="0">
                <a:latin typeface="Verdana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a</a:t>
            </a:r>
            <a:r>
              <a:rPr lang="en-US" sz="1800" dirty="0" smtClean="0">
                <a:latin typeface="Verdana" charset="0"/>
              </a:rPr>
              <a:t> in order to end up with 2 </a:t>
            </a:r>
            <a:r>
              <a:rPr lang="en-US" sz="1800" i="1" dirty="0" smtClean="0">
                <a:latin typeface="Verdana" charset="0"/>
              </a:rPr>
              <a:t>distinct</a:t>
            </a:r>
            <a:r>
              <a:rPr lang="en-US" sz="1800" dirty="0" smtClean="0">
                <a:latin typeface="Verdana" charset="0"/>
              </a:rPr>
              <a:t> copies, then you’ll have to write a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copy</a:t>
            </a:r>
            <a:r>
              <a:rPr lang="en-US" sz="1800" dirty="0" smtClean="0">
                <a:latin typeface="Verdana" charset="0"/>
              </a:rPr>
              <a:t> method inside the class to return a new object cloning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a </a:t>
            </a:r>
            <a:r>
              <a:rPr lang="en-US" sz="1800" dirty="0" smtClean="0">
                <a:latin typeface="Verdana" charset="0"/>
                <a:cs typeface="Courier"/>
              </a:rPr>
              <a:t>, then changing one copy will leave the other copy unchanged.</a:t>
            </a:r>
            <a:endParaRPr lang="en-US" sz="1800" dirty="0" smtClean="0">
              <a:latin typeface="Verdana" charset="0"/>
            </a:endParaRPr>
          </a:p>
          <a:p>
            <a:pPr lvl="1"/>
            <a:endParaRPr lang="en-US" sz="1800" dirty="0" smtClean="0">
              <a:latin typeface="Verdana" charset="0"/>
            </a:endParaRPr>
          </a:p>
          <a:p>
            <a:pPr lvl="1"/>
            <a:r>
              <a:rPr lang="en-US" sz="1800" dirty="0" smtClean="0">
                <a:latin typeface="Verdana" charset="0"/>
              </a:rPr>
              <a:t>Technically,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handle</a:t>
            </a:r>
            <a:r>
              <a:rPr lang="en-US" sz="1800" dirty="0" smtClean="0">
                <a:latin typeface="Verdana" charset="0"/>
              </a:rPr>
              <a:t> is a pre-existing class in </a:t>
            </a:r>
            <a:r>
              <a:rPr lang="en-US" sz="1600" dirty="0" smtClean="0">
                <a:latin typeface="Verdana" charset="0"/>
              </a:rPr>
              <a:t>MATLAB</a:t>
            </a:r>
            <a:r>
              <a:rPr lang="en-US" sz="1800" dirty="0" smtClean="0">
                <a:latin typeface="Verdana" charset="0"/>
              </a:rPr>
              <a:t>, and writing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pointy &lt; handle </a:t>
            </a:r>
            <a:r>
              <a:rPr lang="en-US" sz="1800" dirty="0" smtClean="0">
                <a:latin typeface="Verdana" charset="0"/>
              </a:rPr>
              <a:t>is telling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pointy</a:t>
            </a:r>
            <a:r>
              <a:rPr lang="en-US" sz="1800" dirty="0" smtClean="0">
                <a:latin typeface="Verdana" charset="0"/>
              </a:rPr>
              <a:t> to </a:t>
            </a:r>
            <a:r>
              <a:rPr lang="en-US" sz="1800" i="1" dirty="0" smtClean="0">
                <a:latin typeface="Verdana" charset="0"/>
              </a:rPr>
              <a:t>inherit</a:t>
            </a:r>
            <a:r>
              <a:rPr lang="en-US" sz="1800" dirty="0" smtClean="0">
                <a:latin typeface="Verdana" charset="0"/>
              </a:rPr>
              <a:t> everything from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handle</a:t>
            </a:r>
            <a:r>
              <a:rPr lang="en-US" sz="1800" dirty="0" smtClean="0">
                <a:latin typeface="Verdana" charset="0"/>
              </a:rPr>
              <a:t> (such as the ability to pass by reference).  It can of course have extra abilities all of its own if we define those inside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pointy</a:t>
            </a:r>
            <a:r>
              <a:rPr lang="en-US" sz="1800" dirty="0" smtClean="0">
                <a:latin typeface="Verdana" charset="0"/>
              </a:rPr>
              <a:t>.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675F9C-6E2A-6C44-8747-4F166AA9921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2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Linked Lists Revisited</a:t>
            </a:r>
            <a:endParaRPr lang="en-US" dirty="0">
              <a:latin typeface="Verdana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675F9C-6E2A-6C44-8747-4F166AA9921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3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59060" y="4051300"/>
            <a:ext cx="3146425" cy="1935163"/>
            <a:chOff x="5659060" y="4051300"/>
            <a:chExt cx="3146425" cy="1935163"/>
          </a:xfrm>
        </p:grpSpPr>
        <p:grpSp>
          <p:nvGrpSpPr>
            <p:cNvPr id="6" name="Group 5"/>
            <p:cNvGrpSpPr/>
            <p:nvPr/>
          </p:nvGrpSpPr>
          <p:grpSpPr>
            <a:xfrm>
              <a:off x="5659060" y="4051300"/>
              <a:ext cx="3146425" cy="1935163"/>
              <a:chOff x="1079500" y="2305050"/>
              <a:chExt cx="3146425" cy="1935163"/>
            </a:xfrm>
          </p:grpSpPr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1712913" y="2668588"/>
                <a:ext cx="230187" cy="230187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" name="Oval 9"/>
              <p:cNvSpPr>
                <a:spLocks noChangeArrowheads="1"/>
              </p:cNvSpPr>
              <p:nvPr/>
            </p:nvSpPr>
            <p:spPr bwMode="auto">
              <a:xfrm>
                <a:off x="2613025" y="3236913"/>
                <a:ext cx="231775" cy="230187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j-lt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auto">
              <a:xfrm>
                <a:off x="1079500" y="2305050"/>
                <a:ext cx="230188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" name="Oval 15"/>
              <p:cNvSpPr>
                <a:spLocks noChangeArrowheads="1"/>
              </p:cNvSpPr>
              <p:nvPr/>
            </p:nvSpPr>
            <p:spPr bwMode="auto">
              <a:xfrm>
                <a:off x="1782763" y="3332163"/>
                <a:ext cx="230187" cy="230187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i="0">
                    <a:latin typeface="Verdana" charset="0"/>
                    <a:cs typeface="Verdana" charset="0"/>
                  </a:rPr>
                  <a:t>3</a:t>
                </a:r>
              </a:p>
            </p:txBody>
          </p:sp>
          <p:sp>
            <p:nvSpPr>
              <p:cNvPr id="11" name="Oval 18"/>
              <p:cNvSpPr>
                <a:spLocks noChangeArrowheads="1"/>
              </p:cNvSpPr>
              <p:nvPr/>
            </p:nvSpPr>
            <p:spPr bwMode="auto">
              <a:xfrm>
                <a:off x="2427288" y="2598738"/>
                <a:ext cx="231775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10</a:t>
                </a:r>
              </a:p>
            </p:txBody>
          </p:sp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>
                <a:off x="1841500" y="2905125"/>
                <a:ext cx="42863" cy="4206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>
                <a:off x="1301750" y="2478088"/>
                <a:ext cx="419100" cy="254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" name="Oval 9"/>
              <p:cNvSpPr>
                <a:spLocks noChangeArrowheads="1"/>
              </p:cNvSpPr>
              <p:nvPr/>
            </p:nvSpPr>
            <p:spPr bwMode="auto">
              <a:xfrm>
                <a:off x="3300413" y="3457575"/>
                <a:ext cx="231775" cy="230188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6</a:t>
                </a:r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3995738" y="3524250"/>
                <a:ext cx="230187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i="0">
                    <a:latin typeface="Verdana" charset="0"/>
                    <a:cs typeface="Verdana" charset="0"/>
                  </a:rPr>
                  <a:t>8</a:t>
                </a:r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2660120" y="2714095"/>
                <a:ext cx="705379" cy="1010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>
                <a:off x="2841625" y="3394075"/>
                <a:ext cx="461963" cy="1555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V="1">
                <a:off x="3884082" y="3757082"/>
                <a:ext cx="169333" cy="2540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auto">
              <a:xfrm>
                <a:off x="1573213" y="3856038"/>
                <a:ext cx="230187" cy="230187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i="0" dirty="0">
                    <a:latin typeface="Verdana" charset="0"/>
                    <a:cs typeface="Verdana" charset="0"/>
                  </a:rPr>
                  <a:t>4</a:t>
                </a: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H="1">
                <a:off x="1741488" y="3557588"/>
                <a:ext cx="107950" cy="312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3475038" y="3676650"/>
                <a:ext cx="307975" cy="371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3740150" y="4008438"/>
                <a:ext cx="231775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i="0">
                    <a:latin typeface="Verdana" charset="0"/>
                    <a:cs typeface="Verdana" charset="0"/>
                  </a:rPr>
                  <a:t>7</a:t>
                </a:r>
              </a:p>
            </p:txBody>
          </p:sp>
          <p:sp>
            <p:nvSpPr>
              <p:cNvPr id="24" name="Oval 9"/>
              <p:cNvSpPr>
                <a:spLocks noChangeArrowheads="1"/>
              </p:cNvSpPr>
              <p:nvPr/>
            </p:nvSpPr>
            <p:spPr bwMode="auto">
              <a:xfrm>
                <a:off x="3340100" y="2747963"/>
                <a:ext cx="231775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>
                <a:off x="3545946" y="2935816"/>
                <a:ext cx="507471" cy="5884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V="1">
              <a:off x="6368143" y="5154083"/>
              <a:ext cx="846667" cy="5397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8714" y="1288143"/>
            <a:ext cx="7664854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0" dirty="0" err="1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lang="en-US" sz="1200" i="0" dirty="0" err="1" smtClean="0">
                <a:solidFill>
                  <a:srgbClr val="FF0000"/>
                </a:solidFill>
                <a:latin typeface="Courier"/>
                <a:cs typeface="Courier"/>
              </a:rPr>
              <a:t>lassdef</a:t>
            </a:r>
            <a:r>
              <a:rPr lang="en-US" sz="1200" i="0" dirty="0" smtClean="0">
                <a:latin typeface="Courier"/>
                <a:cs typeface="Courier"/>
              </a:rPr>
              <a:t> </a:t>
            </a:r>
            <a:r>
              <a:rPr lang="en-US" sz="1200" i="0" dirty="0" smtClean="0">
                <a:solidFill>
                  <a:srgbClr val="0000FF"/>
                </a:solidFill>
                <a:latin typeface="Courier"/>
                <a:cs typeface="Courier"/>
              </a:rPr>
              <a:t>node &lt; handle</a:t>
            </a:r>
            <a:endParaRPr lang="en-US" sz="1200" i="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200" i="0" dirty="0">
                <a:latin typeface="Courier"/>
                <a:cs typeface="Courier"/>
              </a:rPr>
              <a:t>  </a:t>
            </a:r>
            <a:r>
              <a:rPr lang="en-US" sz="1200" i="0" dirty="0">
                <a:solidFill>
                  <a:srgbClr val="008000"/>
                </a:solidFill>
                <a:latin typeface="Courier"/>
                <a:cs typeface="Courier"/>
              </a:rPr>
              <a:t>% </a:t>
            </a:r>
            <a:r>
              <a:rPr lang="en-US" sz="1200" i="0" dirty="0" smtClean="0">
                <a:solidFill>
                  <a:srgbClr val="008000"/>
                </a:solidFill>
                <a:latin typeface="Courier"/>
                <a:cs typeface="Courier"/>
              </a:rPr>
              <a:t>creates nodes for a doubly linked list.</a:t>
            </a:r>
            <a:endParaRPr lang="en-US" sz="1200" i="0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200" i="0" dirty="0">
                <a:latin typeface="Courier"/>
                <a:cs typeface="Courier"/>
              </a:rPr>
              <a:t>    </a:t>
            </a:r>
            <a:r>
              <a:rPr lang="en-US" sz="1200" i="0" dirty="0" smtClean="0">
                <a:solidFill>
                  <a:srgbClr val="0000FF"/>
                </a:solidFill>
                <a:latin typeface="Courier"/>
                <a:cs typeface="Courier"/>
              </a:rPr>
              <a:t>properties </a:t>
            </a:r>
            <a:r>
              <a:rPr lang="en-US" sz="1200" i="0" dirty="0" smtClean="0">
                <a:solidFill>
                  <a:srgbClr val="008000"/>
                </a:solidFill>
                <a:latin typeface="Courier"/>
                <a:cs typeface="Courier"/>
              </a:rPr>
              <a:t>% better to make access private and have </a:t>
            </a:r>
            <a:r>
              <a:rPr lang="en-US" sz="1200" i="0" dirty="0" err="1" smtClean="0">
                <a:solidFill>
                  <a:srgbClr val="008000"/>
                </a:solidFill>
                <a:latin typeface="Courier"/>
                <a:cs typeface="Courier"/>
              </a:rPr>
              <a:t>gettor</a:t>
            </a:r>
            <a:r>
              <a:rPr lang="en-US" sz="1200" i="0" dirty="0" smtClean="0">
                <a:solidFill>
                  <a:srgbClr val="008000"/>
                </a:solidFill>
                <a:latin typeface="Courier"/>
                <a:cs typeface="Courier"/>
              </a:rPr>
              <a:t> and </a:t>
            </a:r>
            <a:r>
              <a:rPr lang="en-US" sz="1200" i="0" dirty="0" err="1" smtClean="0">
                <a:solidFill>
                  <a:srgbClr val="008000"/>
                </a:solidFill>
                <a:latin typeface="Courier"/>
                <a:cs typeface="Courier"/>
              </a:rPr>
              <a:t>settor</a:t>
            </a:r>
            <a:r>
              <a:rPr lang="en-US" sz="1200" i="0" dirty="0" smtClean="0">
                <a:solidFill>
                  <a:srgbClr val="008000"/>
                </a:solidFill>
                <a:latin typeface="Courier"/>
                <a:cs typeface="Courier"/>
              </a:rPr>
              <a:t> methods</a:t>
            </a:r>
            <a:endParaRPr lang="en-US" sz="1200" i="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200" i="0" dirty="0" smtClean="0">
                <a:latin typeface="Courier"/>
                <a:cs typeface="Courier"/>
              </a:rPr>
              <a:t>        data;</a:t>
            </a:r>
            <a:endParaRPr lang="en-US" sz="1200" i="0" dirty="0">
              <a:latin typeface="Courier"/>
              <a:cs typeface="Courier"/>
            </a:endParaRPr>
          </a:p>
          <a:p>
            <a:r>
              <a:rPr lang="en-US" sz="1200" i="0" dirty="0">
                <a:latin typeface="Courier"/>
                <a:cs typeface="Courier"/>
              </a:rPr>
              <a:t>        </a:t>
            </a:r>
            <a:r>
              <a:rPr lang="en-US" sz="1200" i="0" dirty="0" smtClean="0">
                <a:latin typeface="Courier"/>
                <a:cs typeface="Courier"/>
              </a:rPr>
              <a:t>next;</a:t>
            </a:r>
          </a:p>
          <a:p>
            <a:r>
              <a:rPr lang="en-US" sz="1200" i="0" dirty="0">
                <a:latin typeface="Courier"/>
                <a:cs typeface="Courier"/>
              </a:rPr>
              <a:t> </a:t>
            </a:r>
            <a:r>
              <a:rPr lang="en-US" sz="1200" i="0" dirty="0" smtClean="0">
                <a:latin typeface="Courier"/>
                <a:cs typeface="Courier"/>
              </a:rPr>
              <a:t>       previous; </a:t>
            </a:r>
          </a:p>
          <a:p>
            <a:r>
              <a:rPr lang="en-US" sz="1200" i="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200" i="0" dirty="0" smtClean="0">
                <a:solidFill>
                  <a:srgbClr val="0000FF"/>
                </a:solidFill>
                <a:latin typeface="Courier"/>
                <a:cs typeface="Courier"/>
              </a:rPr>
              <a:t>   end</a:t>
            </a:r>
          </a:p>
          <a:p>
            <a:r>
              <a:rPr lang="en-US" sz="1200" i="0" dirty="0" smtClean="0">
                <a:solidFill>
                  <a:srgbClr val="0000FF"/>
                </a:solidFill>
                <a:latin typeface="Courier"/>
                <a:cs typeface="Courier"/>
              </a:rPr>
              <a:t>    </a:t>
            </a:r>
          </a:p>
          <a:p>
            <a:r>
              <a:rPr lang="en-US" sz="1200" i="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200" i="0" dirty="0" smtClean="0">
                <a:solidFill>
                  <a:srgbClr val="0000FF"/>
                </a:solidFill>
                <a:latin typeface="Courier"/>
                <a:cs typeface="Courier"/>
              </a:rPr>
              <a:t>   methods</a:t>
            </a:r>
          </a:p>
          <a:p>
            <a:r>
              <a:rPr lang="en-US" sz="1200" i="0" dirty="0" smtClean="0">
                <a:solidFill>
                  <a:srgbClr val="0000FF"/>
                </a:solidFill>
                <a:latin typeface="Courier"/>
                <a:cs typeface="Courier"/>
              </a:rPr>
              <a:t>       </a:t>
            </a:r>
            <a:r>
              <a:rPr lang="en-US" sz="1200" i="0" dirty="0" smtClean="0">
                <a:solidFill>
                  <a:srgbClr val="FF6600"/>
                </a:solidFill>
                <a:latin typeface="Courier"/>
                <a:cs typeface="Courier"/>
              </a:rPr>
              <a:t>function </a:t>
            </a:r>
            <a:r>
              <a:rPr lang="en-US" sz="1200" i="0" dirty="0" err="1">
                <a:latin typeface="Courier"/>
                <a:cs typeface="Courier"/>
              </a:rPr>
              <a:t>obj</a:t>
            </a:r>
            <a:r>
              <a:rPr lang="en-US" sz="1200" i="0" dirty="0">
                <a:latin typeface="Courier"/>
                <a:cs typeface="Courier"/>
              </a:rPr>
              <a:t> = </a:t>
            </a:r>
            <a:r>
              <a:rPr lang="en-US" sz="1200" i="0" dirty="0" smtClean="0">
                <a:solidFill>
                  <a:srgbClr val="0000FF"/>
                </a:solidFill>
                <a:latin typeface="Courier"/>
                <a:cs typeface="Courier"/>
              </a:rPr>
              <a:t>node</a:t>
            </a:r>
            <a:r>
              <a:rPr lang="en-US" sz="1200" i="0" dirty="0" smtClean="0">
                <a:latin typeface="Courier"/>
                <a:cs typeface="Courier"/>
              </a:rPr>
              <a:t>(d, n, p)</a:t>
            </a:r>
            <a:endParaRPr lang="en-US" sz="1200" i="0" dirty="0">
              <a:latin typeface="Courier"/>
              <a:cs typeface="Courier"/>
            </a:endParaRPr>
          </a:p>
          <a:p>
            <a:r>
              <a:rPr lang="en-US" sz="1200" i="0" dirty="0">
                <a:latin typeface="Courier"/>
                <a:cs typeface="Courier"/>
              </a:rPr>
              <a:t>          </a:t>
            </a:r>
            <a:r>
              <a:rPr lang="en-US" sz="1200" i="0" dirty="0">
                <a:solidFill>
                  <a:srgbClr val="008000"/>
                </a:solidFill>
                <a:latin typeface="Courier"/>
                <a:cs typeface="Courier"/>
              </a:rPr>
              <a:t>% class constructor</a:t>
            </a:r>
          </a:p>
          <a:p>
            <a:r>
              <a:rPr lang="en-US" sz="1200" i="0" dirty="0">
                <a:latin typeface="Courier"/>
                <a:cs typeface="Courier"/>
              </a:rPr>
              <a:t>          </a:t>
            </a:r>
            <a:r>
              <a:rPr lang="en-US" sz="1200" i="0" dirty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200" i="0" dirty="0">
                <a:latin typeface="Courier"/>
                <a:cs typeface="Courier"/>
              </a:rPr>
              <a:t> (</a:t>
            </a:r>
            <a:r>
              <a:rPr lang="en-US" sz="1200" i="0" dirty="0" err="1">
                <a:latin typeface="Courier"/>
                <a:cs typeface="Courier"/>
              </a:rPr>
              <a:t>nargin</a:t>
            </a:r>
            <a:r>
              <a:rPr lang="en-US" sz="1200" i="0" dirty="0">
                <a:latin typeface="Courier"/>
                <a:cs typeface="Courier"/>
              </a:rPr>
              <a:t> </a:t>
            </a:r>
            <a:r>
              <a:rPr lang="en-US" sz="1200" i="0" dirty="0" smtClean="0">
                <a:latin typeface="Courier"/>
                <a:cs typeface="Courier"/>
              </a:rPr>
              <a:t>== 3) </a:t>
            </a:r>
            <a:r>
              <a:rPr lang="en-US" sz="1200" i="0" dirty="0">
                <a:solidFill>
                  <a:srgbClr val="008000"/>
                </a:solidFill>
                <a:latin typeface="Courier"/>
                <a:cs typeface="Courier"/>
              </a:rPr>
              <a:t>% if </a:t>
            </a:r>
            <a:r>
              <a:rPr lang="en-US" sz="1200" i="0" dirty="0" smtClean="0">
                <a:solidFill>
                  <a:srgbClr val="008000"/>
                </a:solidFill>
                <a:latin typeface="Courier"/>
                <a:cs typeface="Courier"/>
              </a:rPr>
              <a:t>all input </a:t>
            </a:r>
            <a:r>
              <a:rPr lang="en-US" sz="1200" i="0" dirty="0">
                <a:solidFill>
                  <a:srgbClr val="008000"/>
                </a:solidFill>
                <a:latin typeface="Courier"/>
                <a:cs typeface="Courier"/>
              </a:rPr>
              <a:t>values were given</a:t>
            </a:r>
          </a:p>
          <a:p>
            <a:r>
              <a:rPr lang="nl-NL" sz="1200" i="0" dirty="0">
                <a:latin typeface="Courier"/>
                <a:cs typeface="Courier"/>
              </a:rPr>
              <a:t>            </a:t>
            </a:r>
            <a:r>
              <a:rPr lang="nl-NL" sz="1200" i="0" dirty="0" err="1" smtClean="0">
                <a:latin typeface="Courier"/>
                <a:cs typeface="Courier"/>
              </a:rPr>
              <a:t>obj.data</a:t>
            </a:r>
            <a:r>
              <a:rPr lang="nl-NL" sz="1200" i="0" dirty="0" smtClean="0">
                <a:latin typeface="Courier"/>
                <a:cs typeface="Courier"/>
              </a:rPr>
              <a:t> </a:t>
            </a:r>
            <a:r>
              <a:rPr lang="nl-NL" sz="1200" i="0" dirty="0">
                <a:latin typeface="Courier"/>
                <a:cs typeface="Courier"/>
              </a:rPr>
              <a:t>= d</a:t>
            </a:r>
            <a:r>
              <a:rPr lang="nl-NL" sz="1200" i="0" dirty="0" smtClean="0">
                <a:latin typeface="Courier"/>
                <a:cs typeface="Courier"/>
              </a:rPr>
              <a:t>;</a:t>
            </a:r>
            <a:endParaRPr lang="nl-NL" sz="1200" i="0" dirty="0">
              <a:latin typeface="Courier"/>
              <a:cs typeface="Courier"/>
            </a:endParaRPr>
          </a:p>
          <a:p>
            <a:r>
              <a:rPr lang="nl-NL" sz="1200" i="0" dirty="0">
                <a:latin typeface="Courier"/>
                <a:cs typeface="Courier"/>
              </a:rPr>
              <a:t>            </a:t>
            </a:r>
            <a:r>
              <a:rPr lang="nl-NL" sz="1200" i="0" dirty="0" err="1" smtClean="0">
                <a:latin typeface="Courier"/>
                <a:cs typeface="Courier"/>
              </a:rPr>
              <a:t>obj.next</a:t>
            </a:r>
            <a:r>
              <a:rPr lang="nl-NL" sz="1200" i="0" dirty="0" smtClean="0">
                <a:latin typeface="Courier"/>
                <a:cs typeface="Courier"/>
              </a:rPr>
              <a:t> </a:t>
            </a:r>
            <a:r>
              <a:rPr lang="nl-NL" sz="1200" i="0" dirty="0">
                <a:latin typeface="Courier"/>
                <a:cs typeface="Courier"/>
              </a:rPr>
              <a:t>= n</a:t>
            </a:r>
            <a:r>
              <a:rPr lang="nl-NL" sz="1200" i="0" dirty="0" smtClean="0">
                <a:latin typeface="Courier"/>
                <a:cs typeface="Courier"/>
              </a:rPr>
              <a:t>;</a:t>
            </a:r>
            <a:endParaRPr lang="nl-NL" sz="1200" i="0" dirty="0">
              <a:latin typeface="Courier"/>
              <a:cs typeface="Courier"/>
            </a:endParaRPr>
          </a:p>
          <a:p>
            <a:r>
              <a:rPr lang="fr-FR" sz="1200" i="0" dirty="0">
                <a:latin typeface="Courier"/>
                <a:cs typeface="Courier"/>
              </a:rPr>
              <a:t>            </a:t>
            </a:r>
            <a:r>
              <a:rPr lang="fr-FR" sz="1200" i="0" dirty="0" err="1" smtClean="0">
                <a:latin typeface="Courier"/>
                <a:cs typeface="Courier"/>
              </a:rPr>
              <a:t>obj.previous</a:t>
            </a:r>
            <a:r>
              <a:rPr lang="fr-FR" sz="1200" i="0" dirty="0">
                <a:latin typeface="Courier"/>
                <a:cs typeface="Courier"/>
              </a:rPr>
              <a:t> </a:t>
            </a:r>
            <a:r>
              <a:rPr lang="fr-FR" sz="1200" i="0" dirty="0" smtClean="0">
                <a:latin typeface="Courier"/>
                <a:cs typeface="Courier"/>
              </a:rPr>
              <a:t>= p;</a:t>
            </a:r>
          </a:p>
          <a:p>
            <a:r>
              <a:rPr lang="fr-FR" sz="1200" i="0" dirty="0">
                <a:latin typeface="Courier"/>
                <a:cs typeface="Courier"/>
              </a:rPr>
              <a:t> </a:t>
            </a:r>
            <a:r>
              <a:rPr lang="fr-FR" sz="1200" i="0" dirty="0" smtClean="0">
                <a:latin typeface="Courier"/>
                <a:cs typeface="Courier"/>
              </a:rPr>
              <a:t>         </a:t>
            </a:r>
            <a:r>
              <a:rPr lang="fr-FR" sz="1200" i="0" dirty="0" smtClean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  <a:endParaRPr lang="fr-FR" sz="1200" i="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fr-FR" sz="1200" i="0" dirty="0">
                <a:latin typeface="Courier"/>
                <a:cs typeface="Courier"/>
              </a:rPr>
              <a:t>          </a:t>
            </a:r>
            <a:r>
              <a:rPr lang="fr-FR" sz="1200" i="0" dirty="0" smtClean="0">
                <a:solidFill>
                  <a:srgbClr val="0000FF"/>
                </a:solidFill>
                <a:latin typeface="Courier"/>
                <a:cs typeface="Courier"/>
              </a:rPr>
              <a:t>if </a:t>
            </a:r>
            <a:r>
              <a:rPr lang="fr-FR" sz="1200" i="0" dirty="0" smtClean="0">
                <a:latin typeface="Courier"/>
                <a:cs typeface="Courier"/>
              </a:rPr>
              <a:t>(</a:t>
            </a:r>
            <a:r>
              <a:rPr lang="fr-FR" sz="1200" i="0" dirty="0" err="1" smtClean="0">
                <a:latin typeface="Courier"/>
                <a:cs typeface="Courier"/>
              </a:rPr>
              <a:t>nargin</a:t>
            </a:r>
            <a:r>
              <a:rPr lang="fr-FR" sz="1200" i="0" dirty="0" smtClean="0">
                <a:latin typeface="Courier"/>
                <a:cs typeface="Courier"/>
              </a:rPr>
              <a:t> == 1) </a:t>
            </a:r>
            <a:r>
              <a:rPr lang="fr-FR" sz="1200" i="0" dirty="0">
                <a:solidFill>
                  <a:srgbClr val="008000"/>
                </a:solidFill>
                <a:latin typeface="Courier"/>
                <a:cs typeface="Courier"/>
              </a:rPr>
              <a:t>% </a:t>
            </a:r>
            <a:r>
              <a:rPr lang="fr-FR" sz="1200" i="0" dirty="0" smtClean="0">
                <a:solidFill>
                  <a:srgbClr val="008000"/>
                </a:solidFill>
                <a:latin typeface="Courier"/>
                <a:cs typeface="Courier"/>
              </a:rPr>
              <a:t>if </a:t>
            </a:r>
            <a:r>
              <a:rPr lang="fr-FR" sz="1200" i="0" dirty="0" err="1" smtClean="0">
                <a:solidFill>
                  <a:srgbClr val="008000"/>
                </a:solidFill>
                <a:latin typeface="Courier"/>
                <a:cs typeface="Courier"/>
              </a:rPr>
              <a:t>only</a:t>
            </a:r>
            <a:r>
              <a:rPr lang="fr-FR" sz="1200" i="0" dirty="0" smtClean="0">
                <a:solidFill>
                  <a:srgbClr val="008000"/>
                </a:solidFill>
                <a:latin typeface="Courier"/>
                <a:cs typeface="Courier"/>
              </a:rPr>
              <a:t> data </a:t>
            </a:r>
            <a:r>
              <a:rPr lang="fr-FR" sz="1200" i="0" dirty="0" err="1" smtClean="0">
                <a:solidFill>
                  <a:srgbClr val="008000"/>
                </a:solidFill>
                <a:latin typeface="Courier"/>
                <a:cs typeface="Courier"/>
              </a:rPr>
              <a:t>given</a:t>
            </a:r>
            <a:endParaRPr lang="fr-FR" sz="1200" i="0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nl-NL" sz="1200" i="0" dirty="0">
                <a:latin typeface="Courier"/>
                <a:cs typeface="Courier"/>
              </a:rPr>
              <a:t>            </a:t>
            </a:r>
            <a:r>
              <a:rPr lang="nl-NL" sz="1200" i="0" dirty="0" err="1" smtClean="0">
                <a:latin typeface="Courier"/>
                <a:cs typeface="Courier"/>
              </a:rPr>
              <a:t>obj.data</a:t>
            </a:r>
            <a:r>
              <a:rPr lang="nl-NL" sz="1200" i="0" dirty="0" smtClean="0">
                <a:latin typeface="Courier"/>
                <a:cs typeface="Courier"/>
              </a:rPr>
              <a:t> </a:t>
            </a:r>
            <a:r>
              <a:rPr lang="nl-NL" sz="1200" i="0" dirty="0">
                <a:latin typeface="Courier"/>
                <a:cs typeface="Courier"/>
              </a:rPr>
              <a:t>= d</a:t>
            </a:r>
            <a:r>
              <a:rPr lang="nl-NL" sz="1200" i="0" dirty="0" smtClean="0">
                <a:latin typeface="Courier"/>
                <a:cs typeface="Courier"/>
              </a:rPr>
              <a:t>;</a:t>
            </a:r>
          </a:p>
          <a:p>
            <a:r>
              <a:rPr lang="nl-NL" sz="1200" i="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fr-FR" sz="1200" i="0" dirty="0">
                <a:latin typeface="Courier"/>
                <a:cs typeface="Courier"/>
              </a:rPr>
              <a:t>         </a:t>
            </a:r>
            <a:r>
              <a:rPr lang="fr-FR" sz="1200" i="0" dirty="0" smtClean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  <a:endParaRPr lang="fr-FR" sz="1200" i="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200" i="0" dirty="0" smtClean="0">
                <a:latin typeface="Courier"/>
                <a:cs typeface="Courier"/>
              </a:rPr>
              <a:t>       </a:t>
            </a:r>
            <a:r>
              <a:rPr lang="en-US" sz="1200" i="0" dirty="0" smtClean="0">
                <a:solidFill>
                  <a:srgbClr val="FF6600"/>
                </a:solidFill>
                <a:latin typeface="Courier"/>
                <a:cs typeface="Courier"/>
              </a:rPr>
              <a:t>end </a:t>
            </a:r>
            <a:r>
              <a:rPr lang="en-US" sz="1200" i="0" dirty="0" smtClean="0">
                <a:solidFill>
                  <a:srgbClr val="008000"/>
                </a:solidFill>
                <a:latin typeface="Courier"/>
                <a:cs typeface="Courier"/>
              </a:rPr>
              <a:t>% end constructor</a:t>
            </a:r>
            <a:endParaRPr lang="en-US" sz="1200" i="0" dirty="0" smtClean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1200" i="0" dirty="0" smtClean="0">
                <a:solidFill>
                  <a:srgbClr val="0000FF"/>
                </a:solidFill>
                <a:latin typeface="Courier"/>
                <a:cs typeface="Courier"/>
              </a:rPr>
              <a:t>    end</a:t>
            </a:r>
            <a:endParaRPr lang="en-US" sz="1200" i="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200" i="0" dirty="0" smtClean="0">
                <a:solidFill>
                  <a:srgbClr val="FF0000"/>
                </a:solidFill>
                <a:latin typeface="Courier"/>
                <a:cs typeface="Courier"/>
              </a:rPr>
              <a:t>end</a:t>
            </a:r>
            <a:endParaRPr lang="en-US" sz="1200" i="0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5337984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Linked Lists Revisited</a:t>
            </a:r>
            <a:endParaRPr lang="en-US" dirty="0">
              <a:latin typeface="Verdana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675F9C-6E2A-6C44-8747-4F166AA9921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4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76989" y="2971799"/>
            <a:ext cx="3146425" cy="1935163"/>
            <a:chOff x="5659060" y="4051300"/>
            <a:chExt cx="3146425" cy="1935163"/>
          </a:xfrm>
        </p:grpSpPr>
        <p:grpSp>
          <p:nvGrpSpPr>
            <p:cNvPr id="6" name="Group 5"/>
            <p:cNvGrpSpPr/>
            <p:nvPr/>
          </p:nvGrpSpPr>
          <p:grpSpPr>
            <a:xfrm>
              <a:off x="5659060" y="4051300"/>
              <a:ext cx="3146425" cy="1935163"/>
              <a:chOff x="1079500" y="2305050"/>
              <a:chExt cx="3146425" cy="1935163"/>
            </a:xfrm>
          </p:grpSpPr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1712913" y="2668588"/>
                <a:ext cx="230187" cy="230187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" name="Oval 9"/>
              <p:cNvSpPr>
                <a:spLocks noChangeArrowheads="1"/>
              </p:cNvSpPr>
              <p:nvPr/>
            </p:nvSpPr>
            <p:spPr bwMode="auto">
              <a:xfrm>
                <a:off x="2613025" y="3236913"/>
                <a:ext cx="231775" cy="230187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j-lt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auto">
              <a:xfrm>
                <a:off x="1079500" y="2305050"/>
                <a:ext cx="230188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" name="Oval 15"/>
              <p:cNvSpPr>
                <a:spLocks noChangeArrowheads="1"/>
              </p:cNvSpPr>
              <p:nvPr/>
            </p:nvSpPr>
            <p:spPr bwMode="auto">
              <a:xfrm>
                <a:off x="1782763" y="3332163"/>
                <a:ext cx="230187" cy="230187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i="0">
                    <a:latin typeface="Verdana" charset="0"/>
                    <a:cs typeface="Verdana" charset="0"/>
                  </a:rPr>
                  <a:t>3</a:t>
                </a:r>
              </a:p>
            </p:txBody>
          </p:sp>
          <p:sp>
            <p:nvSpPr>
              <p:cNvPr id="11" name="Oval 18"/>
              <p:cNvSpPr>
                <a:spLocks noChangeArrowheads="1"/>
              </p:cNvSpPr>
              <p:nvPr/>
            </p:nvSpPr>
            <p:spPr bwMode="auto">
              <a:xfrm>
                <a:off x="2427288" y="2598738"/>
                <a:ext cx="231775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10</a:t>
                </a:r>
              </a:p>
            </p:txBody>
          </p:sp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>
                <a:off x="1841500" y="2905125"/>
                <a:ext cx="42863" cy="4206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>
                <a:off x="1301750" y="2478088"/>
                <a:ext cx="419100" cy="254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" name="Oval 9"/>
              <p:cNvSpPr>
                <a:spLocks noChangeArrowheads="1"/>
              </p:cNvSpPr>
              <p:nvPr/>
            </p:nvSpPr>
            <p:spPr bwMode="auto">
              <a:xfrm>
                <a:off x="3300413" y="3457575"/>
                <a:ext cx="231775" cy="230188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6</a:t>
                </a:r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3995738" y="3524250"/>
                <a:ext cx="230187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i="0" dirty="0">
                    <a:latin typeface="Verdana" charset="0"/>
                    <a:cs typeface="Verdana" charset="0"/>
                  </a:rPr>
                  <a:t>8</a:t>
                </a:r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2660120" y="2714095"/>
                <a:ext cx="705379" cy="1010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>
                <a:off x="2841625" y="3394075"/>
                <a:ext cx="461963" cy="1555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V="1">
                <a:off x="3884082" y="3757082"/>
                <a:ext cx="169333" cy="2540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auto">
              <a:xfrm>
                <a:off x="1573213" y="3856038"/>
                <a:ext cx="230187" cy="230187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i="0" dirty="0">
                    <a:latin typeface="Verdana" charset="0"/>
                    <a:cs typeface="Verdana" charset="0"/>
                  </a:rPr>
                  <a:t>4</a:t>
                </a: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H="1">
                <a:off x="1741488" y="3557588"/>
                <a:ext cx="107950" cy="312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3475038" y="3676650"/>
                <a:ext cx="307975" cy="371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3740150" y="4008438"/>
                <a:ext cx="231775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i="0">
                    <a:latin typeface="Verdana" charset="0"/>
                    <a:cs typeface="Verdana" charset="0"/>
                  </a:rPr>
                  <a:t>7</a:t>
                </a:r>
              </a:p>
            </p:txBody>
          </p:sp>
          <p:sp>
            <p:nvSpPr>
              <p:cNvPr id="24" name="Oval 9"/>
              <p:cNvSpPr>
                <a:spLocks noChangeArrowheads="1"/>
              </p:cNvSpPr>
              <p:nvPr/>
            </p:nvSpPr>
            <p:spPr bwMode="auto">
              <a:xfrm>
                <a:off x="3340100" y="2747963"/>
                <a:ext cx="231775" cy="231775"/>
              </a:xfrm>
              <a:prstGeom prst="ellipse">
                <a:avLst/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200" i="0" dirty="0">
                    <a:latin typeface="+mn-lt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>
                <a:off x="3545946" y="2935816"/>
                <a:ext cx="507471" cy="5884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V="1">
              <a:off x="6368143" y="5154083"/>
              <a:ext cx="846667" cy="5397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35000" y="952500"/>
            <a:ext cx="7210810" cy="5170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0" dirty="0" err="1" smtClean="0">
                <a:solidFill>
                  <a:srgbClr val="FF0000"/>
                </a:solidFill>
                <a:latin typeface="Courier"/>
                <a:cs typeface="Courier"/>
              </a:rPr>
              <a:t>Classdef</a:t>
            </a:r>
            <a:r>
              <a:rPr lang="en-US" sz="1100" i="0" dirty="0" smtClean="0">
                <a:latin typeface="Courier"/>
                <a:cs typeface="Courier"/>
              </a:rPr>
              <a:t> </a:t>
            </a:r>
            <a:r>
              <a:rPr lang="en-US" sz="1100" i="0" dirty="0" err="1" smtClean="0">
                <a:solidFill>
                  <a:srgbClr val="0000FF"/>
                </a:solidFill>
                <a:latin typeface="Courier"/>
                <a:cs typeface="Courier"/>
              </a:rPr>
              <a:t>linky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</a:rPr>
              <a:t> &lt; handle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creates a doubly linked list.</a:t>
            </a:r>
            <a:endParaRPr lang="en-US" sz="1100" i="0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100" i="0" dirty="0">
                <a:latin typeface="Courier"/>
                <a:cs typeface="Courier"/>
              </a:rPr>
              <a:t>    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</a:rPr>
              <a:t>properties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better to make access private and have </a:t>
            </a:r>
            <a:r>
              <a:rPr lang="en-US" sz="1100" i="0" dirty="0" err="1" smtClean="0">
                <a:solidFill>
                  <a:srgbClr val="008000"/>
                </a:solidFill>
                <a:latin typeface="Courier"/>
                <a:cs typeface="Courier"/>
              </a:rPr>
              <a:t>gettor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 and </a:t>
            </a:r>
            <a:r>
              <a:rPr lang="en-US" sz="1100" i="0" dirty="0" err="1" smtClean="0">
                <a:solidFill>
                  <a:srgbClr val="008000"/>
                </a:solidFill>
                <a:latin typeface="Courier"/>
                <a:cs typeface="Courier"/>
              </a:rPr>
              <a:t>settor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 methods</a:t>
            </a:r>
            <a:endParaRPr lang="en-US" sz="1100" i="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100" i="0" dirty="0" smtClean="0">
                <a:latin typeface="Courier"/>
                <a:cs typeface="Courier"/>
              </a:rPr>
              <a:t>        header; length; </a:t>
            </a:r>
            <a:r>
              <a:rPr lang="en-US" sz="1100" i="0" dirty="0">
                <a:solidFill>
                  <a:srgbClr val="008000"/>
                </a:solidFill>
                <a:latin typeface="Courier"/>
                <a:cs typeface="Courier"/>
              </a:rPr>
              <a:t>%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header points to the first real node when there’s content</a:t>
            </a:r>
            <a:endParaRPr lang="en-US" sz="1100" i="0" dirty="0">
              <a:latin typeface="Courier"/>
              <a:cs typeface="Courier"/>
            </a:endParaRPr>
          </a:p>
          <a:p>
            <a:r>
              <a:rPr lang="en-US" sz="1100" i="0" dirty="0">
                <a:latin typeface="Courier"/>
                <a:cs typeface="Courier"/>
              </a:rPr>
              <a:t>    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</a:rPr>
              <a:t>    methods</a:t>
            </a:r>
          </a:p>
          <a:p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</a:rPr>
              <a:t>       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</a:rPr>
              <a:t>function </a:t>
            </a:r>
            <a:r>
              <a:rPr lang="en-US" sz="1100" i="0" dirty="0" err="1">
                <a:latin typeface="Courier"/>
                <a:cs typeface="Courier"/>
              </a:rPr>
              <a:t>obj</a:t>
            </a:r>
            <a:r>
              <a:rPr lang="en-US" sz="1100" i="0" dirty="0">
                <a:latin typeface="Courier"/>
                <a:cs typeface="Courier"/>
              </a:rPr>
              <a:t> = </a:t>
            </a:r>
            <a:r>
              <a:rPr lang="en-US" sz="1100" i="0" dirty="0" err="1" smtClean="0">
                <a:solidFill>
                  <a:srgbClr val="0000FF"/>
                </a:solidFill>
                <a:latin typeface="Courier"/>
                <a:cs typeface="Courier"/>
              </a:rPr>
              <a:t>linky</a:t>
            </a:r>
            <a:r>
              <a:rPr lang="en-US" sz="1100" i="0" dirty="0" smtClean="0">
                <a:latin typeface="Courier"/>
                <a:cs typeface="Courier"/>
              </a:rPr>
              <a:t>()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</a:t>
            </a:r>
            <a:r>
              <a:rPr lang="en-US" sz="1100" i="0" dirty="0">
                <a:solidFill>
                  <a:srgbClr val="008000"/>
                </a:solidFill>
                <a:latin typeface="Courier"/>
                <a:cs typeface="Courier"/>
              </a:rPr>
              <a:t>class constructor</a:t>
            </a:r>
          </a:p>
          <a:p>
            <a:r>
              <a:rPr lang="en-US" sz="1100" i="0" dirty="0">
                <a:latin typeface="Courier"/>
                <a:cs typeface="Courier"/>
              </a:rPr>
              <a:t>          </a:t>
            </a:r>
            <a:r>
              <a:rPr lang="en-US" sz="1100" i="0" dirty="0" err="1" smtClean="0">
                <a:latin typeface="Courier"/>
                <a:cs typeface="Courier"/>
              </a:rPr>
              <a:t>obj.header</a:t>
            </a:r>
            <a:r>
              <a:rPr lang="en-US" sz="1100" i="0" dirty="0" smtClean="0">
                <a:latin typeface="Courier"/>
                <a:cs typeface="Courier"/>
              </a:rPr>
              <a:t> = node();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empty node </a:t>
            </a:r>
          </a:p>
          <a:p>
            <a:r>
              <a:rPr lang="en-US" sz="1100" i="0" dirty="0">
                <a:latin typeface="Courier"/>
                <a:cs typeface="Courier"/>
              </a:rPr>
              <a:t> </a:t>
            </a:r>
            <a:r>
              <a:rPr lang="en-US" sz="1100" i="0" dirty="0" smtClean="0">
                <a:latin typeface="Courier"/>
                <a:cs typeface="Courier"/>
              </a:rPr>
              <a:t>         </a:t>
            </a:r>
            <a:r>
              <a:rPr lang="nl-NL" sz="1100" i="0" dirty="0" err="1" smtClean="0">
                <a:latin typeface="Courier"/>
                <a:cs typeface="Courier"/>
              </a:rPr>
              <a:t>obj.length</a:t>
            </a:r>
            <a:r>
              <a:rPr lang="nl-NL" sz="1100" i="0" dirty="0" smtClean="0">
                <a:latin typeface="Courier"/>
                <a:cs typeface="Courier"/>
              </a:rPr>
              <a:t> </a:t>
            </a:r>
            <a:r>
              <a:rPr lang="nl-NL" sz="1100" i="0" dirty="0">
                <a:latin typeface="Courier"/>
                <a:cs typeface="Courier"/>
              </a:rPr>
              <a:t>= </a:t>
            </a:r>
            <a:r>
              <a:rPr lang="nl-NL" sz="1100" i="0" dirty="0" smtClean="0">
                <a:latin typeface="Courier"/>
                <a:cs typeface="Courier"/>
              </a:rPr>
              <a:t>0;</a:t>
            </a:r>
          </a:p>
          <a:p>
            <a:r>
              <a:rPr lang="en-US" sz="1100" i="0" dirty="0" smtClean="0">
                <a:latin typeface="Courier"/>
                <a:cs typeface="Courier"/>
              </a:rPr>
              <a:t>       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</a:rPr>
              <a:t>end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end constructor</a:t>
            </a:r>
            <a:endParaRPr lang="en-US" sz="1100" i="0" dirty="0" smtClean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1100" i="0" dirty="0">
                <a:solidFill>
                  <a:srgbClr val="FF66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</a:rPr>
              <a:t>      function </a:t>
            </a:r>
            <a:r>
              <a:rPr lang="en-US" sz="1100" i="0" dirty="0" smtClean="0">
                <a:latin typeface="Courier"/>
                <a:cs typeface="Courier"/>
              </a:rPr>
              <a:t>vide = </a:t>
            </a:r>
            <a:r>
              <a:rPr lang="en-US" sz="1100" i="0" dirty="0" err="1" smtClean="0">
                <a:latin typeface="Courier"/>
                <a:cs typeface="Courier"/>
              </a:rPr>
              <a:t>isempty</a:t>
            </a:r>
            <a:r>
              <a:rPr lang="en-US" sz="1100" i="0" dirty="0" smtClean="0">
                <a:latin typeface="Courier"/>
                <a:cs typeface="Courier"/>
              </a:rPr>
              <a:t>(</a:t>
            </a:r>
            <a:r>
              <a:rPr lang="en-US" sz="1100" i="0" dirty="0" err="1" smtClean="0">
                <a:latin typeface="Courier"/>
                <a:cs typeface="Courier"/>
              </a:rPr>
              <a:t>obj</a:t>
            </a:r>
            <a:r>
              <a:rPr lang="en-US" sz="1100" i="0" dirty="0" smtClean="0">
                <a:latin typeface="Courier"/>
                <a:cs typeface="Courier"/>
              </a:rPr>
              <a:t>)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returns true if empty</a:t>
            </a:r>
          </a:p>
          <a:p>
            <a:r>
              <a:rPr lang="en-US" sz="1100" i="0" dirty="0">
                <a:latin typeface="Courier"/>
                <a:cs typeface="Courier"/>
              </a:rPr>
              <a:t> </a:t>
            </a:r>
            <a:r>
              <a:rPr lang="en-US" sz="1100" i="0" dirty="0" smtClean="0">
                <a:latin typeface="Courier"/>
                <a:cs typeface="Courier"/>
              </a:rPr>
              <a:t>         vide = (</a:t>
            </a:r>
            <a:r>
              <a:rPr lang="en-US" sz="1100" i="0" dirty="0" err="1" smtClean="0">
                <a:latin typeface="Courier"/>
                <a:cs typeface="Courier"/>
              </a:rPr>
              <a:t>obj.length</a:t>
            </a:r>
            <a:r>
              <a:rPr lang="en-US" sz="1100" i="0" dirty="0" smtClean="0">
                <a:latin typeface="Courier"/>
                <a:cs typeface="Courier"/>
              </a:rPr>
              <a:t> == 0);</a:t>
            </a:r>
          </a:p>
          <a:p>
            <a:r>
              <a:rPr lang="en-US" sz="1100" i="0" dirty="0">
                <a:solidFill>
                  <a:srgbClr val="FF66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</a:rPr>
              <a:t>      end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end </a:t>
            </a:r>
            <a:r>
              <a:rPr lang="en-US" sz="1100" i="0" dirty="0" err="1" smtClean="0">
                <a:solidFill>
                  <a:srgbClr val="008000"/>
                </a:solidFill>
                <a:latin typeface="Courier"/>
                <a:cs typeface="Courier"/>
              </a:rPr>
              <a:t>isempty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 function</a:t>
            </a:r>
          </a:p>
          <a:p>
            <a:r>
              <a:rPr lang="en-US" sz="1100" i="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      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</a:rPr>
              <a:t>function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latin typeface="Courier"/>
                <a:cs typeface="Courier"/>
              </a:rPr>
              <a:t>preface(</a:t>
            </a:r>
            <a:r>
              <a:rPr lang="en-US" sz="1100" i="0" dirty="0" err="1" smtClean="0">
                <a:latin typeface="Courier"/>
                <a:cs typeface="Courier"/>
              </a:rPr>
              <a:t>obj</a:t>
            </a:r>
            <a:r>
              <a:rPr lang="en-US" sz="1100" i="0" dirty="0" smtClean="0">
                <a:latin typeface="Courier"/>
                <a:cs typeface="Courier"/>
              </a:rPr>
              <a:t>, data)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insert at front</a:t>
            </a:r>
          </a:p>
          <a:p>
            <a:r>
              <a:rPr lang="en-US" sz="1100" i="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        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temp = node(data)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creates a non-empty node</a:t>
            </a:r>
          </a:p>
          <a:p>
            <a:r>
              <a:rPr lang="en-US" sz="1100" i="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       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temp.next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obj.header.next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adjust temp’s pointers</a:t>
            </a:r>
            <a:endParaRPr lang="en-US" sz="1100" i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       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temp.previous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obj.header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       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obj.header.next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= temp;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adjust header’s next</a:t>
            </a:r>
            <a:endParaRPr lang="en-US" sz="1100" i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       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temp.next.previous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= temp;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adjust temp’s </a:t>
            </a:r>
            <a:r>
              <a:rPr lang="en-US" sz="1100" i="0" dirty="0" err="1" smtClean="0">
                <a:solidFill>
                  <a:srgbClr val="008000"/>
                </a:solidFill>
                <a:latin typeface="Courier"/>
                <a:cs typeface="Courier"/>
              </a:rPr>
              <a:t>next’s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 previous</a:t>
            </a:r>
            <a:endParaRPr lang="en-US" sz="1100" i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       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obj.length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obj.length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+ 1;</a:t>
            </a: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     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</a:rPr>
              <a:t>end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</a:rPr>
              <a:t>% end insertion at front preface method</a:t>
            </a:r>
            <a:endParaRPr lang="en-US" sz="1100" i="0" dirty="0" smtClean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1100" i="0" dirty="0">
                <a:solidFill>
                  <a:srgbClr val="FF6600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</a:rPr>
              <a:t>      function </a:t>
            </a:r>
            <a:r>
              <a:rPr lang="en-US" sz="1100" i="0" dirty="0" err="1" smtClean="0">
                <a:latin typeface="Courier"/>
                <a:cs typeface="Courier"/>
              </a:rPr>
              <a:t>current_list</a:t>
            </a:r>
            <a:r>
              <a:rPr lang="en-US" sz="1100" i="0" dirty="0" smtClean="0">
                <a:latin typeface="Courier"/>
                <a:cs typeface="Courier"/>
              </a:rPr>
              <a:t> = display(</a:t>
            </a:r>
            <a:r>
              <a:rPr lang="en-US" sz="1100" i="0" dirty="0" err="1" smtClean="0">
                <a:latin typeface="Courier"/>
                <a:cs typeface="Courier"/>
              </a:rPr>
              <a:t>obj</a:t>
            </a:r>
            <a:r>
              <a:rPr lang="en-US" sz="1100" i="0" dirty="0" smtClean="0">
                <a:latin typeface="Courier"/>
                <a:cs typeface="Courier"/>
              </a:rPr>
              <a:t>)</a:t>
            </a:r>
          </a:p>
          <a:p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</a:rPr>
              <a:t>        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</a:rPr>
              <a:t>current_list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 = ‘ ‘;</a:t>
            </a:r>
          </a:p>
          <a:p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</a:rPr>
              <a:t>        </a:t>
            </a:r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latin typeface="Courier"/>
                <a:cs typeface="Courier"/>
              </a:rPr>
              <a:t>temp = </a:t>
            </a:r>
            <a:r>
              <a:rPr lang="en-US" sz="1100" i="0" dirty="0" err="1" smtClean="0">
                <a:latin typeface="Courier"/>
                <a:cs typeface="Courier"/>
              </a:rPr>
              <a:t>obj.header</a:t>
            </a:r>
            <a:r>
              <a:rPr lang="en-US" sz="1100" i="0" dirty="0" smtClean="0">
                <a:latin typeface="Courier"/>
                <a:cs typeface="Courier"/>
              </a:rPr>
              <a:t>;</a:t>
            </a: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        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  <a:sym typeface="Wingdings"/>
              </a:rPr>
              <a:t>for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counter = 1 :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obj.length</a:t>
            </a:r>
            <a:endParaRPr lang="en-US" sz="1100" i="0" dirty="0" smtClean="0">
              <a:solidFill>
                <a:srgbClr val="000000"/>
              </a:solidFill>
              <a:latin typeface="Courier"/>
              <a:cs typeface="Courier"/>
              <a:sym typeface="Wingdings"/>
            </a:endParaRP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              temp =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temp.next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;</a:t>
            </a: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             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current_list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= [ 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current_list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, num2str(</a:t>
            </a:r>
            <a:r>
              <a:rPr lang="en-US" sz="1100" i="0" dirty="0" err="1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temp.data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) , ‘  ‘ ] ;</a:t>
            </a:r>
          </a:p>
          <a:p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  <a:sym typeface="Wingdings"/>
              </a:rPr>
              <a:t>         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  <a:sym typeface="Wingdings"/>
              </a:rPr>
              <a:t>end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% ending loop through all the list nodes</a:t>
            </a:r>
            <a:endParaRPr lang="en-US" sz="1100" i="0" dirty="0" smtClean="0">
              <a:solidFill>
                <a:srgbClr val="0000FF"/>
              </a:solidFill>
              <a:latin typeface="Courier"/>
              <a:cs typeface="Courier"/>
              <a:sym typeface="Wingdings"/>
            </a:endParaRPr>
          </a:p>
          <a:p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  <a:sym typeface="Wingdings"/>
              </a:rPr>
              <a:t> 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  <a:sym typeface="Wingdings"/>
              </a:rPr>
              <a:t>      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  <a:sym typeface="Wingdings"/>
              </a:rPr>
              <a:t>end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%</a:t>
            </a:r>
            <a:r>
              <a:rPr lang="en-US" sz="1100" i="0" dirty="0" smtClean="0">
                <a:solidFill>
                  <a:srgbClr val="FF6600"/>
                </a:solidFill>
                <a:latin typeface="Courier"/>
                <a:cs typeface="Courier"/>
                <a:sym typeface="Wingdings"/>
              </a:rPr>
              <a:t> </a:t>
            </a:r>
            <a:r>
              <a:rPr lang="en-US" sz="1100" i="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overwriting the default display method</a:t>
            </a:r>
            <a:endParaRPr lang="en-US" sz="1100" i="0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1100" i="0" dirty="0">
                <a:latin typeface="Courier"/>
                <a:cs typeface="Courier"/>
              </a:rPr>
              <a:t>    </a:t>
            </a:r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1100" i="0" dirty="0" smtClean="0">
                <a:solidFill>
                  <a:srgbClr val="FF0000"/>
                </a:solidFill>
                <a:latin typeface="Courier"/>
                <a:cs typeface="Courier"/>
              </a:rPr>
              <a:t>end</a:t>
            </a:r>
            <a:endParaRPr lang="en-US" sz="1100" i="0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2434170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Class Inheritance</a:t>
            </a:r>
            <a:endParaRPr lang="en-US" dirty="0">
              <a:latin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215" y="464760"/>
            <a:ext cx="8200572" cy="290981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Verdana" charset="0"/>
            </a:endParaRPr>
          </a:p>
          <a:p>
            <a:r>
              <a:rPr lang="en-US" sz="2400" dirty="0" smtClean="0">
                <a:latin typeface="Verdana" charset="0"/>
              </a:rPr>
              <a:t>So we </a:t>
            </a:r>
            <a:r>
              <a:rPr lang="en-US" sz="2400" i="1" dirty="0" smtClean="0">
                <a:latin typeface="Verdana" charset="0"/>
              </a:rPr>
              <a:t>inherited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urier"/>
                <a:cs typeface="Courier"/>
              </a:rPr>
              <a:t>linky</a:t>
            </a:r>
            <a:r>
              <a:rPr lang="en-US" sz="2400" dirty="0" smtClean="0">
                <a:latin typeface="Verdana" charset="0"/>
              </a:rPr>
              <a:t> from the </a:t>
            </a:r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handle</a:t>
            </a:r>
            <a:r>
              <a:rPr lang="en-US" sz="2400" dirty="0" smtClean="0">
                <a:latin typeface="Verdana" charset="0"/>
              </a:rPr>
              <a:t> class … what does this mean?</a:t>
            </a:r>
          </a:p>
          <a:p>
            <a:pPr lvl="1"/>
            <a:r>
              <a:rPr lang="en-US" sz="1800" dirty="0" smtClean="0">
                <a:latin typeface="Verdana" charset="0"/>
              </a:rPr>
              <a:t>Every property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handle</a:t>
            </a:r>
            <a:r>
              <a:rPr lang="en-US" sz="1800" dirty="0" smtClean="0">
                <a:latin typeface="Verdana" charset="0"/>
              </a:rPr>
              <a:t> has,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linky</a:t>
            </a:r>
            <a:r>
              <a:rPr lang="en-US" sz="1800" dirty="0" smtClean="0">
                <a:latin typeface="Verdana" charset="0"/>
              </a:rPr>
              <a:t> gets</a:t>
            </a:r>
          </a:p>
          <a:p>
            <a:pPr lvl="1"/>
            <a:r>
              <a:rPr lang="en-US" sz="1800" dirty="0" smtClean="0">
                <a:latin typeface="Verdana" charset="0"/>
              </a:rPr>
              <a:t>Every method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handle</a:t>
            </a:r>
            <a:r>
              <a:rPr lang="en-US" sz="1800" dirty="0" smtClean="0">
                <a:latin typeface="Verdana" charset="0"/>
              </a:rPr>
              <a:t> has,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linky</a:t>
            </a:r>
            <a:r>
              <a:rPr lang="en-US" sz="1800" dirty="0" smtClean="0">
                <a:latin typeface="Verdana" charset="0"/>
              </a:rPr>
              <a:t> gets</a:t>
            </a:r>
          </a:p>
          <a:p>
            <a:pPr lvl="1"/>
            <a:r>
              <a:rPr lang="en-US" sz="1800" dirty="0" smtClean="0">
                <a:latin typeface="Verdana" charset="0"/>
              </a:rPr>
              <a:t>Any values that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handle</a:t>
            </a:r>
            <a:r>
              <a:rPr lang="en-US" sz="1800" dirty="0" smtClean="0">
                <a:latin typeface="Verdana" charset="0"/>
              </a:rPr>
              <a:t> might have,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linky</a:t>
            </a:r>
            <a:r>
              <a:rPr lang="en-US" sz="1800" dirty="0" smtClean="0">
                <a:latin typeface="Verdana" charset="0"/>
              </a:rPr>
              <a:t> doesn’t get!  Sorry, you don’t get your parent’s bank balance!</a:t>
            </a:r>
          </a:p>
          <a:p>
            <a:pPr marL="457200" lvl="1" indent="0">
              <a:buNone/>
            </a:pPr>
            <a:endParaRPr lang="en-US" sz="2000" dirty="0" smtClean="0">
              <a:latin typeface="Verdana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675F9C-6E2A-6C44-8747-4F166AA9921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5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533400" y="2767087"/>
            <a:ext cx="8200572" cy="337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charset="0"/>
              <a:buChar char="-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charset="0"/>
              <a:buChar char="Þ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pitchFamily="18" charset="2"/>
              <a:buChar char="Þ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pitchFamily="18" charset="2"/>
              <a:buChar char="Þ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pitchFamily="18" charset="2"/>
              <a:buChar char="Þ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pitchFamily="18" charset="2"/>
              <a:buChar char="Þ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endParaRPr lang="en-US" dirty="0" smtClean="0">
              <a:latin typeface="Verdana" charset="0"/>
            </a:endParaRPr>
          </a:p>
          <a:p>
            <a:r>
              <a:rPr lang="en-US" sz="2400" i="0" dirty="0" smtClean="0">
                <a:latin typeface="Verdana" charset="0"/>
              </a:rPr>
              <a:t>We can use inheritance with our own classes, but why and how?</a:t>
            </a:r>
          </a:p>
          <a:p>
            <a:pPr lvl="1"/>
            <a:r>
              <a:rPr lang="en-US" sz="1800" i="0" dirty="0" smtClean="0">
                <a:latin typeface="Verdana" charset="0"/>
              </a:rPr>
              <a:t>The notation is </a:t>
            </a:r>
            <a:r>
              <a:rPr lang="en-US" sz="1800" i="0" dirty="0" smtClean="0">
                <a:solidFill>
                  <a:srgbClr val="0000FF"/>
                </a:solidFill>
                <a:latin typeface="Courier"/>
                <a:cs typeface="Courier"/>
              </a:rPr>
              <a:t>A &lt; B </a:t>
            </a:r>
            <a:r>
              <a:rPr lang="en-US" sz="1800" i="0" dirty="0" smtClean="0">
                <a:latin typeface="Verdana" charset="0"/>
              </a:rPr>
              <a:t>for </a:t>
            </a:r>
            <a:r>
              <a:rPr lang="en-US" sz="1800" i="0" dirty="0" smtClean="0">
                <a:solidFill>
                  <a:srgbClr val="0000FF"/>
                </a:solidFill>
                <a:latin typeface="Courier"/>
                <a:cs typeface="Courier"/>
              </a:rPr>
              <a:t>A</a:t>
            </a:r>
            <a:r>
              <a:rPr lang="en-US" sz="1800" i="0" dirty="0" smtClean="0">
                <a:latin typeface="Verdana" charset="0"/>
              </a:rPr>
              <a:t> inheriting from </a:t>
            </a:r>
            <a:r>
              <a:rPr lang="en-US" sz="1800" i="0" dirty="0" smtClean="0">
                <a:solidFill>
                  <a:srgbClr val="0000FF"/>
                </a:solidFill>
                <a:latin typeface="Courier"/>
                <a:cs typeface="Courier"/>
              </a:rPr>
              <a:t>B</a:t>
            </a:r>
          </a:p>
          <a:p>
            <a:pPr lvl="1"/>
            <a:r>
              <a:rPr lang="en-US" sz="1800" i="0" dirty="0" smtClean="0">
                <a:latin typeface="Verdana" charset="0"/>
              </a:rPr>
              <a:t>If you find yourself writing the same properties and methods for two different classes, consider pooling those that are common to both into a fresh class </a:t>
            </a:r>
            <a:r>
              <a:rPr lang="en-US" sz="1800" i="0" dirty="0" smtClean="0">
                <a:solidFill>
                  <a:srgbClr val="0000FF"/>
                </a:solidFill>
                <a:latin typeface="Courier"/>
                <a:cs typeface="Courier"/>
              </a:rPr>
              <a:t>C</a:t>
            </a:r>
            <a:r>
              <a:rPr lang="en-US" sz="1800" i="0" dirty="0" smtClean="0">
                <a:latin typeface="Verdana" charset="0"/>
              </a:rPr>
              <a:t> and then have </a:t>
            </a:r>
            <a:r>
              <a:rPr lang="en-US" sz="1800" i="0" dirty="0" smtClean="0">
                <a:solidFill>
                  <a:srgbClr val="0000FF"/>
                </a:solidFill>
                <a:latin typeface="Courier"/>
                <a:cs typeface="Courier"/>
              </a:rPr>
              <a:t>A &lt; C </a:t>
            </a:r>
            <a:r>
              <a:rPr lang="en-US" sz="1800" i="0" dirty="0" smtClean="0">
                <a:latin typeface="Verdana" charset="0"/>
              </a:rPr>
              <a:t>and </a:t>
            </a:r>
            <a:r>
              <a:rPr lang="en-US" sz="1800" i="0" dirty="0" smtClean="0">
                <a:solidFill>
                  <a:srgbClr val="0000FF"/>
                </a:solidFill>
                <a:latin typeface="Courier"/>
                <a:cs typeface="Courier"/>
              </a:rPr>
              <a:t>B &lt; C </a:t>
            </a:r>
          </a:p>
          <a:p>
            <a:pPr lvl="1"/>
            <a:r>
              <a:rPr lang="en-US" sz="1800" i="0" dirty="0" smtClean="0">
                <a:latin typeface="Verdana" charset="0"/>
              </a:rPr>
              <a:t>This saves effort and makes maintaining and debugging the code easier</a:t>
            </a:r>
            <a:endParaRPr lang="en-US" sz="1800" dirty="0" smtClean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029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Events in MATLAB</a:t>
            </a:r>
            <a:endParaRPr lang="en-US" dirty="0">
              <a:latin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89" y="566450"/>
            <a:ext cx="8646584" cy="546605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Verdana" charset="0"/>
            </a:endParaRPr>
          </a:p>
          <a:p>
            <a:r>
              <a:rPr lang="en-US" sz="2400" dirty="0" smtClean="0">
                <a:latin typeface="Verdana" charset="0"/>
              </a:rPr>
              <a:t>Events are ways of triggering responses to stimuli</a:t>
            </a:r>
          </a:p>
          <a:p>
            <a:pPr lvl="1"/>
            <a:r>
              <a:rPr lang="en-US" sz="1800" dirty="0" smtClean="0">
                <a:latin typeface="Verdana" charset="0"/>
              </a:rPr>
              <a:t>Something must be </a:t>
            </a:r>
            <a:r>
              <a:rPr lang="en-US" sz="1800" i="1" dirty="0" smtClean="0">
                <a:latin typeface="Verdana" charset="0"/>
              </a:rPr>
              <a:t>listening</a:t>
            </a:r>
            <a:r>
              <a:rPr lang="en-US" sz="1800" dirty="0" smtClean="0">
                <a:latin typeface="Verdana" charset="0"/>
              </a:rPr>
              <a:t> – </a:t>
            </a:r>
            <a:r>
              <a:rPr lang="en-US" sz="1800" dirty="0" smtClean="0">
                <a:solidFill>
                  <a:srgbClr val="660066"/>
                </a:solidFill>
                <a:latin typeface="Verdana" charset="0"/>
              </a:rPr>
              <a:t>event listener</a:t>
            </a:r>
            <a:endParaRPr lang="en-US" sz="1800" i="1" dirty="0" smtClean="0">
              <a:solidFill>
                <a:srgbClr val="660066"/>
              </a:solidFill>
              <a:latin typeface="Verdana" charset="0"/>
            </a:endParaRPr>
          </a:p>
          <a:p>
            <a:pPr lvl="1"/>
            <a:r>
              <a:rPr lang="en-US" sz="1800" dirty="0" smtClean="0">
                <a:latin typeface="Verdana" charset="0"/>
              </a:rPr>
              <a:t>Something must be </a:t>
            </a:r>
            <a:r>
              <a:rPr lang="en-US" sz="1800" i="1" dirty="0" smtClean="0">
                <a:latin typeface="Verdana" charset="0"/>
              </a:rPr>
              <a:t>notifying</a:t>
            </a:r>
            <a:r>
              <a:rPr lang="en-US" sz="1800" dirty="0" smtClean="0">
                <a:latin typeface="Verdana" charset="0"/>
              </a:rPr>
              <a:t> – </a:t>
            </a:r>
            <a:r>
              <a:rPr lang="en-US" sz="1800" dirty="0" smtClean="0">
                <a:solidFill>
                  <a:srgbClr val="660066"/>
                </a:solidFill>
                <a:latin typeface="Verdana" charset="0"/>
              </a:rPr>
              <a:t>event trigger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Verdana" charset="0"/>
              </a:rPr>
              <a:t>Triggers notify all listeners, so each listener has to decide if it wants to respond to that trigger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Verdana" charset="0"/>
              </a:rPr>
              <a:t>We need to list our events formally</a:t>
            </a:r>
          </a:p>
          <a:p>
            <a:pPr lvl="1"/>
            <a:r>
              <a:rPr lang="en-US" sz="1800" dirty="0" smtClean="0">
                <a:latin typeface="Verdana" charset="0"/>
              </a:rPr>
              <a:t>Pointers are needed, so must inherit from 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handle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cs typeface="Courier"/>
              </a:rPr>
              <a:t>The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handle </a:t>
            </a:r>
            <a:r>
              <a:rPr lang="en-US" sz="1800" dirty="0" smtClean="0">
                <a:solidFill>
                  <a:srgbClr val="000000"/>
                </a:solidFill>
                <a:cs typeface="Courier"/>
              </a:rPr>
              <a:t>class ‘donates’ the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addlistener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() </a:t>
            </a:r>
            <a:r>
              <a:rPr lang="en-US" sz="1800" dirty="0" smtClean="0">
                <a:cs typeface="Courier"/>
              </a:rPr>
              <a:t>and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notify() </a:t>
            </a:r>
            <a:r>
              <a:rPr lang="en-US" sz="1800" dirty="0" smtClean="0">
                <a:solidFill>
                  <a:srgbClr val="000000"/>
                </a:solidFill>
                <a:cs typeface="Courier"/>
              </a:rPr>
              <a:t>methods to the ‘child’ class(</a:t>
            </a:r>
            <a:r>
              <a:rPr lang="en-US" sz="1800" dirty="0" err="1" smtClean="0">
                <a:solidFill>
                  <a:srgbClr val="000000"/>
                </a:solidFill>
                <a:cs typeface="Courier"/>
              </a:rPr>
              <a:t>es</a:t>
            </a:r>
            <a:r>
              <a:rPr lang="en-US" sz="1800" dirty="0" smtClean="0">
                <a:solidFill>
                  <a:srgbClr val="000000"/>
                </a:solidFill>
                <a:cs typeface="Courier"/>
              </a:rPr>
              <a:t>)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cs typeface="Courier"/>
              </a:rPr>
              <a:t>We can declare some properties to be ‘observable’ via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SetObservable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= true </a:t>
            </a:r>
            <a:r>
              <a:rPr lang="en-US" sz="1800" dirty="0" smtClean="0">
                <a:cs typeface="Courier"/>
              </a:rPr>
              <a:t>and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GetObservable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= true</a:t>
            </a:r>
            <a:endParaRPr lang="en-US" sz="1800" dirty="0" smtClean="0">
              <a:cs typeface="Courier"/>
            </a:endParaRPr>
          </a:p>
          <a:p>
            <a:pPr lvl="2"/>
            <a:r>
              <a:rPr lang="en-US" sz="1800" dirty="0" smtClean="0">
                <a:cs typeface="Courier"/>
              </a:rPr>
              <a:t>If set, then the following event types notify automatically for those properties (these don’t get listed in an event block)</a:t>
            </a:r>
          </a:p>
          <a:p>
            <a:pPr lvl="2"/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PreSet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cs typeface="Courier"/>
              </a:rPr>
              <a:t>and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PreGet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cs typeface="Courier"/>
              </a:rPr>
              <a:t>happen just </a:t>
            </a:r>
            <a:r>
              <a:rPr lang="en-US" sz="1800" i="1" dirty="0" smtClean="0">
                <a:solidFill>
                  <a:srgbClr val="000000"/>
                </a:solidFill>
                <a:cs typeface="Courier"/>
              </a:rPr>
              <a:t>before</a:t>
            </a:r>
            <a:r>
              <a:rPr lang="en-US" sz="1800" dirty="0" smtClean="0">
                <a:solidFill>
                  <a:srgbClr val="000000"/>
                </a:solidFill>
                <a:cs typeface="Courier"/>
              </a:rPr>
              <a:t> a value is accessed</a:t>
            </a:r>
            <a:endParaRPr lang="en-US" sz="18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2"/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PostSet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cs typeface="Courier"/>
              </a:rPr>
              <a:t>and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PostGet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solidFill>
                  <a:srgbClr val="000000"/>
                </a:solidFill>
                <a:cs typeface="Courier"/>
              </a:rPr>
              <a:t>happen just </a:t>
            </a:r>
            <a:r>
              <a:rPr lang="en-US" sz="1800" i="1" dirty="0" smtClean="0">
                <a:solidFill>
                  <a:srgbClr val="000000"/>
                </a:solidFill>
                <a:cs typeface="Courier"/>
              </a:rPr>
              <a:t>after</a:t>
            </a:r>
            <a:r>
              <a:rPr lang="en-US" sz="1800" dirty="0" smtClean="0">
                <a:solidFill>
                  <a:srgbClr val="000000"/>
                </a:solidFill>
                <a:cs typeface="Courier"/>
              </a:rPr>
              <a:t> </a:t>
            </a:r>
            <a:r>
              <a:rPr lang="en-US" sz="1800" dirty="0">
                <a:solidFill>
                  <a:srgbClr val="000000"/>
                </a:solidFill>
                <a:cs typeface="Courier"/>
              </a:rPr>
              <a:t>a value is accessed</a:t>
            </a:r>
            <a:endParaRPr lang="en-US" sz="18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/>
            <a:endParaRPr lang="en-US" sz="1800" dirty="0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675F9C-6E2A-6C44-8747-4F166AA9921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6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5379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Events in MATLAB - example</a:t>
            </a:r>
            <a:endParaRPr lang="en-US" dirty="0">
              <a:latin typeface="Verdana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675F9C-6E2A-6C44-8747-4F166AA9921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7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9721" y="3011714"/>
            <a:ext cx="3570759" cy="3139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0" dirty="0" err="1">
                <a:solidFill>
                  <a:srgbClr val="0000FF"/>
                </a:solidFill>
                <a:latin typeface="Courier"/>
                <a:cs typeface="Courier"/>
              </a:rPr>
              <a:t>classdef</a:t>
            </a:r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100" i="0" dirty="0" smtClean="0">
                <a:latin typeface="Courier"/>
                <a:cs typeface="Courier"/>
              </a:rPr>
              <a:t>Toggle </a:t>
            </a:r>
            <a:r>
              <a:rPr lang="en-US" sz="1100" i="0" dirty="0">
                <a:latin typeface="Courier"/>
                <a:cs typeface="Courier"/>
              </a:rPr>
              <a:t>&lt; handle</a:t>
            </a:r>
          </a:p>
          <a:p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   properties</a:t>
            </a:r>
          </a:p>
          <a:p>
            <a:r>
              <a:rPr lang="da-DK" sz="1100" i="0" dirty="0">
                <a:latin typeface="Courier"/>
                <a:cs typeface="Courier"/>
              </a:rPr>
              <a:t>      </a:t>
            </a:r>
            <a:r>
              <a:rPr lang="da-DK" sz="1100" i="0" dirty="0" smtClean="0">
                <a:latin typeface="Courier"/>
                <a:cs typeface="Courier"/>
              </a:rPr>
              <a:t>flag </a:t>
            </a:r>
            <a:r>
              <a:rPr lang="da-DK" sz="1100" i="0" dirty="0">
                <a:latin typeface="Courier"/>
                <a:cs typeface="Courier"/>
              </a:rPr>
              <a:t>= false</a:t>
            </a:r>
          </a:p>
          <a:p>
            <a:r>
              <a:rPr lang="da-DK" sz="1100" i="0" dirty="0">
                <a:latin typeface="Courier"/>
                <a:cs typeface="Courier"/>
              </a:rPr>
              <a:t>  </a:t>
            </a:r>
            <a:r>
              <a:rPr lang="da-DK" sz="1100" i="0" dirty="0">
                <a:solidFill>
                  <a:srgbClr val="0000FF"/>
                </a:solidFill>
                <a:latin typeface="Courier"/>
                <a:cs typeface="Courier"/>
              </a:rPr>
              <a:t> end</a:t>
            </a:r>
          </a:p>
          <a:p>
            <a:r>
              <a:rPr lang="da-DK" sz="1100" i="0" dirty="0">
                <a:latin typeface="Courier"/>
                <a:cs typeface="Courier"/>
              </a:rPr>
              <a:t>   </a:t>
            </a:r>
            <a:r>
              <a:rPr lang="da-DK" sz="1100" i="0" dirty="0">
                <a:solidFill>
                  <a:srgbClr val="FF0000"/>
                </a:solidFill>
                <a:latin typeface="Courier"/>
                <a:cs typeface="Courier"/>
              </a:rPr>
              <a:t>events</a:t>
            </a:r>
          </a:p>
          <a:p>
            <a:r>
              <a:rPr lang="da-DK" sz="1100" i="0" dirty="0">
                <a:latin typeface="Courier"/>
                <a:cs typeface="Courier"/>
              </a:rPr>
              <a:t>      </a:t>
            </a:r>
            <a:r>
              <a:rPr lang="da-DK" sz="1100" i="0" dirty="0" err="1" smtClean="0">
                <a:latin typeface="Courier"/>
                <a:cs typeface="Courier"/>
              </a:rPr>
              <a:t>ToggledFlag</a:t>
            </a:r>
            <a:endParaRPr lang="da-DK" sz="1100" i="0" dirty="0">
              <a:latin typeface="Courier"/>
              <a:cs typeface="Courier"/>
            </a:endParaRPr>
          </a:p>
          <a:p>
            <a:r>
              <a:rPr lang="da-DK" sz="1100" i="0" dirty="0">
                <a:latin typeface="Courier"/>
                <a:cs typeface="Courier"/>
              </a:rPr>
              <a:t>   </a:t>
            </a:r>
            <a:r>
              <a:rPr lang="da-DK" sz="1100" i="0" dirty="0">
                <a:solidFill>
                  <a:srgbClr val="FF0000"/>
                </a:solidFill>
                <a:latin typeface="Courier"/>
                <a:cs typeface="Courier"/>
              </a:rPr>
              <a:t>end</a:t>
            </a:r>
          </a:p>
          <a:p>
            <a:r>
              <a:rPr lang="da-DK" sz="1100" i="0" dirty="0">
                <a:latin typeface="Courier"/>
                <a:cs typeface="Courier"/>
              </a:rPr>
              <a:t>   </a:t>
            </a:r>
            <a:r>
              <a:rPr lang="da-DK" sz="1100" i="0" dirty="0" err="1">
                <a:solidFill>
                  <a:srgbClr val="0000FF"/>
                </a:solidFill>
                <a:latin typeface="Courier"/>
                <a:cs typeface="Courier"/>
              </a:rPr>
              <a:t>methods</a:t>
            </a:r>
            <a:endParaRPr lang="da-DK" sz="1100" i="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da-DK" sz="1100" i="0" dirty="0">
                <a:latin typeface="Courier"/>
                <a:cs typeface="Courier"/>
              </a:rPr>
              <a:t>   ...</a:t>
            </a:r>
          </a:p>
          <a:p>
            <a:r>
              <a:rPr lang="da-DK" sz="1100" i="0" dirty="0">
                <a:latin typeface="Courier"/>
                <a:cs typeface="Courier"/>
              </a:rPr>
              <a:t>      </a:t>
            </a:r>
            <a:r>
              <a:rPr lang="da-DK" sz="1100" i="0" dirty="0" err="1">
                <a:solidFill>
                  <a:srgbClr val="FF6600"/>
                </a:solidFill>
                <a:latin typeface="Courier"/>
                <a:cs typeface="Courier"/>
              </a:rPr>
              <a:t>function</a:t>
            </a:r>
            <a:r>
              <a:rPr lang="da-DK" sz="1100" i="0" dirty="0">
                <a:latin typeface="Courier"/>
                <a:cs typeface="Courier"/>
              </a:rPr>
              <a:t> </a:t>
            </a:r>
            <a:r>
              <a:rPr lang="da-DK" sz="1100" i="0" dirty="0" err="1" smtClean="0">
                <a:latin typeface="Courier"/>
                <a:cs typeface="Courier"/>
              </a:rPr>
              <a:t>change_flag</a:t>
            </a:r>
            <a:r>
              <a:rPr lang="da-DK" sz="1100" i="0" dirty="0" smtClean="0">
                <a:latin typeface="Courier"/>
                <a:cs typeface="Courier"/>
              </a:rPr>
              <a:t>(</a:t>
            </a:r>
            <a:r>
              <a:rPr lang="da-DK" sz="1100" i="0" dirty="0" err="1">
                <a:latin typeface="Courier"/>
                <a:cs typeface="Courier"/>
              </a:rPr>
              <a:t>obj,newState</a:t>
            </a:r>
            <a:r>
              <a:rPr lang="da-DK" sz="1100" i="0" dirty="0">
                <a:latin typeface="Courier"/>
                <a:cs typeface="Courier"/>
              </a:rPr>
              <a:t>)</a:t>
            </a:r>
          </a:p>
          <a:p>
            <a:r>
              <a:rPr lang="da-DK" sz="1100" i="0" dirty="0">
                <a:latin typeface="Courier"/>
                <a:cs typeface="Courier"/>
              </a:rPr>
              <a:t>      </a:t>
            </a:r>
            <a:r>
              <a:rPr lang="da-DK" sz="1100" i="0" dirty="0">
                <a:solidFill>
                  <a:srgbClr val="008000"/>
                </a:solidFill>
                <a:latin typeface="Courier"/>
                <a:cs typeface="Courier"/>
              </a:rPr>
              <a:t>% Call </a:t>
            </a:r>
            <a:r>
              <a:rPr lang="da-DK" sz="1100" i="0" dirty="0" smtClean="0">
                <a:solidFill>
                  <a:srgbClr val="008000"/>
                </a:solidFill>
                <a:latin typeface="Courier"/>
                <a:cs typeface="Courier"/>
              </a:rPr>
              <a:t>to set flag </a:t>
            </a:r>
            <a:r>
              <a:rPr lang="da-DK" sz="1100" i="0" dirty="0" err="1" smtClean="0">
                <a:solidFill>
                  <a:srgbClr val="008000"/>
                </a:solidFill>
                <a:latin typeface="Courier"/>
                <a:cs typeface="Courier"/>
              </a:rPr>
              <a:t>value</a:t>
            </a:r>
            <a:endParaRPr lang="da-DK" sz="1100" i="0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da-DK" sz="1100" i="0" dirty="0">
                <a:latin typeface="Courier"/>
                <a:cs typeface="Courier"/>
              </a:rPr>
              <a:t>         </a:t>
            </a:r>
            <a:r>
              <a:rPr lang="da-DK" sz="1100" i="0" dirty="0" err="1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da-DK" sz="1100" i="0" dirty="0">
                <a:latin typeface="Courier"/>
                <a:cs typeface="Courier"/>
              </a:rPr>
              <a:t> </a:t>
            </a:r>
            <a:r>
              <a:rPr lang="da-DK" sz="1100" i="0" dirty="0" err="1">
                <a:latin typeface="Courier"/>
                <a:cs typeface="Courier"/>
              </a:rPr>
              <a:t>newState</a:t>
            </a:r>
            <a:r>
              <a:rPr lang="da-DK" sz="1100" i="0" dirty="0">
                <a:latin typeface="Courier"/>
                <a:cs typeface="Courier"/>
              </a:rPr>
              <a:t> ~= </a:t>
            </a:r>
            <a:r>
              <a:rPr lang="da-DK" sz="1100" i="0" dirty="0" err="1" smtClean="0">
                <a:latin typeface="Courier"/>
                <a:cs typeface="Courier"/>
              </a:rPr>
              <a:t>obj.flag</a:t>
            </a:r>
            <a:endParaRPr lang="da-DK" sz="1100" i="0" dirty="0">
              <a:latin typeface="Courier"/>
              <a:cs typeface="Courier"/>
            </a:endParaRPr>
          </a:p>
          <a:p>
            <a:r>
              <a:rPr lang="en-US" sz="1100" i="0" dirty="0">
                <a:latin typeface="Courier"/>
                <a:cs typeface="Courier"/>
              </a:rPr>
              <a:t>            </a:t>
            </a:r>
            <a:r>
              <a:rPr lang="en-US" sz="1100" i="0" dirty="0" err="1" smtClean="0">
                <a:latin typeface="Courier"/>
                <a:cs typeface="Courier"/>
              </a:rPr>
              <a:t>obj.flag</a:t>
            </a:r>
            <a:r>
              <a:rPr lang="en-US" sz="1100" i="0" dirty="0" smtClean="0">
                <a:latin typeface="Courier"/>
                <a:cs typeface="Courier"/>
              </a:rPr>
              <a:t> </a:t>
            </a:r>
            <a:r>
              <a:rPr lang="en-US" sz="1100" i="0" dirty="0">
                <a:latin typeface="Courier"/>
                <a:cs typeface="Courier"/>
              </a:rPr>
              <a:t>= </a:t>
            </a:r>
            <a:r>
              <a:rPr lang="en-US" sz="1100" i="0" dirty="0" err="1">
                <a:latin typeface="Courier"/>
                <a:cs typeface="Courier"/>
              </a:rPr>
              <a:t>newState</a:t>
            </a:r>
            <a:r>
              <a:rPr lang="en-US" sz="1100" i="0" dirty="0">
                <a:latin typeface="Courier"/>
                <a:cs typeface="Courier"/>
              </a:rPr>
              <a:t>;</a:t>
            </a:r>
          </a:p>
          <a:p>
            <a:r>
              <a:rPr lang="en-US" sz="1100" i="0" dirty="0">
                <a:latin typeface="Courier"/>
                <a:cs typeface="Courier"/>
              </a:rPr>
              <a:t>            </a:t>
            </a:r>
            <a:r>
              <a:rPr lang="en-US" sz="1100" i="0" dirty="0">
                <a:solidFill>
                  <a:srgbClr val="000090"/>
                </a:solidFill>
                <a:latin typeface="Courier"/>
                <a:cs typeface="Courier"/>
              </a:rPr>
              <a:t>notify(</a:t>
            </a:r>
            <a:r>
              <a:rPr lang="en-US" sz="1100" i="0" dirty="0" err="1">
                <a:solidFill>
                  <a:srgbClr val="000090"/>
                </a:solidFill>
                <a:latin typeface="Courier"/>
                <a:cs typeface="Courier"/>
              </a:rPr>
              <a:t>obj</a:t>
            </a:r>
            <a:r>
              <a:rPr lang="en-US" sz="1100" i="0" dirty="0">
                <a:solidFill>
                  <a:srgbClr val="000090"/>
                </a:solidFill>
                <a:latin typeface="Courier"/>
                <a:cs typeface="Courier"/>
              </a:rPr>
              <a:t>,'</a:t>
            </a:r>
            <a:r>
              <a:rPr lang="en-US" sz="1100" i="0" dirty="0" err="1" smtClean="0">
                <a:solidFill>
                  <a:srgbClr val="000090"/>
                </a:solidFill>
                <a:latin typeface="Courier"/>
                <a:cs typeface="Courier"/>
              </a:rPr>
              <a:t>ToggledFlag</a:t>
            </a:r>
            <a:r>
              <a:rPr lang="en-US" sz="1100" i="0" dirty="0" smtClean="0">
                <a:solidFill>
                  <a:srgbClr val="000090"/>
                </a:solidFill>
                <a:latin typeface="Courier"/>
                <a:cs typeface="Courier"/>
              </a:rPr>
              <a:t>'</a:t>
            </a:r>
            <a:r>
              <a:rPr lang="en-US" sz="1100" i="0" dirty="0">
                <a:solidFill>
                  <a:srgbClr val="000090"/>
                </a:solidFill>
                <a:latin typeface="Courier"/>
                <a:cs typeface="Courier"/>
              </a:rPr>
              <a:t>)</a:t>
            </a:r>
            <a:r>
              <a:rPr lang="en-US" sz="1100" i="0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  <a:endParaRPr lang="en-US" sz="1100" i="0" dirty="0">
              <a:solidFill>
                <a:srgbClr val="000090"/>
              </a:solidFill>
              <a:latin typeface="Courier"/>
              <a:cs typeface="Courier"/>
            </a:endParaRPr>
          </a:p>
          <a:p>
            <a:r>
              <a:rPr lang="en-US" sz="1100" i="0" dirty="0">
                <a:latin typeface="Courier"/>
                <a:cs typeface="Courier"/>
              </a:rPr>
              <a:t>         </a:t>
            </a:r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da-DK" sz="1100" i="0" dirty="0">
                <a:latin typeface="Courier"/>
                <a:cs typeface="Courier"/>
              </a:rPr>
              <a:t>     </a:t>
            </a:r>
            <a:r>
              <a:rPr lang="da-DK" sz="1100" i="0" dirty="0">
                <a:solidFill>
                  <a:srgbClr val="FF6600"/>
                </a:solidFill>
                <a:latin typeface="Courier"/>
                <a:cs typeface="Courier"/>
              </a:rPr>
              <a:t> end </a:t>
            </a:r>
          </a:p>
          <a:p>
            <a:r>
              <a:rPr lang="da-DK" sz="1100" i="0" dirty="0">
                <a:latin typeface="Courier"/>
                <a:cs typeface="Courier"/>
              </a:rPr>
              <a:t>   </a:t>
            </a:r>
            <a:r>
              <a:rPr lang="da-DK" sz="1100" i="0" dirty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da-DK" sz="1100" i="0" dirty="0" smtClean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  <a:r>
              <a:rPr lang="en-US" sz="1100" i="0" dirty="0" smtClean="0">
                <a:solidFill>
                  <a:srgbClr val="0000FF"/>
                </a:solidFill>
                <a:latin typeface="Courier"/>
                <a:cs typeface="Courier"/>
              </a:rPr>
              <a:t>    </a:t>
            </a:r>
            <a:endParaRPr lang="en-US" sz="1100" i="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856" y="1070429"/>
            <a:ext cx="7257143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0" dirty="0" err="1">
                <a:solidFill>
                  <a:srgbClr val="0000FF"/>
                </a:solidFill>
                <a:latin typeface="Courier"/>
                <a:cs typeface="Courier"/>
              </a:rPr>
              <a:t>classdef</a:t>
            </a:r>
            <a:r>
              <a:rPr lang="en-US" sz="1100" i="0" dirty="0">
                <a:latin typeface="Courier"/>
                <a:cs typeface="Courier"/>
              </a:rPr>
              <a:t> </a:t>
            </a:r>
            <a:r>
              <a:rPr lang="en-US" sz="1100" i="0" dirty="0" err="1">
                <a:latin typeface="Courier"/>
                <a:cs typeface="Courier"/>
              </a:rPr>
              <a:t>RespondToToggle</a:t>
            </a:r>
            <a:r>
              <a:rPr lang="en-US" sz="1100" i="0" dirty="0">
                <a:latin typeface="Courier"/>
                <a:cs typeface="Courier"/>
              </a:rPr>
              <a:t> &lt; handle</a:t>
            </a:r>
          </a:p>
          <a:p>
            <a:r>
              <a:rPr lang="en-US" sz="1100" i="0" dirty="0">
                <a:latin typeface="Courier"/>
                <a:cs typeface="Courier"/>
              </a:rPr>
              <a:t>   </a:t>
            </a:r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methods</a:t>
            </a:r>
          </a:p>
          <a:p>
            <a:r>
              <a:rPr lang="en-US" sz="1100" i="0" dirty="0">
                <a:latin typeface="Courier"/>
                <a:cs typeface="Courier"/>
              </a:rPr>
              <a:t>      </a:t>
            </a:r>
            <a:r>
              <a:rPr lang="en-US" sz="1100" i="0" dirty="0">
                <a:solidFill>
                  <a:srgbClr val="FF6600"/>
                </a:solidFill>
                <a:latin typeface="Courier"/>
                <a:cs typeface="Courier"/>
              </a:rPr>
              <a:t>function</a:t>
            </a:r>
            <a:r>
              <a:rPr lang="en-US" sz="1100" i="0" dirty="0">
                <a:latin typeface="Courier"/>
                <a:cs typeface="Courier"/>
              </a:rPr>
              <a:t> </a:t>
            </a:r>
            <a:r>
              <a:rPr lang="en-US" sz="1100" i="0" dirty="0" err="1">
                <a:latin typeface="Courier"/>
                <a:cs typeface="Courier"/>
              </a:rPr>
              <a:t>obj</a:t>
            </a:r>
            <a:r>
              <a:rPr lang="en-US" sz="1100" i="0" dirty="0">
                <a:latin typeface="Courier"/>
                <a:cs typeface="Courier"/>
              </a:rPr>
              <a:t> = </a:t>
            </a:r>
            <a:r>
              <a:rPr lang="en-US" sz="1100" i="0" dirty="0" err="1">
                <a:latin typeface="Courier"/>
                <a:cs typeface="Courier"/>
              </a:rPr>
              <a:t>RespondToToggle</a:t>
            </a:r>
            <a:r>
              <a:rPr lang="en-US" sz="1100" i="0" dirty="0">
                <a:latin typeface="Courier"/>
                <a:cs typeface="Courier"/>
              </a:rPr>
              <a:t>(</a:t>
            </a:r>
            <a:r>
              <a:rPr lang="en-US" sz="1100" i="0" dirty="0" err="1" smtClean="0">
                <a:latin typeface="Courier"/>
                <a:cs typeface="Courier"/>
              </a:rPr>
              <a:t>toggle_obj</a:t>
            </a:r>
            <a:r>
              <a:rPr lang="en-US" sz="1100" i="0" dirty="0">
                <a:latin typeface="Courier"/>
                <a:cs typeface="Courier"/>
              </a:rPr>
              <a:t>)</a:t>
            </a:r>
          </a:p>
          <a:p>
            <a:r>
              <a:rPr lang="en-US" sz="1100" i="0" dirty="0">
                <a:latin typeface="Courier"/>
                <a:cs typeface="Courier"/>
              </a:rPr>
              <a:t>         </a:t>
            </a:r>
            <a:r>
              <a:rPr lang="en-US" sz="1100" i="0" dirty="0" err="1">
                <a:solidFill>
                  <a:srgbClr val="000090"/>
                </a:solidFill>
                <a:latin typeface="Courier"/>
                <a:cs typeface="Courier"/>
              </a:rPr>
              <a:t>addlistener</a:t>
            </a:r>
            <a:r>
              <a:rPr lang="en-US" sz="1100" i="0" dirty="0">
                <a:solidFill>
                  <a:srgbClr val="000090"/>
                </a:solidFill>
                <a:latin typeface="Courier"/>
                <a:cs typeface="Courier"/>
              </a:rPr>
              <a:t>(</a:t>
            </a:r>
            <a:r>
              <a:rPr lang="en-US" sz="1100" i="0" dirty="0" smtClean="0">
                <a:solidFill>
                  <a:srgbClr val="000090"/>
                </a:solidFill>
                <a:latin typeface="Courier"/>
                <a:cs typeface="Courier"/>
              </a:rPr>
              <a:t>toggle_</a:t>
            </a:r>
            <a:r>
              <a:rPr lang="en-US" sz="1100" i="0" dirty="0" err="1" smtClean="0">
                <a:solidFill>
                  <a:srgbClr val="000090"/>
                </a:solidFill>
                <a:latin typeface="Courier"/>
                <a:cs typeface="Courier"/>
              </a:rPr>
              <a:t>obj</a:t>
            </a:r>
            <a:r>
              <a:rPr lang="en-US" sz="1100" i="0" dirty="0">
                <a:solidFill>
                  <a:srgbClr val="000090"/>
                </a:solidFill>
                <a:latin typeface="Courier"/>
                <a:cs typeface="Courier"/>
              </a:rPr>
              <a:t>,'</a:t>
            </a:r>
            <a:r>
              <a:rPr lang="en-US" sz="1100" i="0" dirty="0" err="1" smtClean="0">
                <a:solidFill>
                  <a:srgbClr val="000090"/>
                </a:solidFill>
                <a:latin typeface="Courier"/>
                <a:cs typeface="Courier"/>
              </a:rPr>
              <a:t>ToggledFlag</a:t>
            </a:r>
            <a:r>
              <a:rPr lang="en-US" sz="1100" i="0" dirty="0" smtClean="0">
                <a:solidFill>
                  <a:srgbClr val="000090"/>
                </a:solidFill>
                <a:latin typeface="Courier"/>
                <a:cs typeface="Courier"/>
              </a:rPr>
              <a:t>'</a:t>
            </a:r>
            <a:r>
              <a:rPr lang="en-US" sz="1100" i="0" dirty="0">
                <a:solidFill>
                  <a:srgbClr val="000090"/>
                </a:solidFill>
                <a:latin typeface="Courier"/>
                <a:cs typeface="Courier"/>
              </a:rPr>
              <a:t>,@</a:t>
            </a:r>
            <a:r>
              <a:rPr lang="en-US" sz="1100" i="0" dirty="0" err="1">
                <a:solidFill>
                  <a:srgbClr val="000090"/>
                </a:solidFill>
                <a:latin typeface="Courier"/>
                <a:cs typeface="Courier"/>
              </a:rPr>
              <a:t>RespondToToggle.handleEvnt</a:t>
            </a:r>
            <a:r>
              <a:rPr lang="en-US" sz="1100" i="0" dirty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100" i="0" dirty="0">
                <a:latin typeface="Courier"/>
                <a:cs typeface="Courier"/>
              </a:rPr>
              <a:t>      </a:t>
            </a:r>
            <a:r>
              <a:rPr lang="en-US" sz="1100" i="0" dirty="0">
                <a:solidFill>
                  <a:srgbClr val="FF6600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1100" i="0" dirty="0">
                <a:latin typeface="Courier"/>
                <a:cs typeface="Courier"/>
              </a:rPr>
              <a:t>   </a:t>
            </a:r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   methods </a:t>
            </a:r>
            <a:r>
              <a:rPr lang="en-US" sz="1100" i="0" dirty="0">
                <a:latin typeface="Courier"/>
                <a:cs typeface="Courier"/>
              </a:rPr>
              <a:t>(Static)</a:t>
            </a:r>
          </a:p>
          <a:p>
            <a:r>
              <a:rPr lang="en-US" sz="1100" i="0" dirty="0">
                <a:latin typeface="Courier"/>
                <a:cs typeface="Courier"/>
              </a:rPr>
              <a:t>      </a:t>
            </a:r>
            <a:r>
              <a:rPr lang="en-US" sz="1100" i="0" dirty="0">
                <a:solidFill>
                  <a:srgbClr val="FF6600"/>
                </a:solidFill>
                <a:latin typeface="Courier"/>
                <a:cs typeface="Courier"/>
              </a:rPr>
              <a:t>function</a:t>
            </a:r>
            <a:r>
              <a:rPr lang="en-US" sz="1100" i="0" dirty="0">
                <a:latin typeface="Courier"/>
                <a:cs typeface="Courier"/>
              </a:rPr>
              <a:t> </a:t>
            </a:r>
            <a:r>
              <a:rPr lang="en-US" sz="1100" i="0" dirty="0" err="1">
                <a:latin typeface="Courier"/>
                <a:cs typeface="Courier"/>
              </a:rPr>
              <a:t>handleEvnt</a:t>
            </a:r>
            <a:r>
              <a:rPr lang="en-US" sz="1100" i="0" dirty="0">
                <a:latin typeface="Courier"/>
                <a:cs typeface="Courier"/>
              </a:rPr>
              <a:t>(</a:t>
            </a:r>
            <a:r>
              <a:rPr lang="en-US" sz="1100" i="0" dirty="0" err="1">
                <a:latin typeface="Courier"/>
                <a:cs typeface="Courier"/>
              </a:rPr>
              <a:t>src,evtdata</a:t>
            </a:r>
            <a:r>
              <a:rPr lang="en-US" sz="1100" i="0" dirty="0">
                <a:latin typeface="Courier"/>
                <a:cs typeface="Courier"/>
              </a:rPr>
              <a:t>)</a:t>
            </a:r>
          </a:p>
          <a:p>
            <a:r>
              <a:rPr lang="en-US" sz="1100" i="0" dirty="0">
                <a:latin typeface="Courier"/>
                <a:cs typeface="Courier"/>
              </a:rPr>
              <a:t>         </a:t>
            </a:r>
            <a:r>
              <a:rPr lang="en-US" sz="1100" i="0" dirty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100" i="0" dirty="0">
                <a:latin typeface="Courier"/>
                <a:cs typeface="Courier"/>
              </a:rPr>
              <a:t> </a:t>
            </a:r>
            <a:r>
              <a:rPr lang="en-US" sz="1100" i="0" dirty="0" err="1" smtClean="0">
                <a:latin typeface="Courier"/>
                <a:cs typeface="Courier"/>
              </a:rPr>
              <a:t>src.flag</a:t>
            </a:r>
            <a:endParaRPr lang="en-US" sz="1100" i="0" dirty="0">
              <a:latin typeface="Courier"/>
              <a:cs typeface="Courier"/>
            </a:endParaRPr>
          </a:p>
          <a:p>
            <a:r>
              <a:rPr lang="en-US" sz="1100" i="0" dirty="0">
                <a:latin typeface="Courier"/>
                <a:cs typeface="Courier"/>
              </a:rPr>
              <a:t>            </a:t>
            </a:r>
            <a:r>
              <a:rPr lang="en-US" sz="1100" i="0" dirty="0" err="1">
                <a:latin typeface="Courier"/>
                <a:cs typeface="Courier"/>
              </a:rPr>
              <a:t>disp</a:t>
            </a:r>
            <a:r>
              <a:rPr lang="en-US" sz="1100" i="0" dirty="0" smtClean="0">
                <a:latin typeface="Courier"/>
                <a:cs typeface="Courier"/>
              </a:rPr>
              <a:t>(’</a:t>
            </a:r>
            <a:r>
              <a:rPr lang="en-US" sz="1100" i="0" dirty="0" smtClean="0">
                <a:solidFill>
                  <a:srgbClr val="000000"/>
                </a:solidFill>
                <a:latin typeface="Courier"/>
                <a:cs typeface="Courier"/>
              </a:rPr>
              <a:t>-</a:t>
            </a:r>
            <a:r>
              <a:rPr lang="en-US" sz="1100" i="0" dirty="0">
                <a:solidFill>
                  <a:srgbClr val="000000"/>
                </a:solidFill>
                <a:latin typeface="Courier"/>
                <a:cs typeface="Courier"/>
              </a:rPr>
              <a:t>-&gt;: </a:t>
            </a:r>
            <a:r>
              <a:rPr lang="en-US" sz="1100" i="0" dirty="0" err="1" smtClean="0">
                <a:latin typeface="Courier"/>
                <a:cs typeface="Courier"/>
              </a:rPr>
              <a:t>ToggledFlag</a:t>
            </a:r>
            <a:r>
              <a:rPr lang="en-US" sz="1100" i="0" dirty="0" smtClean="0">
                <a:latin typeface="Courier"/>
                <a:cs typeface="Courier"/>
              </a:rPr>
              <a:t> </a:t>
            </a:r>
            <a:r>
              <a:rPr lang="en-US" sz="1100" i="0" dirty="0">
                <a:latin typeface="Courier"/>
                <a:cs typeface="Courier"/>
              </a:rPr>
              <a:t>is </a:t>
            </a:r>
            <a:r>
              <a:rPr lang="en-US" sz="1100" i="0" dirty="0" smtClean="0">
                <a:latin typeface="Courier"/>
                <a:cs typeface="Courier"/>
              </a:rPr>
              <a:t>true’)</a:t>
            </a:r>
            <a:endParaRPr lang="en-US" sz="1100" i="0" dirty="0">
              <a:latin typeface="Courier"/>
              <a:cs typeface="Courier"/>
            </a:endParaRPr>
          </a:p>
          <a:p>
            <a:r>
              <a:rPr lang="da-DK" sz="1100" i="0" dirty="0">
                <a:latin typeface="Courier"/>
                <a:cs typeface="Courier"/>
              </a:rPr>
              <a:t>        </a:t>
            </a:r>
            <a:r>
              <a:rPr lang="da-DK" sz="1100" i="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da-DK" sz="1100" i="0" dirty="0" err="1">
                <a:solidFill>
                  <a:srgbClr val="0000FF"/>
                </a:solidFill>
                <a:latin typeface="Courier"/>
                <a:cs typeface="Courier"/>
              </a:rPr>
              <a:t>else</a:t>
            </a:r>
            <a:r>
              <a:rPr lang="da-DK" sz="1100" i="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</a:p>
          <a:p>
            <a:r>
              <a:rPr lang="da-DK" sz="1100" i="0" dirty="0">
                <a:latin typeface="Courier"/>
                <a:cs typeface="Courier"/>
              </a:rPr>
              <a:t>            </a:t>
            </a:r>
            <a:r>
              <a:rPr lang="da-DK" sz="1100" i="0" dirty="0" err="1">
                <a:latin typeface="Courier"/>
                <a:cs typeface="Courier"/>
              </a:rPr>
              <a:t>disp</a:t>
            </a:r>
            <a:r>
              <a:rPr lang="da-DK" sz="1100" i="0" dirty="0">
                <a:latin typeface="Courier"/>
                <a:cs typeface="Courier"/>
              </a:rPr>
              <a:t>(</a:t>
            </a:r>
            <a:r>
              <a:rPr lang="da-DK" sz="1100" i="0" dirty="0" smtClean="0">
                <a:latin typeface="Courier"/>
                <a:cs typeface="Courier"/>
              </a:rPr>
              <a:t>'</a:t>
            </a:r>
            <a:r>
              <a:rPr lang="en-US" sz="1100" i="0" dirty="0">
                <a:latin typeface="Courier"/>
                <a:cs typeface="Courier"/>
              </a:rPr>
              <a:t>--&gt;: </a:t>
            </a:r>
            <a:r>
              <a:rPr lang="da-DK" sz="1100" i="0" dirty="0" err="1" smtClean="0">
                <a:latin typeface="Courier"/>
                <a:cs typeface="Courier"/>
              </a:rPr>
              <a:t>ToggledFlag</a:t>
            </a:r>
            <a:r>
              <a:rPr lang="da-DK" sz="1100" i="0" dirty="0" smtClean="0">
                <a:latin typeface="Courier"/>
                <a:cs typeface="Courier"/>
              </a:rPr>
              <a:t> </a:t>
            </a:r>
            <a:r>
              <a:rPr lang="da-DK" sz="1100" i="0" dirty="0">
                <a:latin typeface="Courier"/>
                <a:cs typeface="Courier"/>
              </a:rPr>
              <a:t>is </a:t>
            </a:r>
            <a:r>
              <a:rPr lang="da-DK" sz="1100" i="0" dirty="0" smtClean="0">
                <a:latin typeface="Courier"/>
                <a:cs typeface="Courier"/>
              </a:rPr>
              <a:t>false’)</a:t>
            </a:r>
            <a:endParaRPr lang="da-DK" sz="1100" i="0" dirty="0">
              <a:latin typeface="Courier"/>
              <a:cs typeface="Courier"/>
            </a:endParaRPr>
          </a:p>
          <a:p>
            <a:r>
              <a:rPr lang="da-DK" sz="1100" i="0" dirty="0">
                <a:latin typeface="Courier"/>
                <a:cs typeface="Courier"/>
              </a:rPr>
              <a:t>         </a:t>
            </a:r>
            <a:r>
              <a:rPr lang="da-DK" sz="1100" i="0" dirty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  <a:r>
              <a:rPr lang="da-DK" sz="1100" i="0" dirty="0">
                <a:latin typeface="Courier"/>
                <a:cs typeface="Courier"/>
              </a:rPr>
              <a:t> </a:t>
            </a:r>
          </a:p>
          <a:p>
            <a:r>
              <a:rPr lang="da-DK" sz="1100" i="0" dirty="0">
                <a:latin typeface="Courier"/>
                <a:cs typeface="Courier"/>
              </a:rPr>
              <a:t>     </a:t>
            </a:r>
            <a:r>
              <a:rPr lang="da-DK" sz="1100" i="0" dirty="0">
                <a:solidFill>
                  <a:srgbClr val="FF6600"/>
                </a:solidFill>
                <a:latin typeface="Courier"/>
                <a:cs typeface="Courier"/>
              </a:rPr>
              <a:t> end</a:t>
            </a:r>
          </a:p>
          <a:p>
            <a:r>
              <a:rPr lang="da-DK" sz="1100" i="0" dirty="0">
                <a:latin typeface="Courier"/>
                <a:cs typeface="Courier"/>
              </a:rPr>
              <a:t>   </a:t>
            </a:r>
            <a:r>
              <a:rPr lang="da-DK" sz="1100" i="0" dirty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da-DK" sz="1100" i="0" dirty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3229429" y="1033569"/>
            <a:ext cx="5484185" cy="2050717"/>
            <a:chOff x="3229429" y="1033569"/>
            <a:chExt cx="5484185" cy="2050717"/>
          </a:xfrm>
        </p:grpSpPr>
        <p:grpSp>
          <p:nvGrpSpPr>
            <p:cNvPr id="11" name="Group 10"/>
            <p:cNvGrpSpPr/>
            <p:nvPr/>
          </p:nvGrpSpPr>
          <p:grpSpPr>
            <a:xfrm>
              <a:off x="3229429" y="1033569"/>
              <a:ext cx="5484185" cy="584776"/>
              <a:chOff x="1823358" y="2206946"/>
              <a:chExt cx="5484185" cy="584776"/>
            </a:xfrm>
          </p:grpSpPr>
          <p:cxnSp>
            <p:nvCxnSpPr>
              <p:cNvPr id="12" name="Straight Connector 11"/>
              <p:cNvCxnSpPr>
                <a:stCxn id="13" idx="1"/>
              </p:cNvCxnSpPr>
              <p:nvPr/>
            </p:nvCxnSpPr>
            <p:spPr bwMode="auto">
              <a:xfrm flipH="1" flipV="1">
                <a:off x="1823358" y="2379878"/>
                <a:ext cx="4212082" cy="11945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6035440" y="2206946"/>
                <a:ext cx="1272103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Inherit from</a:t>
                </a:r>
              </a:p>
              <a:p>
                <a:r>
                  <a:rPr lang="en-US" sz="1600" dirty="0" smtClean="0"/>
                  <a:t>handle class</a:t>
                </a:r>
                <a:endParaRPr lang="en-US" sz="1600" dirty="0"/>
              </a:p>
            </p:txBody>
          </p:sp>
        </p:grpSp>
        <p:cxnSp>
          <p:nvCxnSpPr>
            <p:cNvPr id="15" name="Straight Connector 14"/>
            <p:cNvCxnSpPr>
              <a:stCxn id="13" idx="2"/>
            </p:cNvCxnSpPr>
            <p:nvPr/>
          </p:nvCxnSpPr>
          <p:spPr bwMode="auto">
            <a:xfrm flipH="1">
              <a:off x="7320643" y="1618345"/>
              <a:ext cx="756920" cy="146594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6594929" y="5424715"/>
            <a:ext cx="2221861" cy="645886"/>
            <a:chOff x="8418287" y="2916906"/>
            <a:chExt cx="2221861" cy="645886"/>
          </a:xfrm>
        </p:grpSpPr>
        <p:cxnSp>
          <p:nvCxnSpPr>
            <p:cNvPr id="18" name="Straight Connector 17"/>
            <p:cNvCxnSpPr>
              <a:stCxn id="19" idx="1"/>
            </p:cNvCxnSpPr>
            <p:nvPr/>
          </p:nvCxnSpPr>
          <p:spPr bwMode="auto">
            <a:xfrm flipH="1" flipV="1">
              <a:off x="8418287" y="2916906"/>
              <a:ext cx="710510" cy="35349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9128797" y="2978016"/>
              <a:ext cx="151135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Notifies every</a:t>
              </a:r>
            </a:p>
            <a:p>
              <a:r>
                <a:rPr lang="en-US" sz="1600" dirty="0" smtClean="0"/>
                <a:t>listening object</a:t>
              </a:r>
              <a:endParaRPr lang="en-US" sz="16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32287" y="3606226"/>
            <a:ext cx="2060487" cy="584776"/>
            <a:chOff x="8710388" y="2533517"/>
            <a:chExt cx="2060487" cy="584776"/>
          </a:xfrm>
        </p:grpSpPr>
        <p:cxnSp>
          <p:nvCxnSpPr>
            <p:cNvPr id="25" name="Straight Connector 24"/>
            <p:cNvCxnSpPr>
              <a:stCxn id="26" idx="1"/>
            </p:cNvCxnSpPr>
            <p:nvPr/>
          </p:nvCxnSpPr>
          <p:spPr bwMode="auto">
            <a:xfrm flipH="1" flipV="1">
              <a:off x="8710388" y="2746363"/>
              <a:ext cx="1198552" cy="795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9908940" y="2533517"/>
              <a:ext cx="86193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List the</a:t>
              </a:r>
            </a:p>
            <a:p>
              <a:r>
                <a:rPr lang="en-US" sz="1600" dirty="0" smtClean="0"/>
                <a:t>events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27287" y="1787072"/>
            <a:ext cx="3182594" cy="1051765"/>
            <a:chOff x="8412845" y="1986177"/>
            <a:chExt cx="3182594" cy="1051765"/>
          </a:xfrm>
        </p:grpSpPr>
        <p:cxnSp>
          <p:nvCxnSpPr>
            <p:cNvPr id="32" name="Straight Connector 31"/>
            <p:cNvCxnSpPr/>
            <p:nvPr/>
          </p:nvCxnSpPr>
          <p:spPr bwMode="auto">
            <a:xfrm flipH="1" flipV="1">
              <a:off x="8412845" y="1986177"/>
              <a:ext cx="771070" cy="3809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9128798" y="2206945"/>
              <a:ext cx="246664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‘callback’, a pointer to </a:t>
              </a:r>
            </a:p>
            <a:p>
              <a:r>
                <a:rPr lang="en-US" sz="1600" dirty="0" smtClean="0"/>
                <a:t>the function to be called</a:t>
              </a:r>
            </a:p>
            <a:p>
              <a:r>
                <a:rPr lang="en-US" sz="1600" dirty="0" smtClean="0"/>
                <a:t>when the event is triggered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80998" y="4127499"/>
            <a:ext cx="5705930" cy="1832430"/>
            <a:chOff x="353784" y="4118427"/>
            <a:chExt cx="5705930" cy="1832430"/>
          </a:xfrm>
        </p:grpSpPr>
        <p:sp>
          <p:nvSpPr>
            <p:cNvPr id="29" name="TextBox 28"/>
            <p:cNvSpPr txBox="1"/>
            <p:nvPr/>
          </p:nvSpPr>
          <p:spPr>
            <a:xfrm>
              <a:off x="353784" y="4118427"/>
              <a:ext cx="4671787" cy="1815882"/>
            </a:xfrm>
            <a:prstGeom prst="rect">
              <a:avLst/>
            </a:prstGeom>
            <a:solidFill>
              <a:srgbClr val="FAC09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Use like this:</a:t>
              </a:r>
              <a:endParaRPr lang="en-US" sz="1400" dirty="0"/>
            </a:p>
            <a:p>
              <a:r>
                <a:rPr lang="en-US" sz="1400" i="0" dirty="0" smtClean="0">
                  <a:solidFill>
                    <a:srgbClr val="0000FF"/>
                  </a:solidFill>
                  <a:latin typeface="Courier"/>
                  <a:cs typeface="Courier"/>
                </a:rPr>
                <a:t>t </a:t>
              </a:r>
              <a:r>
                <a:rPr lang="en-US" sz="1400" i="0" dirty="0">
                  <a:solidFill>
                    <a:srgbClr val="0000FF"/>
                  </a:solidFill>
                  <a:latin typeface="Courier"/>
                  <a:cs typeface="Courier"/>
                </a:rPr>
                <a:t>= </a:t>
              </a:r>
              <a:r>
                <a:rPr lang="en-US" sz="1400" i="0" dirty="0" smtClean="0">
                  <a:solidFill>
                    <a:srgbClr val="0000FF"/>
                  </a:solidFill>
                  <a:latin typeface="Courier"/>
                  <a:cs typeface="Courier"/>
                </a:rPr>
                <a:t>Toggle()</a:t>
              </a:r>
              <a:r>
                <a:rPr lang="en-US" sz="1400" i="0" dirty="0">
                  <a:solidFill>
                    <a:srgbClr val="0000FF"/>
                  </a:solidFill>
                  <a:latin typeface="Courier"/>
                  <a:cs typeface="Courier"/>
                </a:rPr>
                <a:t>;</a:t>
              </a:r>
            </a:p>
            <a:p>
              <a:r>
                <a:rPr lang="en-US" sz="1400" i="0" dirty="0">
                  <a:solidFill>
                    <a:srgbClr val="0000FF"/>
                  </a:solidFill>
                  <a:latin typeface="Courier"/>
                  <a:cs typeface="Courier"/>
                </a:rPr>
                <a:t>r</a:t>
              </a:r>
              <a:r>
                <a:rPr lang="en-US" sz="1400" i="0" dirty="0" smtClean="0">
                  <a:solidFill>
                    <a:srgbClr val="0000FF"/>
                  </a:solidFill>
                  <a:latin typeface="Courier"/>
                  <a:cs typeface="Courier"/>
                </a:rPr>
                <a:t> = </a:t>
              </a:r>
              <a:r>
                <a:rPr lang="en-US" sz="1400" i="0" dirty="0" err="1" smtClean="0">
                  <a:solidFill>
                    <a:srgbClr val="0000FF"/>
                  </a:solidFill>
                  <a:latin typeface="Courier"/>
                  <a:cs typeface="Courier"/>
                </a:rPr>
                <a:t>RespondToToggle</a:t>
              </a:r>
              <a:r>
                <a:rPr lang="en-US" sz="1400" i="0" dirty="0" smtClean="0">
                  <a:solidFill>
                    <a:srgbClr val="0000FF"/>
                  </a:solidFill>
                  <a:latin typeface="Courier"/>
                  <a:cs typeface="Courier"/>
                </a:rPr>
                <a:t>(t)</a:t>
              </a:r>
              <a:r>
                <a:rPr lang="en-US" sz="1400" i="0" dirty="0">
                  <a:solidFill>
                    <a:srgbClr val="0000FF"/>
                  </a:solidFill>
                  <a:latin typeface="Courier"/>
                  <a:cs typeface="Courier"/>
                </a:rPr>
                <a:t>; </a:t>
              </a:r>
              <a:r>
                <a:rPr lang="en-US" sz="1400" i="0" dirty="0">
                  <a:solidFill>
                    <a:srgbClr val="008000"/>
                  </a:solidFill>
                  <a:latin typeface="Courier"/>
                  <a:cs typeface="Courier"/>
                </a:rPr>
                <a:t>% </a:t>
              </a:r>
              <a:r>
                <a:rPr lang="en-US" sz="1400" dirty="0" smtClean="0">
                  <a:solidFill>
                    <a:srgbClr val="008000"/>
                  </a:solidFill>
                </a:rPr>
                <a:t>notice connection to t</a:t>
              </a:r>
            </a:p>
            <a:p>
              <a:r>
                <a:rPr lang="en-US" sz="1400" i="0" dirty="0" err="1" smtClean="0">
                  <a:solidFill>
                    <a:srgbClr val="0000FF"/>
                  </a:solidFill>
                  <a:latin typeface="Courier"/>
                  <a:cs typeface="Courier"/>
                </a:rPr>
                <a:t>t.change_flag</a:t>
              </a:r>
              <a:r>
                <a:rPr lang="en-US" sz="1400" i="0" dirty="0" smtClean="0">
                  <a:solidFill>
                    <a:srgbClr val="0000FF"/>
                  </a:solidFill>
                  <a:latin typeface="Courier"/>
                  <a:cs typeface="Courier"/>
                </a:rPr>
                <a:t>(true);</a:t>
              </a:r>
            </a:p>
            <a:p>
              <a:r>
                <a:rPr lang="en-US" sz="1400" i="0" dirty="0" smtClean="0">
                  <a:solidFill>
                    <a:srgbClr val="000000"/>
                  </a:solidFill>
                  <a:latin typeface="Courier"/>
                  <a:cs typeface="Courier"/>
                  <a:sym typeface="Wingdings"/>
                </a:rPr>
                <a:t>--&gt;: </a:t>
              </a:r>
              <a:r>
                <a:rPr lang="en-US" sz="1400" i="0" dirty="0" err="1" smtClean="0">
                  <a:solidFill>
                    <a:srgbClr val="000000"/>
                  </a:solidFill>
                  <a:latin typeface="Courier"/>
                  <a:cs typeface="Courier"/>
                </a:rPr>
                <a:t>ToggledFlag</a:t>
              </a:r>
              <a:r>
                <a:rPr lang="en-US" sz="1400" i="0" dirty="0" smtClean="0">
                  <a:solidFill>
                    <a:srgbClr val="000000"/>
                  </a:solidFill>
                  <a:latin typeface="Courier"/>
                  <a:cs typeface="Courier"/>
                </a:rPr>
                <a:t> is true</a:t>
              </a:r>
            </a:p>
            <a:p>
              <a:r>
                <a:rPr lang="en-US" sz="1400" i="0" dirty="0" err="1" smtClean="0">
                  <a:solidFill>
                    <a:srgbClr val="0000FF"/>
                  </a:solidFill>
                  <a:latin typeface="Courier"/>
                  <a:cs typeface="Courier"/>
                </a:rPr>
                <a:t>t.change</a:t>
              </a:r>
              <a:r>
                <a:rPr lang="en-US" sz="1400" i="0" dirty="0" err="1">
                  <a:solidFill>
                    <a:srgbClr val="0000FF"/>
                  </a:solidFill>
                  <a:latin typeface="Courier"/>
                  <a:cs typeface="Courier"/>
                </a:rPr>
                <a:t>_</a:t>
              </a:r>
              <a:r>
                <a:rPr lang="en-US" sz="1400" i="0" dirty="0" err="1" smtClean="0">
                  <a:solidFill>
                    <a:srgbClr val="0000FF"/>
                  </a:solidFill>
                  <a:latin typeface="Courier"/>
                  <a:cs typeface="Courier"/>
                </a:rPr>
                <a:t>flag</a:t>
              </a:r>
              <a:r>
                <a:rPr lang="en-US" sz="1400" i="0" dirty="0" smtClean="0">
                  <a:solidFill>
                    <a:srgbClr val="0000FF"/>
                  </a:solidFill>
                  <a:latin typeface="Courier"/>
                  <a:cs typeface="Courier"/>
                </a:rPr>
                <a:t>(true);</a:t>
              </a:r>
              <a:r>
                <a:rPr lang="en-US" sz="1400" i="0" dirty="0">
                  <a:solidFill>
                    <a:srgbClr val="008000"/>
                  </a:solidFill>
                  <a:latin typeface="Courier"/>
                  <a:cs typeface="Courier"/>
                </a:rPr>
                <a:t> % </a:t>
              </a:r>
              <a:r>
                <a:rPr lang="en-US" sz="1400" dirty="0" smtClean="0">
                  <a:solidFill>
                    <a:srgbClr val="008000"/>
                  </a:solidFill>
                </a:rPr>
                <a:t>no change, so no trigger</a:t>
              </a:r>
              <a:endParaRPr lang="en-US" sz="1400" i="0" dirty="0" smtClean="0">
                <a:solidFill>
                  <a:srgbClr val="0000FF"/>
                </a:solidFill>
                <a:latin typeface="Courier"/>
                <a:cs typeface="Courier"/>
              </a:endParaRPr>
            </a:p>
            <a:p>
              <a:r>
                <a:rPr lang="en-US" sz="1400" i="0" dirty="0" err="1" smtClean="0">
                  <a:solidFill>
                    <a:srgbClr val="0000FF"/>
                  </a:solidFill>
                  <a:latin typeface="Courier"/>
                  <a:cs typeface="Courier"/>
                </a:rPr>
                <a:t>t.change_flag</a:t>
              </a:r>
              <a:r>
                <a:rPr lang="en-US" sz="1400" i="0" dirty="0" smtClean="0">
                  <a:solidFill>
                    <a:srgbClr val="0000FF"/>
                  </a:solidFill>
                  <a:latin typeface="Courier"/>
                  <a:cs typeface="Courier"/>
                </a:rPr>
                <a:t>(false);</a:t>
              </a:r>
              <a:endParaRPr lang="en-US" sz="1400" i="0" dirty="0" smtClean="0">
                <a:solidFill>
                  <a:srgbClr val="000000"/>
                </a:solidFill>
                <a:latin typeface="Courier"/>
                <a:cs typeface="Courier"/>
              </a:endParaRPr>
            </a:p>
            <a:p>
              <a:r>
                <a:rPr lang="en-US" sz="1400" i="0" dirty="0" smtClean="0">
                  <a:solidFill>
                    <a:srgbClr val="000000"/>
                  </a:solidFill>
                  <a:latin typeface="Courier"/>
                  <a:cs typeface="Courier"/>
                </a:rPr>
                <a:t>--&gt;: </a:t>
              </a:r>
              <a:r>
                <a:rPr lang="en-US" sz="1400" i="0" dirty="0" err="1" smtClean="0">
                  <a:solidFill>
                    <a:srgbClr val="000000"/>
                  </a:solidFill>
                  <a:latin typeface="Courier"/>
                  <a:cs typeface="Courier"/>
                </a:rPr>
                <a:t>ToggledFlag</a:t>
              </a:r>
              <a:r>
                <a:rPr lang="en-US" sz="1400" i="0" dirty="0" smtClean="0">
                  <a:solidFill>
                    <a:srgbClr val="000000"/>
                  </a:solidFill>
                  <a:latin typeface="Courier"/>
                  <a:cs typeface="Courier"/>
                </a:rPr>
                <a:t> is false</a:t>
              </a:r>
              <a:endParaRPr lang="en-US" sz="1400" i="0" dirty="0">
                <a:solidFill>
                  <a:srgbClr val="000000"/>
                </a:solidFill>
                <a:latin typeface="Courier"/>
                <a:cs typeface="Courier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53786" y="4127500"/>
              <a:ext cx="4671785" cy="182335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4742543" y="5025571"/>
              <a:ext cx="1317171" cy="33382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3255952" y="1814288"/>
            <a:ext cx="1180531" cy="486749"/>
            <a:chOff x="9500725" y="2149465"/>
            <a:chExt cx="1180531" cy="486749"/>
          </a:xfrm>
        </p:grpSpPr>
        <p:cxnSp>
          <p:nvCxnSpPr>
            <p:cNvPr id="42" name="Straight Connector 41"/>
            <p:cNvCxnSpPr/>
            <p:nvPr/>
          </p:nvCxnSpPr>
          <p:spPr bwMode="auto">
            <a:xfrm flipH="1" flipV="1">
              <a:off x="9700988" y="2149465"/>
              <a:ext cx="244928" cy="26306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9500725" y="2297660"/>
              <a:ext cx="11805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</a:t>
              </a:r>
              <a:r>
                <a:rPr lang="en-US" sz="1600" dirty="0" smtClean="0"/>
                <a:t>vent name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421708" y="1877786"/>
            <a:ext cx="3585721" cy="1963578"/>
            <a:chOff x="1421708" y="1877786"/>
            <a:chExt cx="3585721" cy="1963578"/>
          </a:xfrm>
        </p:grpSpPr>
        <p:grpSp>
          <p:nvGrpSpPr>
            <p:cNvPr id="48" name="Group 47"/>
            <p:cNvGrpSpPr/>
            <p:nvPr/>
          </p:nvGrpSpPr>
          <p:grpSpPr>
            <a:xfrm>
              <a:off x="1421708" y="2276929"/>
              <a:ext cx="3425637" cy="1564435"/>
              <a:chOff x="9500725" y="1071779"/>
              <a:chExt cx="3425637" cy="1564435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 flipH="1" flipV="1">
                <a:off x="9766303" y="1071779"/>
                <a:ext cx="179613" cy="1340756"/>
              </a:xfrm>
              <a:prstGeom prst="line">
                <a:avLst/>
              </a:prstGeom>
              <a:noFill/>
              <a:ln w="9525" cap="flat" cmpd="sng" algn="ctr">
                <a:solidFill>
                  <a:srgbClr val="99CCFF"/>
                </a:solidFill>
                <a:prstDash val="solid"/>
                <a:round/>
                <a:headEnd type="none" w="med" len="med"/>
                <a:tailEnd type="triangle" w="lg"/>
              </a:ln>
              <a:effectLst/>
            </p:spPr>
          </p:cxnSp>
          <p:sp>
            <p:nvSpPr>
              <p:cNvPr id="50" name="TextBox 49"/>
              <p:cNvSpPr txBox="1"/>
              <p:nvPr/>
            </p:nvSpPr>
            <p:spPr>
              <a:xfrm>
                <a:off x="9500725" y="2297660"/>
                <a:ext cx="34256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Accessed by class name, not via object</a:t>
                </a:r>
              </a:p>
            </p:txBody>
          </p:sp>
        </p:grpSp>
        <p:cxnSp>
          <p:nvCxnSpPr>
            <p:cNvPr id="52" name="Straight Connector 51"/>
            <p:cNvCxnSpPr/>
            <p:nvPr/>
          </p:nvCxnSpPr>
          <p:spPr bwMode="auto">
            <a:xfrm flipV="1">
              <a:off x="2862943" y="1877786"/>
              <a:ext cx="2144486" cy="1692727"/>
            </a:xfrm>
            <a:prstGeom prst="line">
              <a:avLst/>
            </a:prstGeom>
            <a:noFill/>
            <a:ln w="9525" cap="flat" cmpd="sng" algn="ctr">
              <a:solidFill>
                <a:srgbClr val="99CCFF"/>
              </a:solidFill>
              <a:prstDash val="solid"/>
              <a:round/>
              <a:headEnd type="none" w="med" len="med"/>
              <a:tailEnd type="triangle" w="lg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1578429" y="1814286"/>
            <a:ext cx="1365576" cy="434136"/>
            <a:chOff x="8665030" y="2882434"/>
            <a:chExt cx="1365576" cy="434136"/>
          </a:xfrm>
        </p:grpSpPr>
        <p:cxnSp>
          <p:nvCxnSpPr>
            <p:cNvPr id="56" name="Straight Connector 55"/>
            <p:cNvCxnSpPr>
              <a:stCxn id="57" idx="1"/>
            </p:cNvCxnSpPr>
            <p:nvPr/>
          </p:nvCxnSpPr>
          <p:spPr bwMode="auto">
            <a:xfrm flipH="1" flipV="1">
              <a:off x="8665030" y="2882434"/>
              <a:ext cx="463767" cy="26485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9128797" y="2978016"/>
              <a:ext cx="9018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Listens!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006920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Recursion and Induction</a:t>
            </a:r>
            <a:endParaRPr lang="en-US" dirty="0">
              <a:latin typeface="Verdana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675F9C-6E2A-6C44-8747-4F166AA9921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8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156" indent="0">
              <a:buNone/>
            </a:pPr>
            <a:r>
              <a:rPr lang="en-US" sz="1800" dirty="0"/>
              <a:t>Suppose you are given a </a:t>
            </a:r>
            <a:r>
              <a:rPr lang="ja-JP" altLang="en-US" sz="1800" dirty="0">
                <a:latin typeface="Arial"/>
              </a:rPr>
              <a:t>‘</a:t>
            </a:r>
            <a:r>
              <a:rPr lang="en-US" sz="1800" dirty="0"/>
              <a:t>rule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 such as</a:t>
            </a:r>
          </a:p>
          <a:p>
            <a:pPr marL="282156" indent="0">
              <a:buNone/>
            </a:pPr>
            <a:endParaRPr lang="en-US" sz="1800" dirty="0"/>
          </a:p>
          <a:p>
            <a:pPr marL="282156" indent="0">
              <a:buNone/>
            </a:pPr>
            <a:r>
              <a:rPr lang="en-US" sz="1800" dirty="0" smtClean="0"/>
              <a:t>and </a:t>
            </a:r>
            <a:r>
              <a:rPr lang="en-US" sz="1800" dirty="0"/>
              <a:t>also know that</a:t>
            </a:r>
          </a:p>
          <a:p>
            <a:pPr marL="282156" indent="0">
              <a:buNone/>
            </a:pPr>
            <a:endParaRPr lang="en-US" sz="1800" dirty="0"/>
          </a:p>
          <a:p>
            <a:pPr marL="282156" indent="0">
              <a:buNone/>
            </a:pPr>
            <a:r>
              <a:rPr lang="en-US" sz="1800" dirty="0"/>
              <a:t>Then we can use this to build a sequence of numbers</a:t>
            </a:r>
          </a:p>
          <a:p>
            <a:pPr marL="625056"/>
            <a:endParaRPr lang="en-US" sz="1800" dirty="0"/>
          </a:p>
          <a:p>
            <a:pPr marL="625056"/>
            <a:endParaRPr lang="en-US" sz="1800" dirty="0"/>
          </a:p>
          <a:p>
            <a:pPr marL="282156" indent="0">
              <a:buNone/>
            </a:pPr>
            <a:r>
              <a:rPr lang="en-US" sz="1800" dirty="0"/>
              <a:t>which you </a:t>
            </a:r>
            <a:r>
              <a:rPr lang="en-US" sz="1800" dirty="0" err="1"/>
              <a:t>recognise</a:t>
            </a:r>
            <a:r>
              <a:rPr lang="en-US" sz="1800" dirty="0"/>
              <a:t> as factorials.  It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s easy to see this by building up from the bottom</a:t>
            </a:r>
          </a:p>
          <a:p>
            <a:pPr marL="625056"/>
            <a:endParaRPr lang="en-US" sz="1800" dirty="0"/>
          </a:p>
          <a:p>
            <a:pPr marL="625056"/>
            <a:endParaRPr lang="en-US" sz="1800" dirty="0"/>
          </a:p>
          <a:p>
            <a:pPr marL="625056"/>
            <a:endParaRPr lang="en-US" sz="1800" dirty="0"/>
          </a:p>
          <a:p>
            <a:pPr marL="282156" indent="0">
              <a:buNone/>
            </a:pPr>
            <a:endParaRPr lang="en-US" sz="1800" dirty="0"/>
          </a:p>
          <a:p>
            <a:pPr marL="282156" indent="0">
              <a:buNone/>
            </a:pPr>
            <a:r>
              <a:rPr lang="en-US" sz="1800" dirty="0"/>
              <a:t>although using this approach </a:t>
            </a:r>
            <a:r>
              <a:rPr lang="en-US" sz="1800" dirty="0" smtClean="0"/>
              <a:t>one-by-one to </a:t>
            </a:r>
            <a:r>
              <a:rPr lang="en-US" sz="1800" dirty="0"/>
              <a:t>show that </a:t>
            </a:r>
            <a:r>
              <a:rPr lang="en-US" sz="1800" dirty="0" smtClean="0"/>
              <a:t>this </a:t>
            </a:r>
            <a:r>
              <a:rPr lang="en-US" sz="1800" dirty="0"/>
              <a:t>really only </a:t>
            </a:r>
            <a:r>
              <a:rPr lang="en-US" sz="1800" dirty="0" smtClean="0"/>
              <a:t>produces </a:t>
            </a:r>
            <a:r>
              <a:rPr lang="en-US" sz="1800" dirty="0"/>
              <a:t>factorials would take an infinite amount of </a:t>
            </a:r>
            <a:r>
              <a:rPr lang="en-US" sz="1800" dirty="0" smtClean="0"/>
              <a:t>time !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3503202" y="1625437"/>
            <a:ext cx="105613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solidFill>
                  <a:srgbClr val="3333FF"/>
                </a:solidFill>
                <a:cs typeface="Gill Sans" charset="0"/>
              </a:rPr>
              <a:t>a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n</a:t>
            </a:r>
            <a:r>
              <a:rPr lang="en-US" sz="1700" dirty="0">
                <a:solidFill>
                  <a:srgbClr val="3333FF"/>
                </a:solidFill>
                <a:cs typeface="Gill Sans" charset="0"/>
              </a:rPr>
              <a:t>  =  n a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n-1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3502634" y="2177519"/>
            <a:ext cx="7269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dirty="0">
                <a:solidFill>
                  <a:srgbClr val="3333FF"/>
                </a:solidFill>
                <a:cs typeface="Gill Sans" charset="0"/>
              </a:rPr>
              <a:t>a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1</a:t>
            </a:r>
            <a:r>
              <a:rPr lang="en-US" sz="1700" dirty="0">
                <a:solidFill>
                  <a:srgbClr val="3333FF"/>
                </a:solidFill>
                <a:cs typeface="Gill Sans" charset="0"/>
              </a:rPr>
              <a:t>  =  1</a:t>
            </a: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498276" y="3049084"/>
            <a:ext cx="252366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solidFill>
                  <a:srgbClr val="3333FF"/>
                </a:solidFill>
                <a:cs typeface="Gill Sans" charset="0"/>
              </a:rPr>
              <a:t>1 , 2 , 6 , 24 , 120 , 720 , . . .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503839" y="4084622"/>
            <a:ext cx="4339828" cy="1241227"/>
            <a:chOff x="3503839" y="4084622"/>
            <a:chExt cx="4339828" cy="1241227"/>
          </a:xfrm>
        </p:grpSpPr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3503839" y="4084622"/>
              <a:ext cx="4339828" cy="321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1700" dirty="0">
                  <a:solidFill>
                    <a:srgbClr val="3333FF"/>
                  </a:solidFill>
                  <a:cs typeface="Gill Sans" charset="0"/>
                </a:rPr>
                <a:t>1 , 2 </a:t>
              </a:r>
              <a:r>
                <a:rPr lang="en-US" sz="1400" dirty="0" smtClean="0">
                  <a:solidFill>
                    <a:srgbClr val="3333FF"/>
                  </a:solidFill>
                  <a:latin typeface="Bank Gothic"/>
                  <a:cs typeface="Bank Gothic"/>
                </a:rPr>
                <a:t>x</a:t>
              </a:r>
              <a:r>
                <a:rPr lang="en-US" sz="1700" dirty="0" smtClean="0">
                  <a:solidFill>
                    <a:srgbClr val="3333FF"/>
                  </a:solidFill>
                  <a:cs typeface="Gill Sans" charset="0"/>
                </a:rPr>
                <a:t> </a:t>
              </a:r>
              <a:r>
                <a:rPr lang="en-US" sz="1700" dirty="0">
                  <a:solidFill>
                    <a:srgbClr val="3333FF"/>
                  </a:solidFill>
                  <a:cs typeface="Gill Sans" charset="0"/>
                </a:rPr>
                <a:t>1 , 3 </a:t>
              </a:r>
              <a:r>
                <a:rPr lang="en-US" sz="1400" dirty="0">
                  <a:solidFill>
                    <a:srgbClr val="3333FF"/>
                  </a:solidFill>
                  <a:latin typeface="Bank Gothic"/>
                  <a:cs typeface="Bank Gothic"/>
                </a:rPr>
                <a:t>x</a:t>
              </a:r>
              <a:r>
                <a:rPr lang="en-US" sz="1700" dirty="0" smtClean="0">
                  <a:solidFill>
                    <a:srgbClr val="3333FF"/>
                  </a:solidFill>
                  <a:cs typeface="Gill Sans" charset="0"/>
                </a:rPr>
                <a:t> </a:t>
              </a:r>
              <a:r>
                <a:rPr lang="en-US" sz="1700" dirty="0">
                  <a:solidFill>
                    <a:srgbClr val="3333FF"/>
                  </a:solidFill>
                  <a:cs typeface="Gill Sans" charset="0"/>
                </a:rPr>
                <a:t>( 2 </a:t>
              </a:r>
              <a:r>
                <a:rPr lang="en-US" sz="1400" dirty="0">
                  <a:solidFill>
                    <a:srgbClr val="3333FF"/>
                  </a:solidFill>
                  <a:latin typeface="Bank Gothic"/>
                  <a:cs typeface="Bank Gothic"/>
                </a:rPr>
                <a:t>x</a:t>
              </a:r>
              <a:r>
                <a:rPr lang="en-US" sz="1700" dirty="0" smtClean="0">
                  <a:solidFill>
                    <a:srgbClr val="3333FF"/>
                  </a:solidFill>
                  <a:cs typeface="Gill Sans" charset="0"/>
                </a:rPr>
                <a:t> </a:t>
              </a:r>
              <a:r>
                <a:rPr lang="en-US" sz="1700" dirty="0">
                  <a:solidFill>
                    <a:srgbClr val="3333FF"/>
                  </a:solidFill>
                  <a:cs typeface="Gill Sans" charset="0"/>
                </a:rPr>
                <a:t>1 ) , 4 </a:t>
              </a:r>
              <a:r>
                <a:rPr lang="en-US" sz="1400" dirty="0">
                  <a:solidFill>
                    <a:srgbClr val="3333FF"/>
                  </a:solidFill>
                  <a:latin typeface="Bank Gothic"/>
                  <a:cs typeface="Bank Gothic"/>
                </a:rPr>
                <a:t>x</a:t>
              </a:r>
              <a:r>
                <a:rPr lang="en-US" sz="1700" dirty="0" smtClean="0">
                  <a:solidFill>
                    <a:srgbClr val="3333FF"/>
                  </a:solidFill>
                  <a:cs typeface="Gill Sans" charset="0"/>
                </a:rPr>
                <a:t> </a:t>
              </a:r>
              <a:r>
                <a:rPr lang="en-US" sz="1700" dirty="0">
                  <a:solidFill>
                    <a:srgbClr val="3333FF"/>
                  </a:solidFill>
                  <a:cs typeface="Gill Sans" charset="0"/>
                </a:rPr>
                <a:t>(3 </a:t>
              </a:r>
              <a:r>
                <a:rPr lang="en-US" sz="1400" dirty="0">
                  <a:solidFill>
                    <a:srgbClr val="3333FF"/>
                  </a:solidFill>
                  <a:latin typeface="Bank Gothic"/>
                  <a:cs typeface="Bank Gothic"/>
                </a:rPr>
                <a:t>x</a:t>
              </a:r>
              <a:r>
                <a:rPr lang="en-US" sz="1700" dirty="0" smtClean="0">
                  <a:solidFill>
                    <a:srgbClr val="3333FF"/>
                  </a:solidFill>
                  <a:cs typeface="Gill Sans" charset="0"/>
                </a:rPr>
                <a:t> </a:t>
              </a:r>
              <a:r>
                <a:rPr lang="en-US" sz="1700" dirty="0">
                  <a:solidFill>
                    <a:srgbClr val="3333FF"/>
                  </a:solidFill>
                  <a:cs typeface="Gill Sans" charset="0"/>
                </a:rPr>
                <a:t>2 </a:t>
              </a:r>
              <a:r>
                <a:rPr lang="en-US" sz="1400" dirty="0">
                  <a:solidFill>
                    <a:srgbClr val="3333FF"/>
                  </a:solidFill>
                  <a:latin typeface="Bank Gothic"/>
                  <a:cs typeface="Bank Gothic"/>
                </a:rPr>
                <a:t>x</a:t>
              </a:r>
              <a:r>
                <a:rPr lang="en-US" sz="1700" dirty="0" smtClean="0">
                  <a:solidFill>
                    <a:srgbClr val="3333FF"/>
                  </a:solidFill>
                  <a:cs typeface="Gill Sans" charset="0"/>
                </a:rPr>
                <a:t> </a:t>
              </a:r>
              <a:r>
                <a:rPr lang="en-US" sz="1700" dirty="0">
                  <a:solidFill>
                    <a:srgbClr val="3333FF"/>
                  </a:solidFill>
                  <a:cs typeface="Gill Sans" charset="0"/>
                </a:rPr>
                <a:t>1 ) , . . .</a:t>
              </a:r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3905675" y="5004380"/>
              <a:ext cx="2884289" cy="321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1700" dirty="0" smtClean="0">
                  <a:solidFill>
                    <a:srgbClr val="00FF00"/>
                  </a:solidFill>
                  <a:cs typeface="Gill Sans" charset="0"/>
                </a:rPr>
                <a:t>  a</a:t>
              </a:r>
              <a:r>
                <a:rPr lang="en-US" sz="1700" baseline="-6000" dirty="0" smtClean="0">
                  <a:solidFill>
                    <a:srgbClr val="00FF00"/>
                  </a:solidFill>
                  <a:cs typeface="Gill Sans" charset="0"/>
                </a:rPr>
                <a:t>1</a:t>
              </a:r>
              <a:r>
                <a:rPr lang="en-US" sz="1700" dirty="0" smtClean="0">
                  <a:solidFill>
                    <a:srgbClr val="00FF00"/>
                  </a:solidFill>
                  <a:cs typeface="Gill Sans" charset="0"/>
                </a:rPr>
                <a:t>   </a:t>
              </a:r>
              <a:r>
                <a:rPr lang="en-US" sz="1700" dirty="0">
                  <a:solidFill>
                    <a:srgbClr val="00FF00"/>
                  </a:solidFill>
                  <a:cs typeface="Gill Sans" charset="0"/>
                </a:rPr>
                <a:t>2 a</a:t>
              </a:r>
              <a:r>
                <a:rPr lang="en-US" sz="1700" baseline="-6000" dirty="0">
                  <a:solidFill>
                    <a:srgbClr val="00FF00"/>
                  </a:solidFill>
                  <a:cs typeface="Gill Sans" charset="0"/>
                </a:rPr>
                <a:t>2</a:t>
              </a:r>
              <a:r>
                <a:rPr lang="en-US" sz="1700" dirty="0">
                  <a:solidFill>
                    <a:srgbClr val="00FF00"/>
                  </a:solidFill>
                  <a:cs typeface="Gill Sans" charset="0"/>
                </a:rPr>
                <a:t>       </a:t>
              </a:r>
              <a:r>
                <a:rPr lang="en-US" sz="1700" dirty="0" smtClean="0">
                  <a:solidFill>
                    <a:srgbClr val="00FF00"/>
                  </a:solidFill>
                  <a:cs typeface="Gill Sans" charset="0"/>
                </a:rPr>
                <a:t> 3 </a:t>
              </a:r>
              <a:r>
                <a:rPr lang="en-US" sz="1700" dirty="0">
                  <a:solidFill>
                    <a:srgbClr val="00FF00"/>
                  </a:solidFill>
                  <a:cs typeface="Gill Sans" charset="0"/>
                </a:rPr>
                <a:t>a</a:t>
              </a:r>
              <a:r>
                <a:rPr lang="en-US" sz="1700" baseline="-6000" dirty="0">
                  <a:solidFill>
                    <a:srgbClr val="00FF00"/>
                  </a:solidFill>
                  <a:cs typeface="Gill Sans" charset="0"/>
                </a:rPr>
                <a:t>3</a:t>
              </a:r>
              <a:r>
                <a:rPr lang="en-US" sz="1700" dirty="0">
                  <a:solidFill>
                    <a:srgbClr val="00FF00"/>
                  </a:solidFill>
                  <a:cs typeface="Gill Sans" charset="0"/>
                </a:rPr>
                <a:t>              </a:t>
              </a:r>
              <a:r>
                <a:rPr lang="en-US" sz="1700" dirty="0" smtClean="0">
                  <a:solidFill>
                    <a:srgbClr val="00FF00"/>
                  </a:solidFill>
                  <a:cs typeface="Gill Sans" charset="0"/>
                </a:rPr>
                <a:t> 4 </a:t>
              </a:r>
              <a:r>
                <a:rPr lang="en-US" sz="1700" dirty="0">
                  <a:solidFill>
                    <a:srgbClr val="00FF00"/>
                  </a:solidFill>
                  <a:cs typeface="Gill Sans" charset="0"/>
                </a:rPr>
                <a:t>a</a:t>
              </a:r>
              <a:r>
                <a:rPr lang="en-US" sz="1700" baseline="-6000" dirty="0">
                  <a:solidFill>
                    <a:srgbClr val="00FF00"/>
                  </a:solidFill>
                  <a:cs typeface="Gill Sans" charset="0"/>
                </a:rPr>
                <a:t>4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950323" y="4428415"/>
              <a:ext cx="125016" cy="544711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307511" y="4428415"/>
              <a:ext cx="125016" cy="544711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5120112" y="4428415"/>
              <a:ext cx="125016" cy="544711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6298831" y="4428415"/>
              <a:ext cx="125016" cy="544711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-284960" y="-159509"/>
            <a:ext cx="3889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solidFill>
                  <a:srgbClr val="3333FF"/>
                </a:solidFill>
                <a:latin typeface="Bank Gothic"/>
                <a:cs typeface="Bank Gothic"/>
              </a:rPr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391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152" y="987793"/>
            <a:ext cx="5206008" cy="517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5B3A-6B2B-934D-A4B9-EEFD7623A2C9}" type="slidenum">
              <a:rPr lang="en-US"/>
              <a:pPr/>
              <a:t>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810000" y="970643"/>
            <a:ext cx="1043214" cy="39914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256" y="620487"/>
            <a:ext cx="8231187" cy="4876800"/>
          </a:xfrm>
          <a:ln/>
        </p:spPr>
        <p:txBody>
          <a:bodyPr/>
          <a:lstStyle/>
          <a:p>
            <a:pPr marL="282156" indent="0">
              <a:buNone/>
            </a:pPr>
            <a:r>
              <a:rPr lang="en-US" sz="1900" dirty="0"/>
              <a:t>We could prove this in an intuitively rigorous inductive way </a:t>
            </a:r>
            <a:r>
              <a:rPr lang="en-US" sz="1900" dirty="0" smtClean="0"/>
              <a:t>by</a:t>
            </a:r>
          </a:p>
          <a:p>
            <a:pPr marL="625056"/>
            <a:endParaRPr lang="en-US" sz="1900" dirty="0"/>
          </a:p>
          <a:p>
            <a:pPr marL="625056"/>
            <a:endParaRPr lang="en-US" sz="1900" dirty="0" smtClean="0"/>
          </a:p>
          <a:p>
            <a:pPr marL="625056"/>
            <a:endParaRPr lang="en-US" sz="1900" dirty="0"/>
          </a:p>
          <a:p>
            <a:pPr marL="625056"/>
            <a:endParaRPr lang="en-US" sz="1100" dirty="0"/>
          </a:p>
          <a:p>
            <a:pPr marL="625056"/>
            <a:endParaRPr lang="en-US" sz="1100" dirty="0"/>
          </a:p>
          <a:p>
            <a:pPr marL="625056"/>
            <a:endParaRPr lang="en-US" sz="1100" dirty="0"/>
          </a:p>
          <a:p>
            <a:pPr marL="625056"/>
            <a:endParaRPr lang="en-US" sz="1100" dirty="0"/>
          </a:p>
          <a:p>
            <a:pPr marL="282156" indent="0">
              <a:buNone/>
            </a:pPr>
            <a:r>
              <a:rPr lang="en-US" sz="1900" dirty="0"/>
              <a:t>This is rather like </a:t>
            </a:r>
            <a:r>
              <a:rPr lang="en-US" sz="1900" dirty="0" smtClean="0"/>
              <a:t>saying</a:t>
            </a:r>
          </a:p>
          <a:p>
            <a:pPr marL="625056"/>
            <a:endParaRPr lang="en-US" sz="1900" dirty="0"/>
          </a:p>
          <a:p>
            <a:pPr marL="625056"/>
            <a:endParaRPr lang="en-US" sz="1900" dirty="0"/>
          </a:p>
          <a:p>
            <a:pPr marL="625056"/>
            <a:endParaRPr lang="en-US" sz="1900" dirty="0"/>
          </a:p>
          <a:p>
            <a:pPr marL="282156" indent="0">
              <a:buNone/>
            </a:pPr>
            <a:r>
              <a:rPr lang="en-US" sz="1900" dirty="0"/>
              <a:t>This way of arguing, called induction, </a:t>
            </a:r>
            <a:endParaRPr lang="en-US" sz="1900" dirty="0" smtClean="0"/>
          </a:p>
          <a:p>
            <a:pPr marL="282156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is </a:t>
            </a:r>
            <a:r>
              <a:rPr lang="en-US" sz="1900" dirty="0"/>
              <a:t>very nice </a:t>
            </a:r>
            <a:r>
              <a:rPr lang="en-US" sz="1900" dirty="0" smtClean="0"/>
              <a:t>because</a:t>
            </a:r>
            <a:endParaRPr lang="en-US" sz="1900" dirty="0"/>
          </a:p>
          <a:p>
            <a:pPr marL="625056"/>
            <a:endParaRPr lang="en-US" sz="1900" dirty="0"/>
          </a:p>
          <a:p>
            <a:pPr marL="625056"/>
            <a:endParaRPr lang="en-US" sz="19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446984" y="6509742"/>
            <a:ext cx="241102" cy="25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/>
          <a:lstStyle>
            <a:lvl1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 algn="ctr"/>
            <a:endParaRPr lang="en-US" sz="1300" dirty="0">
              <a:cs typeface="Gill Sans" charset="0"/>
            </a:endParaRPr>
          </a:p>
        </p:txBody>
      </p:sp>
      <p:sp>
        <p:nvSpPr>
          <p:cNvPr id="44039" name="Rectangle 7"/>
          <p:cNvSpPr>
            <a:spLocks/>
          </p:cNvSpPr>
          <p:nvPr/>
        </p:nvSpPr>
        <p:spPr bwMode="auto">
          <a:xfrm>
            <a:off x="1251148" y="3291325"/>
            <a:ext cx="4382587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dirty="0">
                <a:solidFill>
                  <a:srgbClr val="FF3333"/>
                </a:solidFill>
                <a:latin typeface="ＭＳ ゴシック" charset="0"/>
                <a:ea typeface="ＭＳ ゴシック" charset="0"/>
                <a:cs typeface="ＭＳ ゴシック" charset="0"/>
                <a:sym typeface="ＭＳ ゴシック" charset="0"/>
              </a:rPr>
              <a:t>➀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  I can put my foot on the first rung of a ladder.</a:t>
            </a:r>
          </a:p>
          <a:p>
            <a:pPr algn="l"/>
            <a:endParaRPr lang="en-US" sz="800" dirty="0">
              <a:solidFill>
                <a:srgbClr val="FF3333"/>
              </a:solidFill>
              <a:cs typeface="Gill Sans" charset="0"/>
            </a:endParaRPr>
          </a:p>
          <a:p>
            <a:pPr algn="l"/>
            <a:r>
              <a:rPr lang="en-US" sz="1700" dirty="0">
                <a:solidFill>
                  <a:srgbClr val="FF3333"/>
                </a:solidFill>
                <a:latin typeface="ＭＳ ゴシック" charset="0"/>
                <a:ea typeface="ＭＳ ゴシック" charset="0"/>
                <a:cs typeface="ＭＳ ゴシック" charset="0"/>
                <a:sym typeface="ＭＳ ゴシック" charset="0"/>
              </a:rPr>
              <a:t>➁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  IF I</a:t>
            </a:r>
            <a:r>
              <a:rPr lang="ja-JP" altLang="en-US" sz="1700" dirty="0">
                <a:solidFill>
                  <a:srgbClr val="FF3333"/>
                </a:solidFill>
                <a:latin typeface="Arial"/>
                <a:cs typeface="Gill Sans" charset="0"/>
              </a:rPr>
              <a:t>’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m on any rung of the ladder THEN I can </a:t>
            </a:r>
          </a:p>
          <a:p>
            <a:pPr algn="l"/>
            <a:r>
              <a:rPr lang="en-US" sz="1700" dirty="0">
                <a:solidFill>
                  <a:srgbClr val="FF3333"/>
                </a:solidFill>
                <a:cs typeface="Gill Sans" charset="0"/>
              </a:rPr>
              <a:t>        step onto the next rung.</a:t>
            </a:r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1206075" y="4954536"/>
            <a:ext cx="287769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dirty="0">
                <a:solidFill>
                  <a:srgbClr val="663333"/>
                </a:solidFill>
                <a:latin typeface="ＭＳ ゴシック" charset="0"/>
                <a:ea typeface="ＭＳ ゴシック" charset="0"/>
                <a:cs typeface="ＭＳ ゴシック" charset="0"/>
                <a:sym typeface="ＭＳ ゴシック" charset="0"/>
              </a:rPr>
              <a:t>a.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  We don</a:t>
            </a:r>
            <a:r>
              <a:rPr lang="ja-JP" altLang="en-US" sz="1700" dirty="0">
                <a:solidFill>
                  <a:srgbClr val="663333"/>
                </a:solidFill>
                <a:latin typeface="Arial"/>
                <a:cs typeface="Gill Sans" charset="0"/>
              </a:rPr>
              <a:t>’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t have to do </a:t>
            </a:r>
          </a:p>
          <a:p>
            <a:pPr marL="482186" lvl="1"/>
            <a:r>
              <a:rPr lang="en-US" sz="1700" dirty="0">
                <a:solidFill>
                  <a:srgbClr val="663333"/>
                </a:solidFill>
                <a:cs typeface="Gill Sans" charset="0"/>
              </a:rPr>
              <a:t>infinitely many steps.</a:t>
            </a:r>
          </a:p>
          <a:p>
            <a:pPr algn="l"/>
            <a:endParaRPr lang="en-US" sz="800" dirty="0">
              <a:solidFill>
                <a:srgbClr val="663333"/>
              </a:solidFill>
              <a:cs typeface="Gill Sans" charset="0"/>
            </a:endParaRPr>
          </a:p>
          <a:p>
            <a:pPr algn="l"/>
            <a:r>
              <a:rPr lang="en-US" sz="1700" dirty="0">
                <a:solidFill>
                  <a:srgbClr val="663333"/>
                </a:solidFill>
                <a:latin typeface="ＭＳ ゴシック" charset="0"/>
                <a:ea typeface="ＭＳ ゴシック" charset="0"/>
                <a:cs typeface="ＭＳ ゴシック" charset="0"/>
                <a:sym typeface="ＭＳ ゴシック" charset="0"/>
              </a:rPr>
              <a:t>b.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  It</a:t>
            </a:r>
            <a:r>
              <a:rPr lang="ja-JP" altLang="en-US" sz="1700" dirty="0">
                <a:solidFill>
                  <a:srgbClr val="663333"/>
                </a:solidFill>
                <a:latin typeface="Arial"/>
                <a:cs typeface="Gill Sans" charset="0"/>
              </a:rPr>
              <a:t>’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s </a:t>
            </a:r>
            <a:r>
              <a:rPr lang="ja-JP" altLang="en-US" sz="1700" dirty="0">
                <a:solidFill>
                  <a:srgbClr val="663333"/>
                </a:solidFill>
                <a:latin typeface="Arial"/>
                <a:cs typeface="Gill Sans" charset="0"/>
              </a:rPr>
              <a:t>“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jolly obvious</a:t>
            </a:r>
            <a:r>
              <a:rPr lang="ja-JP" altLang="en-US" sz="1700" dirty="0">
                <a:solidFill>
                  <a:srgbClr val="663333"/>
                </a:solidFill>
                <a:latin typeface="Arial"/>
                <a:cs typeface="Gill Sans" charset="0"/>
              </a:rPr>
              <a:t>”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 that </a:t>
            </a:r>
          </a:p>
          <a:p>
            <a:pPr marL="482186" lvl="1"/>
            <a:r>
              <a:rPr lang="en-US" sz="1700" dirty="0">
                <a:solidFill>
                  <a:srgbClr val="663333"/>
                </a:solidFill>
                <a:cs typeface="Gill Sans" charset="0"/>
              </a:rPr>
              <a:t>we</a:t>
            </a:r>
            <a:r>
              <a:rPr lang="ja-JP" altLang="en-US" sz="1700" dirty="0">
                <a:solidFill>
                  <a:srgbClr val="663333"/>
                </a:solidFill>
                <a:latin typeface="Arial"/>
                <a:cs typeface="Gill Sans" charset="0"/>
              </a:rPr>
              <a:t>’</a:t>
            </a:r>
            <a:r>
              <a:rPr lang="en-US" sz="1700" dirty="0" err="1">
                <a:solidFill>
                  <a:srgbClr val="663333"/>
                </a:solidFill>
                <a:cs typeface="Gill Sans" charset="0"/>
              </a:rPr>
              <a:t>ve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 covered every case!</a:t>
            </a:r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1277654" y="956044"/>
            <a:ext cx="3972595" cy="195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dirty="0">
                <a:solidFill>
                  <a:srgbClr val="663333"/>
                </a:solidFill>
                <a:latin typeface="ＭＳ ゴシック" charset="0"/>
                <a:ea typeface="ＭＳ ゴシック" charset="0"/>
                <a:cs typeface="ＭＳ ゴシック" charset="0"/>
                <a:sym typeface="ＭＳ ゴシック" charset="0"/>
              </a:rPr>
              <a:t>➀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  Remark that</a:t>
            </a:r>
            <a:r>
              <a:rPr lang="en-US" sz="1700" dirty="0">
                <a:cs typeface="Gill Sans" charset="0"/>
              </a:rPr>
              <a:t>   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a</a:t>
            </a:r>
            <a:r>
              <a:rPr lang="en-US" sz="1700" baseline="-6000" dirty="0">
                <a:solidFill>
                  <a:srgbClr val="FF3333"/>
                </a:solidFill>
                <a:cs typeface="Gill Sans" charset="0"/>
              </a:rPr>
              <a:t>1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  =  1  =  (1)!</a:t>
            </a:r>
            <a:endParaRPr lang="en-US" sz="1900" dirty="0">
              <a:cs typeface="Gill Sans" charset="0"/>
            </a:endParaRPr>
          </a:p>
          <a:p>
            <a:pPr algn="l"/>
            <a:endParaRPr lang="en-US" sz="800" dirty="0">
              <a:cs typeface="Gill Sans" charset="0"/>
            </a:endParaRPr>
          </a:p>
          <a:p>
            <a:pPr algn="l"/>
            <a:r>
              <a:rPr lang="en-US" sz="1700" dirty="0">
                <a:solidFill>
                  <a:srgbClr val="663333"/>
                </a:solidFill>
                <a:latin typeface="ＭＳ ゴシック" charset="0"/>
                <a:ea typeface="ＭＳ ゴシック" charset="0"/>
                <a:cs typeface="ＭＳ ゴシック" charset="0"/>
                <a:sym typeface="ＭＳ ゴシック" charset="0"/>
              </a:rPr>
              <a:t>➁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  Notice that  if  we were to assume that</a:t>
            </a:r>
            <a:endParaRPr lang="en-US" sz="1700" dirty="0">
              <a:cs typeface="Gill Sans" charset="0"/>
            </a:endParaRPr>
          </a:p>
          <a:p>
            <a:pPr algn="l"/>
            <a:r>
              <a:rPr lang="en-US" sz="1700" dirty="0">
                <a:cs typeface="Gill Sans" charset="0"/>
              </a:rPr>
              <a:t>                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a</a:t>
            </a:r>
            <a:r>
              <a:rPr lang="en-US" sz="1700" baseline="-6000" dirty="0">
                <a:solidFill>
                  <a:srgbClr val="FF3333"/>
                </a:solidFill>
                <a:cs typeface="Gill Sans" charset="0"/>
              </a:rPr>
              <a:t>n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  =  n!</a:t>
            </a:r>
            <a:endParaRPr lang="en-US" sz="1700" dirty="0">
              <a:cs typeface="Gill Sans" charset="0"/>
            </a:endParaRPr>
          </a:p>
          <a:p>
            <a:pPr algn="l"/>
            <a:r>
              <a:rPr lang="en-US" sz="1700" dirty="0">
                <a:cs typeface="Gill Sans" charset="0"/>
              </a:rPr>
              <a:t>      </a:t>
            </a:r>
            <a:r>
              <a:rPr lang="en-US" sz="1700" dirty="0">
                <a:solidFill>
                  <a:srgbClr val="663333"/>
                </a:solidFill>
                <a:cs typeface="Gill Sans" charset="0"/>
              </a:rPr>
              <a:t>then</a:t>
            </a:r>
            <a:endParaRPr lang="en-US" sz="1700" dirty="0">
              <a:cs typeface="Gill Sans" charset="0"/>
            </a:endParaRPr>
          </a:p>
          <a:p>
            <a:pPr algn="l"/>
            <a:r>
              <a:rPr lang="en-US" sz="1700" dirty="0">
                <a:cs typeface="Gill Sans" charset="0"/>
              </a:rPr>
              <a:t>                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a</a:t>
            </a:r>
            <a:r>
              <a:rPr lang="en-US" sz="1700" baseline="-6000" dirty="0">
                <a:solidFill>
                  <a:srgbClr val="FF3333"/>
                </a:solidFill>
                <a:cs typeface="Gill Sans" charset="0"/>
              </a:rPr>
              <a:t>n+1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  =  (n+1) x a</a:t>
            </a:r>
            <a:r>
              <a:rPr lang="en-US" sz="1700" baseline="-6000" dirty="0">
                <a:solidFill>
                  <a:srgbClr val="FF3333"/>
                </a:solidFill>
                <a:cs typeface="Gill Sans" charset="0"/>
              </a:rPr>
              <a:t>n        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by our </a:t>
            </a:r>
            <a:r>
              <a:rPr lang="ja-JP" altLang="en-US" sz="1700" baseline="-6000" dirty="0">
                <a:solidFill>
                  <a:srgbClr val="3333FF"/>
                </a:solidFill>
                <a:latin typeface="Arial"/>
                <a:cs typeface="Gill Sans" charset="0"/>
              </a:rPr>
              <a:t>‘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rule</a:t>
            </a:r>
            <a:r>
              <a:rPr lang="ja-JP" altLang="en-US" sz="1700" baseline="-6000" dirty="0">
                <a:solidFill>
                  <a:srgbClr val="3333FF"/>
                </a:solidFill>
                <a:latin typeface="Arial"/>
                <a:cs typeface="Gill Sans" charset="0"/>
              </a:rPr>
              <a:t>’</a:t>
            </a:r>
            <a:endParaRPr lang="en-US" sz="1700" dirty="0">
              <a:solidFill>
                <a:srgbClr val="FF3333"/>
              </a:solidFill>
              <a:cs typeface="Gill Sans" charset="0"/>
            </a:endParaRPr>
          </a:p>
          <a:p>
            <a:pPr algn="l"/>
            <a:r>
              <a:rPr lang="en-US" sz="1700" dirty="0">
                <a:solidFill>
                  <a:srgbClr val="FF3333"/>
                </a:solidFill>
                <a:cs typeface="Gill Sans" charset="0"/>
              </a:rPr>
              <a:t>                       </a:t>
            </a:r>
            <a:r>
              <a:rPr lang="en-US" sz="1700" dirty="0" smtClean="0">
                <a:solidFill>
                  <a:srgbClr val="FF3333"/>
                </a:solidFill>
                <a:cs typeface="Gill Sans" charset="0"/>
              </a:rPr>
              <a:t> =  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(n+1) x (n!)</a:t>
            </a:r>
            <a:r>
              <a:rPr lang="en-US" sz="1700" baseline="-6000" dirty="0">
                <a:solidFill>
                  <a:srgbClr val="FF3333"/>
                </a:solidFill>
                <a:cs typeface="Gill Sans" charset="0"/>
              </a:rPr>
              <a:t>     </a:t>
            </a:r>
            <a:r>
              <a:rPr lang="en-US" sz="1700" baseline="-6000" dirty="0">
                <a:solidFill>
                  <a:srgbClr val="3333FF"/>
                </a:solidFill>
                <a:cs typeface="Gill Sans" charset="0"/>
              </a:rPr>
              <a:t>by our assumption</a:t>
            </a:r>
            <a:endParaRPr lang="en-US" sz="1700" dirty="0">
              <a:solidFill>
                <a:srgbClr val="FF3333"/>
              </a:solidFill>
              <a:cs typeface="Gill Sans" charset="0"/>
            </a:endParaRPr>
          </a:p>
          <a:p>
            <a:pPr algn="l"/>
            <a:r>
              <a:rPr lang="en-US" sz="1700" dirty="0">
                <a:solidFill>
                  <a:srgbClr val="FF3333"/>
                </a:solidFill>
                <a:cs typeface="Gill Sans" charset="0"/>
              </a:rPr>
              <a:t>                      </a:t>
            </a:r>
            <a:r>
              <a:rPr lang="en-US" sz="1700" dirty="0" smtClean="0">
                <a:solidFill>
                  <a:srgbClr val="FF3333"/>
                </a:solidFill>
                <a:cs typeface="Gill Sans" charset="0"/>
              </a:rPr>
              <a:t>  </a:t>
            </a:r>
            <a:r>
              <a:rPr lang="en-US" sz="1700" dirty="0">
                <a:solidFill>
                  <a:srgbClr val="FF3333"/>
                </a:solidFill>
                <a:cs typeface="Gill Sans" charset="0"/>
              </a:rPr>
              <a:t>=  (n+1)!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70757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Recursion and Induction</a:t>
            </a:r>
            <a:endParaRPr lang="en-US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673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True"/>
  <p:tag name="DEFAULTDISPLAYSOURCE" val="\documentclass{slides}\pagestyle{empty}&#10;\usepackage{color,amssymb,amsmath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True"/>
  <p:tag name="DEFAULTWORKAROUNDTRANSPARENCYBUG" val="False"/>
  <p:tag name="DEFAULTRESOLUTION" val="1200"/>
  <p:tag name="DEFAULTMAGNIFICATION" val="1.5"/>
  <p:tag name="DEFAULTFONTSIZE" val="10"/>
  <p:tag name="DEFAULTWIDTH" val="524"/>
  <p:tag name="DEFAULTHEIGHT" val="360"/>
</p:tagLst>
</file>

<file path=ppt/theme/theme1.xml><?xml version="1.0" encoding="utf-8"?>
<a:theme xmlns:a="http://schemas.openxmlformats.org/drawingml/2006/main" name="Custom Design">
  <a:themeElements>
    <a:clrScheme name="Custom Design 2">
      <a:dk1>
        <a:srgbClr val="737373"/>
      </a:dk1>
      <a:lt1>
        <a:srgbClr val="FFFFFF"/>
      </a:lt1>
      <a:dk2>
        <a:srgbClr val="4D59AB"/>
      </a:dk2>
      <a:lt2>
        <a:srgbClr val="FFFFFF"/>
      </a:lt2>
      <a:accent1>
        <a:srgbClr val="8A8F05"/>
      </a:accent1>
      <a:accent2>
        <a:srgbClr val="E0AD12"/>
      </a:accent2>
      <a:accent3>
        <a:srgbClr val="B2B5D2"/>
      </a:accent3>
      <a:accent4>
        <a:srgbClr val="DADADA"/>
      </a:accent4>
      <a:accent5>
        <a:srgbClr val="C4C6AA"/>
      </a:accent5>
      <a:accent6>
        <a:srgbClr val="CB9C0F"/>
      </a:accent6>
      <a:hlink>
        <a:srgbClr val="C27D05"/>
      </a:hlink>
      <a:folHlink>
        <a:srgbClr val="73246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4D59AB"/>
        </a:lt1>
        <a:dk2>
          <a:srgbClr val="000000"/>
        </a:dk2>
        <a:lt2>
          <a:srgbClr val="737373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000000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737373"/>
        </a:dk1>
        <a:lt1>
          <a:srgbClr val="FFFFFF"/>
        </a:lt1>
        <a:dk2>
          <a:srgbClr val="4D59AB"/>
        </a:dk2>
        <a:lt2>
          <a:srgbClr val="FFFFFF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DADADA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808080"/>
      </a:dk1>
      <a:lt1>
        <a:srgbClr val="FFFFFF"/>
      </a:lt1>
      <a:dk2>
        <a:srgbClr val="333333"/>
      </a:dk2>
      <a:lt2>
        <a:srgbClr val="FFFFFF"/>
      </a:lt2>
      <a:accent1>
        <a:srgbClr val="00CC99"/>
      </a:accent1>
      <a:accent2>
        <a:srgbClr val="3333CC"/>
      </a:accent2>
      <a:accent3>
        <a:srgbClr val="ADAD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SC"/>
        <a:ea typeface=""/>
        <a:cs typeface="Arial"/>
      </a:majorFont>
      <a:minorFont>
        <a:latin typeface="Franklin Gothic 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rnell 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nell 20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nell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Cornell-AI-seminar-2005</Template>
  <TotalTime>47619</TotalTime>
  <Pages>9</Pages>
  <Words>1547</Words>
  <Application>Microsoft Macintosh PowerPoint</Application>
  <PresentationFormat>On-screen Show (4:3)</PresentationFormat>
  <Paragraphs>270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Custom Design</vt:lpstr>
      <vt:lpstr>1_Default Design</vt:lpstr>
      <vt:lpstr>Cornell 2007</vt:lpstr>
      <vt:lpstr>CS 1114:  Objects, Events and Recursion</vt:lpstr>
      <vt:lpstr>Object behaviours</vt:lpstr>
      <vt:lpstr>Linked Lists Revisited</vt:lpstr>
      <vt:lpstr>Linked Lists Revisited</vt:lpstr>
      <vt:lpstr>Class Inheritance</vt:lpstr>
      <vt:lpstr>Events in MATLAB</vt:lpstr>
      <vt:lpstr>Events in MATLAB - example</vt:lpstr>
      <vt:lpstr>Recursion and Induction</vt:lpstr>
      <vt:lpstr>Recursion and Induction</vt:lpstr>
      <vt:lpstr>Recursion and Induction</vt:lpstr>
      <vt:lpstr>Recursion and Induction</vt:lpstr>
    </vt:vector>
  </TitlesOfParts>
  <Company>Cornell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CS100R</dc:title>
  <dc:creator>Ramin Zabih</dc:creator>
  <cp:lastModifiedBy>Graeme Bailey</cp:lastModifiedBy>
  <cp:revision>1610</cp:revision>
  <cp:lastPrinted>2011-03-01T13:45:11Z</cp:lastPrinted>
  <dcterms:created xsi:type="dcterms:W3CDTF">2005-11-13T21:53:06Z</dcterms:created>
  <dcterms:modified xsi:type="dcterms:W3CDTF">2011-03-13T22:39:25Z</dcterms:modified>
</cp:coreProperties>
</file>