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75" r:id="rId3"/>
    <p:sldId id="295" r:id="rId4"/>
    <p:sldId id="260" r:id="rId5"/>
    <p:sldId id="278" r:id="rId6"/>
    <p:sldId id="315" r:id="rId7"/>
    <p:sldId id="314" r:id="rId8"/>
    <p:sldId id="276" r:id="rId9"/>
    <p:sldId id="281" r:id="rId10"/>
    <p:sldId id="280" r:id="rId11"/>
    <p:sldId id="287" r:id="rId12"/>
    <p:sldId id="288" r:id="rId13"/>
    <p:sldId id="286" r:id="rId14"/>
    <p:sldId id="289" r:id="rId15"/>
    <p:sldId id="316" r:id="rId16"/>
    <p:sldId id="285" r:id="rId17"/>
    <p:sldId id="284" r:id="rId18"/>
    <p:sldId id="290" r:id="rId19"/>
    <p:sldId id="297" r:id="rId20"/>
    <p:sldId id="308" r:id="rId21"/>
    <p:sldId id="310" r:id="rId22"/>
    <p:sldId id="309" r:id="rId23"/>
    <p:sldId id="312" r:id="rId24"/>
    <p:sldId id="31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A1FF9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39" autoAdjust="0"/>
    <p:restoredTop sz="95276" autoAdjust="0"/>
  </p:normalViewPr>
  <p:slideViewPr>
    <p:cSldViewPr snapToObjects="1">
      <p:cViewPr>
        <p:scale>
          <a:sx n="94" d="100"/>
          <a:sy n="94" d="100"/>
        </p:scale>
        <p:origin x="-140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35C6-C336-7444-B6A8-977D706E8399}" type="datetimeFigureOut">
              <a:rPr lang="en-US" smtClean="0"/>
              <a:pPr/>
              <a:t>5/13/18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595E9-418C-DE4B-88AD-64761545F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57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5915B-4AB7-AB46-AAD2-6BBD6118932B}" type="datetimeFigureOut">
              <a:rPr lang="en-US" smtClean="0"/>
              <a:pPr/>
              <a:t>5/13/18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41758-ED71-374F-9C32-4279AC506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42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41758-ED71-374F-9C32-4279AC506B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9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724025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28166" y="1723912"/>
            <a:ext cx="6487668" cy="3152888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28166" y="1723912"/>
            <a:ext cx="6498159" cy="916641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62000" y="2743200"/>
            <a:ext cx="7543800" cy="8382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91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3200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31607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295400"/>
            <a:ext cx="3160713" cy="4830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t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4346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4800" y="3765549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3352802"/>
            <a:ext cx="8534400" cy="24426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1"/>
            <a:ext cx="8534400" cy="972671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04800" y="363538"/>
            <a:ext cx="853440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8" name="Straight Connector 7"/>
          <p:cNvCxnSpPr/>
          <p:nvPr/>
        </p:nvCxnSpPr>
        <p:spPr bwMode="auto">
          <a:xfrm>
            <a:off x="3048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482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191000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rgbClr val="3C8C9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09800"/>
            <a:ext cx="4192588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194175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799"/>
            <a:ext cx="4194175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304800" y="41148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457200" y="3276600"/>
            <a:ext cx="8534400" cy="685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Times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4800" y="4114800"/>
            <a:ext cx="8534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Lucida Grande" pitchFamily="-1" charset="0"/>
        <a:buChar char="►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Subclasses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2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1500" dirty="0"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Course(</a:t>
            </a:r>
            <a:r>
              <a:rPr lang="en-US" sz="1500" dirty="0">
                <a:latin typeface="American Typewriter Condensed"/>
                <a:cs typeface="American Typewriter Condensed"/>
              </a:rPr>
              <a:t>object):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"""An instance is a course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at Cornell. 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Maintains the name of the course, the roster </a:t>
            </a:r>
            <a:endParaRPr lang="en-US" sz="15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(list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of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of students registered for it), </a:t>
            </a:r>
            <a:endParaRPr lang="en-US" sz="15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and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 list of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of instructors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name: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Course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name [</a:t>
            </a:r>
            <a:r>
              <a:rPr lang="en-US" sz="1500" dirty="0" err="1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str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instructors: instructor net-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ids without duplicates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/>
            </a:r>
            <a:b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                 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[nonempty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list of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string]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roster: student net-ids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          [list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of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string, can be empty]"""</a:t>
            </a:r>
          </a:p>
          <a:p>
            <a:pPr marL="0" indent="0">
              <a:buFontTx/>
              <a:buNone/>
            </a:pPr>
            <a:r>
              <a:rPr lang="en-US" sz="1500" dirty="0" smtClean="0">
                <a:latin typeface="American Typewriter Condensed"/>
                <a:cs typeface="American Typewriter Condensed"/>
              </a:rPr>
              <a:t>   </a:t>
            </a:r>
            <a:endParaRPr lang="en-US" sz="1500" dirty="0"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15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, name, b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"""Instance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w/ name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instructors b, no students. 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It must COPY b.  Do not assign b to instructors.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Pre: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name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is a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string, b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is a non-empty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list"""</a:t>
            </a: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</a:t>
            </a:r>
            <a:r>
              <a:rPr lang="en-US" sz="15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# IMPLEMENT 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500" dirty="0" smtClean="0">
                <a:latin typeface="American Typewriter Condensed"/>
                <a:cs typeface="American Typewriter Condensed"/>
              </a:rPr>
              <a:t> 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add(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, n)</a:t>
            </a:r>
            <a:r>
              <a:rPr lang="en-US" sz="15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"""If student with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n is not in roster,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add </a:t>
            </a:r>
          </a:p>
          <a:p>
            <a:pPr marL="0" indent="0">
              <a:buFontTx/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student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 Do nothing if student is already there.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n is a valid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."""</a:t>
            </a: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</a:t>
            </a:r>
            <a:r>
              <a:rPr lang="en-US" sz="15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# IMPLEMENT ME</a:t>
            </a:r>
          </a:p>
          <a:p>
            <a:pPr marL="0" indent="0">
              <a:buFontTx/>
              <a:buNone/>
            </a:pPr>
            <a:endParaRPr lang="en-US" sz="1500" dirty="0"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eq</a:t>
            </a:r>
            <a:r>
              <a:rPr lang="en-US" sz="1500" dirty="0">
                <a:latin typeface="American Typewriter Condensed"/>
                <a:cs typeface="American Typewriter Condensed"/>
              </a:rPr>
              <a:t>__(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, </a:t>
            </a:r>
            <a:r>
              <a:rPr lang="en-US" sz="1500" dirty="0" err="1" smtClean="0">
                <a:latin typeface="American Typewriter Condensed"/>
                <a:cs typeface="American Typewriter Condensed"/>
              </a:rPr>
              <a:t>ob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"""Return True if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ob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is a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Course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with the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same 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name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and same set of instructors as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this;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otherwise return False"""</a:t>
            </a: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IMPLEMENT ME</a:t>
            </a: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__ne__(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, </a:t>
            </a:r>
            <a:r>
              <a:rPr lang="en-US" sz="1500" dirty="0" err="1" smtClean="0">
                <a:latin typeface="American Typewriter Condensed"/>
                <a:cs typeface="American Typewriter Condensed"/>
              </a:rPr>
              <a:t>ob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"""Return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False if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ob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is a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Course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with the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same   </a:t>
            </a: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name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and same set of instructors as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this;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otherwise return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True"""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FontTx/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IMPLEMENT ME IN ONE LINE</a:t>
            </a:r>
          </a:p>
          <a:p>
            <a:endParaRPr lang="en-US" sz="15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19100" y="1676400"/>
            <a:ext cx="0" cy="411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09600" y="47244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800600" y="1371600"/>
            <a:ext cx="0" cy="464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953000" y="49530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953000" y="32766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953000" y="16764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331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Question from Fall 2010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State the </a:t>
            </a:r>
            <a:r>
              <a:rPr lang="en-US" sz="2800" dirty="0"/>
              <a:t>purpose of a </a:t>
            </a:r>
            <a:r>
              <a:rPr lang="en-US" sz="2800" dirty="0" smtClean="0"/>
              <a:t>initializer. </a:t>
            </a:r>
            <a:r>
              <a:rPr lang="en-US" sz="2800" dirty="0"/>
              <a:t>C</a:t>
            </a:r>
            <a:r>
              <a:rPr lang="en-US" sz="2800" dirty="0" smtClean="0"/>
              <a:t>omplete </a:t>
            </a:r>
            <a:r>
              <a:rPr lang="en-US" sz="2800" dirty="0"/>
              <a:t>the </a:t>
            </a:r>
            <a:r>
              <a:rPr lang="en-US" sz="2800" dirty="0" smtClean="0"/>
              <a:t>body </a:t>
            </a:r>
            <a:r>
              <a:rPr lang="en-US" sz="2800" dirty="0"/>
              <a:t>of the constructor of </a:t>
            </a:r>
            <a:r>
              <a:rPr lang="en-US" sz="2800" dirty="0" smtClean="0">
                <a:latin typeface="American Typewriter Condensed"/>
                <a:cs typeface="American Typewriter Condensed"/>
              </a:rPr>
              <a:t>Course</a:t>
            </a:r>
            <a:r>
              <a:rPr lang="en-US" sz="2800" dirty="0" smtClean="0">
                <a:cs typeface="American Typewriter Condensed"/>
              </a:rPr>
              <a:t>, fulfilling this purpose.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cs typeface="American Typewriter Condensed"/>
              </a:rPr>
              <a:t>The purpose is to initialize instance attributes so that the invariants in the class are all satisfied.</a:t>
            </a:r>
          </a:p>
          <a:p>
            <a:pPr lvl="1">
              <a:lnSpc>
                <a:spcPct val="120000"/>
              </a:lnSpc>
            </a:pPr>
            <a:endParaRPr lang="en-US" sz="800" dirty="0" smtClean="0">
              <a:cs typeface="American Typewriter Condensed"/>
            </a:endParaRPr>
          </a:p>
          <a:p>
            <a:pPr marL="400050" lvl="1" indent="0">
              <a:buFontTx/>
              <a:buNone/>
            </a:pPr>
            <a:r>
              <a:rPr lang="en-US" sz="1400" dirty="0">
                <a:latin typeface="American Typewriter Condensed"/>
                <a:cs typeface="American Typewriter Condensed"/>
              </a:rPr>
              <a:t> </a:t>
            </a:r>
            <a:r>
              <a:rPr lang="en-US" sz="14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400" dirty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, name, b</a:t>
            </a:r>
            <a:r>
              <a:rPr lang="en-US" sz="2400" dirty="0">
                <a:latin typeface="American Typewriter Condensed"/>
                <a:cs typeface="American Typewriter Condensed"/>
              </a:rPr>
              <a:t>):</a:t>
            </a:r>
          </a:p>
          <a:p>
            <a:pPr marL="400050" lvl="1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"""Instance w/ name, instructors b, no students. </a:t>
            </a:r>
            <a:endParaRPr lang="en-US" sz="24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400050" lvl="1" indent="0">
              <a:buFontTx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Pre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: name is a string, b is a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non-empty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list"""</a:t>
            </a:r>
          </a:p>
          <a:p>
            <a:pPr marL="400050" lvl="1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.name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= name</a:t>
            </a:r>
          </a:p>
          <a:p>
            <a:pPr marL="400050" lvl="1" indent="0">
              <a:buFontTx/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.instructors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= b[:]  </a:t>
            </a:r>
            <a:r>
              <a:rPr lang="en-US" sz="24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Copies b</a:t>
            </a:r>
          </a:p>
          <a:p>
            <a:pPr marL="400050" lvl="1" indent="0">
              <a:buFontTx/>
              <a:buNone/>
            </a:pP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.roster</a:t>
            </a:r>
            <a:r>
              <a:rPr lang="en-US" sz="2400" dirty="0" smtClean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 = []            </a:t>
            </a:r>
            <a:r>
              <a:rPr lang="en-US" sz="24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Satisfy the invariant!</a:t>
            </a:r>
            <a:endParaRPr lang="en-US" sz="4400" dirty="0" smtClean="0"/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066800" y="3962400"/>
            <a:ext cx="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2608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Question from Fall 2010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en-US" dirty="0"/>
              <a:t>Complete the body of method </a:t>
            </a:r>
            <a:r>
              <a:rPr lang="en-US" dirty="0">
                <a:latin typeface="American Typewriter Condensed"/>
                <a:cs typeface="American Typewriter Condensed"/>
              </a:rPr>
              <a:t>add </a:t>
            </a:r>
            <a:r>
              <a:rPr lang="en-US" dirty="0"/>
              <a:t>of </a:t>
            </a:r>
            <a:r>
              <a:rPr lang="en-US" dirty="0">
                <a:latin typeface="American Typewriter Condensed"/>
                <a:cs typeface="American Typewriter Condensed"/>
              </a:rPr>
              <a:t>Course</a:t>
            </a:r>
          </a:p>
          <a:p>
            <a:pPr lvl="1">
              <a:lnSpc>
                <a:spcPct val="120000"/>
              </a:lnSpc>
            </a:pPr>
            <a:endParaRPr lang="en-US" sz="800" dirty="0" smtClean="0">
              <a:cs typeface="American Typewriter Condensed"/>
            </a:endParaRPr>
          </a:p>
          <a:p>
            <a:pPr marL="400050" lvl="1" indent="0">
              <a:buFontTx/>
              <a:buNone/>
            </a:pPr>
            <a:r>
              <a:rPr lang="en-US" sz="1100" dirty="0">
                <a:latin typeface="American Typewriter Condensed"/>
                <a:cs typeface="American Typewriter Condensed"/>
              </a:rPr>
              <a:t> </a:t>
            </a:r>
            <a:r>
              <a:rPr lang="en-US" sz="11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latin typeface="American Typewriter Condensed"/>
                <a:cs typeface="American Typewriter Condensed"/>
              </a:rPr>
              <a:t>add(</a:t>
            </a: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,n</a:t>
            </a:r>
            <a:r>
              <a:rPr lang="en-US" sz="2400" dirty="0">
                <a:latin typeface="American Typewriter Condensed"/>
                <a:cs typeface="American Typewriter Condensed"/>
              </a:rPr>
              <a:t>):</a:t>
            </a:r>
          </a:p>
          <a:p>
            <a:pPr marL="400050" lvl="1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"""If student with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n is not in roster, add </a:t>
            </a:r>
          </a:p>
          <a:p>
            <a:pPr marL="400050" lvl="1" indent="0">
              <a:buFontTx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student. Do nothing if student is already there.</a:t>
            </a:r>
          </a:p>
          <a:p>
            <a:pPr marL="400050" lvl="1" indent="0">
              <a:buFontTx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n is a valid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."""</a:t>
            </a:r>
          </a:p>
          <a:p>
            <a:pPr marL="400050" lvl="1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not n 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.roster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:</a:t>
            </a:r>
          </a:p>
          <a:p>
            <a:pPr marL="400050" lvl="1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 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.roster.append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(n)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066800" y="2590800"/>
            <a:ext cx="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447800" y="4343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664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Question from Fall 2010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en-US" dirty="0" smtClean="0"/>
              <a:t>Complete </a:t>
            </a:r>
            <a:r>
              <a:rPr lang="en-US" dirty="0"/>
              <a:t>body of method </a:t>
            </a:r>
            <a:r>
              <a:rPr lang="en-US" dirty="0">
                <a:latin typeface="American Typewriter Condensed"/>
                <a:cs typeface="American Typewriter Condensed"/>
              </a:rPr>
              <a:t>__</a:t>
            </a:r>
            <a:r>
              <a:rPr lang="en-US" dirty="0" err="1">
                <a:latin typeface="American Typewriter Condensed"/>
                <a:cs typeface="American Typewriter Condensed"/>
              </a:rPr>
              <a:t>eq</a:t>
            </a:r>
            <a:r>
              <a:rPr lang="en-US" dirty="0">
                <a:latin typeface="American Typewriter Condensed"/>
                <a:cs typeface="American Typewriter Condensed"/>
              </a:rPr>
              <a:t>__</a:t>
            </a:r>
            <a:r>
              <a:rPr lang="en-US" dirty="0"/>
              <a:t> of </a:t>
            </a:r>
            <a:r>
              <a:rPr lang="en-US" dirty="0">
                <a:latin typeface="American Typewriter Condensed"/>
                <a:cs typeface="American Typewriter Condensed"/>
              </a:rPr>
              <a:t>Course</a:t>
            </a:r>
            <a:r>
              <a:rPr lang="en-US" dirty="0"/>
              <a:t>. </a:t>
            </a:r>
          </a:p>
          <a:p>
            <a:pPr lvl="1">
              <a:lnSpc>
                <a:spcPct val="120000"/>
              </a:lnSpc>
            </a:pPr>
            <a:endParaRPr lang="en-US" sz="800" dirty="0" smtClean="0">
              <a:cs typeface="American Typewriter Condensed"/>
            </a:endParaRPr>
          </a:p>
          <a:p>
            <a:pPr marL="400050" lvl="1" indent="0">
              <a:buFontTx/>
              <a:buNone/>
            </a:pPr>
            <a:r>
              <a:rPr lang="en-US" sz="1100" dirty="0">
                <a:latin typeface="American Typewriter Condensed"/>
                <a:cs typeface="American Typewriter Condensed"/>
              </a:rPr>
              <a:t> </a:t>
            </a:r>
            <a:r>
              <a:rPr lang="en-US" sz="11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eq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,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ob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400050" lvl="1" indent="0">
              <a:buFontTx/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"""Return True if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ob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is a Course with the same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name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and same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</a:t>
            </a:r>
          </a:p>
          <a:p>
            <a:pPr marL="400050" lvl="1" indent="0">
              <a:buFontTx/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set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of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instructors; otherwise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return False"""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not (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isinstance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ob,Course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)):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   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False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Check if instructors in </a:t>
            </a:r>
            <a:r>
              <a:rPr lang="en-US" sz="2000" dirty="0" err="1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ob</a:t>
            </a: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are in this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inst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ob.instructors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: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   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not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inst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.instructors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: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       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False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# If instructors of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ob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are those in self, same if length is same</a:t>
            </a:r>
          </a:p>
          <a:p>
            <a:pPr marL="400050" lvl="1" indent="0">
              <a:buFontTx/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.name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==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ob.name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and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len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.instructors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)==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len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ob.instructors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066800" y="2590800"/>
            <a:ext cx="0" cy="3505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36576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371600" y="47244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00200" y="5105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350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Question from Fall 2010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smtClean="0"/>
              <a:t>Complete </a:t>
            </a:r>
            <a:r>
              <a:rPr lang="en-US" dirty="0"/>
              <a:t>body of method </a:t>
            </a:r>
            <a:r>
              <a:rPr lang="en-US" dirty="0">
                <a:latin typeface="American Typewriter Condensed"/>
                <a:cs typeface="American Typewriter Condensed"/>
              </a:rPr>
              <a:t>__ne__</a:t>
            </a:r>
            <a:r>
              <a:rPr lang="en-US" dirty="0"/>
              <a:t> of </a:t>
            </a:r>
            <a:r>
              <a:rPr lang="en-US" dirty="0">
                <a:latin typeface="American Typewriter Condensed"/>
                <a:cs typeface="American Typewriter Condensed"/>
              </a:rPr>
              <a:t>Course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Your implementation should be a single line</a:t>
            </a:r>
            <a:r>
              <a:rPr lang="en-US" sz="2400" dirty="0"/>
              <a:t>.</a:t>
            </a:r>
          </a:p>
          <a:p>
            <a:pPr lvl="1">
              <a:lnSpc>
                <a:spcPct val="120000"/>
              </a:lnSpc>
            </a:pPr>
            <a:endParaRPr lang="en-US" sz="800" dirty="0" smtClean="0">
              <a:cs typeface="American Typewriter Condensed"/>
            </a:endParaRPr>
          </a:p>
          <a:p>
            <a:pPr marL="400050" lvl="1" indent="0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latin typeface="American Typewriter Condensed"/>
                <a:cs typeface="American Typewriter Condensed"/>
              </a:rPr>
              <a:t>__ne__(</a:t>
            </a:r>
            <a:r>
              <a:rPr lang="en-US" sz="24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,ob</a:t>
            </a:r>
            <a:r>
              <a:rPr lang="en-US" sz="2400" dirty="0">
                <a:latin typeface="American Typewriter Condensed"/>
                <a:cs typeface="American Typewriter Condensed"/>
              </a:rPr>
              <a:t>):</a:t>
            </a:r>
          </a:p>
          <a:p>
            <a:pPr marL="400050" lvl="1" indent="0">
              <a:buFontTx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"""Return False if </a:t>
            </a:r>
            <a:r>
              <a:rPr lang="en-US" sz="24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ob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is a Course with the same 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name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and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</a:p>
          <a:p>
            <a:pPr marL="400050" lvl="1" indent="0">
              <a:buFontTx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same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set of instructors as this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; otherwise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return True"""</a:t>
            </a:r>
          </a:p>
          <a:p>
            <a:pPr marL="400050" lvl="1" indent="0">
              <a:buFontTx/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IMPLEMENT ME IN ONE </a:t>
            </a:r>
            <a:r>
              <a:rPr lang="en-US" sz="24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LINE</a:t>
            </a:r>
          </a:p>
          <a:p>
            <a:pPr marL="400050" lvl="1" indent="0">
              <a:buFontTx/>
              <a:buNone/>
            </a:pPr>
            <a:r>
              <a:rPr lang="en-US" sz="24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not 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==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ob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Calls __</a:t>
            </a:r>
            <a:r>
              <a:rPr lang="en-US" sz="2400" dirty="0" err="1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eq</a:t>
            </a:r>
            <a:r>
              <a:rPr lang="en-US" sz="24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__</a:t>
            </a:r>
            <a:endParaRPr lang="en-US" sz="2400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43000" y="3200400"/>
            <a:ext cx="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8413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r>
              <a:rPr lang="en-US" sz="2800" dirty="0" smtClean="0"/>
              <a:t>Subclass conceptually is a subgroup of its parent class</a:t>
            </a:r>
          </a:p>
          <a:p>
            <a:pPr lvl="1"/>
            <a:r>
              <a:rPr lang="en-US" sz="2400" dirty="0" smtClean="0">
                <a:cs typeface="American Typewriter Condensed"/>
              </a:rPr>
              <a:t>Cat and Dog are both Animals, but are distinct</a:t>
            </a:r>
          </a:p>
          <a:p>
            <a:r>
              <a:rPr lang="en-US" sz="2800" dirty="0" smtClean="0"/>
              <a:t>Inherits </a:t>
            </a:r>
            <a:r>
              <a:rPr lang="en-US" sz="2800" b="1" dirty="0" smtClean="0"/>
              <a:t>attributes</a:t>
            </a:r>
            <a:r>
              <a:rPr lang="en-US" sz="2800" dirty="0" smtClean="0"/>
              <a:t> and </a:t>
            </a:r>
            <a:r>
              <a:rPr lang="en-US" sz="2800" b="1" dirty="0" smtClean="0"/>
              <a:t>methods</a:t>
            </a:r>
            <a:r>
              <a:rPr lang="en-US" sz="2800" dirty="0" smtClean="0"/>
              <a:t> of parent class</a:t>
            </a:r>
          </a:p>
          <a:p>
            <a:pPr lvl="1"/>
            <a:r>
              <a:rPr lang="en-US" sz="2400" dirty="0" smtClean="0">
                <a:cs typeface="American Typewriter Condensed"/>
              </a:rPr>
              <a:t>Can include additional ones that are unique to subclass</a:t>
            </a:r>
          </a:p>
          <a:p>
            <a:pPr lvl="1"/>
            <a:r>
              <a:rPr lang="en-US" sz="2400" dirty="0" smtClean="0">
                <a:cs typeface="American Typewriter Condensed"/>
              </a:rPr>
              <a:t>Overrides methods such as 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init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400" dirty="0" smtClean="0">
                <a:cs typeface="American Typewriter Condensed"/>
              </a:rPr>
              <a:t>to add functionality</a:t>
            </a:r>
          </a:p>
          <a:p>
            <a:pPr lvl="1"/>
            <a:r>
              <a:rPr lang="en-US" sz="2400" dirty="0" smtClean="0">
                <a:cs typeface="American Typewriter Condensed"/>
              </a:rPr>
              <a:t>When looking for an attribute/method, will resolve in the name in the following order (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object </a:t>
            </a:r>
            <a:r>
              <a:rPr lang="en-US" sz="2400" dirty="0" smtClean="0">
                <a:cs typeface="American Typewriter Condensed"/>
              </a:rPr>
              <a:t>is built-in class):</a:t>
            </a:r>
          </a:p>
          <a:p>
            <a:pPr marL="457200" lvl="1" indent="0">
              <a:buNone/>
            </a:pPr>
            <a:r>
              <a:rPr lang="en-US" sz="2400" dirty="0" smtClean="0">
                <a:cs typeface="American Typewriter Condensed"/>
              </a:rPr>
              <a:t>object </a:t>
            </a:r>
            <a:r>
              <a:rPr lang="is-IS" sz="2400" dirty="0"/>
              <a:t>→ </a:t>
            </a:r>
            <a:r>
              <a:rPr lang="is-IS" sz="2400" dirty="0" smtClean="0"/>
              <a:t>class </a:t>
            </a:r>
            <a:r>
              <a:rPr lang="is-IS" sz="2400" dirty="0"/>
              <a:t>→ </a:t>
            </a:r>
            <a:r>
              <a:rPr lang="is-IS" sz="2400" dirty="0" smtClean="0"/>
              <a:t>parent class </a:t>
            </a:r>
            <a:r>
              <a:rPr lang="is-IS" sz="2400" dirty="0"/>
              <a:t>→ </a:t>
            </a:r>
            <a:r>
              <a:rPr lang="is-IS" sz="2400" dirty="0" smtClean="0"/>
              <a:t>parent of parent </a:t>
            </a:r>
            <a:r>
              <a:rPr lang="is-IS" sz="2400" dirty="0"/>
              <a:t>→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object</a:t>
            </a:r>
            <a:endParaRPr lang="en-US" sz="2400" dirty="0" smtClean="0">
              <a:cs typeface="American Typewriter Condensed"/>
            </a:endParaRPr>
          </a:p>
          <a:p>
            <a:r>
              <a:rPr lang="en-US" dirty="0" err="1" smtClean="0">
                <a:latin typeface="American Typewriter Condensed"/>
                <a:cs typeface="American Typewriter Condensed"/>
              </a:rPr>
              <a:t>isinstance</a:t>
            </a:r>
            <a:r>
              <a:rPr lang="en-US" dirty="0" smtClean="0">
                <a:latin typeface="American Typewriter Condensed"/>
                <a:cs typeface="American Typewriter Condensed"/>
              </a:rPr>
              <a:t>(&lt;</a:t>
            </a:r>
            <a:r>
              <a:rPr lang="en-US" dirty="0" err="1" smtClean="0">
                <a:latin typeface="American Typewriter Condensed"/>
                <a:cs typeface="American Typewriter Condensed"/>
              </a:rPr>
              <a:t>obj</a:t>
            </a:r>
            <a:r>
              <a:rPr lang="en-US" dirty="0" smtClean="0">
                <a:latin typeface="American Typewriter Condensed"/>
                <a:cs typeface="American Typewriter Condensed"/>
              </a:rPr>
              <a:t>&gt;, &lt;class&gt;)</a:t>
            </a:r>
            <a:endParaRPr lang="en-US" dirty="0" smtClean="0">
              <a:cs typeface="American Typewriter Condensed"/>
            </a:endParaRPr>
          </a:p>
          <a:p>
            <a:pPr lvl="1"/>
            <a:r>
              <a:rPr lang="en-US" sz="2400" dirty="0" smtClean="0">
                <a:cs typeface="American Typewriter Condensed"/>
              </a:rPr>
              <a:t>True if &lt;</a:t>
            </a:r>
            <a:r>
              <a:rPr lang="en-US" sz="2400" dirty="0" err="1" smtClean="0">
                <a:cs typeface="American Typewriter Condensed"/>
              </a:rPr>
              <a:t>obj</a:t>
            </a:r>
            <a:r>
              <a:rPr lang="en-US" sz="2400" dirty="0" smtClean="0">
                <a:cs typeface="American Typewriter Condensed"/>
              </a:rPr>
              <a:t>&gt;’s class is &lt;class&gt; or is a subclass of &lt;class&gt;</a:t>
            </a:r>
            <a:endParaRPr lang="en-US" sz="2400" dirty="0" smtClean="0">
              <a:latin typeface="American Typewriter Condensed"/>
              <a:cs typeface="American Typewriter Condensed"/>
            </a:endParaRPr>
          </a:p>
          <a:p>
            <a:pPr lvl="1"/>
            <a:r>
              <a:rPr lang="en-US" sz="2400" dirty="0" err="1" smtClean="0">
                <a:latin typeface="American Typewriter Condensed"/>
                <a:cs typeface="American Typewriter Condensed"/>
              </a:rPr>
              <a:t>isinstance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(p, Point)</a:t>
            </a:r>
            <a:endParaRPr lang="en-US" sz="2400" dirty="0">
              <a:cs typeface="American Typewriter Condensed"/>
            </a:endParaRPr>
          </a:p>
          <a:p>
            <a:pPr lvl="1"/>
            <a:endParaRPr lang="en-US" sz="2400" dirty="0" smtClean="0">
              <a:cs typeface="American Typewriter Condense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Review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8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instance of Course always has a lecture, and it may have a set of recitation or lab sections, as does CS 1110. Students register in the lecture and in a section (if there are sections). </a:t>
            </a:r>
            <a:endParaRPr lang="en-US" sz="2800" dirty="0" smtClean="0"/>
          </a:p>
          <a:p>
            <a:r>
              <a:rPr lang="en-US" sz="2800" dirty="0" smtClean="0"/>
              <a:t>For this we have </a:t>
            </a:r>
            <a:r>
              <a:rPr lang="en-US" sz="2800" dirty="0"/>
              <a:t>two other </a:t>
            </a:r>
            <a:r>
              <a:rPr lang="en-US" sz="2800" dirty="0" smtClean="0"/>
              <a:t>classes: Lecture and Section. </a:t>
            </a:r>
            <a:r>
              <a:rPr lang="en-US" sz="2800" dirty="0"/>
              <a:t>We show only components that are of </a:t>
            </a:r>
            <a:r>
              <a:rPr lang="en-US" sz="2800" dirty="0" smtClean="0"/>
              <a:t>interest for this question.</a:t>
            </a:r>
          </a:p>
          <a:p>
            <a:r>
              <a:rPr lang="en-US" sz="2800" dirty="0" smtClean="0"/>
              <a:t>Make sure invariants are enforced at all times</a:t>
            </a:r>
            <a:endParaRPr lang="en-US" dirty="0"/>
          </a:p>
          <a:p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0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1500" dirty="0">
                <a:latin typeface="American Typewriter Condensed"/>
                <a:cs typeface="American Typewriter Condensed"/>
              </a:rPr>
              <a:t> Lecture(Course):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is a lecture, with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list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of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sections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err="1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seclist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: sections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associated with lecture.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       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[list of Section;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can be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empty]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</a:t>
            </a:r>
          </a:p>
          <a:p>
            <a:pPr marL="0" indent="0">
              <a:buNone/>
            </a:pPr>
            <a:endParaRPr lang="en-US" sz="15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15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, n</a:t>
            </a:r>
            <a:r>
              <a:rPr lang="en-US" sz="1500" dirty="0">
                <a:latin typeface="American Typewriter Condensed"/>
                <a:cs typeface="American Typewriter Condensed"/>
              </a:rPr>
              <a:t>, 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"""Instance w/ name, instructors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no students.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It must COPY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  Do not assign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to instructors.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Pre: name is a string,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is a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nonemepty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list"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 smtClean="0">
                <a:latin typeface="American Typewriter Condensed"/>
                <a:cs typeface="American Typewriter Condensed"/>
              </a:rPr>
              <a:t>       </a:t>
            </a:r>
            <a:r>
              <a:rPr lang="en-US" sz="1500" dirty="0"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super().__</a:t>
            </a:r>
            <a:r>
              <a:rPr lang="en-US" sz="1500" dirty="0" err="1" smtClean="0">
                <a:latin typeface="American Typewriter Condensed"/>
                <a:cs typeface="American Typewriter Condensed"/>
              </a:rPr>
              <a:t>init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__(n, </a:t>
            </a:r>
            <a:r>
              <a:rPr lang="en-US" sz="1500" dirty="0" err="1" smtClean="0"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latin typeface="American Typewriter Condensed"/>
                <a:cs typeface="American Typewriter Condensed"/>
              </a:rPr>
              <a:t>)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.seclist</a:t>
            </a:r>
            <a:r>
              <a:rPr lang="en-US" sz="1500" dirty="0">
                <a:latin typeface="American Typewriter Condensed"/>
                <a:cs typeface="American Typewriter Condensed"/>
              </a:rPr>
              <a:t> = []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1500" dirty="0">
                <a:latin typeface="American Typewriter Condensed"/>
                <a:cs typeface="American Typewriter Condensed"/>
              </a:rPr>
              <a:t> Section(Course):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is a section associated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w/ a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lecture"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"”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err="1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mainlecture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: lecture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this section is associated.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                   [Lecture; should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not be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None]"""</a:t>
            </a:r>
            <a:endParaRPr lang="en-US" sz="15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endParaRPr lang="en-US" sz="15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1500" dirty="0">
                <a:latin typeface="American Typewriter Condensed"/>
                <a:cs typeface="American Typewriter Condensed"/>
              </a:rPr>
              <a:t>__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15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, n</a:t>
            </a:r>
            <a:r>
              <a:rPr lang="en-US" sz="1500" dirty="0">
                <a:latin typeface="American Typewriter Condensed"/>
                <a:cs typeface="American Typewriter Condensed"/>
              </a:rPr>
              <a:t>, </a:t>
            </a:r>
            <a:r>
              <a:rPr lang="en-US" sz="1500" dirty="0" err="1" smtClean="0">
                <a:latin typeface="American Typewriter Condensed"/>
                <a:cs typeface="American Typewriter Condensed"/>
              </a:rPr>
              <a:t>ls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, </a:t>
            </a:r>
            <a:r>
              <a:rPr lang="en-US" sz="1500" dirty="0" err="1" smtClean="0">
                <a:latin typeface="American Typewriter Condensed"/>
                <a:cs typeface="American Typewriter Condensed"/>
              </a:rPr>
              <a:t>lec</a:t>
            </a:r>
            <a:r>
              <a:rPr lang="en-US" sz="15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15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 w/ name, instructors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no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students AND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primary lecture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 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Pre: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name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 string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list, </a:t>
            </a:r>
            <a:r>
              <a:rPr lang="en-US" sz="1500" dirty="0" err="1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 Lecture"""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       # IMPLEMENT ME</a:t>
            </a:r>
          </a:p>
          <a:p>
            <a:pPr marL="0" indent="0">
              <a:buNone/>
            </a:pPr>
            <a:endParaRPr lang="en-US" sz="15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</a:t>
            </a:r>
            <a:r>
              <a:rPr lang="en-US" sz="15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5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>
                <a:latin typeface="American Typewriter Condensed"/>
                <a:cs typeface="American Typewriter Condensed"/>
              </a:rPr>
              <a:t>add(</a:t>
            </a:r>
            <a:r>
              <a:rPr lang="en-US" sz="15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500" dirty="0" err="1">
                <a:latin typeface="American Typewriter Condensed"/>
                <a:cs typeface="American Typewriter Condensed"/>
              </a:rPr>
              <a:t>,n</a:t>
            </a:r>
            <a:r>
              <a:rPr lang="en-US" sz="15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"""If student with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n is not in roster of </a:t>
            </a:r>
            <a:endParaRPr lang="en-US" sz="15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section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add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student to this section AND the </a:t>
            </a:r>
            <a:endParaRPr lang="en-US" sz="15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main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lecture.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Do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nothing 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if </a:t>
            </a: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already there.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n is a valid </a:t>
            </a:r>
            <a:r>
              <a:rPr lang="en-US" sz="15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15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."""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#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IMPLEMENT 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</a:t>
            </a:r>
            <a:r>
              <a:rPr lang="en-US" dirty="0" smtClean="0"/>
              <a:t>18</a:t>
            </a:r>
            <a:r>
              <a:rPr lang="en-US" dirty="0"/>
              <a:t>5/13/18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31800" y="1600200"/>
            <a:ext cx="0" cy="30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09600" y="32766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800600" y="1676400"/>
            <a:ext cx="0" cy="434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953000" y="29718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953000" y="46482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994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from Fall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, n</a:t>
            </a:r>
            <a:r>
              <a:rPr lang="en-US" sz="2000" dirty="0">
                <a:latin typeface="American Typewriter Condensed"/>
                <a:cs typeface="American Typewriter Condensed"/>
              </a:rPr>
              <a:t>,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ls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,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lec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 w/ name, instructors </a:t>
            </a:r>
            <a:r>
              <a:rPr lang="en-US" sz="2000" dirty="0" err="1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</a:t>
            </a:r>
            <a:endParaRPr lang="en-US" sz="20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 students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AND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main lecture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Pre: name a string,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ls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list,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Lecture"""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super().__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init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n,ls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.mainlecture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lec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  </a:t>
            </a: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add(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,n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"""If student with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n is not in </a:t>
            </a:r>
            <a:endParaRPr lang="en-US" sz="20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roster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of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section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add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student to </a:t>
            </a:r>
            <a:endParaRPr lang="en-US" sz="20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this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section AND the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main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lecture.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Do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nothing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if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already there.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n is a valid 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netID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."""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 # Calls old version of add to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# add to roster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super().add(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, n)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   # Add to lecture roster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.mainlecture.add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1752600"/>
            <a:ext cx="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1752600"/>
            <a:ext cx="0" cy="3657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3061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 smtClean="0"/>
              <a:t>Two Example Classes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3886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class A(object): </a:t>
            </a:r>
            <a:endParaRPr lang="en-US" sz="20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x</a:t>
            </a:r>
            <a:r>
              <a:rPr lang="en-US" sz="2000" dirty="0">
                <a:latin typeface="American Typewriter Condensed"/>
                <a:cs typeface="American Typewriter Condensed"/>
              </a:rPr>
              <a:t>=3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y</a:t>
            </a:r>
            <a:r>
              <a:rPr lang="en-US" sz="2000" dirty="0">
                <a:latin typeface="American Typewriter Condensed"/>
                <a:cs typeface="American Typewriter Condensed"/>
              </a:rPr>
              <a:t>=5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self,y</a:t>
            </a:r>
            <a:r>
              <a:rPr lang="en-US" sz="2000" dirty="0"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self.y</a:t>
            </a:r>
            <a:r>
              <a:rPr lang="en-US" sz="2000" dirty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y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f(self):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return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self.g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latin typeface="American Typewriter Condensed"/>
                <a:cs typeface="American Typewriter Condensed"/>
              </a:rPr>
              <a:t> g(self):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return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self.x+self.y</a:t>
            </a:r>
            <a:endParaRPr lang="en-US" sz="2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￼￼￼￼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3886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class B(A):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y=4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z=10</a:t>
            </a:r>
            <a:endParaRPr lang="en-US" sz="2000" dirty="0">
              <a:solidFill>
                <a:schemeClr val="tx1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__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__(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self,x,y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self.x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= x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self.y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= 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g(self):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return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self.x+self.z</a:t>
            </a:r>
            <a:endParaRPr lang="en-US" sz="2000" dirty="0">
              <a:solidFill>
                <a:schemeClr val="tx1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h(self):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merican Typewriter Condensed"/>
                <a:cs typeface="American Typewriter Condensed"/>
              </a:rPr>
              <a:t>       return 42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1676400"/>
            <a:ext cx="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85800" y="27432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" y="3581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8580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016500" y="2590800"/>
            <a:ext cx="127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016500" y="37338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029200" y="4572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800600" y="1676400"/>
            <a:ext cx="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Content Placeholder 3"/>
          <p:cNvSpPr txBox="1">
            <a:spLocks/>
          </p:cNvSpPr>
          <p:nvPr/>
        </p:nvSpPr>
        <p:spPr bwMode="auto">
          <a:xfrm>
            <a:off x="304800" y="5181600"/>
            <a:ext cx="419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>
                <a:solidFill>
                  <a:srgbClr val="800000"/>
                </a:solidFill>
              </a:rPr>
              <a:t>Execute: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&gt;&gt;&gt; a = A(1)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&gt;&gt;&gt; b = B(7,3)</a:t>
            </a: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51799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Class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9436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class</a:t>
            </a:r>
            <a:r>
              <a:rPr lang="en-US" dirty="0" smtClean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 &lt;name&gt;(&lt;optional superclass&gt;)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   </a:t>
            </a:r>
            <a:r>
              <a:rPr lang="en-US" dirty="0" smtClean="0">
                <a:solidFill>
                  <a:srgbClr val="008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"</a:t>
            </a:r>
            <a:r>
              <a:rPr lang="en-US" dirty="0">
                <a:solidFill>
                  <a:srgbClr val="008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""Class specification"""</a:t>
            </a:r>
            <a:endParaRPr lang="en-US" dirty="0" smtClean="0">
              <a:solidFill>
                <a:srgbClr val="008000"/>
              </a:solidFill>
              <a:latin typeface="American Typewriter Condensed"/>
              <a:ea typeface="ＭＳ Ｐゴシック" charset="0"/>
              <a:cs typeface="American Typewriter Condensed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latin typeface="American Typewriter Condensed"/>
                <a:ea typeface="ＭＳ Ｐゴシック" charset="0"/>
                <a:cs typeface="American Typewriter Condensed"/>
              </a:rPr>
              <a:t>	class variables (format: </a:t>
            </a:r>
            <a:r>
              <a:rPr lang="en-US" dirty="0" err="1" smtClean="0">
                <a:latin typeface="American Typewriter Condensed"/>
                <a:ea typeface="ＭＳ Ｐゴシック" charset="0"/>
                <a:cs typeface="American Typewriter Condensed"/>
              </a:rPr>
              <a:t>Class.variable</a:t>
            </a:r>
            <a:r>
              <a:rPr lang="en-US" dirty="0" smtClean="0">
                <a:latin typeface="American Typewriter Condensed"/>
                <a:ea typeface="ＭＳ Ｐゴシック" charset="0"/>
                <a:cs typeface="American Typewriter Condensed"/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 </a:t>
            </a:r>
            <a:r>
              <a:rPr lang="en-US" dirty="0" smtClean="0">
                <a:latin typeface="American Typewriter Condensed"/>
                <a:ea typeface="ＭＳ Ｐゴシック" charset="0"/>
                <a:cs typeface="American Typewriter Condensed"/>
              </a:rPr>
              <a:t>   initializer </a:t>
            </a: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(__</a:t>
            </a:r>
            <a:r>
              <a:rPr lang="en-US" dirty="0" err="1">
                <a:latin typeface="American Typewriter Condensed"/>
                <a:ea typeface="ＭＳ Ｐゴシック" charset="0"/>
                <a:cs typeface="American Typewriter Condensed"/>
              </a:rPr>
              <a:t>init</a:t>
            </a: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__</a:t>
            </a:r>
            <a:r>
              <a:rPr lang="en-US" dirty="0" smtClean="0">
                <a:latin typeface="American Typewriter Condensed"/>
                <a:ea typeface="ＭＳ Ｐゴシック" charset="0"/>
                <a:cs typeface="American Typewriter Condensed"/>
              </a:rPr>
              <a:t>)</a:t>
            </a:r>
            <a:endParaRPr lang="en-US" dirty="0">
              <a:latin typeface="American Typewriter Condensed"/>
              <a:ea typeface="ＭＳ Ｐゴシック" charset="0"/>
              <a:cs typeface="American Typewriter Condensed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latin typeface="American Typewriter Condensed"/>
                <a:ea typeface="ＭＳ Ｐゴシック" charset="0"/>
                <a:cs typeface="American Typewriter Condensed"/>
              </a:rPr>
              <a:t>    special method definitions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American Typewriter Condensed"/>
                <a:ea typeface="ＭＳ Ｐゴシック" charset="0"/>
                <a:cs typeface="American Typewriter Condensed"/>
              </a:rPr>
              <a:t>	</a:t>
            </a:r>
            <a:r>
              <a:rPr lang="en-US" dirty="0" smtClean="0">
                <a:latin typeface="American Typewriter Condensed"/>
                <a:ea typeface="ＭＳ Ｐゴシック" charset="0"/>
                <a:cs typeface="American Typewriter Condensed"/>
              </a:rPr>
              <a:t>other method definitions</a:t>
            </a:r>
            <a:endParaRPr lang="en-US" dirty="0">
              <a:latin typeface="American Typewriter Condensed"/>
              <a:ea typeface="ＭＳ Ｐゴシック" charset="0"/>
              <a:cs typeface="American Typewriter Condense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5/13/18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5029200" y="1988874"/>
            <a:ext cx="3657600" cy="533400"/>
          </a:xfrm>
          <a:prstGeom prst="wedgeRoundRectCallout">
            <a:avLst>
              <a:gd name="adj1" fmla="val -62667"/>
              <a:gd name="adj2" fmla="val -85933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Class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type to extend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57200" y="2057400"/>
            <a:ext cx="0" cy="30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4800600" y="3581400"/>
            <a:ext cx="3352800" cy="16764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charset="0"/>
              </a:rPr>
              <a:t>   •</a:t>
            </a:r>
            <a:r>
              <a:rPr lang="en-US" sz="2400" dirty="0" smtClean="0">
                <a:solidFill>
                  <a:schemeClr val="tx1"/>
                </a:solidFill>
                <a:latin typeface="Times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Every class must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</a:t>
            </a:r>
            <a:b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</a:b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 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extend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charset="0"/>
              </a:rPr>
              <a:t>something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" charset="0"/>
              </a:rPr>
              <a:t>   • </a:t>
            </a:r>
            <a:r>
              <a:rPr lang="en-US" sz="2400" dirty="0" smtClean="0">
                <a:solidFill>
                  <a:schemeClr val="tx1"/>
                </a:solidFill>
                <a:latin typeface="Times" charset="0"/>
              </a:rPr>
              <a:t>Most classes extend</a:t>
            </a:r>
            <a:br>
              <a:rPr lang="en-US" sz="2400" dirty="0" smtClean="0">
                <a:solidFill>
                  <a:schemeClr val="tx1"/>
                </a:solidFill>
                <a:latin typeface="Times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object</a:t>
            </a:r>
            <a:r>
              <a:rPr lang="en-US" sz="2400" dirty="0" smtClean="0">
                <a:solidFill>
                  <a:schemeClr val="tx1"/>
                </a:solidFill>
                <a:latin typeface="Times" charset="0"/>
              </a:rPr>
              <a:t> implicitly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006775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Fall 2013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B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id2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8" name="Content Placeholder 3"/>
          <p:cNvSpPr txBox="1">
            <a:spLocks/>
          </p:cNvSpPr>
          <p:nvPr/>
        </p:nvSpPr>
        <p:spPr bwMode="auto">
          <a:xfrm>
            <a:off x="4076700" y="4495800"/>
            <a:ext cx="201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>
                <a:solidFill>
                  <a:srgbClr val="800000"/>
                </a:solidFill>
              </a:rPr>
              <a:t>Execute: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&gt;&gt;&gt; a = A(1)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&gt;&gt;&gt; b = B(7,3)</a:t>
            </a: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304347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B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id2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(1)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a.y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 smtClean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1 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    </a:t>
            </a:r>
            <a:r>
              <a:rPr lang="en-US" sz="2400" dirty="0" smtClean="0">
                <a:latin typeface="Times New Roman"/>
                <a:cs typeface="Times New Roman"/>
              </a:rPr>
              <a:t>(2)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a.z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</a:t>
            </a:r>
            <a:r>
              <a:rPr lang="en-US" sz="2400" dirty="0" smtClean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ERROR</a:t>
            </a:r>
            <a:endParaRPr lang="en-US" sz="2400" dirty="0">
              <a:solidFill>
                <a:srgbClr val="FFFFFF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(3)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b.x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 smtClean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7    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 </a:t>
            </a:r>
            <a:r>
              <a:rPr lang="en-US" sz="2400" dirty="0" smtClean="0">
                <a:latin typeface="Times New Roman"/>
                <a:cs typeface="Times New Roman"/>
              </a:rPr>
              <a:t>(4)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B.x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</a:t>
            </a:r>
            <a:r>
              <a:rPr lang="en-US" sz="2400" dirty="0" smtClean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3</a:t>
            </a:r>
            <a:endParaRPr lang="en-US" sz="2400" dirty="0">
              <a:solidFill>
                <a:srgbClr val="FFFFFF"/>
              </a:solidFill>
              <a:latin typeface="American Typewriter Condensed"/>
              <a:cs typeface="American Typewriter Condensed"/>
            </a:endParaRP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11797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B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id2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(1)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a.y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1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 smtClean="0">
                <a:latin typeface="Times New Roman"/>
                <a:cs typeface="Times New Roman"/>
              </a:rPr>
              <a:t>(2)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a.z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ERROR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(3)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b.x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7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 smtClean="0">
                <a:latin typeface="Times New Roman"/>
                <a:cs typeface="Times New Roman"/>
              </a:rPr>
              <a:t>(4)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B.x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3</a:t>
            </a:r>
            <a:endParaRPr lang="en-US" sz="24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04538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B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id2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(1)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a.f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 smtClean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4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 smtClean="0">
                <a:latin typeface="Times New Roman"/>
                <a:cs typeface="Times New Roman"/>
              </a:rPr>
              <a:t>(2)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a.h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  </a:t>
            </a:r>
            <a:r>
              <a:rPr lang="en-US" sz="2400" dirty="0" smtClean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ERROR</a:t>
            </a:r>
            <a:endParaRPr lang="en-US" sz="2400" dirty="0">
              <a:solidFill>
                <a:srgbClr val="FFFFFF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(3)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b.f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 smtClean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17</a:t>
            </a:r>
            <a:r>
              <a:rPr lang="en-US" sz="2400" dirty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sz="2400" dirty="0" smtClean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X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(4)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.g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 smtClean="0">
                <a:solidFill>
                  <a:srgbClr val="FFFFFF"/>
                </a:solidFill>
                <a:latin typeface="American Typewriter Condensed"/>
                <a:cs typeface="American Typewriter Condensed"/>
              </a:rPr>
              <a:t>17</a:t>
            </a:r>
            <a:endParaRPr lang="en-US" sz="2400" dirty="0">
              <a:solidFill>
                <a:srgbClr val="FFFFFF"/>
              </a:solidFill>
              <a:latin typeface="American Typewriter Condensed"/>
              <a:cs typeface="American Typewriter Condensed"/>
            </a:endParaRP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53012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31" idx="0"/>
            <a:endCxn id="25" idx="2"/>
          </p:cNvCxnSpPr>
          <p:nvPr/>
        </p:nvCxnSpPr>
        <p:spPr bwMode="auto">
          <a:xfrm flipV="1">
            <a:off x="2057400" y="3352800"/>
            <a:ext cx="0" cy="711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Fall 2013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854403"/>
            <a:ext cx="2438400" cy="14983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95924" y="140208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A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14400" y="1980997"/>
            <a:ext cx="21336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f()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4064203"/>
            <a:ext cx="2438400" cy="1574597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lIns="182880" tIns="0" anchor="ctr"/>
          <a:lstStyle/>
          <a:p>
            <a:pPr>
              <a:lnSpc>
                <a:spcPct val="130000"/>
              </a:lnSpc>
            </a:pPr>
            <a:endParaRPr lang="en-US" kern="1200" dirty="0" smtClean="0">
              <a:latin typeface="American Typewriter Condensed"/>
              <a:cs typeface="American Typewriter Condense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95924" y="3657600"/>
            <a:ext cx="880676" cy="463826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tIns="0" anchor="ctr"/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B</a:t>
            </a:r>
            <a:endParaRPr lang="en-US" sz="2000" b="1" kern="1200" dirty="0">
              <a:latin typeface="Times New Roman"/>
              <a:cs typeface="Times New Roman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828800" y="2392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252662" y="2392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828800" y="2819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252662" y="2819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5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14400" y="4267403"/>
            <a:ext cx="1981200" cy="11427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ea typeface="Times New Roman" pitchFamily="-1" charset="0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__(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h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g</a:t>
            </a:r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()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828800" y="467868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252662" y="467868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4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828800" y="5105400"/>
            <a:ext cx="271462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z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252662" y="5105400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10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6629400" y="2590393"/>
            <a:ext cx="1905000" cy="1754327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6629400" y="2056994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858000" y="335239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x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7162800" y="335239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7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848600" y="2590394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B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858000" y="3855314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162800" y="3855314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3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4076700" y="2666594"/>
            <a:ext cx="1905000" cy="1371600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4076700" y="2133195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id2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305300" y="3428595"/>
            <a:ext cx="271462" cy="381000"/>
          </a:xfrm>
          <a:prstGeom prst="rect">
            <a:avLst/>
          </a:prstGeom>
          <a:solidFill>
            <a:srgbClr val="FFE3B9"/>
          </a:solidFill>
          <a:ln w="0">
            <a:solidFill>
              <a:srgbClr val="FFE3B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y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610100" y="3428595"/>
            <a:ext cx="914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1</a:t>
            </a:r>
            <a:endParaRPr lang="en-US" sz="20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5295900" y="2666595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767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latin typeface="American Typewriter Condensed"/>
                <a:ea typeface="Times New Roman" pitchFamily="-1" charset="0"/>
                <a:cs typeface="American Typewriter Condensed"/>
              </a:rPr>
              <a:t>a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958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id2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6591300" y="1371600"/>
            <a:ext cx="419100" cy="50759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merican Typewriter Condensed"/>
                <a:ea typeface="Times New Roman" pitchFamily="-1" charset="0"/>
                <a:cs typeface="American Typewriter Condensed"/>
              </a:rPr>
              <a:t>b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7010400" y="1371600"/>
            <a:ext cx="914400" cy="50759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id3</a:t>
            </a:r>
            <a:endParaRPr lang="en-US" sz="2400" dirty="0">
              <a:latin typeface="American Typewriter Condensed"/>
              <a:ea typeface="Times New Roman" pitchFamily="-1" charset="0"/>
              <a:cs typeface="American Typewriter Condensed"/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4076700" y="4495800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-1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Lucida Grande" pitchFamily="-1" charset="0"/>
              <a:buChar char="►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>
                <a:solidFill>
                  <a:srgbClr val="800000"/>
                </a:solidFill>
              </a:rPr>
              <a:t>What is…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(1)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a.f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4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        </a:t>
            </a:r>
            <a:r>
              <a:rPr lang="en-US" sz="2400" dirty="0" smtClean="0">
                <a:latin typeface="Times New Roman"/>
                <a:cs typeface="Times New Roman"/>
              </a:rPr>
              <a:t>(2)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a.h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ERROR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(3) 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b.f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17</a:t>
            </a: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sz="2400" dirty="0" smtClean="0">
                <a:solidFill>
                  <a:schemeClr val="bg1"/>
                </a:solidFill>
                <a:latin typeface="American Typewriter Condensed"/>
                <a:cs typeface="American Typewriter Condensed"/>
              </a:rPr>
              <a:t>X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(4)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.g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()      </a:t>
            </a:r>
            <a:r>
              <a:rPr lang="en-US" sz="24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17</a:t>
            </a:r>
            <a:endParaRPr lang="en-US" sz="24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457200" indent="-457200">
              <a:buFontTx/>
              <a:buAutoNum type="arabicParenBoth"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25254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Attribute invariants are important for </a:t>
            </a:r>
            <a:r>
              <a:rPr lang="en-US" sz="2800" dirty="0" smtClean="0"/>
              <a:t>programmer </a:t>
            </a:r>
          </a:p>
          <a:p>
            <a:pPr lvl="1"/>
            <a:r>
              <a:rPr lang="en-US" sz="2400" dirty="0" smtClean="0"/>
              <a:t>Should look </a:t>
            </a:r>
            <a:r>
              <a:rPr lang="en-US" sz="2400" dirty="0"/>
              <a:t>at them </a:t>
            </a:r>
            <a:r>
              <a:rPr lang="en-US" sz="2400" dirty="0" smtClean="0"/>
              <a:t>while writing </a:t>
            </a:r>
            <a:r>
              <a:rPr lang="en-US" sz="2400" dirty="0"/>
              <a:t>methods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Anyone reading the code will understand how the class works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Constructors initialize </a:t>
            </a:r>
            <a:r>
              <a:rPr lang="en-US" sz="2800" dirty="0"/>
              <a:t>the attributes to satisfy </a:t>
            </a:r>
            <a:r>
              <a:rPr lang="en-US" sz="2800" dirty="0" smtClean="0"/>
              <a:t>invariants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Can use assert statements to enforce invariants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Point(object): 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"""An instance is a 3D point in space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        x: the x value of the point [float]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        y: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y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value of the point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[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float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</a:t>
            </a:r>
            <a:endParaRPr lang="en-US" sz="2400" dirty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z: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z 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value of the point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[</a:t>
            </a: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float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 """</a:t>
            </a:r>
          </a:p>
          <a:p>
            <a:pPr>
              <a:buNone/>
            </a:pPr>
            <a:endParaRPr lang="en-US" sz="2800" dirty="0" smtClean="0">
              <a:solidFill>
                <a:srgbClr val="000000"/>
              </a:solidFill>
              <a:latin typeface="American Typewriter Condensed"/>
              <a:cs typeface="American Typewriter Condensed"/>
            </a:endParaRPr>
          </a:p>
          <a:p>
            <a:pPr>
              <a:buNone/>
            </a:pPr>
            <a:endParaRPr lang="en-US" sz="2800" dirty="0" smtClean="0">
              <a:latin typeface="American Typewriter Condensed"/>
              <a:cs typeface="American Typewriter Condensed"/>
            </a:endParaRP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7200" y="4343400"/>
            <a:ext cx="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5776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r>
              <a:rPr lang="en-US" sz="2800" dirty="0" smtClean="0"/>
              <a:t>Function that creates new </a:t>
            </a:r>
            <a:r>
              <a:rPr lang="en-US" sz="2800" i="1" dirty="0" smtClean="0"/>
              <a:t>instances</a:t>
            </a:r>
            <a:r>
              <a:rPr lang="en-US" sz="2800" dirty="0" smtClean="0"/>
              <a:t> of a class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Constructor and class share the same name 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Creates object folder, initializes attributes, returns ID</a:t>
            </a:r>
            <a:endParaRPr lang="en-US" sz="2800" dirty="0">
              <a:solidFill>
                <a:srgbClr val="0000FF"/>
              </a:solidFill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Point(</a:t>
            </a:r>
            <a:r>
              <a:rPr lang="en-US" sz="2400" dirty="0">
                <a:latin typeface="American Typewriter Condensed"/>
                <a:cs typeface="American Typewriter Condensed"/>
              </a:rPr>
              <a:t>object): </a:t>
            </a:r>
          </a:p>
          <a:p>
            <a:pPr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    …</a:t>
            </a:r>
          </a:p>
          <a:p>
            <a:pPr>
              <a:buNone/>
            </a:pPr>
            <a:r>
              <a:rPr lang="en-US" sz="2400" dirty="0"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init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__(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, x, y, z):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"""Initializer: makes a Point object with x, y, z values"""</a:t>
            </a:r>
          </a:p>
          <a:p>
            <a:pPr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.x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= x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2400" dirty="0" smtClean="0"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.y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latin typeface="American Typewriter Condensed"/>
                <a:cs typeface="American Typewriter Condensed"/>
              </a:rPr>
              <a:t>= y</a:t>
            </a:r>
            <a:endParaRPr lang="en-US" sz="2400" dirty="0" smtClean="0"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24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.z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400" dirty="0">
                <a:latin typeface="American Typewriter Condensed"/>
                <a:cs typeface="American Typewriter Condensed"/>
              </a:rPr>
              <a:t>=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z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>
              <a:buNone/>
            </a:pPr>
            <a:endParaRPr lang="en-US" sz="2400" dirty="0">
              <a:latin typeface="American Typewriter Condensed"/>
              <a:cs typeface="American Typewriter Condense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Review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7200" y="3352800"/>
            <a:ext cx="0" cy="2667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62000" y="4267200"/>
            <a:ext cx="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600" dirty="0" smtClean="0"/>
              <a:t>Start/end with underscores</a:t>
            </a:r>
            <a:endParaRPr lang="en-US" sz="2600" dirty="0" smtClean="0"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init</a:t>
            </a: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 smtClean="0"/>
              <a:t>for initializer</a:t>
            </a:r>
            <a:endParaRPr lang="en-US" sz="2200" dirty="0" smtClean="0">
              <a:solidFill>
                <a:srgbClr val="0000FF"/>
              </a:solidFill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str</a:t>
            </a: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 err="1" smtClean="0">
                <a:latin typeface="American Typewriter Condensed"/>
                <a:cs typeface="American Typewriter Condensed"/>
              </a:rPr>
              <a:t>str</a:t>
            </a:r>
            <a:r>
              <a:rPr lang="en-US" sz="2200" dirty="0" smtClean="0">
                <a:latin typeface="American Typewriter Condensed"/>
                <a:cs typeface="American Typewriter Condensed"/>
              </a:rPr>
              <a:t>()</a:t>
            </a:r>
            <a:endParaRPr lang="en-US" sz="2200" dirty="0">
              <a:solidFill>
                <a:srgbClr val="0000FF"/>
              </a:solidFill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repr</a:t>
            </a: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 err="1" smtClean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repr</a:t>
            </a:r>
            <a:r>
              <a:rPr lang="en-US" sz="2200" dirty="0" smtClean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()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Predefined by Python</a:t>
            </a:r>
            <a:endParaRPr lang="en-US" sz="2600" dirty="0" smtClean="0"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You are overriding them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Defines a new behavior </a:t>
            </a:r>
            <a:endParaRPr lang="en-US" sz="2200" dirty="0"/>
          </a:p>
          <a:p>
            <a:pPr marL="0" indent="0">
              <a:lnSpc>
                <a:spcPct val="120000"/>
              </a:lnSpc>
              <a:buNone/>
            </a:pPr>
            <a:endParaRPr lang="en-US" sz="2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Point(</a:t>
            </a:r>
            <a:r>
              <a:rPr lang="en-US" sz="2000" dirty="0">
                <a:latin typeface="American Typewriter Condensed"/>
                <a:cs typeface="American Typewriter Condensed"/>
              </a:rPr>
              <a:t>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/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init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, x, y, z)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""Initializer: makes new Point"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str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string with contents""”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repr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unambiguous string""”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…</a:t>
            </a: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Review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800600" y="1600200"/>
            <a:ext cx="0" cy="457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29718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029200" y="4191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29200" y="54102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700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343400" cy="48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600" dirty="0" smtClean="0"/>
              <a:t>Methods for operators</a:t>
            </a:r>
            <a:endParaRPr lang="en-US" sz="2600" dirty="0" smtClean="0">
              <a:latin typeface="American Typewriter Condensed"/>
              <a:cs typeface="American Typewriter Condensed"/>
            </a:endParaRP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__add__ </a:t>
            </a:r>
            <a:r>
              <a:rPr lang="en-US" sz="2200" dirty="0"/>
              <a:t>for </a:t>
            </a:r>
            <a:r>
              <a:rPr lang="en-US" sz="2200" dirty="0" smtClean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+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mul</a:t>
            </a: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*</a:t>
            </a:r>
            <a:endParaRPr lang="en-US" sz="2200" dirty="0">
              <a:solidFill>
                <a:srgbClr val="0000FF"/>
              </a:solidFill>
              <a:latin typeface="American Typewriter Condensed" charset="0"/>
              <a:ea typeface="American Typewriter Condensed" charset="0"/>
              <a:cs typeface="American Typewriter Condensed" charset="0"/>
            </a:endParaRP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__mod__ </a:t>
            </a:r>
            <a:r>
              <a:rPr lang="en-US" sz="2200" dirty="0"/>
              <a:t>for </a:t>
            </a:r>
            <a:r>
              <a:rPr lang="en-US" sz="2200" dirty="0" smtClean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%</a:t>
            </a:r>
            <a:endParaRPr lang="en-US" sz="2200" dirty="0">
              <a:latin typeface="American Typewriter Condensed" charset="0"/>
              <a:ea typeface="American Typewriter Condensed" charset="0"/>
              <a:cs typeface="American Typewriter Condensed" charset="0"/>
            </a:endParaRPr>
          </a:p>
          <a:p>
            <a:pPr lvl="1"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eq</a:t>
            </a:r>
            <a:r>
              <a:rPr lang="en-US" sz="22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=</a:t>
            </a:r>
            <a:r>
              <a:rPr lang="en-US" sz="2200" dirty="0" smtClean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=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</a:t>
            </a:r>
            <a:r>
              <a:rPr lang="en-US" sz="22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lt</a:t>
            </a:r>
            <a:r>
              <a:rPr lang="en-US" sz="22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__ </a:t>
            </a:r>
            <a:r>
              <a:rPr lang="en-US" sz="2200" dirty="0"/>
              <a:t>for </a:t>
            </a:r>
            <a:r>
              <a:rPr lang="en-US" sz="2200" dirty="0" smtClean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&lt;</a:t>
            </a:r>
            <a:endParaRPr lang="en-US" sz="2200" dirty="0">
              <a:solidFill>
                <a:srgbClr val="0000FF"/>
              </a:solidFill>
              <a:latin typeface="American Typewriter Condensed" charset="0"/>
              <a:ea typeface="American Typewriter Condensed" charset="0"/>
              <a:cs typeface="American Typewriter Condensed" charset="0"/>
            </a:endParaRPr>
          </a:p>
          <a:p>
            <a:pPr>
              <a:lnSpc>
                <a:spcPct val="120000"/>
              </a:lnSpc>
            </a:pPr>
            <a:r>
              <a:rPr lang="en-US" sz="2600" dirty="0" smtClean="0"/>
              <a:t>Can then directly use the operators on objects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>
                <a:latin typeface="American Typewriter Condensed" charset="0"/>
                <a:ea typeface="American Typewriter Condensed" charset="0"/>
                <a:cs typeface="American Typewriter Condensed" charset="0"/>
              </a:rPr>
              <a:t>p1 == p2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Difference between </a:t>
            </a:r>
            <a:r>
              <a:rPr lang="en-US" sz="2200" dirty="0" smtClean="0">
                <a:latin typeface="American Typewriter Condensed"/>
                <a:cs typeface="American Typewriter Condensed"/>
              </a:rPr>
              <a:t>== </a:t>
            </a:r>
            <a:r>
              <a:rPr lang="en-US" sz="2200" dirty="0" smtClean="0">
                <a:cs typeface="American Typewriter Condensed"/>
              </a:rPr>
              <a:t>and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American Typewriter Condensed"/>
                <a:cs typeface="American Typewriter Condensed"/>
              </a:rPr>
              <a:t>is</a:t>
            </a:r>
            <a:r>
              <a:rPr lang="en-US" sz="2200" dirty="0" smtClean="0"/>
              <a:t>?</a:t>
            </a:r>
          </a:p>
          <a:p>
            <a:pPr lvl="1">
              <a:lnSpc>
                <a:spcPct val="120000"/>
              </a:lnSpc>
            </a:pPr>
            <a:endParaRPr lang="en-US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Point(</a:t>
            </a:r>
            <a:r>
              <a:rPr lang="en-US" sz="2000" dirty="0">
                <a:latin typeface="American Typewriter Condensed"/>
                <a:cs typeface="American Typewriter Condensed"/>
              </a:rPr>
              <a:t>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/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__add__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,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p)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"""Adds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two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points together"""</a:t>
            </a:r>
            <a:endParaRPr lang="en-US" sz="20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mul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, p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Multiplies two points together"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</a:t>
            </a:r>
            <a:endParaRPr lang="en-US" sz="20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latin typeface="American Typewriter Condensed"/>
                <a:cs typeface="American Typewriter Condensed"/>
              </a:rPr>
              <a:t>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eq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self, p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whether two points are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equivalent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Review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800600" y="1600200"/>
            <a:ext cx="0" cy="457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29718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029200" y="4191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29200" y="54102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1350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Calling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600" dirty="0" smtClean="0"/>
              <a:t>Must include the keyword </a:t>
            </a:r>
            <a:r>
              <a:rPr lang="en-US" sz="24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 </a:t>
            </a:r>
            <a:r>
              <a:rPr lang="en-US" sz="2600" dirty="0" smtClean="0"/>
              <a:t>to reference each individual instance </a:t>
            </a:r>
            <a:endParaRPr lang="en-US" sz="2600" dirty="0" smtClean="0">
              <a:latin typeface="American Typewriter Condensed"/>
              <a:cs typeface="American Typewriter Condensed"/>
            </a:endParaRPr>
          </a:p>
          <a:p>
            <a:pPr>
              <a:lnSpc>
                <a:spcPct val="120000"/>
              </a:lnSpc>
            </a:pPr>
            <a:r>
              <a:rPr lang="en-US" sz="2600" dirty="0" smtClean="0"/>
              <a:t>Call the method with the object in front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&lt;object&gt;.&lt;method&gt;(&lt;</a:t>
            </a:r>
            <a:r>
              <a:rPr lang="en-US" sz="2000" dirty="0" err="1" smtClean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args</a:t>
            </a:r>
            <a:r>
              <a:rPr lang="en-US" sz="2000" dirty="0" smtClean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&gt;)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p1.quadrant()</a:t>
            </a:r>
          </a:p>
          <a:p>
            <a:pPr lvl="1">
              <a:lnSpc>
                <a:spcPct val="120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dist</a:t>
            </a:r>
            <a:r>
              <a:rPr lang="en-US" sz="2000" dirty="0" smtClean="0">
                <a:solidFill>
                  <a:srgbClr val="000000"/>
                </a:solidFill>
                <a:latin typeface="American Typewriter Condensed"/>
                <a:ea typeface="ＭＳ Ｐゴシック" charset="0"/>
                <a:cs typeface="American Typewriter Condensed"/>
              </a:rPr>
              <a:t> = p1.distance(p2)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Object </a:t>
            </a:r>
            <a:r>
              <a:rPr lang="en-US" sz="2000" b="1" dirty="0" smtClean="0">
                <a:solidFill>
                  <a:srgbClr val="000000"/>
                </a:solidFill>
              </a:rPr>
              <a:t>is</a:t>
            </a:r>
            <a:r>
              <a:rPr lang="en-US" sz="2000" dirty="0" smtClean="0">
                <a:solidFill>
                  <a:srgbClr val="000000"/>
                </a:solidFill>
              </a:rPr>
              <a:t> the argument for the parameter 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 </a:t>
            </a: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Point(</a:t>
            </a:r>
            <a:r>
              <a:rPr lang="en-US" sz="2000" dirty="0">
                <a:latin typeface="American Typewriter Condensed"/>
                <a:cs typeface="American Typewriter Condensed"/>
              </a:rPr>
              <a:t>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/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init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,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x, y, z)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""Initializer: makes new Point"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quadrant(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"""Returns: 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the quadrant occupied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by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the point"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"”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b="1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distance(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solidFill>
                  <a:srgbClr val="000000"/>
                </a:solidFill>
                <a:latin typeface="American Typewriter Condensed"/>
                <a:cs typeface="American Typewriter Condensed"/>
              </a:rPr>
              <a:t>, p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)</a:t>
            </a:r>
            <a:r>
              <a:rPr lang="en-US" sz="2000" dirty="0">
                <a:latin typeface="American Typewriter Condensed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"""Returns</a:t>
            </a:r>
            <a:r>
              <a:rPr lang="en-US" sz="2000" dirty="0" smtClean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: the distance between 	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two points"""</a:t>
            </a:r>
            <a:endParaRPr lang="en-US" sz="2000" dirty="0" smtClean="0">
              <a:solidFill>
                <a:srgbClr val="008000"/>
              </a:solidFill>
              <a:latin typeface="American Typewriter Condensed"/>
              <a:cs typeface="American Typewriter Condensed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Review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800600" y="1600200"/>
            <a:ext cx="0" cy="457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29718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029200" y="41910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29200" y="54102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0779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assign default values for method’s parameters</a:t>
            </a:r>
          </a:p>
          <a:p>
            <a:pPr lvl="1"/>
            <a:r>
              <a:rPr lang="en-US" dirty="0" smtClean="0"/>
              <a:t>Instead of just writing the parameter, put an assignment</a:t>
            </a:r>
          </a:p>
          <a:p>
            <a:pPr lvl="1"/>
            <a:r>
              <a:rPr lang="en-US" dirty="0" smtClean="0"/>
              <a:t>Calling method without an argument for that </a:t>
            </a:r>
            <a:endParaRPr lang="en-US" dirty="0"/>
          </a:p>
          <a:p>
            <a:r>
              <a:rPr lang="en-US" dirty="0" smtClean="0"/>
              <a:t>Examples using first </a:t>
            </a:r>
            <a:r>
              <a:rPr lang="en-US" dirty="0" err="1" smtClean="0">
                <a:latin typeface="American Typewriter Condensed"/>
                <a:cs typeface="American Typewriter Condensed"/>
              </a:rPr>
              <a:t>init</a:t>
            </a:r>
            <a:endParaRPr lang="en-US" dirty="0" smtClean="0"/>
          </a:p>
          <a:p>
            <a:pPr lvl="1"/>
            <a:r>
              <a:rPr lang="en-US" sz="2000" dirty="0">
                <a:latin typeface="American Typewriter Condensed"/>
                <a:cs typeface="American Typewriter Condensed"/>
              </a:rPr>
              <a:t>p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= Point()   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merican Typewriter Condensed"/>
                <a:cs typeface="American Typewriter Condensed"/>
              </a:rPr>
              <a:t>#(0, 0, 0)</a:t>
            </a:r>
          </a:p>
          <a:p>
            <a:pPr lvl="1"/>
            <a:r>
              <a:rPr lang="en-US" sz="2000" dirty="0">
                <a:latin typeface="American Typewriter Condensed"/>
                <a:cs typeface="American Typewriter Condensed"/>
              </a:rPr>
              <a:t>p = Point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(1, 2)	  </a:t>
            </a:r>
            <a:r>
              <a:rPr lang="en-US" sz="2000" dirty="0" smtClean="0">
                <a:solidFill>
                  <a:srgbClr val="7F7F7F"/>
                </a:solidFill>
                <a:latin typeface="American Typewriter Condensed"/>
                <a:cs typeface="American Typewriter Condensed"/>
              </a:rPr>
              <a:t>#(1, 2, 0)</a:t>
            </a:r>
            <a:endParaRPr lang="en-US" sz="2000" dirty="0">
              <a:solidFill>
                <a:srgbClr val="7F7F7F"/>
              </a:solidFill>
              <a:latin typeface="American Typewriter"/>
              <a:cs typeface="American Typewriter"/>
            </a:endParaRPr>
          </a:p>
          <a:p>
            <a:pPr lvl="1"/>
            <a:r>
              <a:rPr lang="en-US" sz="2000" dirty="0">
                <a:latin typeface="American Typewriter Condensed"/>
                <a:cs typeface="American Typewriter Condensed"/>
              </a:rPr>
              <a:t>p =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Point(y=3, z=4)	  </a:t>
            </a:r>
            <a:r>
              <a:rPr lang="en-US" sz="2000" dirty="0" smtClean="0">
                <a:solidFill>
                  <a:srgbClr val="7F7F7F"/>
                </a:solidFill>
                <a:latin typeface="American Typewriter Condensed"/>
                <a:cs typeface="American Typewriter Condensed"/>
              </a:rPr>
              <a:t>#(0, 3, 4)</a:t>
            </a:r>
            <a:endParaRPr lang="en-US" sz="2000" dirty="0">
              <a:solidFill>
                <a:srgbClr val="7F7F7F"/>
              </a:solidFill>
              <a:latin typeface="American Typewriter"/>
              <a:cs typeface="American Typewriter"/>
            </a:endParaRPr>
          </a:p>
          <a:p>
            <a:pPr lvl="1"/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Point(object):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,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x</a:t>
            </a:r>
            <a:r>
              <a:rPr lang="en-US" sz="2000" dirty="0">
                <a:latin typeface="American Typewriter Condensed"/>
                <a:cs typeface="American Typewriter Condensed"/>
              </a:rPr>
              <a:t>=0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, y</a:t>
            </a:r>
            <a:r>
              <a:rPr lang="en-US" sz="2000" dirty="0">
                <a:latin typeface="American Typewriter Condensed"/>
                <a:cs typeface="American Typewriter Condensed"/>
              </a:rPr>
              <a:t>=0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, z</a:t>
            </a:r>
            <a:r>
              <a:rPr lang="en-US" sz="2000" dirty="0">
                <a:latin typeface="American Typewriter Condensed"/>
                <a:cs typeface="American Typewriter Condensed"/>
              </a:rPr>
              <a:t>=0):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"""Initializer: makes new Point"""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class</a:t>
            </a:r>
            <a:r>
              <a:rPr lang="en-US" sz="2000" dirty="0">
                <a:latin typeface="American Typewriter Condensed"/>
                <a:cs typeface="American Typewriter Condensed"/>
              </a:rPr>
              <a:t> Point(object):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"""Instances are points in 3D space"""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__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init</a:t>
            </a:r>
            <a:r>
              <a:rPr lang="en-US" sz="2000" dirty="0">
                <a:latin typeface="American Typewriter Condensed"/>
                <a:cs typeface="American Typewriter Condensed"/>
              </a:rPr>
              <a:t>__(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self,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x, y, </a:t>
            </a:r>
            <a:r>
              <a:rPr lang="en-US" sz="2000" dirty="0">
                <a:latin typeface="American Typewriter Condensed"/>
                <a:cs typeface="American Typewriter Condensed"/>
              </a:rPr>
              <a:t>z=0):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"""Initializer: makes new Point"""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    …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Review 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029200" y="3047996"/>
            <a:ext cx="0" cy="6096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800600" y="17526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808341" y="4343400"/>
            <a:ext cx="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029200" y="5562596"/>
            <a:ext cx="0" cy="6096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391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Question from Fall 2010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</a:t>
            </a:r>
            <a:r>
              <a:rPr lang="en-US" sz="2800" dirty="0"/>
              <a:t>object of class </a:t>
            </a:r>
            <a:r>
              <a:rPr lang="en-US" sz="2800" dirty="0" smtClean="0">
                <a:latin typeface="American Typewriter Condensed"/>
                <a:cs typeface="American Typewriter Condensed"/>
              </a:rPr>
              <a:t>Course</a:t>
            </a:r>
            <a:r>
              <a:rPr lang="en-US" sz="2800" dirty="0" smtClean="0"/>
              <a:t> (next slide) </a:t>
            </a:r>
            <a:r>
              <a:rPr lang="en-US" sz="2800" dirty="0"/>
              <a:t>maintains a course name, the instructors </a:t>
            </a:r>
            <a:r>
              <a:rPr lang="en-US" sz="2800" dirty="0" smtClean="0"/>
              <a:t>involved, </a:t>
            </a:r>
            <a:r>
              <a:rPr lang="en-US" sz="2800" dirty="0"/>
              <a:t>and the list of registered students, </a:t>
            </a:r>
            <a:r>
              <a:rPr lang="en-US" sz="2800" dirty="0" smtClean="0"/>
              <a:t>also called </a:t>
            </a:r>
            <a:r>
              <a:rPr lang="en-US" sz="2800" dirty="0"/>
              <a:t>the roster. </a:t>
            </a:r>
            <a:endParaRPr lang="en-US" sz="2800" dirty="0" smtClean="0"/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State the </a:t>
            </a:r>
            <a:r>
              <a:rPr lang="en-US" sz="2400" dirty="0"/>
              <a:t>purpose of </a:t>
            </a:r>
            <a:r>
              <a:rPr lang="en-US" sz="2400" dirty="0" smtClean="0"/>
              <a:t>an initializer. </a:t>
            </a:r>
            <a:r>
              <a:rPr lang="en-US" sz="2400" dirty="0"/>
              <a:t>Then complete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body </a:t>
            </a:r>
            <a:r>
              <a:rPr lang="en-US" sz="2400" dirty="0"/>
              <a:t>of the </a:t>
            </a:r>
            <a:r>
              <a:rPr lang="en-US" sz="2400" dirty="0" smtClean="0"/>
              <a:t>initializer of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Course</a:t>
            </a:r>
            <a:r>
              <a:rPr lang="en-US" sz="2400" dirty="0" smtClean="0">
                <a:cs typeface="American Typewriter Condensed"/>
              </a:rPr>
              <a:t>, fulfilling this purpose.</a:t>
            </a:r>
            <a:endParaRPr lang="en-US" sz="2400" dirty="0" smtClean="0"/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Complete </a:t>
            </a:r>
            <a:r>
              <a:rPr lang="en-US" sz="2400" dirty="0"/>
              <a:t>the body of </a:t>
            </a:r>
            <a:r>
              <a:rPr lang="en-US" sz="2400" dirty="0" smtClean="0"/>
              <a:t>method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add </a:t>
            </a:r>
            <a:r>
              <a:rPr lang="en-US" sz="2400" dirty="0"/>
              <a:t>of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Course</a:t>
            </a:r>
            <a:endParaRPr lang="en-US" sz="2400" dirty="0">
              <a:latin typeface="American Typewriter Condensed"/>
              <a:cs typeface="American Typewriter Condensed"/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Complete </a:t>
            </a:r>
            <a:r>
              <a:rPr lang="en-US" sz="2400" dirty="0"/>
              <a:t>the body of </a:t>
            </a:r>
            <a:r>
              <a:rPr lang="en-US" sz="2400" dirty="0" smtClean="0"/>
              <a:t>method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 err="1" smtClean="0">
                <a:latin typeface="American Typewriter Condensed"/>
                <a:cs typeface="American Typewriter Condensed"/>
              </a:rPr>
              <a:t>eq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__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Course</a:t>
            </a:r>
            <a:r>
              <a:rPr lang="en-US" sz="2400" dirty="0" smtClean="0"/>
              <a:t>. 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Complete </a:t>
            </a:r>
            <a:r>
              <a:rPr lang="en-US" sz="2400" dirty="0"/>
              <a:t>the body of </a:t>
            </a:r>
            <a:r>
              <a:rPr lang="en-US" sz="2400" dirty="0" smtClean="0"/>
              <a:t>method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__ne__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>
                <a:latin typeface="American Typewriter Condensed"/>
                <a:cs typeface="American Typewriter Condensed"/>
              </a:rPr>
              <a:t>Course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Your </a:t>
            </a:r>
            <a:r>
              <a:rPr lang="en-US" sz="2400" dirty="0"/>
              <a:t>implementation should be a single line</a:t>
            </a:r>
            <a:r>
              <a:rPr lang="en-US" sz="2000" dirty="0"/>
              <a:t>.</a:t>
            </a:r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Review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5982-44ED-4442-8F36-0F69D1BAF5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15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presentation-02-21-12.pptx</Template>
  <TotalTime>9259</TotalTime>
  <Words>2312</Words>
  <Application>Microsoft Macintosh PowerPoint</Application>
  <PresentationFormat>On-screen Show (4:3)</PresentationFormat>
  <Paragraphs>574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presentation-02-21-12</vt:lpstr>
      <vt:lpstr>Classes and Subclasses</vt:lpstr>
      <vt:lpstr>Class Definition</vt:lpstr>
      <vt:lpstr>Attribute Invariants</vt:lpstr>
      <vt:lpstr>Constructors</vt:lpstr>
      <vt:lpstr>Special Methods</vt:lpstr>
      <vt:lpstr>Operator Overloading</vt:lpstr>
      <vt:lpstr>Writing and Calling Methods</vt:lpstr>
      <vt:lpstr>Optional Arguments</vt:lpstr>
      <vt:lpstr>Modified Question from Fall 2010</vt:lpstr>
      <vt:lpstr>Modified Question from Fall 2010</vt:lpstr>
      <vt:lpstr>Modified Question from Fall 2010</vt:lpstr>
      <vt:lpstr>Modified Question from Fall 2010</vt:lpstr>
      <vt:lpstr>Modified Question from Fall 2010</vt:lpstr>
      <vt:lpstr>Modified Question from Fall 2010</vt:lpstr>
      <vt:lpstr>Subclasses</vt:lpstr>
      <vt:lpstr>Modified Question from Fall 2010</vt:lpstr>
      <vt:lpstr>Modified Question from Fall 2010</vt:lpstr>
      <vt:lpstr>Modified Question from Fall 2010</vt:lpstr>
      <vt:lpstr>Two Example Classes</vt:lpstr>
      <vt:lpstr>Example from Fall 2013</vt:lpstr>
      <vt:lpstr>Example from Fall 2013</vt:lpstr>
      <vt:lpstr>Example from Fall 2013</vt:lpstr>
      <vt:lpstr>Example from Fall 2013</vt:lpstr>
      <vt:lpstr>Example from Fall 2013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Walker White</dc:creator>
  <cp:lastModifiedBy>Julia Sun</cp:lastModifiedBy>
  <cp:revision>433</cp:revision>
  <dcterms:created xsi:type="dcterms:W3CDTF">2012-05-04T19:22:57Z</dcterms:created>
  <dcterms:modified xsi:type="dcterms:W3CDTF">2018-05-13T19:50:07Z</dcterms:modified>
</cp:coreProperties>
</file>