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5.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452" r:id="rId2"/>
    <p:sldId id="453" r:id="rId3"/>
    <p:sldId id="454" r:id="rId4"/>
    <p:sldId id="455" r:id="rId5"/>
    <p:sldId id="459" r:id="rId6"/>
    <p:sldId id="411" r:id="rId7"/>
    <p:sldId id="463" r:id="rId8"/>
    <p:sldId id="394" r:id="rId9"/>
    <p:sldId id="492" r:id="rId10"/>
    <p:sldId id="503" r:id="rId11"/>
    <p:sldId id="397" r:id="rId12"/>
    <p:sldId id="308" r:id="rId13"/>
    <p:sldId id="323" r:id="rId14"/>
    <p:sldId id="324" r:id="rId15"/>
    <p:sldId id="319" r:id="rId16"/>
    <p:sldId id="417" r:id="rId17"/>
    <p:sldId id="402" r:id="rId18"/>
    <p:sldId id="501" r:id="rId19"/>
    <p:sldId id="502" r:id="rId20"/>
    <p:sldId id="401" r:id="rId21"/>
    <p:sldId id="464" r:id="rId22"/>
    <p:sldId id="495" r:id="rId23"/>
    <p:sldId id="496" r:id="rId24"/>
    <p:sldId id="497" r:id="rId25"/>
    <p:sldId id="419" r:id="rId26"/>
    <p:sldId id="420" r:id="rId27"/>
    <p:sldId id="421" r:id="rId28"/>
    <p:sldId id="422" r:id="rId29"/>
    <p:sldId id="423" r:id="rId30"/>
    <p:sldId id="424" r:id="rId31"/>
    <p:sldId id="499" r:id="rId32"/>
    <p:sldId id="500" r:id="rId33"/>
    <p:sldId id="504" r:id="rId34"/>
    <p:sldId id="426" r:id="rId35"/>
    <p:sldId id="427" r:id="rId36"/>
    <p:sldId id="433" r:id="rId37"/>
    <p:sldId id="431" r:id="rId38"/>
    <p:sldId id="482" r:id="rId39"/>
    <p:sldId id="295" r:id="rId40"/>
    <p:sldId id="488" r:id="rId41"/>
    <p:sldId id="270" r:id="rId42"/>
    <p:sldId id="489" r:id="rId43"/>
    <p:sldId id="490" r:id="rId44"/>
    <p:sldId id="475" r:id="rId45"/>
    <p:sldId id="447" r:id="rId46"/>
    <p:sldId id="450" r:id="rId47"/>
    <p:sldId id="506" r:id="rId48"/>
    <p:sldId id="467" r:id="rId49"/>
    <p:sldId id="474" r:id="rId50"/>
    <p:sldId id="468" r:id="rId51"/>
    <p:sldId id="469" r:id="rId52"/>
    <p:sldId id="470" r:id="rId53"/>
    <p:sldId id="471" r:id="rId54"/>
    <p:sldId id="472" r:id="rId55"/>
    <p:sldId id="409"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yoko Chu"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8599" autoAdjust="0"/>
  </p:normalViewPr>
  <p:slideViewPr>
    <p:cSldViewPr>
      <p:cViewPr>
        <p:scale>
          <a:sx n="99" d="100"/>
          <a:sy n="99" d="100"/>
        </p:scale>
        <p:origin x="-3536" y="-408"/>
      </p:cViewPr>
      <p:guideLst>
        <p:guide orient="horz" pos="2160"/>
        <p:guide pos="2880"/>
      </p:guideLst>
    </p:cSldViewPr>
  </p:slideViewPr>
  <p:notesTextViewPr>
    <p:cViewPr>
      <p:scale>
        <a:sx n="100" d="100"/>
        <a:sy n="100" d="100"/>
      </p:scale>
      <p:origin x="0" y="0"/>
    </p:cViewPr>
  </p:notesTextViewPr>
  <p:sorterViewPr>
    <p:cViewPr>
      <p:scale>
        <a:sx n="85" d="100"/>
        <a:sy n="8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commentAuthors" Target="commentAuthor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Turnip:Users:Will:Documents:Projects%20-%20Current:Lab:ebird:growth%20charts:201301:ebird_growth_data_2012_12.xlsx" TargetMode="External"/></Relationships>
</file>

<file path=ppt/charts/_rels/chart10.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oleObject" Target="Macintosh%20HD:Users:stk2:Documents:ieee%20Cit%20Sci:TompkinsData-STK.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Macintosh%20HD:Users:stk2:Documents:ieee%20Cit%20Sci:TompkinsData-STK.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Macintosh%20HD:Users:stk2:Documents:ieee%20Cit%20Sci:TompkinsData-STK.xlsx"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Macintosh%20HD:Users:stk2:Documents:ieee%20Cit%20Sci:TompkinsData-STK.xlsx" TargetMode="Externa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oleObject" Target="Macintosh%20HD:Users:stk2:Documents:ieee%20Cit%20Sci:TompkinsData-STK.xlsx" TargetMode="External"/></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oleObject" Target="Macintosh%20HD:Users:stk2:Documents:ieee%20Cit%20Sci:TompkinsData-STK.xlsx" TargetMode="External"/></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oleObject" Target="Macintosh%20HD:Users:stk2:Documents:ieee%20Cit%20Sci:TompkinsData-STK.xlsx" TargetMode="External"/></Relationships>
</file>

<file path=ppt/charts/_rels/chart8.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oleObject" Target="file:///C:\students\yuju\eBird.result.xlsx" TargetMode="External"/></Relationships>
</file>

<file path=ppt/charts/_rels/chart9.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oleObject" Target="Macintosh%20HD:Users:stk2:Documents:ieee%20Cit%20Sci:TompkinsData-ST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autoTitleDeleted val="0"/>
    <c:plotArea>
      <c:layout>
        <c:manualLayout>
          <c:layoutTarget val="inner"/>
          <c:xMode val="edge"/>
          <c:yMode val="edge"/>
          <c:x val="0.0675434014804093"/>
          <c:y val="0.0125"/>
          <c:w val="0.928327105964901"/>
          <c:h val="0.909842027559055"/>
        </c:manualLayout>
      </c:layout>
      <c:lineChart>
        <c:grouping val="standard"/>
        <c:varyColors val="0"/>
        <c:ser>
          <c:idx val="1"/>
          <c:order val="0"/>
          <c:tx>
            <c:v>Observations</c:v>
          </c:tx>
          <c:spPr>
            <a:ln w="25400">
              <a:solidFill>
                <a:schemeClr val="bg2">
                  <a:lumMod val="60000"/>
                  <a:lumOff val="40000"/>
                </a:schemeClr>
              </a:solidFill>
            </a:ln>
          </c:spPr>
          <c:marker>
            <c:symbol val="none"/>
          </c:marker>
          <c:cat>
            <c:numRef>
              <c:f>'Data - Obs'!$B$2:$B$121</c:f>
              <c:numCache>
                <c:formatCode>General</c:formatCode>
                <c:ptCount val="120"/>
                <c:pt idx="0">
                  <c:v>2003.0</c:v>
                </c:pt>
                <c:pt idx="12">
                  <c:v>2004.0</c:v>
                </c:pt>
                <c:pt idx="24">
                  <c:v>2005.0</c:v>
                </c:pt>
                <c:pt idx="36">
                  <c:v>2006.0</c:v>
                </c:pt>
                <c:pt idx="48">
                  <c:v>2007.0</c:v>
                </c:pt>
                <c:pt idx="60">
                  <c:v>2008.0</c:v>
                </c:pt>
                <c:pt idx="72">
                  <c:v>2009.0</c:v>
                </c:pt>
                <c:pt idx="84">
                  <c:v>2010.0</c:v>
                </c:pt>
                <c:pt idx="96">
                  <c:v>2011.0</c:v>
                </c:pt>
                <c:pt idx="108">
                  <c:v>2012.0</c:v>
                </c:pt>
              </c:numCache>
            </c:numRef>
          </c:cat>
          <c:val>
            <c:numRef>
              <c:f>'Data - Obs'!$C$2:$C$121</c:f>
              <c:numCache>
                <c:formatCode>#,##0</c:formatCode>
                <c:ptCount val="120"/>
                <c:pt idx="0">
                  <c:v>55525.0</c:v>
                </c:pt>
                <c:pt idx="1">
                  <c:v>56214.0</c:v>
                </c:pt>
                <c:pt idx="2">
                  <c:v>81695.0</c:v>
                </c:pt>
                <c:pt idx="3">
                  <c:v>85275.0</c:v>
                </c:pt>
                <c:pt idx="4">
                  <c:v>118449.0</c:v>
                </c:pt>
                <c:pt idx="5">
                  <c:v>60556.0</c:v>
                </c:pt>
                <c:pt idx="6">
                  <c:v>48184.0</c:v>
                </c:pt>
                <c:pt idx="7">
                  <c:v>48689.0</c:v>
                </c:pt>
                <c:pt idx="8">
                  <c:v>63179.0</c:v>
                </c:pt>
                <c:pt idx="9">
                  <c:v>60778.0</c:v>
                </c:pt>
                <c:pt idx="10">
                  <c:v>61850.0</c:v>
                </c:pt>
                <c:pt idx="11">
                  <c:v>80319.0</c:v>
                </c:pt>
                <c:pt idx="12">
                  <c:v>83368.0</c:v>
                </c:pt>
                <c:pt idx="13">
                  <c:v>83429.0</c:v>
                </c:pt>
                <c:pt idx="14">
                  <c:v>102107.0</c:v>
                </c:pt>
                <c:pt idx="15">
                  <c:v>151904.0</c:v>
                </c:pt>
                <c:pt idx="16">
                  <c:v>142220.0</c:v>
                </c:pt>
                <c:pt idx="17">
                  <c:v>82013.0</c:v>
                </c:pt>
                <c:pt idx="18">
                  <c:v>66408.0</c:v>
                </c:pt>
                <c:pt idx="19">
                  <c:v>65943.0</c:v>
                </c:pt>
                <c:pt idx="20">
                  <c:v>66402.0</c:v>
                </c:pt>
                <c:pt idx="21">
                  <c:v>78433.0</c:v>
                </c:pt>
                <c:pt idx="22">
                  <c:v>66462.0</c:v>
                </c:pt>
                <c:pt idx="23">
                  <c:v>68493.0</c:v>
                </c:pt>
                <c:pt idx="24">
                  <c:v>87221.0</c:v>
                </c:pt>
                <c:pt idx="25">
                  <c:v>77495.0</c:v>
                </c:pt>
                <c:pt idx="26">
                  <c:v>103271.0</c:v>
                </c:pt>
                <c:pt idx="27">
                  <c:v>126557.0</c:v>
                </c:pt>
                <c:pt idx="28">
                  <c:v>156686.0</c:v>
                </c:pt>
                <c:pt idx="29">
                  <c:v>97185.0</c:v>
                </c:pt>
                <c:pt idx="30">
                  <c:v>86867.0</c:v>
                </c:pt>
                <c:pt idx="31">
                  <c:v>89490.0</c:v>
                </c:pt>
                <c:pt idx="32">
                  <c:v>140687.0</c:v>
                </c:pt>
                <c:pt idx="33">
                  <c:v>188436.0</c:v>
                </c:pt>
                <c:pt idx="34">
                  <c:v>203068.0</c:v>
                </c:pt>
                <c:pt idx="35">
                  <c:v>201161.0</c:v>
                </c:pt>
                <c:pt idx="36">
                  <c:v>251336.0</c:v>
                </c:pt>
                <c:pt idx="37">
                  <c:v>238830.0</c:v>
                </c:pt>
                <c:pt idx="38">
                  <c:v>356646.0</c:v>
                </c:pt>
                <c:pt idx="39">
                  <c:v>399653.0</c:v>
                </c:pt>
                <c:pt idx="40">
                  <c:v>508968.0</c:v>
                </c:pt>
                <c:pt idx="41">
                  <c:v>346324.0</c:v>
                </c:pt>
                <c:pt idx="42">
                  <c:v>307415.0</c:v>
                </c:pt>
                <c:pt idx="43">
                  <c:v>323679.0</c:v>
                </c:pt>
                <c:pt idx="44">
                  <c:v>513738.0</c:v>
                </c:pt>
                <c:pt idx="45">
                  <c:v>372791.0</c:v>
                </c:pt>
                <c:pt idx="46">
                  <c:v>363101.0</c:v>
                </c:pt>
                <c:pt idx="47">
                  <c:v>336554.0</c:v>
                </c:pt>
                <c:pt idx="48">
                  <c:v>394634.0</c:v>
                </c:pt>
                <c:pt idx="49">
                  <c:v>495782.0</c:v>
                </c:pt>
                <c:pt idx="50">
                  <c:v>491450.0</c:v>
                </c:pt>
                <c:pt idx="51" formatCode="General">
                  <c:v>268548.0</c:v>
                </c:pt>
                <c:pt idx="52" formatCode="General">
                  <c:v>689453.0</c:v>
                </c:pt>
                <c:pt idx="53" formatCode="General">
                  <c:v>405589.0</c:v>
                </c:pt>
                <c:pt idx="54" formatCode="General">
                  <c:v>381105.0</c:v>
                </c:pt>
                <c:pt idx="55" formatCode="General">
                  <c:v>346438.0</c:v>
                </c:pt>
                <c:pt idx="56" formatCode="General">
                  <c:v>451410.0</c:v>
                </c:pt>
                <c:pt idx="57" formatCode="General">
                  <c:v>611556.0</c:v>
                </c:pt>
                <c:pt idx="58" formatCode="General">
                  <c:v>564310.0</c:v>
                </c:pt>
                <c:pt idx="59" formatCode="General">
                  <c:v>532140.0</c:v>
                </c:pt>
                <c:pt idx="60" formatCode="General">
                  <c:v>647980.0</c:v>
                </c:pt>
                <c:pt idx="61" formatCode="General">
                  <c:v>630913.0</c:v>
                </c:pt>
                <c:pt idx="62" formatCode="General">
                  <c:v>970975.0</c:v>
                </c:pt>
                <c:pt idx="63" formatCode="General">
                  <c:v>887076.0</c:v>
                </c:pt>
                <c:pt idx="64" formatCode="General">
                  <c:v>1.119552E6</c:v>
                </c:pt>
                <c:pt idx="65" formatCode="General">
                  <c:v>695654.0</c:v>
                </c:pt>
                <c:pt idx="66" formatCode="General">
                  <c:v>738583.0</c:v>
                </c:pt>
                <c:pt idx="67" formatCode="General">
                  <c:v>576231.0</c:v>
                </c:pt>
                <c:pt idx="68" formatCode="General">
                  <c:v>608706.0</c:v>
                </c:pt>
                <c:pt idx="69" formatCode="General">
                  <c:v>686656.0</c:v>
                </c:pt>
                <c:pt idx="70" formatCode="General">
                  <c:v>815537.0</c:v>
                </c:pt>
                <c:pt idx="71" formatCode="General">
                  <c:v>767475.0</c:v>
                </c:pt>
                <c:pt idx="72" formatCode="General">
                  <c:v>956656.0</c:v>
                </c:pt>
                <c:pt idx="73" formatCode="General">
                  <c:v>825586.0</c:v>
                </c:pt>
                <c:pt idx="74" formatCode="General">
                  <c:v>987200.0</c:v>
                </c:pt>
                <c:pt idx="75" formatCode="General">
                  <c:v>1.482609E6</c:v>
                </c:pt>
                <c:pt idx="76" formatCode="General">
                  <c:v>1.714655E6</c:v>
                </c:pt>
                <c:pt idx="77" formatCode="General">
                  <c:v>1.051831E6</c:v>
                </c:pt>
                <c:pt idx="78" formatCode="General">
                  <c:v>900299.0</c:v>
                </c:pt>
                <c:pt idx="79" formatCode="General">
                  <c:v>1.043346E6</c:v>
                </c:pt>
                <c:pt idx="80" formatCode="General">
                  <c:v>1.046168E6</c:v>
                </c:pt>
                <c:pt idx="81" formatCode="General">
                  <c:v>1.181335E6</c:v>
                </c:pt>
                <c:pt idx="82" formatCode="General">
                  <c:v>1.120223E6</c:v>
                </c:pt>
                <c:pt idx="83" formatCode="General">
                  <c:v>1.114471E6</c:v>
                </c:pt>
                <c:pt idx="84" formatCode="General">
                  <c:v>1.398646E6</c:v>
                </c:pt>
                <c:pt idx="85" formatCode="General">
                  <c:v>1.357194E6</c:v>
                </c:pt>
                <c:pt idx="86" formatCode="General">
                  <c:v>1.562618E6</c:v>
                </c:pt>
                <c:pt idx="87" formatCode="General">
                  <c:v>1.684966E6</c:v>
                </c:pt>
                <c:pt idx="88" formatCode="General">
                  <c:v>2.111443E6</c:v>
                </c:pt>
                <c:pt idx="89" formatCode="General">
                  <c:v>1.398455E6</c:v>
                </c:pt>
                <c:pt idx="90" formatCode="General">
                  <c:v>1.2061E6</c:v>
                </c:pt>
                <c:pt idx="91" formatCode="General">
                  <c:v>1.39922E6</c:v>
                </c:pt>
                <c:pt idx="92" formatCode="General">
                  <c:v>1.409376E6</c:v>
                </c:pt>
                <c:pt idx="93" formatCode="General">
                  <c:v>1.580765E6</c:v>
                </c:pt>
                <c:pt idx="94" formatCode="General">
                  <c:v>1.449454E6</c:v>
                </c:pt>
                <c:pt idx="95" formatCode="General">
                  <c:v>1.526404E6</c:v>
                </c:pt>
                <c:pt idx="96" formatCode="General">
                  <c:v>2.023978E6</c:v>
                </c:pt>
                <c:pt idx="97" formatCode="General">
                  <c:v>1.727762E6</c:v>
                </c:pt>
                <c:pt idx="98" formatCode="General">
                  <c:v>1.921564E6</c:v>
                </c:pt>
                <c:pt idx="99" formatCode="General">
                  <c:v>2.418201E6</c:v>
                </c:pt>
                <c:pt idx="100" formatCode="General">
                  <c:v>3.036359E6</c:v>
                </c:pt>
                <c:pt idx="101" formatCode="General">
                  <c:v>1.747572E6</c:v>
                </c:pt>
                <c:pt idx="102" formatCode="General">
                  <c:v>1.507981E6</c:v>
                </c:pt>
                <c:pt idx="103" formatCode="General">
                  <c:v>1.739758E6</c:v>
                </c:pt>
                <c:pt idx="104" formatCode="General">
                  <c:v>1.721551E6</c:v>
                </c:pt>
                <c:pt idx="105" formatCode="General">
                  <c:v>1.93102E6</c:v>
                </c:pt>
                <c:pt idx="106" formatCode="General">
                  <c:v>1.987563E6</c:v>
                </c:pt>
                <c:pt idx="107" formatCode="General">
                  <c:v>2.393101E6</c:v>
                </c:pt>
                <c:pt idx="108" formatCode="General">
                  <c:v>2.842076E6</c:v>
                </c:pt>
                <c:pt idx="109" formatCode="General">
                  <c:v>2.275485E6</c:v>
                </c:pt>
                <c:pt idx="110" formatCode="General">
                  <c:v>3.038514E6</c:v>
                </c:pt>
                <c:pt idx="111" formatCode="General">
                  <c:v>3.663781E6</c:v>
                </c:pt>
                <c:pt idx="112" formatCode="General">
                  <c:v>4.252976E6</c:v>
                </c:pt>
                <c:pt idx="113" formatCode="General">
                  <c:v>2.531616E6</c:v>
                </c:pt>
                <c:pt idx="114" formatCode="General">
                  <c:v>2.191168E6</c:v>
                </c:pt>
                <c:pt idx="115" formatCode="General">
                  <c:v>2.369371E6</c:v>
                </c:pt>
                <c:pt idx="116" formatCode="General">
                  <c:v>2.618202E6</c:v>
                </c:pt>
                <c:pt idx="117" formatCode="General">
                  <c:v>2.718122E6</c:v>
                </c:pt>
                <c:pt idx="118" formatCode="General">
                  <c:v>2.855967E6</c:v>
                </c:pt>
                <c:pt idx="119" formatCode="General">
                  <c:v>2.616747E6</c:v>
                </c:pt>
              </c:numCache>
            </c:numRef>
          </c:val>
          <c:smooth val="0"/>
        </c:ser>
        <c:dLbls>
          <c:showLegendKey val="0"/>
          <c:showVal val="0"/>
          <c:showCatName val="0"/>
          <c:showSerName val="0"/>
          <c:showPercent val="0"/>
          <c:showBubbleSize val="0"/>
        </c:dLbls>
        <c:marker val="1"/>
        <c:smooth val="0"/>
        <c:axId val="534514552"/>
        <c:axId val="534431000"/>
      </c:lineChart>
      <c:lineChart>
        <c:grouping val="standard"/>
        <c:varyColors val="0"/>
        <c:ser>
          <c:idx val="0"/>
          <c:order val="1"/>
          <c:tx>
            <c:v>Checklists</c:v>
          </c:tx>
          <c:spPr>
            <a:ln w="25400">
              <a:solidFill>
                <a:schemeClr val="accent6">
                  <a:lumMod val="75000"/>
                </a:schemeClr>
              </a:solidFill>
            </a:ln>
          </c:spPr>
          <c:marker>
            <c:symbol val="none"/>
          </c:marker>
          <c:cat>
            <c:numRef>
              <c:f>'Data - Obs'!$B$2:$B$120</c:f>
              <c:numCache>
                <c:formatCode>General</c:formatCode>
                <c:ptCount val="119"/>
                <c:pt idx="0">
                  <c:v>2003.0</c:v>
                </c:pt>
                <c:pt idx="12">
                  <c:v>2004.0</c:v>
                </c:pt>
                <c:pt idx="24">
                  <c:v>2005.0</c:v>
                </c:pt>
                <c:pt idx="36">
                  <c:v>2006.0</c:v>
                </c:pt>
                <c:pt idx="48">
                  <c:v>2007.0</c:v>
                </c:pt>
                <c:pt idx="60">
                  <c:v>2008.0</c:v>
                </c:pt>
                <c:pt idx="72">
                  <c:v>2009.0</c:v>
                </c:pt>
                <c:pt idx="84">
                  <c:v>2010.0</c:v>
                </c:pt>
                <c:pt idx="96">
                  <c:v>2011.0</c:v>
                </c:pt>
                <c:pt idx="108">
                  <c:v>2012.0</c:v>
                </c:pt>
              </c:numCache>
            </c:numRef>
          </c:cat>
          <c:val>
            <c:numRef>
              <c:f>'Data - Checklists'!$C$14:$C$133</c:f>
              <c:numCache>
                <c:formatCode>General</c:formatCode>
                <c:ptCount val="120"/>
                <c:pt idx="0">
                  <c:v>4634.0</c:v>
                </c:pt>
                <c:pt idx="1">
                  <c:v>4839.0</c:v>
                </c:pt>
                <c:pt idx="2">
                  <c:v>5500.0</c:v>
                </c:pt>
                <c:pt idx="3">
                  <c:v>5273.0</c:v>
                </c:pt>
                <c:pt idx="4">
                  <c:v>6365.0</c:v>
                </c:pt>
                <c:pt idx="5">
                  <c:v>4180.0</c:v>
                </c:pt>
                <c:pt idx="6">
                  <c:v>3485.0</c:v>
                </c:pt>
                <c:pt idx="7">
                  <c:v>3479.0</c:v>
                </c:pt>
                <c:pt idx="8">
                  <c:v>4400.0</c:v>
                </c:pt>
                <c:pt idx="9">
                  <c:v>4912.0</c:v>
                </c:pt>
                <c:pt idx="10">
                  <c:v>5350.0</c:v>
                </c:pt>
                <c:pt idx="11">
                  <c:v>7118.0</c:v>
                </c:pt>
                <c:pt idx="12">
                  <c:v>7401.0</c:v>
                </c:pt>
                <c:pt idx="13">
                  <c:v>8607.0</c:v>
                </c:pt>
                <c:pt idx="14">
                  <c:v>10005.0</c:v>
                </c:pt>
                <c:pt idx="15">
                  <c:v>13108.0</c:v>
                </c:pt>
                <c:pt idx="16">
                  <c:v>9025.0</c:v>
                </c:pt>
                <c:pt idx="17">
                  <c:v>6242.0</c:v>
                </c:pt>
                <c:pt idx="18">
                  <c:v>4883.0</c:v>
                </c:pt>
                <c:pt idx="19">
                  <c:v>5488.0</c:v>
                </c:pt>
                <c:pt idx="20">
                  <c:v>5295.0</c:v>
                </c:pt>
                <c:pt idx="21">
                  <c:v>6214.0</c:v>
                </c:pt>
                <c:pt idx="22">
                  <c:v>6668.0</c:v>
                </c:pt>
                <c:pt idx="23">
                  <c:v>6203.0</c:v>
                </c:pt>
                <c:pt idx="24">
                  <c:v>7436.0</c:v>
                </c:pt>
                <c:pt idx="25">
                  <c:v>7070.0</c:v>
                </c:pt>
                <c:pt idx="26">
                  <c:v>8542.0</c:v>
                </c:pt>
                <c:pt idx="27">
                  <c:v>9345.0</c:v>
                </c:pt>
                <c:pt idx="28">
                  <c:v>9403.0</c:v>
                </c:pt>
                <c:pt idx="29">
                  <c:v>6706.0</c:v>
                </c:pt>
                <c:pt idx="30">
                  <c:v>6570.0</c:v>
                </c:pt>
                <c:pt idx="31">
                  <c:v>6551.0</c:v>
                </c:pt>
                <c:pt idx="32">
                  <c:v>10329.0</c:v>
                </c:pt>
                <c:pt idx="33">
                  <c:v>13933.0</c:v>
                </c:pt>
                <c:pt idx="34">
                  <c:v>15686.0</c:v>
                </c:pt>
                <c:pt idx="35">
                  <c:v>16078.0</c:v>
                </c:pt>
                <c:pt idx="36">
                  <c:v>22239.0</c:v>
                </c:pt>
                <c:pt idx="37">
                  <c:v>19953.0</c:v>
                </c:pt>
                <c:pt idx="38">
                  <c:v>28266.0</c:v>
                </c:pt>
                <c:pt idx="39">
                  <c:v>28703.0</c:v>
                </c:pt>
                <c:pt idx="40">
                  <c:v>30408.0</c:v>
                </c:pt>
                <c:pt idx="41">
                  <c:v>21780.0</c:v>
                </c:pt>
                <c:pt idx="42">
                  <c:v>22326.0</c:v>
                </c:pt>
                <c:pt idx="43">
                  <c:v>26841.0</c:v>
                </c:pt>
                <c:pt idx="44">
                  <c:v>35523.0</c:v>
                </c:pt>
                <c:pt idx="45">
                  <c:v>27929.0</c:v>
                </c:pt>
                <c:pt idx="46">
                  <c:v>29675.0</c:v>
                </c:pt>
                <c:pt idx="47">
                  <c:v>25899.0</c:v>
                </c:pt>
                <c:pt idx="48">
                  <c:v>32672.0</c:v>
                </c:pt>
                <c:pt idx="49">
                  <c:v>35634.0</c:v>
                </c:pt>
                <c:pt idx="50">
                  <c:v>36117.0</c:v>
                </c:pt>
                <c:pt idx="51">
                  <c:v>36793.0</c:v>
                </c:pt>
                <c:pt idx="52">
                  <c:v>36958.0</c:v>
                </c:pt>
                <c:pt idx="53">
                  <c:v>24379.0</c:v>
                </c:pt>
                <c:pt idx="54">
                  <c:v>23446.0</c:v>
                </c:pt>
                <c:pt idx="55">
                  <c:v>26196.0</c:v>
                </c:pt>
                <c:pt idx="56">
                  <c:v>30424.0</c:v>
                </c:pt>
                <c:pt idx="57">
                  <c:v>50114.0</c:v>
                </c:pt>
                <c:pt idx="58">
                  <c:v>54265.0</c:v>
                </c:pt>
                <c:pt idx="59">
                  <c:v>47065.0</c:v>
                </c:pt>
                <c:pt idx="60">
                  <c:v>58053.0</c:v>
                </c:pt>
                <c:pt idx="61">
                  <c:v>53414.0</c:v>
                </c:pt>
                <c:pt idx="62">
                  <c:v>85717.0</c:v>
                </c:pt>
                <c:pt idx="63">
                  <c:v>56450.0</c:v>
                </c:pt>
                <c:pt idx="64">
                  <c:v>65910.0</c:v>
                </c:pt>
                <c:pt idx="65">
                  <c:v>54534.0</c:v>
                </c:pt>
                <c:pt idx="66">
                  <c:v>49990.0</c:v>
                </c:pt>
                <c:pt idx="67">
                  <c:v>42273.0</c:v>
                </c:pt>
                <c:pt idx="68">
                  <c:v>40611.0</c:v>
                </c:pt>
                <c:pt idx="69">
                  <c:v>47000.0</c:v>
                </c:pt>
                <c:pt idx="70">
                  <c:v>58982.0</c:v>
                </c:pt>
                <c:pt idx="71">
                  <c:v>57220.0</c:v>
                </c:pt>
                <c:pt idx="72">
                  <c:v>77908.0</c:v>
                </c:pt>
                <c:pt idx="73">
                  <c:v>63966.0</c:v>
                </c:pt>
                <c:pt idx="74">
                  <c:v>72246.0</c:v>
                </c:pt>
                <c:pt idx="75">
                  <c:v>94494.0</c:v>
                </c:pt>
                <c:pt idx="76">
                  <c:v>94546.0</c:v>
                </c:pt>
                <c:pt idx="77">
                  <c:v>69035.0</c:v>
                </c:pt>
                <c:pt idx="78">
                  <c:v>63490.0</c:v>
                </c:pt>
                <c:pt idx="79">
                  <c:v>73984.0</c:v>
                </c:pt>
                <c:pt idx="80">
                  <c:v>66451.0</c:v>
                </c:pt>
                <c:pt idx="81">
                  <c:v>77903.0</c:v>
                </c:pt>
                <c:pt idx="82">
                  <c:v>83744.0</c:v>
                </c:pt>
                <c:pt idx="83">
                  <c:v>78771.0</c:v>
                </c:pt>
                <c:pt idx="84">
                  <c:v>112506.0</c:v>
                </c:pt>
                <c:pt idx="85">
                  <c:v>105113.0</c:v>
                </c:pt>
                <c:pt idx="86">
                  <c:v>119806.0</c:v>
                </c:pt>
                <c:pt idx="87">
                  <c:v>113142.0</c:v>
                </c:pt>
                <c:pt idx="88">
                  <c:v>116574.0</c:v>
                </c:pt>
                <c:pt idx="89">
                  <c:v>93553.0</c:v>
                </c:pt>
                <c:pt idx="90">
                  <c:v>85680.0</c:v>
                </c:pt>
                <c:pt idx="91">
                  <c:v>98125.0</c:v>
                </c:pt>
                <c:pt idx="92">
                  <c:v>95241.0</c:v>
                </c:pt>
                <c:pt idx="93">
                  <c:v>109830.0</c:v>
                </c:pt>
                <c:pt idx="94">
                  <c:v>109265.0</c:v>
                </c:pt>
                <c:pt idx="95">
                  <c:v>125150.0</c:v>
                </c:pt>
                <c:pt idx="96">
                  <c:v>153507.0</c:v>
                </c:pt>
                <c:pt idx="97">
                  <c:v>128716.0</c:v>
                </c:pt>
                <c:pt idx="98">
                  <c:v>144429.0</c:v>
                </c:pt>
                <c:pt idx="99">
                  <c:v>160398.0</c:v>
                </c:pt>
                <c:pt idx="100">
                  <c:v>168880.0</c:v>
                </c:pt>
                <c:pt idx="101">
                  <c:v>121777.0</c:v>
                </c:pt>
                <c:pt idx="102">
                  <c:v>105991.0</c:v>
                </c:pt>
                <c:pt idx="103">
                  <c:v>121348.0</c:v>
                </c:pt>
                <c:pt idx="104">
                  <c:v>117158.0</c:v>
                </c:pt>
                <c:pt idx="105">
                  <c:v>133140.0</c:v>
                </c:pt>
                <c:pt idx="106">
                  <c:v>151841.0</c:v>
                </c:pt>
                <c:pt idx="107">
                  <c:v>184759.0</c:v>
                </c:pt>
                <c:pt idx="108">
                  <c:v>238799.0</c:v>
                </c:pt>
                <c:pt idx="109">
                  <c:v>188855.0</c:v>
                </c:pt>
                <c:pt idx="110">
                  <c:v>230479.0</c:v>
                </c:pt>
                <c:pt idx="111">
                  <c:v>245046.0</c:v>
                </c:pt>
                <c:pt idx="112">
                  <c:v>254151.0</c:v>
                </c:pt>
                <c:pt idx="113">
                  <c:v>168669.0</c:v>
                </c:pt>
                <c:pt idx="114">
                  <c:v>156090.0</c:v>
                </c:pt>
                <c:pt idx="115">
                  <c:v>185801.0</c:v>
                </c:pt>
                <c:pt idx="116">
                  <c:v>171932.0</c:v>
                </c:pt>
                <c:pt idx="117">
                  <c:v>186446.0</c:v>
                </c:pt>
                <c:pt idx="118">
                  <c:v>231264.0</c:v>
                </c:pt>
                <c:pt idx="119">
                  <c:v>202819.0</c:v>
                </c:pt>
              </c:numCache>
            </c:numRef>
          </c:val>
          <c:smooth val="0"/>
        </c:ser>
        <c:dLbls>
          <c:showLegendKey val="0"/>
          <c:showVal val="0"/>
          <c:showCatName val="0"/>
          <c:showSerName val="0"/>
          <c:showPercent val="0"/>
          <c:showBubbleSize val="0"/>
        </c:dLbls>
        <c:marker val="1"/>
        <c:smooth val="0"/>
        <c:axId val="534459288"/>
        <c:axId val="572646104"/>
      </c:lineChart>
      <c:catAx>
        <c:axId val="534514552"/>
        <c:scaling>
          <c:orientation val="minMax"/>
        </c:scaling>
        <c:delete val="0"/>
        <c:axPos val="b"/>
        <c:numFmt formatCode="General" sourceLinked="1"/>
        <c:majorTickMark val="out"/>
        <c:minorTickMark val="none"/>
        <c:tickLblPos val="nextTo"/>
        <c:txPr>
          <a:bodyPr/>
          <a:lstStyle/>
          <a:p>
            <a:pPr>
              <a:defRPr>
                <a:solidFill>
                  <a:schemeClr val="tx1">
                    <a:lumMod val="50000"/>
                  </a:schemeClr>
                </a:solidFill>
                <a:latin typeface="+mj-lt"/>
              </a:defRPr>
            </a:pPr>
            <a:endParaRPr lang="en-US"/>
          </a:p>
        </c:txPr>
        <c:crossAx val="534431000"/>
        <c:crosses val="autoZero"/>
        <c:auto val="0"/>
        <c:lblAlgn val="ctr"/>
        <c:lblOffset val="100"/>
        <c:tickMarkSkip val="12"/>
        <c:noMultiLvlLbl val="0"/>
      </c:catAx>
      <c:valAx>
        <c:axId val="534431000"/>
        <c:scaling>
          <c:orientation val="minMax"/>
          <c:max val="4.4E6"/>
          <c:min val="0.0"/>
        </c:scaling>
        <c:delete val="0"/>
        <c:axPos val="l"/>
        <c:majorGridlines>
          <c:spPr>
            <a:ln>
              <a:solidFill>
                <a:schemeClr val="bg1">
                  <a:lumMod val="85000"/>
                  <a:lumOff val="15000"/>
                </a:schemeClr>
              </a:solidFill>
            </a:ln>
          </c:spPr>
        </c:majorGridlines>
        <c:numFmt formatCode="#,##0" sourceLinked="1"/>
        <c:majorTickMark val="out"/>
        <c:minorTickMark val="none"/>
        <c:tickLblPos val="nextTo"/>
        <c:spPr>
          <a:ln>
            <a:noFill/>
          </a:ln>
        </c:spPr>
        <c:txPr>
          <a:bodyPr/>
          <a:lstStyle/>
          <a:p>
            <a:pPr>
              <a:defRPr>
                <a:solidFill>
                  <a:schemeClr val="bg2">
                    <a:lumMod val="60000"/>
                    <a:lumOff val="40000"/>
                  </a:schemeClr>
                </a:solidFill>
                <a:latin typeface="+mj-lt"/>
              </a:defRPr>
            </a:pPr>
            <a:endParaRPr lang="en-US"/>
          </a:p>
        </c:txPr>
        <c:crossAx val="534514552"/>
        <c:crosses val="autoZero"/>
        <c:crossBetween val="between"/>
        <c:majorUnit val="400000.0"/>
      </c:valAx>
      <c:valAx>
        <c:axId val="572646104"/>
        <c:scaling>
          <c:orientation val="minMax"/>
          <c:max val="440000.0"/>
          <c:min val="0.0"/>
        </c:scaling>
        <c:delete val="0"/>
        <c:axPos val="r"/>
        <c:numFmt formatCode="General" sourceLinked="1"/>
        <c:majorTickMark val="out"/>
        <c:minorTickMark val="none"/>
        <c:tickLblPos val="nextTo"/>
        <c:spPr>
          <a:ln>
            <a:noFill/>
          </a:ln>
        </c:spPr>
        <c:txPr>
          <a:bodyPr/>
          <a:lstStyle/>
          <a:p>
            <a:pPr>
              <a:defRPr>
                <a:solidFill>
                  <a:schemeClr val="accent6"/>
                </a:solidFill>
                <a:latin typeface="+mj-lt"/>
              </a:defRPr>
            </a:pPr>
            <a:endParaRPr lang="en-US"/>
          </a:p>
        </c:txPr>
        <c:crossAx val="534459288"/>
        <c:crosses val="max"/>
        <c:crossBetween val="between"/>
        <c:majorUnit val="40000.0"/>
      </c:valAx>
      <c:catAx>
        <c:axId val="534459288"/>
        <c:scaling>
          <c:orientation val="minMax"/>
        </c:scaling>
        <c:delete val="1"/>
        <c:axPos val="b"/>
        <c:numFmt formatCode="General" sourceLinked="1"/>
        <c:majorTickMark val="out"/>
        <c:minorTickMark val="none"/>
        <c:tickLblPos val="nextTo"/>
        <c:crossAx val="572646104"/>
        <c:crosses val="autoZero"/>
        <c:auto val="1"/>
        <c:lblAlgn val="ctr"/>
        <c:lblOffset val="100"/>
        <c:noMultiLvlLbl val="0"/>
      </c:catAx>
      <c:spPr>
        <a:ln>
          <a:noFill/>
        </a:ln>
      </c:spPr>
    </c:plotArea>
    <c:plotVisOnly val="1"/>
    <c:dispBlanksAs val="gap"/>
    <c:showDLblsOverMax val="0"/>
  </c:chart>
  <c:spPr>
    <a:ln>
      <a:noFill/>
    </a:ln>
  </c:sp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autoTitleDeleted val="0"/>
    <c:plotArea>
      <c:layout/>
      <c:lineChart>
        <c:grouping val="standard"/>
        <c:varyColors val="0"/>
        <c:ser>
          <c:idx val="1"/>
          <c:order val="0"/>
          <c:tx>
            <c:strRef>
              <c:f>'.5 CHSP'!$A$3</c:f>
              <c:strCache>
                <c:ptCount val="1"/>
                <c:pt idx="0">
                  <c:v>Emergent Filter &gt;5%</c:v>
                </c:pt>
              </c:strCache>
            </c:strRef>
          </c:tx>
          <c:spPr>
            <a:ln w="254000" cap="flat">
              <a:solidFill>
                <a:schemeClr val="tx1">
                  <a:lumMod val="50000"/>
                </a:schemeClr>
              </a:solidFill>
            </a:ln>
          </c:spPr>
          <c:marker>
            <c:symbol val="none"/>
          </c:marker>
          <c:cat>
            <c:numRef>
              <c:f>'.5 CHSP'!$B$1:$AW$1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CHSP'!$B$3:$AW$3</c:f>
              <c:numCache>
                <c:formatCode>General</c:formatCode>
                <c:ptCount val="48"/>
                <c:pt idx="12">
                  <c:v>0.37</c:v>
                </c:pt>
                <c:pt idx="13">
                  <c:v>0.37</c:v>
                </c:pt>
                <c:pt idx="14">
                  <c:v>0.37</c:v>
                </c:pt>
                <c:pt idx="15">
                  <c:v>0.37</c:v>
                </c:pt>
                <c:pt idx="16">
                  <c:v>0.37</c:v>
                </c:pt>
                <c:pt idx="17">
                  <c:v>0.37</c:v>
                </c:pt>
                <c:pt idx="18">
                  <c:v>0.37</c:v>
                </c:pt>
                <c:pt idx="19">
                  <c:v>0.37</c:v>
                </c:pt>
                <c:pt idx="20">
                  <c:v>0.37</c:v>
                </c:pt>
                <c:pt idx="21">
                  <c:v>0.37</c:v>
                </c:pt>
                <c:pt idx="22">
                  <c:v>0.37</c:v>
                </c:pt>
                <c:pt idx="23">
                  <c:v>0.37</c:v>
                </c:pt>
                <c:pt idx="24">
                  <c:v>0.37</c:v>
                </c:pt>
                <c:pt idx="25">
                  <c:v>0.37</c:v>
                </c:pt>
                <c:pt idx="26">
                  <c:v>0.37</c:v>
                </c:pt>
                <c:pt idx="27">
                  <c:v>0.37</c:v>
                </c:pt>
                <c:pt idx="28">
                  <c:v>0.37</c:v>
                </c:pt>
                <c:pt idx="29">
                  <c:v>0.37</c:v>
                </c:pt>
                <c:pt idx="30">
                  <c:v>0.37</c:v>
                </c:pt>
                <c:pt idx="31">
                  <c:v>0.37</c:v>
                </c:pt>
                <c:pt idx="32">
                  <c:v>0.37</c:v>
                </c:pt>
                <c:pt idx="33">
                  <c:v>0.37</c:v>
                </c:pt>
                <c:pt idx="34">
                  <c:v>0.37</c:v>
                </c:pt>
                <c:pt idx="35">
                  <c:v>0.37</c:v>
                </c:pt>
                <c:pt idx="36">
                  <c:v>0.37</c:v>
                </c:pt>
                <c:pt idx="37">
                  <c:v>0.37</c:v>
                </c:pt>
                <c:pt idx="38">
                  <c:v>0.37</c:v>
                </c:pt>
                <c:pt idx="39">
                  <c:v>0.37</c:v>
                </c:pt>
                <c:pt idx="40">
                  <c:v>0.37</c:v>
                </c:pt>
              </c:numCache>
            </c:numRef>
          </c:val>
          <c:smooth val="0"/>
        </c:ser>
        <c:ser>
          <c:idx val="2"/>
          <c:order val="1"/>
          <c:tx>
            <c:strRef>
              <c:f>'.5 CHSP'!$A$4</c:f>
              <c:strCache>
                <c:ptCount val="1"/>
                <c:pt idx="0">
                  <c:v>Primary eBird Observer</c:v>
                </c:pt>
              </c:strCache>
            </c:strRef>
          </c:tx>
          <c:spPr>
            <a:ln>
              <a:noFill/>
            </a:ln>
          </c:spPr>
          <c:marker>
            <c:symbol val="circle"/>
            <c:size val="7"/>
            <c:spPr>
              <a:solidFill>
                <a:schemeClr val="tx1"/>
              </a:solidFill>
              <a:ln>
                <a:noFill/>
              </a:ln>
            </c:spPr>
          </c:marker>
          <c:cat>
            <c:numRef>
              <c:f>'.5 CHSP'!$B$1:$AW$1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CHSP'!$B$4:$AW$4</c:f>
              <c:numCache>
                <c:formatCode>General</c:formatCode>
                <c:ptCount val="48"/>
                <c:pt idx="1">
                  <c:v>0.5</c:v>
                </c:pt>
                <c:pt idx="2">
                  <c:v>0.5</c:v>
                </c:pt>
                <c:pt idx="3">
                  <c:v>0.5</c:v>
                </c:pt>
                <c:pt idx="4">
                  <c:v>0.5</c:v>
                </c:pt>
                <c:pt idx="9">
                  <c:v>0.5</c:v>
                </c:pt>
                <c:pt idx="11">
                  <c:v>0.5</c:v>
                </c:pt>
                <c:pt idx="41">
                  <c:v>0.5</c:v>
                </c:pt>
                <c:pt idx="43">
                  <c:v>0.5</c:v>
                </c:pt>
                <c:pt idx="44">
                  <c:v>0.5</c:v>
                </c:pt>
              </c:numCache>
            </c:numRef>
          </c:val>
          <c:smooth val="0"/>
        </c:ser>
        <c:ser>
          <c:idx val="3"/>
          <c:order val="2"/>
          <c:tx>
            <c:strRef>
              <c:f>'.5 CHSP'!$A$5</c:f>
              <c:strCache>
                <c:ptCount val="1"/>
                <c:pt idx="0">
                  <c:v>Primary eBird Observer</c:v>
                </c:pt>
              </c:strCache>
            </c:strRef>
          </c:tx>
          <c:spPr>
            <a:ln>
              <a:noFill/>
            </a:ln>
          </c:spPr>
          <c:marker>
            <c:symbol val="circle"/>
            <c:size val="7"/>
            <c:spPr>
              <a:solidFill>
                <a:schemeClr val="tx1"/>
              </a:solidFill>
              <a:ln>
                <a:noFill/>
              </a:ln>
            </c:spPr>
          </c:marker>
          <c:cat>
            <c:numRef>
              <c:f>'.5 CHSP'!$B$1:$AW$1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CHSP'!$B$5:$AW$5</c:f>
              <c:numCache>
                <c:formatCode>General</c:formatCode>
                <c:ptCount val="48"/>
                <c:pt idx="2">
                  <c:v>0.6</c:v>
                </c:pt>
                <c:pt idx="3">
                  <c:v>0.6</c:v>
                </c:pt>
                <c:pt idx="4">
                  <c:v>0.6</c:v>
                </c:pt>
                <c:pt idx="9">
                  <c:v>0.6</c:v>
                </c:pt>
                <c:pt idx="41">
                  <c:v>0.6</c:v>
                </c:pt>
                <c:pt idx="44">
                  <c:v>0.6</c:v>
                </c:pt>
              </c:numCache>
            </c:numRef>
          </c:val>
          <c:smooth val="0"/>
        </c:ser>
        <c:ser>
          <c:idx val="4"/>
          <c:order val="3"/>
          <c:tx>
            <c:strRef>
              <c:f>'.5 CHSP'!$A$6</c:f>
              <c:strCache>
                <c:ptCount val="1"/>
                <c:pt idx="0">
                  <c:v>Primary eBird Observer</c:v>
                </c:pt>
              </c:strCache>
            </c:strRef>
          </c:tx>
          <c:spPr>
            <a:ln>
              <a:noFill/>
            </a:ln>
          </c:spPr>
          <c:marker>
            <c:symbol val="circle"/>
            <c:size val="7"/>
            <c:spPr>
              <a:solidFill>
                <a:schemeClr val="tx1"/>
              </a:solidFill>
              <a:ln>
                <a:noFill/>
              </a:ln>
            </c:spPr>
          </c:marker>
          <c:cat>
            <c:numRef>
              <c:f>'.5 CHSP'!$B$1:$AW$1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CHSP'!$B$6:$AW$6</c:f>
              <c:numCache>
                <c:formatCode>General</c:formatCode>
                <c:ptCount val="48"/>
                <c:pt idx="2">
                  <c:v>0.7</c:v>
                </c:pt>
                <c:pt idx="3">
                  <c:v>0.7</c:v>
                </c:pt>
                <c:pt idx="41">
                  <c:v>0.7</c:v>
                </c:pt>
                <c:pt idx="44">
                  <c:v>0.7</c:v>
                </c:pt>
              </c:numCache>
            </c:numRef>
          </c:val>
          <c:smooth val="0"/>
        </c:ser>
        <c:ser>
          <c:idx val="5"/>
          <c:order val="4"/>
          <c:tx>
            <c:strRef>
              <c:f>'.5 CHSP'!$A$7</c:f>
              <c:strCache>
                <c:ptCount val="1"/>
                <c:pt idx="0">
                  <c:v>Primary eBird Observer</c:v>
                </c:pt>
              </c:strCache>
            </c:strRef>
          </c:tx>
          <c:spPr>
            <a:ln>
              <a:noFill/>
            </a:ln>
          </c:spPr>
          <c:marker>
            <c:symbol val="circle"/>
            <c:size val="7"/>
            <c:spPr>
              <a:solidFill>
                <a:schemeClr val="tx1"/>
              </a:solidFill>
              <a:ln>
                <a:noFill/>
              </a:ln>
            </c:spPr>
          </c:marker>
          <c:cat>
            <c:numRef>
              <c:f>'.5 CHSP'!$B$1:$AW$1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CHSP'!$B$7:$AW$7</c:f>
              <c:numCache>
                <c:formatCode>General</c:formatCode>
                <c:ptCount val="48"/>
                <c:pt idx="3">
                  <c:v>0.8</c:v>
                </c:pt>
                <c:pt idx="41">
                  <c:v>0.8</c:v>
                </c:pt>
              </c:numCache>
            </c:numRef>
          </c:val>
          <c:smooth val="0"/>
        </c:ser>
        <c:ser>
          <c:idx val="6"/>
          <c:order val="5"/>
          <c:tx>
            <c:strRef>
              <c:f>'.5 CHSP'!$A$8</c:f>
              <c:strCache>
                <c:ptCount val="1"/>
                <c:pt idx="0">
                  <c:v>Primary eBird Observer</c:v>
                </c:pt>
              </c:strCache>
            </c:strRef>
          </c:tx>
          <c:spPr>
            <a:ln>
              <a:noFill/>
            </a:ln>
          </c:spPr>
          <c:marker>
            <c:symbol val="circle"/>
            <c:size val="7"/>
            <c:spPr>
              <a:solidFill>
                <a:schemeClr val="tx1"/>
              </a:solidFill>
              <a:ln>
                <a:noFill/>
              </a:ln>
            </c:spPr>
          </c:marker>
          <c:cat>
            <c:numRef>
              <c:f>'.5 CHSP'!$B$1:$AW$1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CHSP'!$B$8:$AW$8</c:f>
              <c:numCache>
                <c:formatCode>General</c:formatCode>
                <c:ptCount val="48"/>
                <c:pt idx="3">
                  <c:v>0.9</c:v>
                </c:pt>
                <c:pt idx="41">
                  <c:v>0.9</c:v>
                </c:pt>
              </c:numCache>
            </c:numRef>
          </c:val>
          <c:smooth val="0"/>
        </c:ser>
        <c:ser>
          <c:idx val="7"/>
          <c:order val="6"/>
          <c:tx>
            <c:strRef>
              <c:f>'.5 CHSP'!$A$9</c:f>
              <c:strCache>
                <c:ptCount val="1"/>
                <c:pt idx="0">
                  <c:v>eBird Observer</c:v>
                </c:pt>
              </c:strCache>
            </c:strRef>
          </c:tx>
          <c:spPr>
            <a:ln>
              <a:noFill/>
            </a:ln>
          </c:spPr>
          <c:marker>
            <c:symbol val="circle"/>
            <c:size val="7"/>
            <c:spPr>
              <a:solidFill>
                <a:schemeClr val="tx1"/>
              </a:solidFill>
              <a:ln>
                <a:noFill/>
              </a:ln>
            </c:spPr>
          </c:marker>
          <c:cat>
            <c:numRef>
              <c:f>'.5 CHSP'!$B$1:$AW$1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CHSP'!$B$9:$AW$9</c:f>
              <c:numCache>
                <c:formatCode>General</c:formatCode>
                <c:ptCount val="48"/>
                <c:pt idx="41">
                  <c:v>1.0</c:v>
                </c:pt>
              </c:numCache>
            </c:numRef>
          </c:val>
          <c:smooth val="0"/>
        </c:ser>
        <c:ser>
          <c:idx val="8"/>
          <c:order val="7"/>
          <c:tx>
            <c:strRef>
              <c:f>'.5 CHSP'!$A$10</c:f>
              <c:strCache>
                <c:ptCount val="1"/>
                <c:pt idx="0">
                  <c:v>eBird Observer</c:v>
                </c:pt>
              </c:strCache>
            </c:strRef>
          </c:tx>
          <c:spPr>
            <a:ln>
              <a:noFill/>
            </a:ln>
          </c:spPr>
          <c:marker>
            <c:symbol val="triangle"/>
            <c:size val="7"/>
            <c:spPr>
              <a:solidFill>
                <a:schemeClr val="tx1"/>
              </a:solidFill>
              <a:ln>
                <a:noFill/>
              </a:ln>
            </c:spPr>
          </c:marker>
          <c:cat>
            <c:numRef>
              <c:f>'.5 CHSP'!$B$1:$AW$1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CHSP'!$B$10:$AW$10</c:f>
              <c:numCache>
                <c:formatCode>General</c:formatCode>
                <c:ptCount val="48"/>
                <c:pt idx="10">
                  <c:v>0.5</c:v>
                </c:pt>
                <c:pt idx="11">
                  <c:v>0.6</c:v>
                </c:pt>
                <c:pt idx="40">
                  <c:v>0.5</c:v>
                </c:pt>
                <c:pt idx="43">
                  <c:v>0.6</c:v>
                </c:pt>
              </c:numCache>
            </c:numRef>
          </c:val>
          <c:smooth val="0"/>
        </c:ser>
        <c:ser>
          <c:idx val="9"/>
          <c:order val="8"/>
          <c:tx>
            <c:strRef>
              <c:f>'.5 CHSP'!$A$11</c:f>
              <c:strCache>
                <c:ptCount val="1"/>
                <c:pt idx="0">
                  <c:v>eBird Observer</c:v>
                </c:pt>
              </c:strCache>
            </c:strRef>
          </c:tx>
          <c:spPr>
            <a:ln>
              <a:noFill/>
            </a:ln>
          </c:spPr>
          <c:marker>
            <c:symbol val="triangle"/>
            <c:size val="7"/>
            <c:spPr>
              <a:solidFill>
                <a:schemeClr val="tx1"/>
              </a:solidFill>
              <a:ln>
                <a:noFill/>
              </a:ln>
            </c:spPr>
          </c:marker>
          <c:cat>
            <c:numRef>
              <c:f>'.5 CHSP'!$B$1:$AW$1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CHSP'!$B$11:$AW$11</c:f>
              <c:numCache>
                <c:formatCode>General</c:formatCode>
                <c:ptCount val="48"/>
                <c:pt idx="10">
                  <c:v>0.6</c:v>
                </c:pt>
                <c:pt idx="11">
                  <c:v>0.7</c:v>
                </c:pt>
                <c:pt idx="40">
                  <c:v>0.6</c:v>
                </c:pt>
              </c:numCache>
            </c:numRef>
          </c:val>
          <c:smooth val="0"/>
        </c:ser>
        <c:ser>
          <c:idx val="10"/>
          <c:order val="9"/>
          <c:tx>
            <c:strRef>
              <c:f>'.5 CHSP'!$A$12</c:f>
              <c:strCache>
                <c:ptCount val="1"/>
                <c:pt idx="0">
                  <c:v>eBird Observer</c:v>
                </c:pt>
              </c:strCache>
            </c:strRef>
          </c:tx>
          <c:spPr>
            <a:ln>
              <a:noFill/>
            </a:ln>
          </c:spPr>
          <c:marker>
            <c:symbol val="triangle"/>
            <c:size val="7"/>
            <c:spPr>
              <a:solidFill>
                <a:schemeClr val="tx1"/>
              </a:solidFill>
              <a:ln>
                <a:noFill/>
              </a:ln>
            </c:spPr>
          </c:marker>
          <c:cat>
            <c:numRef>
              <c:f>'.5 CHSP'!$B$1:$AW$1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CHSP'!$B$12:$AW$12</c:f>
              <c:numCache>
                <c:formatCode>General</c:formatCode>
                <c:ptCount val="48"/>
                <c:pt idx="10">
                  <c:v>0.7</c:v>
                </c:pt>
                <c:pt idx="11">
                  <c:v>0.8</c:v>
                </c:pt>
                <c:pt idx="40">
                  <c:v>0.7</c:v>
                </c:pt>
              </c:numCache>
            </c:numRef>
          </c:val>
          <c:smooth val="0"/>
        </c:ser>
        <c:ser>
          <c:idx val="11"/>
          <c:order val="10"/>
          <c:tx>
            <c:strRef>
              <c:f>'.5 CHSP'!$A$13</c:f>
              <c:strCache>
                <c:ptCount val="1"/>
                <c:pt idx="0">
                  <c:v>eBird Observer</c:v>
                </c:pt>
              </c:strCache>
            </c:strRef>
          </c:tx>
          <c:spPr>
            <a:ln>
              <a:noFill/>
            </a:ln>
          </c:spPr>
          <c:marker>
            <c:symbol val="triangle"/>
            <c:size val="7"/>
            <c:spPr>
              <a:solidFill>
                <a:schemeClr val="tx1"/>
              </a:solidFill>
              <a:ln>
                <a:noFill/>
              </a:ln>
            </c:spPr>
          </c:marker>
          <c:cat>
            <c:numRef>
              <c:f>'.5 CHSP'!$B$1:$AW$1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CHSP'!$B$13:$AW$13</c:f>
              <c:numCache>
                <c:formatCode>General</c:formatCode>
                <c:ptCount val="48"/>
                <c:pt idx="11">
                  <c:v>0.9</c:v>
                </c:pt>
                <c:pt idx="40">
                  <c:v>0.8</c:v>
                </c:pt>
              </c:numCache>
            </c:numRef>
          </c:val>
          <c:smooth val="0"/>
        </c:ser>
        <c:ser>
          <c:idx val="12"/>
          <c:order val="11"/>
          <c:tx>
            <c:strRef>
              <c:f>'.5 CHSP'!$A$14</c:f>
              <c:strCache>
                <c:ptCount val="1"/>
                <c:pt idx="0">
                  <c:v>eBird Observer</c:v>
                </c:pt>
              </c:strCache>
            </c:strRef>
          </c:tx>
          <c:spPr>
            <a:ln>
              <a:noFill/>
            </a:ln>
          </c:spPr>
          <c:marker>
            <c:symbol val="triangle"/>
            <c:size val="7"/>
            <c:spPr>
              <a:solidFill>
                <a:schemeClr val="tx1"/>
              </a:solidFill>
              <a:ln>
                <a:noFill/>
              </a:ln>
            </c:spPr>
          </c:marker>
          <c:cat>
            <c:numRef>
              <c:f>'.5 CHSP'!$B$1:$AW$1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CHSP'!$B$14:$AW$14</c:f>
              <c:numCache>
                <c:formatCode>General</c:formatCode>
                <c:ptCount val="48"/>
                <c:pt idx="11">
                  <c:v>1.0</c:v>
                </c:pt>
              </c:numCache>
            </c:numRef>
          </c:val>
          <c:smooth val="0"/>
        </c:ser>
        <c:dLbls>
          <c:showLegendKey val="0"/>
          <c:showVal val="0"/>
          <c:showCatName val="0"/>
          <c:showSerName val="0"/>
          <c:showPercent val="0"/>
          <c:showBubbleSize val="0"/>
        </c:dLbls>
        <c:marker val="1"/>
        <c:smooth val="0"/>
        <c:axId val="523155640"/>
        <c:axId val="523144952"/>
      </c:lineChart>
      <c:dateAx>
        <c:axId val="523155640"/>
        <c:scaling>
          <c:orientation val="minMax"/>
        </c:scaling>
        <c:delete val="0"/>
        <c:axPos val="b"/>
        <c:numFmt formatCode="[$-409]d\-mmm;@" sourceLinked="1"/>
        <c:majorTickMark val="out"/>
        <c:minorTickMark val="none"/>
        <c:tickLblPos val="nextTo"/>
        <c:crossAx val="523144952"/>
        <c:crosses val="autoZero"/>
        <c:auto val="1"/>
        <c:lblOffset val="100"/>
        <c:baseTimeUnit val="days"/>
      </c:dateAx>
      <c:valAx>
        <c:axId val="523144952"/>
        <c:scaling>
          <c:orientation val="minMax"/>
          <c:max val="4.5"/>
        </c:scaling>
        <c:delete val="0"/>
        <c:axPos val="l"/>
        <c:majorGridlines/>
        <c:numFmt formatCode="General" sourceLinked="1"/>
        <c:majorTickMark val="out"/>
        <c:minorTickMark val="none"/>
        <c:tickLblPos val="nextTo"/>
        <c:crossAx val="52315564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title>
      <c:layout/>
      <c:overlay val="0"/>
    </c:title>
    <c:autoTitleDeleted val="0"/>
    <c:plotArea>
      <c:layout/>
      <c:lineChart>
        <c:grouping val="standard"/>
        <c:varyColors val="0"/>
        <c:ser>
          <c:idx val="2"/>
          <c:order val="0"/>
          <c:tx>
            <c:strRef>
              <c:f>'.5 CHSP'!$A$16:$B$16</c:f>
              <c:strCache>
                <c:ptCount val="1"/>
                <c:pt idx="0">
                  <c:v>eBird Frequency Chipping Sparrow</c:v>
                </c:pt>
              </c:strCache>
            </c:strRef>
          </c:tx>
          <c:spPr>
            <a:ln w="50800">
              <a:solidFill>
                <a:schemeClr val="tx1"/>
              </a:solidFill>
            </a:ln>
          </c:spPr>
          <c:marker>
            <c:symbol val="none"/>
          </c:marker>
          <c:cat>
            <c:numRef>
              <c:f>'.5 CHSP'!$C$1:$AX$1</c:f>
              <c:numCache>
                <c:formatCode>[$-409]d\-mmm;@</c:formatCode>
                <c:ptCount val="48"/>
                <c:pt idx="0">
                  <c:v>40551.0</c:v>
                </c:pt>
                <c:pt idx="1">
                  <c:v>40558.0</c:v>
                </c:pt>
                <c:pt idx="2">
                  <c:v>40565.0</c:v>
                </c:pt>
                <c:pt idx="3">
                  <c:v>40575.0</c:v>
                </c:pt>
                <c:pt idx="4">
                  <c:v>40582.0</c:v>
                </c:pt>
                <c:pt idx="5">
                  <c:v>40589.0</c:v>
                </c:pt>
                <c:pt idx="6">
                  <c:v>40596.0</c:v>
                </c:pt>
                <c:pt idx="7">
                  <c:v>40603.0</c:v>
                </c:pt>
                <c:pt idx="8">
                  <c:v>40610.0</c:v>
                </c:pt>
                <c:pt idx="9">
                  <c:v>40617.0</c:v>
                </c:pt>
                <c:pt idx="10">
                  <c:v>40624.0</c:v>
                </c:pt>
                <c:pt idx="11">
                  <c:v>40634.0</c:v>
                </c:pt>
                <c:pt idx="12">
                  <c:v>40641.0</c:v>
                </c:pt>
                <c:pt idx="13">
                  <c:v>40648.0</c:v>
                </c:pt>
                <c:pt idx="14">
                  <c:v>40655.0</c:v>
                </c:pt>
                <c:pt idx="15">
                  <c:v>40664.0</c:v>
                </c:pt>
                <c:pt idx="16">
                  <c:v>40671.0</c:v>
                </c:pt>
                <c:pt idx="17">
                  <c:v>40678.0</c:v>
                </c:pt>
                <c:pt idx="18">
                  <c:v>40685.0</c:v>
                </c:pt>
                <c:pt idx="19">
                  <c:v>40695.0</c:v>
                </c:pt>
                <c:pt idx="20">
                  <c:v>40702.0</c:v>
                </c:pt>
                <c:pt idx="21">
                  <c:v>40709.0</c:v>
                </c:pt>
                <c:pt idx="22">
                  <c:v>40716.0</c:v>
                </c:pt>
                <c:pt idx="23">
                  <c:v>40725.0</c:v>
                </c:pt>
                <c:pt idx="24">
                  <c:v>40732.0</c:v>
                </c:pt>
                <c:pt idx="25">
                  <c:v>40739.0</c:v>
                </c:pt>
                <c:pt idx="26">
                  <c:v>40746.0</c:v>
                </c:pt>
                <c:pt idx="27">
                  <c:v>40756.0</c:v>
                </c:pt>
                <c:pt idx="28">
                  <c:v>40763.0</c:v>
                </c:pt>
                <c:pt idx="29">
                  <c:v>40770.0</c:v>
                </c:pt>
                <c:pt idx="30">
                  <c:v>40777.0</c:v>
                </c:pt>
                <c:pt idx="31">
                  <c:v>40787.0</c:v>
                </c:pt>
                <c:pt idx="32">
                  <c:v>40794.0</c:v>
                </c:pt>
                <c:pt idx="33">
                  <c:v>40801.0</c:v>
                </c:pt>
                <c:pt idx="34">
                  <c:v>40808.0</c:v>
                </c:pt>
                <c:pt idx="35">
                  <c:v>40817.0</c:v>
                </c:pt>
                <c:pt idx="36">
                  <c:v>40824.0</c:v>
                </c:pt>
                <c:pt idx="37">
                  <c:v>40831.0</c:v>
                </c:pt>
                <c:pt idx="38">
                  <c:v>40838.0</c:v>
                </c:pt>
                <c:pt idx="39">
                  <c:v>40848.0</c:v>
                </c:pt>
                <c:pt idx="40">
                  <c:v>40855.0</c:v>
                </c:pt>
                <c:pt idx="41">
                  <c:v>40862.0</c:v>
                </c:pt>
                <c:pt idx="42">
                  <c:v>40869.0</c:v>
                </c:pt>
                <c:pt idx="43">
                  <c:v>40878.0</c:v>
                </c:pt>
                <c:pt idx="44">
                  <c:v>40885.0</c:v>
                </c:pt>
                <c:pt idx="45">
                  <c:v>40892.0</c:v>
                </c:pt>
                <c:pt idx="46">
                  <c:v>40899.0</c:v>
                </c:pt>
              </c:numCache>
            </c:numRef>
          </c:cat>
          <c:val>
            <c:numRef>
              <c:f>'.5 CHSP'!$C$16:$AX$16</c:f>
              <c:numCache>
                <c:formatCode>General</c:formatCode>
                <c:ptCount val="48"/>
                <c:pt idx="0">
                  <c:v>0.0</c:v>
                </c:pt>
                <c:pt idx="1">
                  <c:v>0.154</c:v>
                </c:pt>
                <c:pt idx="2">
                  <c:v>0.176</c:v>
                </c:pt>
                <c:pt idx="3">
                  <c:v>0.0</c:v>
                </c:pt>
                <c:pt idx="4">
                  <c:v>0.193</c:v>
                </c:pt>
                <c:pt idx="5">
                  <c:v>0.0</c:v>
                </c:pt>
                <c:pt idx="6">
                  <c:v>0.0</c:v>
                </c:pt>
                <c:pt idx="7">
                  <c:v>0.0</c:v>
                </c:pt>
                <c:pt idx="8">
                  <c:v>0.0</c:v>
                </c:pt>
                <c:pt idx="9">
                  <c:v>0.272</c:v>
                </c:pt>
                <c:pt idx="10">
                  <c:v>0.314</c:v>
                </c:pt>
                <c:pt idx="11">
                  <c:v>0.089</c:v>
                </c:pt>
                <c:pt idx="12">
                  <c:v>3.385</c:v>
                </c:pt>
                <c:pt idx="13">
                  <c:v>13.056</c:v>
                </c:pt>
                <c:pt idx="14">
                  <c:v>22.74</c:v>
                </c:pt>
                <c:pt idx="15">
                  <c:v>42.266</c:v>
                </c:pt>
                <c:pt idx="16">
                  <c:v>48.841</c:v>
                </c:pt>
                <c:pt idx="17">
                  <c:v>43.469</c:v>
                </c:pt>
                <c:pt idx="18">
                  <c:v>42.75</c:v>
                </c:pt>
                <c:pt idx="19">
                  <c:v>42.819</c:v>
                </c:pt>
                <c:pt idx="20">
                  <c:v>47.26</c:v>
                </c:pt>
                <c:pt idx="21">
                  <c:v>43.881</c:v>
                </c:pt>
                <c:pt idx="22">
                  <c:v>47.166</c:v>
                </c:pt>
                <c:pt idx="23">
                  <c:v>43.571</c:v>
                </c:pt>
                <c:pt idx="24">
                  <c:v>42.563</c:v>
                </c:pt>
                <c:pt idx="25">
                  <c:v>45.934</c:v>
                </c:pt>
                <c:pt idx="26">
                  <c:v>42.198</c:v>
                </c:pt>
                <c:pt idx="27">
                  <c:v>41.311</c:v>
                </c:pt>
                <c:pt idx="28">
                  <c:v>37.789</c:v>
                </c:pt>
                <c:pt idx="29">
                  <c:v>25.183</c:v>
                </c:pt>
                <c:pt idx="30">
                  <c:v>21.519</c:v>
                </c:pt>
                <c:pt idx="31">
                  <c:v>15.567</c:v>
                </c:pt>
                <c:pt idx="32">
                  <c:v>15.92</c:v>
                </c:pt>
                <c:pt idx="33">
                  <c:v>13.151</c:v>
                </c:pt>
                <c:pt idx="34">
                  <c:v>16.591</c:v>
                </c:pt>
                <c:pt idx="35">
                  <c:v>18.297</c:v>
                </c:pt>
                <c:pt idx="36">
                  <c:v>22.812</c:v>
                </c:pt>
                <c:pt idx="37">
                  <c:v>21.125</c:v>
                </c:pt>
                <c:pt idx="38">
                  <c:v>10.177</c:v>
                </c:pt>
                <c:pt idx="39">
                  <c:v>6.711</c:v>
                </c:pt>
                <c:pt idx="40">
                  <c:v>2.207</c:v>
                </c:pt>
                <c:pt idx="41">
                  <c:v>0.482</c:v>
                </c:pt>
                <c:pt idx="42">
                  <c:v>0.0</c:v>
                </c:pt>
                <c:pt idx="43">
                  <c:v>0.0</c:v>
                </c:pt>
                <c:pt idx="44">
                  <c:v>0.505</c:v>
                </c:pt>
                <c:pt idx="45">
                  <c:v>0.0</c:v>
                </c:pt>
                <c:pt idx="46">
                  <c:v>0.0</c:v>
                </c:pt>
                <c:pt idx="47">
                  <c:v>0.0</c:v>
                </c:pt>
              </c:numCache>
            </c:numRef>
          </c:val>
          <c:smooth val="0"/>
        </c:ser>
        <c:dLbls>
          <c:showLegendKey val="0"/>
          <c:showVal val="0"/>
          <c:showCatName val="0"/>
          <c:showSerName val="0"/>
          <c:showPercent val="0"/>
          <c:showBubbleSize val="0"/>
        </c:dLbls>
        <c:marker val="1"/>
        <c:smooth val="0"/>
        <c:axId val="572721704"/>
        <c:axId val="572724776"/>
      </c:lineChart>
      <c:dateAx>
        <c:axId val="572721704"/>
        <c:scaling>
          <c:orientation val="minMax"/>
        </c:scaling>
        <c:delete val="0"/>
        <c:axPos val="b"/>
        <c:numFmt formatCode="[$-409]d\-mmm;@" sourceLinked="1"/>
        <c:majorTickMark val="out"/>
        <c:minorTickMark val="none"/>
        <c:tickLblPos val="nextTo"/>
        <c:crossAx val="572724776"/>
        <c:crosses val="autoZero"/>
        <c:auto val="1"/>
        <c:lblOffset val="100"/>
        <c:baseTimeUnit val="days"/>
      </c:dateAx>
      <c:valAx>
        <c:axId val="572724776"/>
        <c:scaling>
          <c:orientation val="minMax"/>
          <c:max val="50.0"/>
        </c:scaling>
        <c:delete val="0"/>
        <c:axPos val="l"/>
        <c:majorGridlines/>
        <c:numFmt formatCode="General" sourceLinked="1"/>
        <c:majorTickMark val="out"/>
        <c:minorTickMark val="none"/>
        <c:tickLblPos val="nextTo"/>
        <c:crossAx val="572721704"/>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autoTitleDeleted val="1"/>
    <c:plotArea>
      <c:layout/>
      <c:lineChart>
        <c:grouping val="standard"/>
        <c:varyColors val="0"/>
        <c:ser>
          <c:idx val="1"/>
          <c:order val="0"/>
          <c:tx>
            <c:v>eBird Frequency</c:v>
          </c:tx>
          <c:spPr>
            <a:ln w="63500">
              <a:solidFill>
                <a:schemeClr val="tx1"/>
              </a:solidFill>
            </a:ln>
          </c:spPr>
          <c:marker>
            <c:symbol val="none"/>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ATSP'!$B$44:$AW$44</c:f>
              <c:numCache>
                <c:formatCode>General</c:formatCode>
                <c:ptCount val="48"/>
                <c:pt idx="0">
                  <c:v>27.334</c:v>
                </c:pt>
                <c:pt idx="1">
                  <c:v>28.086</c:v>
                </c:pt>
                <c:pt idx="2">
                  <c:v>29.525</c:v>
                </c:pt>
                <c:pt idx="3">
                  <c:v>28.488</c:v>
                </c:pt>
                <c:pt idx="4">
                  <c:v>27.992</c:v>
                </c:pt>
                <c:pt idx="5">
                  <c:v>25.941</c:v>
                </c:pt>
                <c:pt idx="6">
                  <c:v>29.714</c:v>
                </c:pt>
                <c:pt idx="7">
                  <c:v>28.97</c:v>
                </c:pt>
                <c:pt idx="8">
                  <c:v>28.746</c:v>
                </c:pt>
                <c:pt idx="9">
                  <c:v>21.935</c:v>
                </c:pt>
                <c:pt idx="10">
                  <c:v>22.484</c:v>
                </c:pt>
                <c:pt idx="11">
                  <c:v>20.745</c:v>
                </c:pt>
                <c:pt idx="12">
                  <c:v>12.766</c:v>
                </c:pt>
                <c:pt idx="13">
                  <c:v>5.582</c:v>
                </c:pt>
                <c:pt idx="14">
                  <c:v>2.982</c:v>
                </c:pt>
                <c:pt idx="15">
                  <c:v>1.221</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0.456</c:v>
                </c:pt>
                <c:pt idx="38">
                  <c:v>0.147</c:v>
                </c:pt>
                <c:pt idx="39">
                  <c:v>1.342</c:v>
                </c:pt>
                <c:pt idx="40">
                  <c:v>4.244</c:v>
                </c:pt>
                <c:pt idx="41">
                  <c:v>12.199</c:v>
                </c:pt>
                <c:pt idx="42">
                  <c:v>20.632</c:v>
                </c:pt>
                <c:pt idx="43">
                  <c:v>23.351</c:v>
                </c:pt>
                <c:pt idx="44">
                  <c:v>25.505</c:v>
                </c:pt>
                <c:pt idx="45">
                  <c:v>29.975</c:v>
                </c:pt>
                <c:pt idx="46">
                  <c:v>32.484</c:v>
                </c:pt>
                <c:pt idx="47">
                  <c:v>34.076</c:v>
                </c:pt>
              </c:numCache>
            </c:numRef>
          </c:val>
          <c:smooth val="0"/>
        </c:ser>
        <c:dLbls>
          <c:showLegendKey val="0"/>
          <c:showVal val="0"/>
          <c:showCatName val="0"/>
          <c:showSerName val="0"/>
          <c:showPercent val="0"/>
          <c:showBubbleSize val="0"/>
        </c:dLbls>
        <c:marker val="1"/>
        <c:smooth val="0"/>
        <c:axId val="572665368"/>
        <c:axId val="572668408"/>
      </c:lineChart>
      <c:dateAx>
        <c:axId val="572665368"/>
        <c:scaling>
          <c:orientation val="minMax"/>
        </c:scaling>
        <c:delete val="0"/>
        <c:axPos val="b"/>
        <c:numFmt formatCode="[$-409]d\-mmm;@" sourceLinked="1"/>
        <c:majorTickMark val="out"/>
        <c:minorTickMark val="none"/>
        <c:tickLblPos val="nextTo"/>
        <c:crossAx val="572668408"/>
        <c:crosses val="autoZero"/>
        <c:auto val="1"/>
        <c:lblOffset val="100"/>
        <c:baseTimeUnit val="days"/>
      </c:dateAx>
      <c:valAx>
        <c:axId val="572668408"/>
        <c:scaling>
          <c:orientation val="minMax"/>
          <c:max val="50.0"/>
        </c:scaling>
        <c:delete val="0"/>
        <c:axPos val="l"/>
        <c:majorGridlines/>
        <c:numFmt formatCode="General" sourceLinked="1"/>
        <c:majorTickMark val="out"/>
        <c:minorTickMark val="none"/>
        <c:tickLblPos val="nextTo"/>
        <c:crossAx val="572665368"/>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autoTitleDeleted val="0"/>
    <c:plotArea>
      <c:layout/>
      <c:lineChart>
        <c:grouping val="standard"/>
        <c:varyColors val="0"/>
        <c:ser>
          <c:idx val="1"/>
          <c:order val="0"/>
          <c:tx>
            <c:strRef>
              <c:f>'.5 CHSP'!$A$3:$B$3</c:f>
              <c:strCache>
                <c:ptCount val="1"/>
                <c:pt idx="0">
                  <c:v>Emergent Filter &gt;5%</c:v>
                </c:pt>
              </c:strCache>
            </c:strRef>
          </c:tx>
          <c:spPr>
            <a:ln w="127000" cap="flat">
              <a:solidFill>
                <a:schemeClr val="tx1">
                  <a:lumMod val="50000"/>
                </a:schemeClr>
              </a:solidFill>
            </a:ln>
          </c:spPr>
          <c:marker>
            <c:symbol val="none"/>
          </c:marker>
          <c:cat>
            <c:numRef>
              <c:f>'.5 CHSP'!$C$1:$AX$1</c:f>
              <c:numCache>
                <c:formatCode>[$-409]d\-mmm;@</c:formatCode>
                <c:ptCount val="48"/>
                <c:pt idx="0">
                  <c:v>40551.0</c:v>
                </c:pt>
                <c:pt idx="1">
                  <c:v>40558.0</c:v>
                </c:pt>
                <c:pt idx="2">
                  <c:v>40565.0</c:v>
                </c:pt>
                <c:pt idx="3">
                  <c:v>40575.0</c:v>
                </c:pt>
                <c:pt idx="4">
                  <c:v>40582.0</c:v>
                </c:pt>
                <c:pt idx="5">
                  <c:v>40589.0</c:v>
                </c:pt>
                <c:pt idx="6">
                  <c:v>40596.0</c:v>
                </c:pt>
                <c:pt idx="7">
                  <c:v>40603.0</c:v>
                </c:pt>
                <c:pt idx="8">
                  <c:v>40610.0</c:v>
                </c:pt>
                <c:pt idx="9">
                  <c:v>40617.0</c:v>
                </c:pt>
                <c:pt idx="10">
                  <c:v>40624.0</c:v>
                </c:pt>
                <c:pt idx="11">
                  <c:v>40634.0</c:v>
                </c:pt>
                <c:pt idx="12">
                  <c:v>40641.0</c:v>
                </c:pt>
                <c:pt idx="13">
                  <c:v>40648.0</c:v>
                </c:pt>
                <c:pt idx="14">
                  <c:v>40655.0</c:v>
                </c:pt>
                <c:pt idx="15">
                  <c:v>40664.0</c:v>
                </c:pt>
                <c:pt idx="16">
                  <c:v>40671.0</c:v>
                </c:pt>
                <c:pt idx="17">
                  <c:v>40678.0</c:v>
                </c:pt>
                <c:pt idx="18">
                  <c:v>40685.0</c:v>
                </c:pt>
                <c:pt idx="19">
                  <c:v>40695.0</c:v>
                </c:pt>
                <c:pt idx="20">
                  <c:v>40702.0</c:v>
                </c:pt>
                <c:pt idx="21">
                  <c:v>40709.0</c:v>
                </c:pt>
                <c:pt idx="22">
                  <c:v>40716.0</c:v>
                </c:pt>
                <c:pt idx="23">
                  <c:v>40725.0</c:v>
                </c:pt>
                <c:pt idx="24">
                  <c:v>40732.0</c:v>
                </c:pt>
                <c:pt idx="25">
                  <c:v>40739.0</c:v>
                </c:pt>
                <c:pt idx="26">
                  <c:v>40746.0</c:v>
                </c:pt>
                <c:pt idx="27">
                  <c:v>40756.0</c:v>
                </c:pt>
                <c:pt idx="28">
                  <c:v>40763.0</c:v>
                </c:pt>
                <c:pt idx="29">
                  <c:v>40770.0</c:v>
                </c:pt>
                <c:pt idx="30">
                  <c:v>40777.0</c:v>
                </c:pt>
                <c:pt idx="31">
                  <c:v>40787.0</c:v>
                </c:pt>
                <c:pt idx="32">
                  <c:v>40794.0</c:v>
                </c:pt>
                <c:pt idx="33">
                  <c:v>40801.0</c:v>
                </c:pt>
                <c:pt idx="34">
                  <c:v>40808.0</c:v>
                </c:pt>
                <c:pt idx="35">
                  <c:v>40817.0</c:v>
                </c:pt>
                <c:pt idx="36">
                  <c:v>40824.0</c:v>
                </c:pt>
                <c:pt idx="37">
                  <c:v>40831.0</c:v>
                </c:pt>
                <c:pt idx="38">
                  <c:v>40838.0</c:v>
                </c:pt>
                <c:pt idx="39">
                  <c:v>40848.0</c:v>
                </c:pt>
                <c:pt idx="40">
                  <c:v>40855.0</c:v>
                </c:pt>
                <c:pt idx="41">
                  <c:v>40862.0</c:v>
                </c:pt>
                <c:pt idx="42">
                  <c:v>40869.0</c:v>
                </c:pt>
                <c:pt idx="43">
                  <c:v>40878.0</c:v>
                </c:pt>
                <c:pt idx="44">
                  <c:v>40885.0</c:v>
                </c:pt>
                <c:pt idx="45">
                  <c:v>40892.0</c:v>
                </c:pt>
                <c:pt idx="46">
                  <c:v>40899.0</c:v>
                </c:pt>
              </c:numCache>
            </c:numRef>
          </c:cat>
          <c:val>
            <c:numRef>
              <c:f>'.5 CHSP'!$C$3:$AX$3</c:f>
              <c:numCache>
                <c:formatCode>General</c:formatCode>
                <c:ptCount val="48"/>
                <c:pt idx="13">
                  <c:v>4.5</c:v>
                </c:pt>
                <c:pt idx="14">
                  <c:v>4.5</c:v>
                </c:pt>
                <c:pt idx="15">
                  <c:v>4.5</c:v>
                </c:pt>
                <c:pt idx="16">
                  <c:v>4.5</c:v>
                </c:pt>
                <c:pt idx="17">
                  <c:v>4.5</c:v>
                </c:pt>
                <c:pt idx="18">
                  <c:v>4.5</c:v>
                </c:pt>
                <c:pt idx="19">
                  <c:v>4.5</c:v>
                </c:pt>
                <c:pt idx="20">
                  <c:v>4.5</c:v>
                </c:pt>
                <c:pt idx="21">
                  <c:v>4.5</c:v>
                </c:pt>
                <c:pt idx="22">
                  <c:v>4.5</c:v>
                </c:pt>
                <c:pt idx="23">
                  <c:v>4.5</c:v>
                </c:pt>
                <c:pt idx="24">
                  <c:v>4.5</c:v>
                </c:pt>
                <c:pt idx="25">
                  <c:v>4.5</c:v>
                </c:pt>
                <c:pt idx="26">
                  <c:v>4.5</c:v>
                </c:pt>
                <c:pt idx="27">
                  <c:v>4.5</c:v>
                </c:pt>
                <c:pt idx="28">
                  <c:v>4.5</c:v>
                </c:pt>
                <c:pt idx="29">
                  <c:v>4.5</c:v>
                </c:pt>
                <c:pt idx="30">
                  <c:v>4.5</c:v>
                </c:pt>
                <c:pt idx="31">
                  <c:v>4.5</c:v>
                </c:pt>
                <c:pt idx="32">
                  <c:v>4.5</c:v>
                </c:pt>
                <c:pt idx="33">
                  <c:v>4.5</c:v>
                </c:pt>
                <c:pt idx="34">
                  <c:v>4.5</c:v>
                </c:pt>
                <c:pt idx="35">
                  <c:v>4.5</c:v>
                </c:pt>
                <c:pt idx="36">
                  <c:v>4.5</c:v>
                </c:pt>
                <c:pt idx="37">
                  <c:v>4.5</c:v>
                </c:pt>
                <c:pt idx="38">
                  <c:v>4.5</c:v>
                </c:pt>
                <c:pt idx="39">
                  <c:v>4.5</c:v>
                </c:pt>
              </c:numCache>
            </c:numRef>
          </c:val>
          <c:smooth val="0"/>
        </c:ser>
        <c:ser>
          <c:idx val="2"/>
          <c:order val="1"/>
          <c:tx>
            <c:strRef>
              <c:f>'.5 CHSP'!$A$16:$B$16</c:f>
              <c:strCache>
                <c:ptCount val="1"/>
                <c:pt idx="0">
                  <c:v>eBird Frequency Chipping Sparrow</c:v>
                </c:pt>
              </c:strCache>
            </c:strRef>
          </c:tx>
          <c:spPr>
            <a:ln w="50800">
              <a:solidFill>
                <a:schemeClr val="tx1"/>
              </a:solidFill>
            </a:ln>
          </c:spPr>
          <c:marker>
            <c:symbol val="none"/>
          </c:marker>
          <c:cat>
            <c:numRef>
              <c:f>'.5 CHSP'!$C$1:$AX$1</c:f>
              <c:numCache>
                <c:formatCode>[$-409]d\-mmm;@</c:formatCode>
                <c:ptCount val="48"/>
                <c:pt idx="0">
                  <c:v>40551.0</c:v>
                </c:pt>
                <c:pt idx="1">
                  <c:v>40558.0</c:v>
                </c:pt>
                <c:pt idx="2">
                  <c:v>40565.0</c:v>
                </c:pt>
                <c:pt idx="3">
                  <c:v>40575.0</c:v>
                </c:pt>
                <c:pt idx="4">
                  <c:v>40582.0</c:v>
                </c:pt>
                <c:pt idx="5">
                  <c:v>40589.0</c:v>
                </c:pt>
                <c:pt idx="6">
                  <c:v>40596.0</c:v>
                </c:pt>
                <c:pt idx="7">
                  <c:v>40603.0</c:v>
                </c:pt>
                <c:pt idx="8">
                  <c:v>40610.0</c:v>
                </c:pt>
                <c:pt idx="9">
                  <c:v>40617.0</c:v>
                </c:pt>
                <c:pt idx="10">
                  <c:v>40624.0</c:v>
                </c:pt>
                <c:pt idx="11">
                  <c:v>40634.0</c:v>
                </c:pt>
                <c:pt idx="12">
                  <c:v>40641.0</c:v>
                </c:pt>
                <c:pt idx="13">
                  <c:v>40648.0</c:v>
                </c:pt>
                <c:pt idx="14">
                  <c:v>40655.0</c:v>
                </c:pt>
                <c:pt idx="15">
                  <c:v>40664.0</c:v>
                </c:pt>
                <c:pt idx="16">
                  <c:v>40671.0</c:v>
                </c:pt>
                <c:pt idx="17">
                  <c:v>40678.0</c:v>
                </c:pt>
                <c:pt idx="18">
                  <c:v>40685.0</c:v>
                </c:pt>
                <c:pt idx="19">
                  <c:v>40695.0</c:v>
                </c:pt>
                <c:pt idx="20">
                  <c:v>40702.0</c:v>
                </c:pt>
                <c:pt idx="21">
                  <c:v>40709.0</c:v>
                </c:pt>
                <c:pt idx="22">
                  <c:v>40716.0</c:v>
                </c:pt>
                <c:pt idx="23">
                  <c:v>40725.0</c:v>
                </c:pt>
                <c:pt idx="24">
                  <c:v>40732.0</c:v>
                </c:pt>
                <c:pt idx="25">
                  <c:v>40739.0</c:v>
                </c:pt>
                <c:pt idx="26">
                  <c:v>40746.0</c:v>
                </c:pt>
                <c:pt idx="27">
                  <c:v>40756.0</c:v>
                </c:pt>
                <c:pt idx="28">
                  <c:v>40763.0</c:v>
                </c:pt>
                <c:pt idx="29">
                  <c:v>40770.0</c:v>
                </c:pt>
                <c:pt idx="30">
                  <c:v>40777.0</c:v>
                </c:pt>
                <c:pt idx="31">
                  <c:v>40787.0</c:v>
                </c:pt>
                <c:pt idx="32">
                  <c:v>40794.0</c:v>
                </c:pt>
                <c:pt idx="33">
                  <c:v>40801.0</c:v>
                </c:pt>
                <c:pt idx="34">
                  <c:v>40808.0</c:v>
                </c:pt>
                <c:pt idx="35">
                  <c:v>40817.0</c:v>
                </c:pt>
                <c:pt idx="36">
                  <c:v>40824.0</c:v>
                </c:pt>
                <c:pt idx="37">
                  <c:v>40831.0</c:v>
                </c:pt>
                <c:pt idx="38">
                  <c:v>40838.0</c:v>
                </c:pt>
                <c:pt idx="39">
                  <c:v>40848.0</c:v>
                </c:pt>
                <c:pt idx="40">
                  <c:v>40855.0</c:v>
                </c:pt>
                <c:pt idx="41">
                  <c:v>40862.0</c:v>
                </c:pt>
                <c:pt idx="42">
                  <c:v>40869.0</c:v>
                </c:pt>
                <c:pt idx="43">
                  <c:v>40878.0</c:v>
                </c:pt>
                <c:pt idx="44">
                  <c:v>40885.0</c:v>
                </c:pt>
                <c:pt idx="45">
                  <c:v>40892.0</c:v>
                </c:pt>
                <c:pt idx="46">
                  <c:v>40899.0</c:v>
                </c:pt>
              </c:numCache>
            </c:numRef>
          </c:cat>
          <c:val>
            <c:numRef>
              <c:f>'.5 CHSP'!$C$16:$AX$16</c:f>
              <c:numCache>
                <c:formatCode>General</c:formatCode>
                <c:ptCount val="48"/>
                <c:pt idx="0">
                  <c:v>0.0</c:v>
                </c:pt>
                <c:pt idx="1">
                  <c:v>0.154</c:v>
                </c:pt>
                <c:pt idx="2">
                  <c:v>0.176</c:v>
                </c:pt>
                <c:pt idx="3">
                  <c:v>0.0</c:v>
                </c:pt>
                <c:pt idx="4">
                  <c:v>0.193</c:v>
                </c:pt>
                <c:pt idx="5">
                  <c:v>0.0</c:v>
                </c:pt>
                <c:pt idx="6">
                  <c:v>0.0</c:v>
                </c:pt>
                <c:pt idx="7">
                  <c:v>0.0</c:v>
                </c:pt>
                <c:pt idx="8">
                  <c:v>0.0</c:v>
                </c:pt>
                <c:pt idx="9">
                  <c:v>0.272</c:v>
                </c:pt>
                <c:pt idx="10">
                  <c:v>0.314</c:v>
                </c:pt>
                <c:pt idx="11">
                  <c:v>0.089</c:v>
                </c:pt>
                <c:pt idx="12">
                  <c:v>3.385</c:v>
                </c:pt>
                <c:pt idx="13">
                  <c:v>13.056</c:v>
                </c:pt>
                <c:pt idx="14">
                  <c:v>22.74</c:v>
                </c:pt>
                <c:pt idx="15">
                  <c:v>42.266</c:v>
                </c:pt>
                <c:pt idx="16">
                  <c:v>48.841</c:v>
                </c:pt>
                <c:pt idx="17">
                  <c:v>43.469</c:v>
                </c:pt>
                <c:pt idx="18">
                  <c:v>42.75</c:v>
                </c:pt>
                <c:pt idx="19">
                  <c:v>42.819</c:v>
                </c:pt>
                <c:pt idx="20">
                  <c:v>47.26</c:v>
                </c:pt>
                <c:pt idx="21">
                  <c:v>43.881</c:v>
                </c:pt>
                <c:pt idx="22">
                  <c:v>47.166</c:v>
                </c:pt>
                <c:pt idx="23">
                  <c:v>43.571</c:v>
                </c:pt>
                <c:pt idx="24">
                  <c:v>42.563</c:v>
                </c:pt>
                <c:pt idx="25">
                  <c:v>45.934</c:v>
                </c:pt>
                <c:pt idx="26">
                  <c:v>42.198</c:v>
                </c:pt>
                <c:pt idx="27">
                  <c:v>41.311</c:v>
                </c:pt>
                <c:pt idx="28">
                  <c:v>37.789</c:v>
                </c:pt>
                <c:pt idx="29">
                  <c:v>25.183</c:v>
                </c:pt>
                <c:pt idx="30">
                  <c:v>21.519</c:v>
                </c:pt>
                <c:pt idx="31">
                  <c:v>15.567</c:v>
                </c:pt>
                <c:pt idx="32">
                  <c:v>15.92</c:v>
                </c:pt>
                <c:pt idx="33">
                  <c:v>13.151</c:v>
                </c:pt>
                <c:pt idx="34">
                  <c:v>16.591</c:v>
                </c:pt>
                <c:pt idx="35">
                  <c:v>18.297</c:v>
                </c:pt>
                <c:pt idx="36">
                  <c:v>22.812</c:v>
                </c:pt>
                <c:pt idx="37">
                  <c:v>21.125</c:v>
                </c:pt>
                <c:pt idx="38">
                  <c:v>10.177</c:v>
                </c:pt>
                <c:pt idx="39">
                  <c:v>6.711</c:v>
                </c:pt>
                <c:pt idx="40">
                  <c:v>2.207</c:v>
                </c:pt>
                <c:pt idx="41">
                  <c:v>0.482</c:v>
                </c:pt>
                <c:pt idx="42">
                  <c:v>0.0</c:v>
                </c:pt>
                <c:pt idx="43">
                  <c:v>0.0</c:v>
                </c:pt>
                <c:pt idx="44">
                  <c:v>0.505</c:v>
                </c:pt>
                <c:pt idx="45">
                  <c:v>0.0</c:v>
                </c:pt>
                <c:pt idx="46">
                  <c:v>0.0</c:v>
                </c:pt>
                <c:pt idx="47">
                  <c:v>0.0</c:v>
                </c:pt>
              </c:numCache>
            </c:numRef>
          </c:val>
          <c:smooth val="0"/>
        </c:ser>
        <c:dLbls>
          <c:showLegendKey val="0"/>
          <c:showVal val="0"/>
          <c:showCatName val="0"/>
          <c:showSerName val="0"/>
          <c:showPercent val="0"/>
          <c:showBubbleSize val="0"/>
        </c:dLbls>
        <c:marker val="1"/>
        <c:smooth val="0"/>
        <c:axId val="572930056"/>
        <c:axId val="572932872"/>
      </c:lineChart>
      <c:dateAx>
        <c:axId val="572930056"/>
        <c:scaling>
          <c:orientation val="minMax"/>
        </c:scaling>
        <c:delete val="0"/>
        <c:axPos val="b"/>
        <c:numFmt formatCode="[$-409]d\-mmm;@" sourceLinked="1"/>
        <c:majorTickMark val="out"/>
        <c:minorTickMark val="none"/>
        <c:tickLblPos val="nextTo"/>
        <c:crossAx val="572932872"/>
        <c:crosses val="autoZero"/>
        <c:auto val="1"/>
        <c:lblOffset val="100"/>
        <c:baseTimeUnit val="days"/>
      </c:dateAx>
      <c:valAx>
        <c:axId val="572932872"/>
        <c:scaling>
          <c:orientation val="minMax"/>
          <c:max val="50.0"/>
        </c:scaling>
        <c:delete val="0"/>
        <c:axPos val="l"/>
        <c:majorGridlines/>
        <c:numFmt formatCode="General" sourceLinked="1"/>
        <c:majorTickMark val="out"/>
        <c:minorTickMark val="none"/>
        <c:tickLblPos val="nextTo"/>
        <c:crossAx val="572930056"/>
        <c:crosses val="autoZero"/>
        <c:crossBetween val="between"/>
      </c:valAx>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autoTitleDeleted val="1"/>
    <c:plotArea>
      <c:layout/>
      <c:lineChart>
        <c:grouping val="standard"/>
        <c:varyColors val="0"/>
        <c:ser>
          <c:idx val="1"/>
          <c:order val="0"/>
          <c:tx>
            <c:v>eBird Frequency</c:v>
          </c:tx>
          <c:spPr>
            <a:ln w="63500">
              <a:solidFill>
                <a:schemeClr val="tx1"/>
              </a:solidFill>
            </a:ln>
          </c:spPr>
          <c:marker>
            <c:symbol val="none"/>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ATSP'!$B$44:$AW$44</c:f>
              <c:numCache>
                <c:formatCode>General</c:formatCode>
                <c:ptCount val="48"/>
                <c:pt idx="0">
                  <c:v>27.334</c:v>
                </c:pt>
                <c:pt idx="1">
                  <c:v>28.086</c:v>
                </c:pt>
                <c:pt idx="2">
                  <c:v>29.525</c:v>
                </c:pt>
                <c:pt idx="3">
                  <c:v>28.488</c:v>
                </c:pt>
                <c:pt idx="4">
                  <c:v>27.992</c:v>
                </c:pt>
                <c:pt idx="5">
                  <c:v>25.941</c:v>
                </c:pt>
                <c:pt idx="6">
                  <c:v>29.714</c:v>
                </c:pt>
                <c:pt idx="7">
                  <c:v>28.97</c:v>
                </c:pt>
                <c:pt idx="8">
                  <c:v>28.746</c:v>
                </c:pt>
                <c:pt idx="9">
                  <c:v>21.935</c:v>
                </c:pt>
                <c:pt idx="10">
                  <c:v>22.484</c:v>
                </c:pt>
                <c:pt idx="11">
                  <c:v>20.745</c:v>
                </c:pt>
                <c:pt idx="12">
                  <c:v>12.766</c:v>
                </c:pt>
                <c:pt idx="13">
                  <c:v>5.582</c:v>
                </c:pt>
                <c:pt idx="14">
                  <c:v>2.982</c:v>
                </c:pt>
                <c:pt idx="15">
                  <c:v>1.221</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0.456</c:v>
                </c:pt>
                <c:pt idx="38">
                  <c:v>0.147</c:v>
                </c:pt>
                <c:pt idx="39">
                  <c:v>1.342</c:v>
                </c:pt>
                <c:pt idx="40">
                  <c:v>4.244</c:v>
                </c:pt>
                <c:pt idx="41">
                  <c:v>12.199</c:v>
                </c:pt>
                <c:pt idx="42">
                  <c:v>20.632</c:v>
                </c:pt>
                <c:pt idx="43">
                  <c:v>23.351</c:v>
                </c:pt>
                <c:pt idx="44">
                  <c:v>25.505</c:v>
                </c:pt>
                <c:pt idx="45">
                  <c:v>29.975</c:v>
                </c:pt>
                <c:pt idx="46">
                  <c:v>32.484</c:v>
                </c:pt>
                <c:pt idx="47">
                  <c:v>34.076</c:v>
                </c:pt>
              </c:numCache>
            </c:numRef>
          </c:val>
          <c:smooth val="0"/>
        </c:ser>
        <c:ser>
          <c:idx val="2"/>
          <c:order val="1"/>
          <c:tx>
            <c:v>Emergent Filter</c:v>
          </c:tx>
          <c:spPr>
            <a:ln w="127000" cap="flat">
              <a:solidFill>
                <a:schemeClr val="tx1">
                  <a:lumMod val="50000"/>
                </a:schemeClr>
              </a:solidFill>
            </a:ln>
          </c:spPr>
          <c:marker>
            <c:symbol val="none"/>
          </c:marker>
          <c:val>
            <c:numRef>
              <c:f>'.5 ATSP'!$B$3:$AW$3</c:f>
              <c:numCache>
                <c:formatCode>General</c:formatCode>
                <c:ptCount val="48"/>
                <c:pt idx="0">
                  <c:v>4.5</c:v>
                </c:pt>
                <c:pt idx="1">
                  <c:v>4.5</c:v>
                </c:pt>
                <c:pt idx="2">
                  <c:v>4.5</c:v>
                </c:pt>
                <c:pt idx="3">
                  <c:v>4.5</c:v>
                </c:pt>
                <c:pt idx="4">
                  <c:v>4.5</c:v>
                </c:pt>
                <c:pt idx="5">
                  <c:v>4.5</c:v>
                </c:pt>
                <c:pt idx="6">
                  <c:v>4.5</c:v>
                </c:pt>
                <c:pt idx="7">
                  <c:v>4.5</c:v>
                </c:pt>
                <c:pt idx="8">
                  <c:v>4.5</c:v>
                </c:pt>
                <c:pt idx="9">
                  <c:v>4.5</c:v>
                </c:pt>
                <c:pt idx="10">
                  <c:v>4.5</c:v>
                </c:pt>
                <c:pt idx="11">
                  <c:v>4.5</c:v>
                </c:pt>
                <c:pt idx="12">
                  <c:v>4.5</c:v>
                </c:pt>
                <c:pt idx="13">
                  <c:v>4.5</c:v>
                </c:pt>
                <c:pt idx="40">
                  <c:v>4.5</c:v>
                </c:pt>
                <c:pt idx="41">
                  <c:v>4.5</c:v>
                </c:pt>
                <c:pt idx="42">
                  <c:v>4.5</c:v>
                </c:pt>
                <c:pt idx="43">
                  <c:v>4.5</c:v>
                </c:pt>
                <c:pt idx="44">
                  <c:v>4.5</c:v>
                </c:pt>
                <c:pt idx="45">
                  <c:v>4.5</c:v>
                </c:pt>
                <c:pt idx="46">
                  <c:v>4.5</c:v>
                </c:pt>
                <c:pt idx="47">
                  <c:v>4.5</c:v>
                </c:pt>
              </c:numCache>
            </c:numRef>
          </c:val>
          <c:smooth val="0"/>
        </c:ser>
        <c:dLbls>
          <c:showLegendKey val="0"/>
          <c:showVal val="0"/>
          <c:showCatName val="0"/>
          <c:showSerName val="0"/>
          <c:showPercent val="0"/>
          <c:showBubbleSize val="0"/>
        </c:dLbls>
        <c:marker val="1"/>
        <c:smooth val="0"/>
        <c:axId val="573011880"/>
        <c:axId val="413724552"/>
      </c:lineChart>
      <c:dateAx>
        <c:axId val="573011880"/>
        <c:scaling>
          <c:orientation val="minMax"/>
        </c:scaling>
        <c:delete val="0"/>
        <c:axPos val="b"/>
        <c:numFmt formatCode="[$-409]d\-mmm;@" sourceLinked="1"/>
        <c:majorTickMark val="out"/>
        <c:minorTickMark val="none"/>
        <c:tickLblPos val="nextTo"/>
        <c:crossAx val="413724552"/>
        <c:crosses val="autoZero"/>
        <c:auto val="1"/>
        <c:lblOffset val="100"/>
        <c:baseTimeUnit val="days"/>
      </c:dateAx>
      <c:valAx>
        <c:axId val="413724552"/>
        <c:scaling>
          <c:orientation val="minMax"/>
          <c:max val="50.0"/>
        </c:scaling>
        <c:delete val="0"/>
        <c:axPos val="l"/>
        <c:majorGridlines/>
        <c:numFmt formatCode="General" sourceLinked="1"/>
        <c:majorTickMark val="out"/>
        <c:minorTickMark val="none"/>
        <c:tickLblPos val="nextTo"/>
        <c:crossAx val="573011880"/>
        <c:crosses val="autoZero"/>
        <c:crossBetween val="between"/>
      </c:valAx>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autoTitleDeleted val="0"/>
    <c:plotArea>
      <c:layout/>
      <c:lineChart>
        <c:grouping val="standard"/>
        <c:varyColors val="0"/>
        <c:ser>
          <c:idx val="1"/>
          <c:order val="0"/>
          <c:tx>
            <c:strRef>
              <c:f>'.5 ATSP'!$A$3</c:f>
              <c:strCache>
                <c:ptCount val="1"/>
                <c:pt idx="0">
                  <c:v>Emergent Filter &gt;3%</c:v>
                </c:pt>
              </c:strCache>
            </c:strRef>
          </c:tx>
          <c:spPr>
            <a:ln w="127000" cap="flat">
              <a:solidFill>
                <a:schemeClr val="tx1">
                  <a:lumMod val="50000"/>
                </a:schemeClr>
              </a:solidFill>
            </a:ln>
          </c:spPr>
          <c:marker>
            <c:symbol val="none"/>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ATSP'!$B$3:$AW$3</c:f>
              <c:numCache>
                <c:formatCode>General</c:formatCode>
                <c:ptCount val="48"/>
                <c:pt idx="0">
                  <c:v>4.5</c:v>
                </c:pt>
                <c:pt idx="1">
                  <c:v>4.5</c:v>
                </c:pt>
                <c:pt idx="2">
                  <c:v>4.5</c:v>
                </c:pt>
                <c:pt idx="3">
                  <c:v>4.5</c:v>
                </c:pt>
                <c:pt idx="4">
                  <c:v>4.5</c:v>
                </c:pt>
                <c:pt idx="5">
                  <c:v>4.5</c:v>
                </c:pt>
                <c:pt idx="6">
                  <c:v>4.5</c:v>
                </c:pt>
                <c:pt idx="7">
                  <c:v>4.5</c:v>
                </c:pt>
                <c:pt idx="8">
                  <c:v>4.5</c:v>
                </c:pt>
                <c:pt idx="9">
                  <c:v>4.5</c:v>
                </c:pt>
                <c:pt idx="10">
                  <c:v>4.5</c:v>
                </c:pt>
                <c:pt idx="11">
                  <c:v>4.5</c:v>
                </c:pt>
                <c:pt idx="12">
                  <c:v>4.5</c:v>
                </c:pt>
                <c:pt idx="13">
                  <c:v>4.5</c:v>
                </c:pt>
                <c:pt idx="40">
                  <c:v>4.5</c:v>
                </c:pt>
                <c:pt idx="41">
                  <c:v>4.5</c:v>
                </c:pt>
                <c:pt idx="42">
                  <c:v>4.5</c:v>
                </c:pt>
                <c:pt idx="43">
                  <c:v>4.5</c:v>
                </c:pt>
                <c:pt idx="44">
                  <c:v>4.5</c:v>
                </c:pt>
                <c:pt idx="45">
                  <c:v>4.5</c:v>
                </c:pt>
                <c:pt idx="46">
                  <c:v>4.5</c:v>
                </c:pt>
                <c:pt idx="47">
                  <c:v>4.5</c:v>
                </c:pt>
              </c:numCache>
            </c:numRef>
          </c:val>
          <c:smooth val="0"/>
        </c:ser>
        <c:ser>
          <c:idx val="2"/>
          <c:order val="1"/>
          <c:tx>
            <c:strRef>
              <c:f>'.5 ATSP'!$A$4</c:f>
              <c:strCache>
                <c:ptCount val="1"/>
                <c:pt idx="0">
                  <c:v>Primary eBird Observer</c:v>
                </c:pt>
              </c:strCache>
            </c:strRef>
          </c:tx>
          <c:spPr>
            <a:ln>
              <a:noFill/>
            </a:ln>
          </c:spPr>
          <c:marker>
            <c:symbol val="circ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ATSP'!$B$4:$AW$4</c:f>
              <c:numCache>
                <c:formatCode>General</c:formatCode>
                <c:ptCount val="48"/>
                <c:pt idx="13">
                  <c:v>4.0</c:v>
                </c:pt>
                <c:pt idx="14">
                  <c:v>4.0</c:v>
                </c:pt>
                <c:pt idx="15">
                  <c:v>4.0</c:v>
                </c:pt>
              </c:numCache>
            </c:numRef>
          </c:val>
          <c:smooth val="0"/>
        </c:ser>
        <c:ser>
          <c:idx val="3"/>
          <c:order val="2"/>
          <c:tx>
            <c:strRef>
              <c:f>'.5 ATSP'!$A$5</c:f>
              <c:strCache>
                <c:ptCount val="1"/>
                <c:pt idx="0">
                  <c:v>Primary eBird Observer</c:v>
                </c:pt>
              </c:strCache>
            </c:strRef>
          </c:tx>
          <c:spPr>
            <a:ln>
              <a:noFill/>
            </a:ln>
          </c:spPr>
          <c:marker>
            <c:symbol val="circ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ATSP'!$B$5:$AW$5</c:f>
              <c:numCache>
                <c:formatCode>General</c:formatCode>
                <c:ptCount val="48"/>
                <c:pt idx="13">
                  <c:v>5.5</c:v>
                </c:pt>
                <c:pt idx="14">
                  <c:v>5.5</c:v>
                </c:pt>
                <c:pt idx="15">
                  <c:v>5.5</c:v>
                </c:pt>
                <c:pt idx="39">
                  <c:v>4.0</c:v>
                </c:pt>
                <c:pt idx="40">
                  <c:v>4.0</c:v>
                </c:pt>
              </c:numCache>
            </c:numRef>
          </c:val>
          <c:smooth val="0"/>
        </c:ser>
        <c:ser>
          <c:idx val="4"/>
          <c:order val="3"/>
          <c:tx>
            <c:strRef>
              <c:f>'.5 ATSP'!$A$6</c:f>
              <c:strCache>
                <c:ptCount val="1"/>
                <c:pt idx="0">
                  <c:v>Primary eBird Observer</c:v>
                </c:pt>
              </c:strCache>
            </c:strRef>
          </c:tx>
          <c:spPr>
            <a:ln>
              <a:noFill/>
            </a:ln>
          </c:spPr>
          <c:marker>
            <c:symbol val="circ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ATSP'!$B$6:$AW$6</c:f>
              <c:numCache>
                <c:formatCode>General</c:formatCode>
                <c:ptCount val="48"/>
                <c:pt idx="14">
                  <c:v>7.0</c:v>
                </c:pt>
                <c:pt idx="15">
                  <c:v>7.0</c:v>
                </c:pt>
                <c:pt idx="39">
                  <c:v>5.5</c:v>
                </c:pt>
                <c:pt idx="40">
                  <c:v>5.5</c:v>
                </c:pt>
              </c:numCache>
            </c:numRef>
          </c:val>
          <c:smooth val="0"/>
        </c:ser>
        <c:ser>
          <c:idx val="5"/>
          <c:order val="4"/>
          <c:tx>
            <c:strRef>
              <c:f>'.5 ATSP'!$A$7</c:f>
              <c:strCache>
                <c:ptCount val="1"/>
                <c:pt idx="0">
                  <c:v>Primary eBird Observer</c:v>
                </c:pt>
              </c:strCache>
            </c:strRef>
          </c:tx>
          <c:spPr>
            <a:ln>
              <a:noFill/>
            </a:ln>
          </c:spPr>
          <c:marker>
            <c:symbol val="circ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ATSP'!$B$7:$AW$7</c:f>
              <c:numCache>
                <c:formatCode>General</c:formatCode>
                <c:ptCount val="48"/>
                <c:pt idx="14">
                  <c:v>8.5</c:v>
                </c:pt>
                <c:pt idx="39">
                  <c:v>7.0</c:v>
                </c:pt>
                <c:pt idx="40">
                  <c:v>7.0</c:v>
                </c:pt>
              </c:numCache>
            </c:numRef>
          </c:val>
          <c:smooth val="0"/>
        </c:ser>
        <c:ser>
          <c:idx val="6"/>
          <c:order val="5"/>
          <c:tx>
            <c:strRef>
              <c:f>'.5 ATSP'!$A$8</c:f>
              <c:strCache>
                <c:ptCount val="1"/>
                <c:pt idx="0">
                  <c:v>Primary eBird Observer</c:v>
                </c:pt>
              </c:strCache>
            </c:strRef>
          </c:tx>
          <c:spPr>
            <a:ln>
              <a:noFill/>
            </a:ln>
          </c:spPr>
          <c:marker>
            <c:symbol val="circ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ATSP'!$B$8:$AW$8</c:f>
              <c:numCache>
                <c:formatCode>General</c:formatCode>
                <c:ptCount val="48"/>
                <c:pt idx="14">
                  <c:v>10.0</c:v>
                </c:pt>
                <c:pt idx="39">
                  <c:v>8.5</c:v>
                </c:pt>
                <c:pt idx="40">
                  <c:v>8.5</c:v>
                </c:pt>
              </c:numCache>
            </c:numRef>
          </c:val>
          <c:smooth val="0"/>
        </c:ser>
        <c:ser>
          <c:idx val="7"/>
          <c:order val="6"/>
          <c:tx>
            <c:strRef>
              <c:f>'.5 ATSP'!$A$9</c:f>
              <c:strCache>
                <c:ptCount val="1"/>
                <c:pt idx="0">
                  <c:v>Primary eBird Observer</c:v>
                </c:pt>
              </c:strCache>
            </c:strRef>
          </c:tx>
          <c:spPr>
            <a:ln>
              <a:noFill/>
            </a:ln>
          </c:spPr>
          <c:marker>
            <c:symbol val="circ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ATSP'!$B$9:$AW$9</c:f>
              <c:numCache>
                <c:formatCode>General</c:formatCode>
                <c:ptCount val="48"/>
                <c:pt idx="39">
                  <c:v>10.0</c:v>
                </c:pt>
                <c:pt idx="40">
                  <c:v>10.0</c:v>
                </c:pt>
              </c:numCache>
            </c:numRef>
          </c:val>
          <c:smooth val="0"/>
        </c:ser>
        <c:ser>
          <c:idx val="8"/>
          <c:order val="7"/>
          <c:tx>
            <c:strRef>
              <c:f>'.5 ATSP'!$A$10</c:f>
              <c:strCache>
                <c:ptCount val="1"/>
                <c:pt idx="0">
                  <c:v>Primary eBird Observer</c:v>
                </c:pt>
              </c:strCache>
            </c:strRef>
          </c:tx>
          <c:spPr>
            <a:ln>
              <a:noFill/>
            </a:ln>
          </c:spPr>
          <c:marker>
            <c:symbol val="circ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ATSP'!$B$10:$AW$10</c:f>
              <c:numCache>
                <c:formatCode>General</c:formatCode>
                <c:ptCount val="48"/>
              </c:numCache>
            </c:numRef>
          </c:val>
          <c:smooth val="0"/>
        </c:ser>
        <c:ser>
          <c:idx val="9"/>
          <c:order val="8"/>
          <c:tx>
            <c:strRef>
              <c:f>'.5 ATSP'!$A$11</c:f>
              <c:strCache>
                <c:ptCount val="1"/>
                <c:pt idx="0">
                  <c:v>Primary eBird Observer</c:v>
                </c:pt>
              </c:strCache>
            </c:strRef>
          </c:tx>
          <c:spPr>
            <a:ln w="63500">
              <a:solidFill>
                <a:schemeClr val="tx1"/>
              </a:solidFill>
            </a:ln>
          </c:spPr>
          <c:marker>
            <c:symbol val="circ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ATSP'!$B$11:$AW$11</c:f>
              <c:numCache>
                <c:formatCode>General</c:formatCode>
                <c:ptCount val="48"/>
              </c:numCache>
            </c:numRef>
          </c:val>
          <c:smooth val="0"/>
        </c:ser>
        <c:ser>
          <c:idx val="10"/>
          <c:order val="9"/>
          <c:tx>
            <c:strRef>
              <c:f>'.5 ATSP'!$A$12</c:f>
              <c:strCache>
                <c:ptCount val="1"/>
                <c:pt idx="0">
                  <c:v>Primary eBird Observer</c:v>
                </c:pt>
              </c:strCache>
            </c:strRef>
          </c:tx>
          <c:marker>
            <c:symbol val="none"/>
          </c:marker>
          <c:dPt>
            <c:idx val="14"/>
            <c:marker>
              <c:symbol val="circle"/>
              <c:size val="7"/>
              <c:spPr>
                <a:solidFill>
                  <a:schemeClr val="tx1"/>
                </a:solidFill>
                <a:ln>
                  <a:noFill/>
                </a:ln>
              </c:spPr>
            </c:marker>
            <c:bubble3D val="0"/>
            <c:spPr>
              <a:ln>
                <a:noFill/>
              </a:ln>
            </c:spPr>
          </c:dPt>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ATSP'!$B$12:$AW$12</c:f>
              <c:numCache>
                <c:formatCode>General</c:formatCode>
                <c:ptCount val="48"/>
              </c:numCache>
            </c:numRef>
          </c:val>
          <c:smooth val="0"/>
        </c:ser>
        <c:ser>
          <c:idx val="11"/>
          <c:order val="10"/>
          <c:tx>
            <c:strRef>
              <c:f>'.5 ATSP'!$A$13</c:f>
              <c:strCache>
                <c:ptCount val="1"/>
                <c:pt idx="0">
                  <c:v>Primary eBird Observer</c:v>
                </c:pt>
              </c:strCache>
            </c:strRef>
          </c:tx>
          <c:spPr>
            <a:ln>
              <a:noFill/>
            </a:ln>
          </c:spPr>
          <c:marker>
            <c:symbol val="circ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ATSP'!$B$13:$AW$13</c:f>
              <c:numCache>
                <c:formatCode>General</c:formatCode>
                <c:ptCount val="48"/>
                <c:pt idx="14">
                  <c:v>11.5</c:v>
                </c:pt>
              </c:numCache>
            </c:numRef>
          </c:val>
          <c:smooth val="0"/>
        </c:ser>
        <c:ser>
          <c:idx val="12"/>
          <c:order val="11"/>
          <c:tx>
            <c:strRef>
              <c:f>'.5 ATSP'!$A$14</c:f>
              <c:strCache>
                <c:ptCount val="1"/>
                <c:pt idx="0">
                  <c:v>Primary eBird Observer</c:v>
                </c:pt>
              </c:strCache>
            </c:strRef>
          </c:tx>
          <c:spPr>
            <a:ln>
              <a:noFill/>
            </a:ln>
          </c:spPr>
          <c:marker>
            <c:symbol val="circ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ATSP'!$B$14:$AW$14</c:f>
              <c:numCache>
                <c:formatCode>General</c:formatCode>
                <c:ptCount val="48"/>
                <c:pt idx="14">
                  <c:v>13.0</c:v>
                </c:pt>
              </c:numCache>
            </c:numRef>
          </c:val>
          <c:smooth val="0"/>
        </c:ser>
        <c:ser>
          <c:idx val="13"/>
          <c:order val="12"/>
          <c:tx>
            <c:strRef>
              <c:f>'.5 ATSP'!$A$15</c:f>
              <c:strCache>
                <c:ptCount val="1"/>
                <c:pt idx="0">
                  <c:v>Primary eBird Observer</c:v>
                </c:pt>
              </c:strCache>
            </c:strRef>
          </c:tx>
          <c:spPr>
            <a:ln>
              <a:noFill/>
            </a:ln>
          </c:spPr>
          <c:marker>
            <c:symbol val="circ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ATSP'!$B$15:$AW$15</c:f>
              <c:numCache>
                <c:formatCode>General</c:formatCode>
                <c:ptCount val="48"/>
                <c:pt idx="14">
                  <c:v>14.5</c:v>
                </c:pt>
              </c:numCache>
            </c:numRef>
          </c:val>
          <c:smooth val="0"/>
        </c:ser>
        <c:ser>
          <c:idx val="14"/>
          <c:order val="13"/>
          <c:tx>
            <c:strRef>
              <c:f>'.5 ATSP'!$A$16</c:f>
              <c:strCache>
                <c:ptCount val="1"/>
                <c:pt idx="0">
                  <c:v>Primary eBird Observer</c:v>
                </c:pt>
              </c:strCache>
            </c:strRef>
          </c:tx>
          <c:spPr>
            <a:ln>
              <a:noFill/>
            </a:ln>
          </c:spPr>
          <c:marker>
            <c:symbol val="circ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ATSP'!$B$16:$AW$16</c:f>
              <c:numCache>
                <c:formatCode>General</c:formatCode>
                <c:ptCount val="48"/>
                <c:pt idx="14">
                  <c:v>16.0</c:v>
                </c:pt>
              </c:numCache>
            </c:numRef>
          </c:val>
          <c:smooth val="0"/>
        </c:ser>
        <c:ser>
          <c:idx val="15"/>
          <c:order val="14"/>
          <c:tx>
            <c:strRef>
              <c:f>'.5 ATSP'!$A$17</c:f>
              <c:strCache>
                <c:ptCount val="1"/>
                <c:pt idx="0">
                  <c:v>Primary eBird Observer</c:v>
                </c:pt>
              </c:strCache>
            </c:strRef>
          </c:tx>
          <c:spPr>
            <a:ln>
              <a:noFill/>
            </a:ln>
          </c:spPr>
          <c:marker>
            <c:symbol val="circ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ATSP'!$B$17:$AW$17</c:f>
              <c:numCache>
                <c:formatCode>General</c:formatCode>
                <c:ptCount val="48"/>
                <c:pt idx="14">
                  <c:v>17.5</c:v>
                </c:pt>
              </c:numCache>
            </c:numRef>
          </c:val>
          <c:smooth val="0"/>
        </c:ser>
        <c:ser>
          <c:idx val="16"/>
          <c:order val="15"/>
          <c:tx>
            <c:strRef>
              <c:f>'.5 ATSP'!$A$18</c:f>
              <c:strCache>
                <c:ptCount val="1"/>
                <c:pt idx="0">
                  <c:v>Primary eBird Observer</c:v>
                </c:pt>
              </c:strCache>
            </c:strRef>
          </c:tx>
          <c:spPr>
            <a:ln>
              <a:noFill/>
            </a:ln>
          </c:spPr>
          <c:marker>
            <c:symbol val="circ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ATSP'!$B$18:$AW$18</c:f>
              <c:numCache>
                <c:formatCode>General</c:formatCode>
                <c:ptCount val="48"/>
                <c:pt idx="14">
                  <c:v>19.0</c:v>
                </c:pt>
              </c:numCache>
            </c:numRef>
          </c:val>
          <c:smooth val="0"/>
        </c:ser>
        <c:ser>
          <c:idx val="17"/>
          <c:order val="16"/>
          <c:tx>
            <c:strRef>
              <c:f>'.5 ATSP'!$A$19</c:f>
              <c:strCache>
                <c:ptCount val="1"/>
                <c:pt idx="0">
                  <c:v>Primary eBird Observer</c:v>
                </c:pt>
              </c:strCache>
            </c:strRef>
          </c:tx>
          <c:spPr>
            <a:ln>
              <a:noFill/>
            </a:ln>
          </c:spPr>
          <c:marker>
            <c:symbol val="circ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ATSP'!$B$19:$AW$19</c:f>
              <c:numCache>
                <c:formatCode>General</c:formatCode>
                <c:ptCount val="48"/>
                <c:pt idx="14">
                  <c:v>20.5</c:v>
                </c:pt>
              </c:numCache>
            </c:numRef>
          </c:val>
          <c:smooth val="0"/>
        </c:ser>
        <c:ser>
          <c:idx val="18"/>
          <c:order val="17"/>
          <c:tx>
            <c:strRef>
              <c:f>'.5 ATSP'!$A$20</c:f>
              <c:strCache>
                <c:ptCount val="1"/>
                <c:pt idx="0">
                  <c:v>Primary eBird Observer</c:v>
                </c:pt>
              </c:strCache>
            </c:strRef>
          </c:tx>
          <c:spPr>
            <a:ln>
              <a:noFill/>
            </a:ln>
          </c:spPr>
          <c:marker>
            <c:symbol val="circ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ATSP'!$B$20:$AW$20</c:f>
              <c:numCache>
                <c:formatCode>General</c:formatCode>
                <c:ptCount val="48"/>
                <c:pt idx="14">
                  <c:v>22.0</c:v>
                </c:pt>
              </c:numCache>
            </c:numRef>
          </c:val>
          <c:smooth val="0"/>
        </c:ser>
        <c:ser>
          <c:idx val="19"/>
          <c:order val="18"/>
          <c:tx>
            <c:strRef>
              <c:f>'.5 ATSP'!$A$21</c:f>
              <c:strCache>
                <c:ptCount val="1"/>
                <c:pt idx="0">
                  <c:v>Primary eBird Observer</c:v>
                </c:pt>
              </c:strCache>
            </c:strRef>
          </c:tx>
          <c:spPr>
            <a:ln>
              <a:noFill/>
            </a:ln>
          </c:spPr>
          <c:marker>
            <c:symbol val="circ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ATSP'!$B$21:$AW$21</c:f>
              <c:numCache>
                <c:formatCode>General</c:formatCode>
                <c:ptCount val="48"/>
                <c:pt idx="14">
                  <c:v>23.5</c:v>
                </c:pt>
              </c:numCache>
            </c:numRef>
          </c:val>
          <c:smooth val="0"/>
        </c:ser>
        <c:ser>
          <c:idx val="20"/>
          <c:order val="19"/>
          <c:tx>
            <c:strRef>
              <c:f>'.5 ATSP'!$A$22</c:f>
              <c:strCache>
                <c:ptCount val="1"/>
                <c:pt idx="0">
                  <c:v>Primary eBird Observer</c:v>
                </c:pt>
              </c:strCache>
            </c:strRef>
          </c:tx>
          <c:spPr>
            <a:ln>
              <a:noFill/>
            </a:ln>
          </c:spPr>
          <c:marker>
            <c:symbol val="circ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ATSP'!$B$22:$AW$22</c:f>
              <c:numCache>
                <c:formatCode>General</c:formatCode>
                <c:ptCount val="48"/>
                <c:pt idx="14">
                  <c:v>25.0</c:v>
                </c:pt>
              </c:numCache>
            </c:numRef>
          </c:val>
          <c:smooth val="0"/>
        </c:ser>
        <c:ser>
          <c:idx val="21"/>
          <c:order val="20"/>
          <c:tx>
            <c:strRef>
              <c:f>'.5 ATSP'!$A$23</c:f>
              <c:strCache>
                <c:ptCount val="1"/>
                <c:pt idx="0">
                  <c:v>Primary eBird Observer</c:v>
                </c:pt>
              </c:strCache>
            </c:strRef>
          </c:tx>
          <c:spPr>
            <a:ln>
              <a:noFill/>
            </a:ln>
          </c:spPr>
          <c:marker>
            <c:symbol val="circ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ATSP'!$B$23:$AW$23</c:f>
              <c:numCache>
                <c:formatCode>General</c:formatCode>
                <c:ptCount val="48"/>
                <c:pt idx="14">
                  <c:v>26.5</c:v>
                </c:pt>
              </c:numCache>
            </c:numRef>
          </c:val>
          <c:smooth val="0"/>
        </c:ser>
        <c:ser>
          <c:idx val="22"/>
          <c:order val="21"/>
          <c:tx>
            <c:strRef>
              <c:f>'.5 ATSP'!$A$24</c:f>
              <c:strCache>
                <c:ptCount val="1"/>
                <c:pt idx="0">
                  <c:v>eBird Observer</c:v>
                </c:pt>
              </c:strCache>
            </c:strRef>
          </c:tx>
          <c:spPr>
            <a:ln>
              <a:noFill/>
            </a:ln>
          </c:spPr>
          <c:marker>
            <c:symbol val="triang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ATSP'!$B$24:$AW$24</c:f>
              <c:numCache>
                <c:formatCode>General</c:formatCode>
                <c:ptCount val="48"/>
                <c:pt idx="14">
                  <c:v>28.0</c:v>
                </c:pt>
                <c:pt idx="15">
                  <c:v>8.5</c:v>
                </c:pt>
                <c:pt idx="16">
                  <c:v>4.0</c:v>
                </c:pt>
                <c:pt idx="27">
                  <c:v>4.0</c:v>
                </c:pt>
                <c:pt idx="28">
                  <c:v>4.0</c:v>
                </c:pt>
                <c:pt idx="32">
                  <c:v>4.0</c:v>
                </c:pt>
                <c:pt idx="35">
                  <c:v>4.0</c:v>
                </c:pt>
                <c:pt idx="36">
                  <c:v>4.0</c:v>
                </c:pt>
                <c:pt idx="37">
                  <c:v>4.0</c:v>
                </c:pt>
                <c:pt idx="38">
                  <c:v>4.0</c:v>
                </c:pt>
                <c:pt idx="39">
                  <c:v>11.5</c:v>
                </c:pt>
              </c:numCache>
            </c:numRef>
          </c:val>
          <c:smooth val="0"/>
        </c:ser>
        <c:ser>
          <c:idx val="23"/>
          <c:order val="22"/>
          <c:tx>
            <c:strRef>
              <c:f>'.5 ATSP'!$A$25</c:f>
              <c:strCache>
                <c:ptCount val="1"/>
                <c:pt idx="0">
                  <c:v>eBird Observer</c:v>
                </c:pt>
              </c:strCache>
            </c:strRef>
          </c:tx>
          <c:spPr>
            <a:ln>
              <a:noFill/>
            </a:ln>
          </c:spPr>
          <c:marker>
            <c:symbol val="triang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ATSP'!$B$25:$AW$25</c:f>
              <c:numCache>
                <c:formatCode>General</c:formatCode>
                <c:ptCount val="48"/>
                <c:pt idx="13">
                  <c:v>7.0</c:v>
                </c:pt>
                <c:pt idx="14">
                  <c:v>29.5</c:v>
                </c:pt>
                <c:pt idx="15">
                  <c:v>10.0</c:v>
                </c:pt>
                <c:pt idx="16">
                  <c:v>5.5</c:v>
                </c:pt>
                <c:pt idx="35">
                  <c:v>5.5</c:v>
                </c:pt>
                <c:pt idx="37">
                  <c:v>5.5</c:v>
                </c:pt>
                <c:pt idx="38">
                  <c:v>5.5</c:v>
                </c:pt>
                <c:pt idx="39">
                  <c:v>13.0</c:v>
                </c:pt>
              </c:numCache>
            </c:numRef>
          </c:val>
          <c:smooth val="0"/>
        </c:ser>
        <c:ser>
          <c:idx val="24"/>
          <c:order val="23"/>
          <c:tx>
            <c:strRef>
              <c:f>'.5 ATSP'!$A$26</c:f>
              <c:strCache>
                <c:ptCount val="1"/>
                <c:pt idx="0">
                  <c:v>eBird Observer</c:v>
                </c:pt>
              </c:strCache>
            </c:strRef>
          </c:tx>
          <c:spPr>
            <a:ln>
              <a:noFill/>
            </a:ln>
          </c:spPr>
          <c:marker>
            <c:symbol val="triang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ATSP'!$B$26:$AW$26</c:f>
              <c:numCache>
                <c:formatCode>General</c:formatCode>
                <c:ptCount val="48"/>
                <c:pt idx="13">
                  <c:v>8.5</c:v>
                </c:pt>
                <c:pt idx="14">
                  <c:v>31.0</c:v>
                </c:pt>
                <c:pt idx="15">
                  <c:v>11.5</c:v>
                </c:pt>
                <c:pt idx="16">
                  <c:v>7.0</c:v>
                </c:pt>
                <c:pt idx="35">
                  <c:v>7.0</c:v>
                </c:pt>
                <c:pt idx="39">
                  <c:v>14.5</c:v>
                </c:pt>
              </c:numCache>
            </c:numRef>
          </c:val>
          <c:smooth val="0"/>
        </c:ser>
        <c:ser>
          <c:idx val="25"/>
          <c:order val="24"/>
          <c:tx>
            <c:strRef>
              <c:f>'.5 ATSP'!$A$27</c:f>
              <c:strCache>
                <c:ptCount val="1"/>
                <c:pt idx="0">
                  <c:v>eBird Observer</c:v>
                </c:pt>
              </c:strCache>
            </c:strRef>
          </c:tx>
          <c:spPr>
            <a:ln>
              <a:noFill/>
            </a:ln>
          </c:spPr>
          <c:marker>
            <c:symbol val="triang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ATSP'!$B$27:$AW$27</c:f>
              <c:numCache>
                <c:formatCode>General</c:formatCode>
                <c:ptCount val="48"/>
                <c:pt idx="14">
                  <c:v>32.5</c:v>
                </c:pt>
                <c:pt idx="15">
                  <c:v>13.0</c:v>
                </c:pt>
                <c:pt idx="16">
                  <c:v>8.5</c:v>
                </c:pt>
                <c:pt idx="39">
                  <c:v>16.0</c:v>
                </c:pt>
              </c:numCache>
            </c:numRef>
          </c:val>
          <c:smooth val="0"/>
        </c:ser>
        <c:ser>
          <c:idx val="26"/>
          <c:order val="25"/>
          <c:tx>
            <c:strRef>
              <c:f>'.5 ATSP'!$A$28</c:f>
              <c:strCache>
                <c:ptCount val="1"/>
                <c:pt idx="0">
                  <c:v>eBird Observer</c:v>
                </c:pt>
              </c:strCache>
            </c:strRef>
          </c:tx>
          <c:spPr>
            <a:ln>
              <a:noFill/>
            </a:ln>
          </c:spPr>
          <c:marker>
            <c:symbol val="triang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ATSP'!$B$28:$AW$28</c:f>
              <c:numCache>
                <c:formatCode>General</c:formatCode>
                <c:ptCount val="48"/>
                <c:pt idx="14">
                  <c:v>34.0</c:v>
                </c:pt>
                <c:pt idx="15">
                  <c:v>14.5</c:v>
                </c:pt>
                <c:pt idx="16">
                  <c:v>10.0</c:v>
                </c:pt>
                <c:pt idx="39">
                  <c:v>17.5</c:v>
                </c:pt>
              </c:numCache>
            </c:numRef>
          </c:val>
          <c:smooth val="0"/>
        </c:ser>
        <c:ser>
          <c:idx val="27"/>
          <c:order val="26"/>
          <c:tx>
            <c:strRef>
              <c:f>'.5 ATSP'!$A$29</c:f>
              <c:strCache>
                <c:ptCount val="1"/>
                <c:pt idx="0">
                  <c:v>eBird Observer</c:v>
                </c:pt>
              </c:strCache>
            </c:strRef>
          </c:tx>
          <c:spPr>
            <a:ln>
              <a:noFill/>
            </a:ln>
          </c:spPr>
          <c:marker>
            <c:symbol val="triang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ATSP'!$B$29:$AW$29</c:f>
              <c:numCache>
                <c:formatCode>General</c:formatCode>
                <c:ptCount val="48"/>
                <c:pt idx="14">
                  <c:v>35.5</c:v>
                </c:pt>
                <c:pt idx="15">
                  <c:v>16.0</c:v>
                </c:pt>
                <c:pt idx="39">
                  <c:v>19.0</c:v>
                </c:pt>
              </c:numCache>
            </c:numRef>
          </c:val>
          <c:smooth val="0"/>
        </c:ser>
        <c:ser>
          <c:idx val="28"/>
          <c:order val="27"/>
          <c:tx>
            <c:strRef>
              <c:f>'.5 ATSP'!$A$30</c:f>
              <c:strCache>
                <c:ptCount val="1"/>
                <c:pt idx="0">
                  <c:v>eBird Observer</c:v>
                </c:pt>
              </c:strCache>
            </c:strRef>
          </c:tx>
          <c:spPr>
            <a:ln>
              <a:noFill/>
            </a:ln>
          </c:spPr>
          <c:marker>
            <c:symbol val="triang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ATSP'!$B$30:$AW$30</c:f>
              <c:numCache>
                <c:formatCode>General</c:formatCode>
                <c:ptCount val="48"/>
                <c:pt idx="14">
                  <c:v>37.0</c:v>
                </c:pt>
                <c:pt idx="15">
                  <c:v>17.5</c:v>
                </c:pt>
                <c:pt idx="39">
                  <c:v>20.5</c:v>
                </c:pt>
              </c:numCache>
            </c:numRef>
          </c:val>
          <c:smooth val="0"/>
        </c:ser>
        <c:ser>
          <c:idx val="29"/>
          <c:order val="28"/>
          <c:tx>
            <c:strRef>
              <c:f>'.5 ATSP'!$A$31</c:f>
              <c:strCache>
                <c:ptCount val="1"/>
                <c:pt idx="0">
                  <c:v>eBird Observer</c:v>
                </c:pt>
              </c:strCache>
            </c:strRef>
          </c:tx>
          <c:spPr>
            <a:ln>
              <a:noFill/>
            </a:ln>
          </c:spPr>
          <c:marker>
            <c:symbol val="triang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ATSP'!$B$31:$AW$31</c:f>
              <c:numCache>
                <c:formatCode>General</c:formatCode>
                <c:ptCount val="48"/>
                <c:pt idx="14">
                  <c:v>38.5</c:v>
                </c:pt>
                <c:pt idx="15">
                  <c:v>19.0</c:v>
                </c:pt>
              </c:numCache>
            </c:numRef>
          </c:val>
          <c:smooth val="0"/>
        </c:ser>
        <c:ser>
          <c:idx val="30"/>
          <c:order val="29"/>
          <c:tx>
            <c:strRef>
              <c:f>'.5 ATSP'!$A$32</c:f>
              <c:strCache>
                <c:ptCount val="1"/>
                <c:pt idx="0">
                  <c:v>eBird Observer</c:v>
                </c:pt>
              </c:strCache>
            </c:strRef>
          </c:tx>
          <c:spPr>
            <a:ln>
              <a:noFill/>
            </a:ln>
          </c:spPr>
          <c:marker>
            <c:symbol val="triang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ATSP'!$B$32:$AW$32</c:f>
              <c:numCache>
                <c:formatCode>General</c:formatCode>
                <c:ptCount val="48"/>
                <c:pt idx="14">
                  <c:v>40.0</c:v>
                </c:pt>
                <c:pt idx="15">
                  <c:v>20.5</c:v>
                </c:pt>
              </c:numCache>
            </c:numRef>
          </c:val>
          <c:smooth val="0"/>
        </c:ser>
        <c:ser>
          <c:idx val="31"/>
          <c:order val="30"/>
          <c:tx>
            <c:strRef>
              <c:f>'.5 ATSP'!$A$33</c:f>
              <c:strCache>
                <c:ptCount val="1"/>
                <c:pt idx="0">
                  <c:v>eBird Observer</c:v>
                </c:pt>
              </c:strCache>
            </c:strRef>
          </c:tx>
          <c:spPr>
            <a:ln>
              <a:noFill/>
            </a:ln>
          </c:spPr>
          <c:marker>
            <c:symbol val="triang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ATSP'!$B$33:$AW$33</c:f>
              <c:numCache>
                <c:formatCode>General</c:formatCode>
                <c:ptCount val="48"/>
                <c:pt idx="14">
                  <c:v>41.5</c:v>
                </c:pt>
                <c:pt idx="15">
                  <c:v>22.0</c:v>
                </c:pt>
              </c:numCache>
            </c:numRef>
          </c:val>
          <c:smooth val="0"/>
        </c:ser>
        <c:ser>
          <c:idx val="32"/>
          <c:order val="31"/>
          <c:tx>
            <c:strRef>
              <c:f>'.5 ATSP'!$A$34</c:f>
              <c:strCache>
                <c:ptCount val="1"/>
                <c:pt idx="0">
                  <c:v>eBird Observer</c:v>
                </c:pt>
              </c:strCache>
            </c:strRef>
          </c:tx>
          <c:spPr>
            <a:ln>
              <a:noFill/>
            </a:ln>
          </c:spPr>
          <c:marker>
            <c:symbol val="triang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ATSP'!$B$34:$AW$34</c:f>
              <c:numCache>
                <c:formatCode>General</c:formatCode>
                <c:ptCount val="48"/>
                <c:pt idx="14">
                  <c:v>43.0</c:v>
                </c:pt>
                <c:pt idx="15">
                  <c:v>23.5</c:v>
                </c:pt>
              </c:numCache>
            </c:numRef>
          </c:val>
          <c:smooth val="0"/>
        </c:ser>
        <c:ser>
          <c:idx val="33"/>
          <c:order val="32"/>
          <c:tx>
            <c:strRef>
              <c:f>'.5 ATSP'!$A$35</c:f>
              <c:strCache>
                <c:ptCount val="1"/>
                <c:pt idx="0">
                  <c:v>eBird Observer</c:v>
                </c:pt>
              </c:strCache>
            </c:strRef>
          </c:tx>
          <c:spPr>
            <a:ln>
              <a:noFill/>
            </a:ln>
          </c:spPr>
          <c:marker>
            <c:symbol val="triang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ATSP'!$B$35:$AW$35</c:f>
              <c:numCache>
                <c:formatCode>General</c:formatCode>
                <c:ptCount val="48"/>
                <c:pt idx="14">
                  <c:v>44.5</c:v>
                </c:pt>
                <c:pt idx="15">
                  <c:v>25.0</c:v>
                </c:pt>
              </c:numCache>
            </c:numRef>
          </c:val>
          <c:smooth val="0"/>
        </c:ser>
        <c:ser>
          <c:idx val="34"/>
          <c:order val="33"/>
          <c:tx>
            <c:strRef>
              <c:f>'.5 ATSP'!$A$36</c:f>
              <c:strCache>
                <c:ptCount val="1"/>
                <c:pt idx="0">
                  <c:v>eBird Observer</c:v>
                </c:pt>
              </c:strCache>
            </c:strRef>
          </c:tx>
          <c:spPr>
            <a:ln>
              <a:noFill/>
            </a:ln>
          </c:spPr>
          <c:marker>
            <c:symbol val="triang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ATSP'!$B$36:$AW$36</c:f>
              <c:numCache>
                <c:formatCode>General</c:formatCode>
                <c:ptCount val="48"/>
                <c:pt idx="14">
                  <c:v>46.0</c:v>
                </c:pt>
                <c:pt idx="15">
                  <c:v>26.5</c:v>
                </c:pt>
              </c:numCache>
            </c:numRef>
          </c:val>
          <c:smooth val="0"/>
        </c:ser>
        <c:ser>
          <c:idx val="35"/>
          <c:order val="34"/>
          <c:tx>
            <c:strRef>
              <c:f>'.5 ATSP'!$A$37</c:f>
              <c:strCache>
                <c:ptCount val="1"/>
                <c:pt idx="0">
                  <c:v>eBird Observer</c:v>
                </c:pt>
              </c:strCache>
            </c:strRef>
          </c:tx>
          <c:spPr>
            <a:ln>
              <a:noFill/>
            </a:ln>
          </c:spPr>
          <c:marker>
            <c:symbol val="triang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ATSP'!$B$37:$AW$37</c:f>
              <c:numCache>
                <c:formatCode>General</c:formatCode>
                <c:ptCount val="48"/>
                <c:pt idx="14">
                  <c:v>47.5</c:v>
                </c:pt>
                <c:pt idx="15">
                  <c:v>28.0</c:v>
                </c:pt>
              </c:numCache>
            </c:numRef>
          </c:val>
          <c:smooth val="0"/>
        </c:ser>
        <c:ser>
          <c:idx val="36"/>
          <c:order val="35"/>
          <c:tx>
            <c:strRef>
              <c:f>'.5 ATSP'!$A$38</c:f>
              <c:strCache>
                <c:ptCount val="1"/>
                <c:pt idx="0">
                  <c:v>eBird Observer</c:v>
                </c:pt>
              </c:strCache>
            </c:strRef>
          </c:tx>
          <c:spPr>
            <a:ln>
              <a:noFill/>
            </a:ln>
          </c:spPr>
          <c:marker>
            <c:symbol val="triang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ATSP'!$B$38:$AW$38</c:f>
              <c:numCache>
                <c:formatCode>General</c:formatCode>
                <c:ptCount val="48"/>
                <c:pt idx="14">
                  <c:v>49.0</c:v>
                </c:pt>
                <c:pt idx="15">
                  <c:v>29.5</c:v>
                </c:pt>
              </c:numCache>
            </c:numRef>
          </c:val>
          <c:smooth val="0"/>
        </c:ser>
        <c:ser>
          <c:idx val="37"/>
          <c:order val="36"/>
          <c:tx>
            <c:strRef>
              <c:f>'.5 ATSP'!$A$39</c:f>
              <c:strCache>
                <c:ptCount val="1"/>
                <c:pt idx="0">
                  <c:v>eBird Observer</c:v>
                </c:pt>
              </c:strCache>
            </c:strRef>
          </c:tx>
          <c:spPr>
            <a:ln>
              <a:noFill/>
            </a:ln>
          </c:spPr>
          <c:marker>
            <c:symbol val="triang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ATSP'!$B$39:$AW$39</c:f>
              <c:numCache>
                <c:formatCode>General</c:formatCode>
                <c:ptCount val="48"/>
                <c:pt idx="14">
                  <c:v>50.5</c:v>
                </c:pt>
                <c:pt idx="15">
                  <c:v>31.0</c:v>
                </c:pt>
              </c:numCache>
            </c:numRef>
          </c:val>
          <c:smooth val="0"/>
        </c:ser>
        <c:ser>
          <c:idx val="38"/>
          <c:order val="37"/>
          <c:tx>
            <c:strRef>
              <c:f>'.5 ATSP'!$A$40</c:f>
              <c:strCache>
                <c:ptCount val="1"/>
                <c:pt idx="0">
                  <c:v>eBird Observer</c:v>
                </c:pt>
              </c:strCache>
            </c:strRef>
          </c:tx>
          <c:spPr>
            <a:ln>
              <a:noFill/>
            </a:ln>
          </c:spPr>
          <c:marker>
            <c:symbol val="triang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ATSP'!$B$40:$AW$40</c:f>
              <c:numCache>
                <c:formatCode>General</c:formatCode>
                <c:ptCount val="48"/>
                <c:pt idx="14">
                  <c:v>52.0</c:v>
                </c:pt>
                <c:pt idx="15">
                  <c:v>32.5</c:v>
                </c:pt>
              </c:numCache>
            </c:numRef>
          </c:val>
          <c:smooth val="0"/>
        </c:ser>
        <c:ser>
          <c:idx val="39"/>
          <c:order val="38"/>
          <c:tx>
            <c:strRef>
              <c:f>'.5 ATSP'!$A$41</c:f>
              <c:strCache>
                <c:ptCount val="1"/>
                <c:pt idx="0">
                  <c:v>eBird Observer</c:v>
                </c:pt>
              </c:strCache>
            </c:strRef>
          </c:tx>
          <c:spPr>
            <a:ln>
              <a:noFill/>
            </a:ln>
          </c:spPr>
          <c:marker>
            <c:symbol val="triang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ATSP'!$B$41:$AW$41</c:f>
              <c:numCache>
                <c:formatCode>General</c:formatCode>
                <c:ptCount val="48"/>
                <c:pt idx="14">
                  <c:v>53.5</c:v>
                </c:pt>
              </c:numCache>
            </c:numRef>
          </c:val>
          <c:smooth val="0"/>
        </c:ser>
        <c:ser>
          <c:idx val="40"/>
          <c:order val="39"/>
          <c:tx>
            <c:strRef>
              <c:f>'.5 ATSP'!$A$42</c:f>
              <c:strCache>
                <c:ptCount val="1"/>
                <c:pt idx="0">
                  <c:v>eBird Observer</c:v>
                </c:pt>
              </c:strCache>
            </c:strRef>
          </c:tx>
          <c:spPr>
            <a:ln>
              <a:noFill/>
            </a:ln>
          </c:spPr>
          <c:marker>
            <c:symbol val="triang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ATSP'!$B$42:$AW$42</c:f>
              <c:numCache>
                <c:formatCode>General</c:formatCode>
                <c:ptCount val="48"/>
                <c:pt idx="14">
                  <c:v>55.0</c:v>
                </c:pt>
              </c:numCache>
            </c:numRef>
          </c:val>
          <c:smooth val="0"/>
        </c:ser>
        <c:ser>
          <c:idx val="41"/>
          <c:order val="40"/>
          <c:tx>
            <c:strRef>
              <c:f>'.5 ATSP'!$A$43</c:f>
              <c:strCache>
                <c:ptCount val="1"/>
              </c:strCache>
            </c:strRef>
          </c:tx>
          <c:spPr>
            <a:ln>
              <a:noFill/>
            </a:ln>
          </c:spPr>
          <c:marker>
            <c:symbol val="triangle"/>
            <c:size val="5"/>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ATSP'!$B$43:$AW$43</c:f>
              <c:numCache>
                <c:formatCode>General</c:formatCode>
                <c:ptCount val="48"/>
                <c:pt idx="14">
                  <c:v>56.5</c:v>
                </c:pt>
              </c:numCache>
            </c:numRef>
          </c:val>
          <c:smooth val="0"/>
        </c:ser>
        <c:dLbls>
          <c:showLegendKey val="0"/>
          <c:showVal val="0"/>
          <c:showCatName val="0"/>
          <c:showSerName val="0"/>
          <c:showPercent val="0"/>
          <c:showBubbleSize val="0"/>
        </c:dLbls>
        <c:marker val="1"/>
        <c:smooth val="0"/>
        <c:axId val="573389176"/>
        <c:axId val="573391736"/>
      </c:lineChart>
      <c:dateAx>
        <c:axId val="573389176"/>
        <c:scaling>
          <c:orientation val="minMax"/>
        </c:scaling>
        <c:delete val="0"/>
        <c:axPos val="b"/>
        <c:numFmt formatCode="[$-409]d\-mmm;@" sourceLinked="1"/>
        <c:majorTickMark val="out"/>
        <c:minorTickMark val="none"/>
        <c:tickLblPos val="nextTo"/>
        <c:crossAx val="573391736"/>
        <c:crossesAt val="0.0"/>
        <c:auto val="1"/>
        <c:lblOffset val="100"/>
        <c:baseTimeUnit val="days"/>
      </c:dateAx>
      <c:valAx>
        <c:axId val="573391736"/>
        <c:scaling>
          <c:orientation val="minMax"/>
          <c:max val="55.0"/>
          <c:min val="0.0"/>
        </c:scaling>
        <c:delete val="0"/>
        <c:axPos val="l"/>
        <c:majorGridlines/>
        <c:numFmt formatCode="General" sourceLinked="1"/>
        <c:majorTickMark val="out"/>
        <c:minorTickMark val="none"/>
        <c:tickLblPos val="nextTo"/>
        <c:txPr>
          <a:bodyPr/>
          <a:lstStyle/>
          <a:p>
            <a:pPr>
              <a:defRPr>
                <a:solidFill>
                  <a:schemeClr val="bg1"/>
                </a:solidFill>
              </a:defRPr>
            </a:pPr>
            <a:endParaRPr lang="en-US"/>
          </a:p>
        </c:txPr>
        <c:crossAx val="573389176"/>
        <c:crosses val="autoZero"/>
        <c:crossBetween val="between"/>
        <c:majorUnit val="5.0"/>
        <c:minorUnit val="0.2"/>
      </c:valAx>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autoTitleDeleted val="0"/>
    <c:plotArea>
      <c:layout/>
      <c:lineChart>
        <c:grouping val="standard"/>
        <c:varyColors val="0"/>
        <c:ser>
          <c:idx val="1"/>
          <c:order val="0"/>
          <c:tx>
            <c:strRef>
              <c:f>'.5 CHSP'!$A$3</c:f>
              <c:strCache>
                <c:ptCount val="1"/>
                <c:pt idx="0">
                  <c:v>Emergent Filter &gt;5%</c:v>
                </c:pt>
              </c:strCache>
            </c:strRef>
          </c:tx>
          <c:spPr>
            <a:ln w="127000" cap="flat">
              <a:solidFill>
                <a:schemeClr val="tx1">
                  <a:lumMod val="50000"/>
                </a:schemeClr>
              </a:solidFill>
            </a:ln>
          </c:spPr>
          <c:marker>
            <c:symbol val="none"/>
          </c:marker>
          <c:cat>
            <c:numRef>
              <c:f>'.5 CHSP'!$B$1:$AW$1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CHSP'!$B$3:$AW$3</c:f>
              <c:numCache>
                <c:formatCode>General</c:formatCode>
                <c:ptCount val="48"/>
                <c:pt idx="14">
                  <c:v>4.5</c:v>
                </c:pt>
                <c:pt idx="15">
                  <c:v>4.5</c:v>
                </c:pt>
                <c:pt idx="16">
                  <c:v>4.5</c:v>
                </c:pt>
                <c:pt idx="17">
                  <c:v>4.5</c:v>
                </c:pt>
                <c:pt idx="18">
                  <c:v>4.5</c:v>
                </c:pt>
                <c:pt idx="19">
                  <c:v>4.5</c:v>
                </c:pt>
                <c:pt idx="20">
                  <c:v>4.5</c:v>
                </c:pt>
                <c:pt idx="21">
                  <c:v>4.5</c:v>
                </c:pt>
                <c:pt idx="22">
                  <c:v>4.5</c:v>
                </c:pt>
                <c:pt idx="23">
                  <c:v>4.5</c:v>
                </c:pt>
                <c:pt idx="24">
                  <c:v>4.5</c:v>
                </c:pt>
                <c:pt idx="25">
                  <c:v>4.5</c:v>
                </c:pt>
                <c:pt idx="26">
                  <c:v>4.5</c:v>
                </c:pt>
                <c:pt idx="27">
                  <c:v>4.5</c:v>
                </c:pt>
                <c:pt idx="28">
                  <c:v>4.5</c:v>
                </c:pt>
                <c:pt idx="29">
                  <c:v>4.5</c:v>
                </c:pt>
                <c:pt idx="30">
                  <c:v>4.5</c:v>
                </c:pt>
                <c:pt idx="31">
                  <c:v>4.5</c:v>
                </c:pt>
                <c:pt idx="32">
                  <c:v>4.5</c:v>
                </c:pt>
                <c:pt idx="33">
                  <c:v>4.5</c:v>
                </c:pt>
                <c:pt idx="34">
                  <c:v>4.5</c:v>
                </c:pt>
                <c:pt idx="35">
                  <c:v>4.5</c:v>
                </c:pt>
                <c:pt idx="36">
                  <c:v>4.5</c:v>
                </c:pt>
                <c:pt idx="37">
                  <c:v>4.5</c:v>
                </c:pt>
                <c:pt idx="38">
                  <c:v>4.5</c:v>
                </c:pt>
                <c:pt idx="39">
                  <c:v>4.5</c:v>
                </c:pt>
                <c:pt idx="40">
                  <c:v>4.5</c:v>
                </c:pt>
              </c:numCache>
            </c:numRef>
          </c:val>
          <c:smooth val="0"/>
        </c:ser>
        <c:ser>
          <c:idx val="2"/>
          <c:order val="1"/>
          <c:tx>
            <c:strRef>
              <c:f>'.5 CHSP'!$A$4</c:f>
              <c:strCache>
                <c:ptCount val="1"/>
                <c:pt idx="0">
                  <c:v>Primary eBird Observer</c:v>
                </c:pt>
              </c:strCache>
            </c:strRef>
          </c:tx>
          <c:spPr>
            <a:ln>
              <a:noFill/>
            </a:ln>
          </c:spPr>
          <c:marker>
            <c:symbol val="circle"/>
            <c:size val="5"/>
            <c:spPr>
              <a:solidFill>
                <a:schemeClr val="tx1"/>
              </a:solidFill>
              <a:ln>
                <a:noFill/>
              </a:ln>
            </c:spPr>
          </c:marker>
          <c:cat>
            <c:numRef>
              <c:f>'.5 CHSP'!$B$1:$AW$1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CHSP'!$B$4:$AW$4</c:f>
              <c:numCache>
                <c:formatCode>General</c:formatCode>
                <c:ptCount val="48"/>
                <c:pt idx="1">
                  <c:v>4.0</c:v>
                </c:pt>
                <c:pt idx="2">
                  <c:v>4.0</c:v>
                </c:pt>
                <c:pt idx="3">
                  <c:v>4.0</c:v>
                </c:pt>
                <c:pt idx="4">
                  <c:v>4.0</c:v>
                </c:pt>
                <c:pt idx="9">
                  <c:v>4.0</c:v>
                </c:pt>
                <c:pt idx="11">
                  <c:v>4.0</c:v>
                </c:pt>
                <c:pt idx="41">
                  <c:v>4.0</c:v>
                </c:pt>
                <c:pt idx="43">
                  <c:v>4.0</c:v>
                </c:pt>
                <c:pt idx="44">
                  <c:v>4.0</c:v>
                </c:pt>
              </c:numCache>
            </c:numRef>
          </c:val>
          <c:smooth val="0"/>
        </c:ser>
        <c:ser>
          <c:idx val="3"/>
          <c:order val="2"/>
          <c:tx>
            <c:strRef>
              <c:f>'.5 CHSP'!$A$5</c:f>
              <c:strCache>
                <c:ptCount val="1"/>
                <c:pt idx="0">
                  <c:v>Primary eBird Observer</c:v>
                </c:pt>
              </c:strCache>
            </c:strRef>
          </c:tx>
          <c:spPr>
            <a:ln>
              <a:noFill/>
            </a:ln>
          </c:spPr>
          <c:marker>
            <c:symbol val="circle"/>
            <c:size val="5"/>
            <c:spPr>
              <a:solidFill>
                <a:schemeClr val="tx1"/>
              </a:solidFill>
              <a:ln>
                <a:noFill/>
              </a:ln>
            </c:spPr>
          </c:marker>
          <c:cat>
            <c:numRef>
              <c:f>'.5 CHSP'!$B$1:$AW$1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CHSP'!$B$5:$AW$5</c:f>
              <c:numCache>
                <c:formatCode>General</c:formatCode>
                <c:ptCount val="48"/>
                <c:pt idx="2">
                  <c:v>5.5</c:v>
                </c:pt>
                <c:pt idx="3">
                  <c:v>5.5</c:v>
                </c:pt>
                <c:pt idx="4">
                  <c:v>5.5</c:v>
                </c:pt>
                <c:pt idx="9">
                  <c:v>5.5</c:v>
                </c:pt>
                <c:pt idx="41">
                  <c:v>5.5</c:v>
                </c:pt>
                <c:pt idx="44">
                  <c:v>5.5</c:v>
                </c:pt>
              </c:numCache>
            </c:numRef>
          </c:val>
          <c:smooth val="0"/>
        </c:ser>
        <c:ser>
          <c:idx val="4"/>
          <c:order val="3"/>
          <c:tx>
            <c:strRef>
              <c:f>'.5 CHSP'!$A$6</c:f>
              <c:strCache>
                <c:ptCount val="1"/>
                <c:pt idx="0">
                  <c:v>Primary eBird Observer</c:v>
                </c:pt>
              </c:strCache>
            </c:strRef>
          </c:tx>
          <c:spPr>
            <a:ln>
              <a:noFill/>
            </a:ln>
          </c:spPr>
          <c:marker>
            <c:symbol val="circle"/>
            <c:size val="5"/>
            <c:spPr>
              <a:solidFill>
                <a:schemeClr val="tx1"/>
              </a:solidFill>
              <a:ln>
                <a:noFill/>
              </a:ln>
            </c:spPr>
          </c:marker>
          <c:cat>
            <c:numRef>
              <c:f>'.5 CHSP'!$B$1:$AW$1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CHSP'!$B$6:$AW$6</c:f>
              <c:numCache>
                <c:formatCode>General</c:formatCode>
                <c:ptCount val="48"/>
                <c:pt idx="2">
                  <c:v>7.0</c:v>
                </c:pt>
                <c:pt idx="3">
                  <c:v>7.0</c:v>
                </c:pt>
                <c:pt idx="41">
                  <c:v>7.0</c:v>
                </c:pt>
                <c:pt idx="44">
                  <c:v>7.0</c:v>
                </c:pt>
              </c:numCache>
            </c:numRef>
          </c:val>
          <c:smooth val="0"/>
        </c:ser>
        <c:ser>
          <c:idx val="5"/>
          <c:order val="4"/>
          <c:tx>
            <c:strRef>
              <c:f>'.5 CHSP'!$A$7</c:f>
              <c:strCache>
                <c:ptCount val="1"/>
                <c:pt idx="0">
                  <c:v>Primary eBird Observer</c:v>
                </c:pt>
              </c:strCache>
            </c:strRef>
          </c:tx>
          <c:spPr>
            <a:ln>
              <a:noFill/>
            </a:ln>
          </c:spPr>
          <c:marker>
            <c:symbol val="circle"/>
            <c:size val="7"/>
            <c:spPr>
              <a:solidFill>
                <a:schemeClr val="tx1"/>
              </a:solidFill>
              <a:ln>
                <a:noFill/>
              </a:ln>
            </c:spPr>
          </c:marker>
          <c:cat>
            <c:numRef>
              <c:f>'.5 CHSP'!$B$1:$AW$1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CHSP'!$B$7:$AW$7</c:f>
              <c:numCache>
                <c:formatCode>General</c:formatCode>
                <c:ptCount val="48"/>
              </c:numCache>
            </c:numRef>
          </c:val>
          <c:smooth val="0"/>
        </c:ser>
        <c:ser>
          <c:idx val="6"/>
          <c:order val="5"/>
          <c:tx>
            <c:strRef>
              <c:f>'.5 CHSP'!$A$8</c:f>
              <c:strCache>
                <c:ptCount val="1"/>
                <c:pt idx="0">
                  <c:v>Primary eBird Observer</c:v>
                </c:pt>
              </c:strCache>
            </c:strRef>
          </c:tx>
          <c:spPr>
            <a:ln>
              <a:noFill/>
            </a:ln>
          </c:spPr>
          <c:marker>
            <c:symbol val="circle"/>
            <c:size val="5"/>
            <c:spPr>
              <a:solidFill>
                <a:schemeClr val="tx1"/>
              </a:solidFill>
              <a:ln>
                <a:noFill/>
              </a:ln>
            </c:spPr>
          </c:marker>
          <c:cat>
            <c:numRef>
              <c:f>'.5 CHSP'!$B$1:$AW$1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CHSP'!$B$8:$AW$8</c:f>
              <c:numCache>
                <c:formatCode>General</c:formatCode>
                <c:ptCount val="48"/>
                <c:pt idx="3">
                  <c:v>8.5</c:v>
                </c:pt>
                <c:pt idx="41">
                  <c:v>8.5</c:v>
                </c:pt>
              </c:numCache>
            </c:numRef>
          </c:val>
          <c:smooth val="0"/>
        </c:ser>
        <c:ser>
          <c:idx val="7"/>
          <c:order val="6"/>
          <c:tx>
            <c:strRef>
              <c:f>'.5 CHSP'!$A$9</c:f>
              <c:strCache>
                <c:ptCount val="1"/>
                <c:pt idx="0">
                  <c:v>eBird Observer</c:v>
                </c:pt>
              </c:strCache>
            </c:strRef>
          </c:tx>
          <c:spPr>
            <a:ln>
              <a:noFill/>
            </a:ln>
          </c:spPr>
          <c:marker>
            <c:symbol val="circle"/>
            <c:size val="5"/>
            <c:spPr>
              <a:solidFill>
                <a:schemeClr val="tx1"/>
              </a:solidFill>
              <a:ln>
                <a:noFill/>
              </a:ln>
            </c:spPr>
          </c:marker>
          <c:cat>
            <c:numRef>
              <c:f>'.5 CHSP'!$B$1:$AW$1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CHSP'!$B$9:$AW$9</c:f>
              <c:numCache>
                <c:formatCode>General</c:formatCode>
                <c:ptCount val="48"/>
                <c:pt idx="41">
                  <c:v>10.5</c:v>
                </c:pt>
              </c:numCache>
            </c:numRef>
          </c:val>
          <c:smooth val="0"/>
        </c:ser>
        <c:ser>
          <c:idx val="8"/>
          <c:order val="7"/>
          <c:tx>
            <c:strRef>
              <c:f>'.5 CHSP'!$A$10</c:f>
              <c:strCache>
                <c:ptCount val="1"/>
                <c:pt idx="0">
                  <c:v>eBird Observer</c:v>
                </c:pt>
              </c:strCache>
            </c:strRef>
          </c:tx>
          <c:spPr>
            <a:ln>
              <a:noFill/>
            </a:ln>
          </c:spPr>
          <c:marker>
            <c:symbol val="triangle"/>
            <c:size val="5"/>
            <c:spPr>
              <a:solidFill>
                <a:schemeClr val="tx1"/>
              </a:solidFill>
              <a:ln>
                <a:noFill/>
              </a:ln>
            </c:spPr>
          </c:marker>
          <c:cat>
            <c:numRef>
              <c:f>'.5 CHSP'!$B$1:$AW$1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CHSP'!$B$10:$AW$10</c:f>
              <c:numCache>
                <c:formatCode>General</c:formatCode>
                <c:ptCount val="48"/>
                <c:pt idx="10">
                  <c:v>4.0</c:v>
                </c:pt>
                <c:pt idx="11">
                  <c:v>5.5</c:v>
                </c:pt>
                <c:pt idx="40">
                  <c:v>4.0</c:v>
                </c:pt>
                <c:pt idx="43">
                  <c:v>5.5</c:v>
                </c:pt>
              </c:numCache>
            </c:numRef>
          </c:val>
          <c:smooth val="0"/>
        </c:ser>
        <c:ser>
          <c:idx val="9"/>
          <c:order val="8"/>
          <c:tx>
            <c:strRef>
              <c:f>'.5 CHSP'!$A$11</c:f>
              <c:strCache>
                <c:ptCount val="1"/>
                <c:pt idx="0">
                  <c:v>eBird Observer</c:v>
                </c:pt>
              </c:strCache>
            </c:strRef>
          </c:tx>
          <c:spPr>
            <a:ln>
              <a:noFill/>
            </a:ln>
          </c:spPr>
          <c:marker>
            <c:symbol val="triangle"/>
            <c:size val="5"/>
            <c:spPr>
              <a:solidFill>
                <a:schemeClr val="tx1"/>
              </a:solidFill>
              <a:ln>
                <a:noFill/>
              </a:ln>
            </c:spPr>
          </c:marker>
          <c:cat>
            <c:numRef>
              <c:f>'.5 CHSP'!$B$1:$AW$1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CHSP'!$B$11:$AW$11</c:f>
              <c:numCache>
                <c:formatCode>General</c:formatCode>
                <c:ptCount val="48"/>
                <c:pt idx="10">
                  <c:v>5.5</c:v>
                </c:pt>
                <c:pt idx="11">
                  <c:v>7.0</c:v>
                </c:pt>
                <c:pt idx="40">
                  <c:v>5.5</c:v>
                </c:pt>
              </c:numCache>
            </c:numRef>
          </c:val>
          <c:smooth val="0"/>
        </c:ser>
        <c:ser>
          <c:idx val="10"/>
          <c:order val="9"/>
          <c:tx>
            <c:strRef>
              <c:f>'.5 CHSP'!$A$12</c:f>
              <c:strCache>
                <c:ptCount val="1"/>
                <c:pt idx="0">
                  <c:v>eBird Observer</c:v>
                </c:pt>
              </c:strCache>
            </c:strRef>
          </c:tx>
          <c:spPr>
            <a:ln>
              <a:noFill/>
            </a:ln>
          </c:spPr>
          <c:marker>
            <c:symbol val="triangle"/>
            <c:size val="5"/>
            <c:spPr>
              <a:solidFill>
                <a:schemeClr val="tx1"/>
              </a:solidFill>
              <a:ln>
                <a:noFill/>
              </a:ln>
            </c:spPr>
          </c:marker>
          <c:cat>
            <c:numRef>
              <c:f>'.5 CHSP'!$B$1:$AW$1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CHSP'!$B$12:$AW$12</c:f>
              <c:numCache>
                <c:formatCode>General</c:formatCode>
                <c:ptCount val="48"/>
                <c:pt idx="10">
                  <c:v>7.0</c:v>
                </c:pt>
                <c:pt idx="11">
                  <c:v>8.5</c:v>
                </c:pt>
                <c:pt idx="40">
                  <c:v>7.0</c:v>
                </c:pt>
              </c:numCache>
            </c:numRef>
          </c:val>
          <c:smooth val="0"/>
        </c:ser>
        <c:ser>
          <c:idx val="11"/>
          <c:order val="10"/>
          <c:tx>
            <c:strRef>
              <c:f>'.5 CHSP'!$A$13</c:f>
              <c:strCache>
                <c:ptCount val="1"/>
                <c:pt idx="0">
                  <c:v>eBird Observer</c:v>
                </c:pt>
              </c:strCache>
            </c:strRef>
          </c:tx>
          <c:spPr>
            <a:ln>
              <a:noFill/>
            </a:ln>
          </c:spPr>
          <c:marker>
            <c:symbol val="triangle"/>
            <c:size val="5"/>
            <c:spPr>
              <a:solidFill>
                <a:schemeClr val="tx1"/>
              </a:solidFill>
              <a:ln>
                <a:noFill/>
              </a:ln>
            </c:spPr>
          </c:marker>
          <c:cat>
            <c:numRef>
              <c:f>'.5 CHSP'!$B$1:$AW$1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CHSP'!$B$13:$AW$13</c:f>
              <c:numCache>
                <c:formatCode>General</c:formatCode>
                <c:ptCount val="48"/>
                <c:pt idx="11">
                  <c:v>10.0</c:v>
                </c:pt>
                <c:pt idx="40">
                  <c:v>8.5</c:v>
                </c:pt>
              </c:numCache>
            </c:numRef>
          </c:val>
          <c:smooth val="0"/>
        </c:ser>
        <c:ser>
          <c:idx val="12"/>
          <c:order val="11"/>
          <c:tx>
            <c:strRef>
              <c:f>'.5 CHSP'!$A$14</c:f>
              <c:strCache>
                <c:ptCount val="1"/>
                <c:pt idx="0">
                  <c:v>eBird Observer</c:v>
                </c:pt>
              </c:strCache>
            </c:strRef>
          </c:tx>
          <c:spPr>
            <a:ln>
              <a:noFill/>
            </a:ln>
          </c:spPr>
          <c:marker>
            <c:symbol val="triangle"/>
            <c:size val="7"/>
            <c:spPr>
              <a:solidFill>
                <a:schemeClr val="tx1"/>
              </a:solidFill>
              <a:ln>
                <a:noFill/>
              </a:ln>
            </c:spPr>
          </c:marker>
          <c:cat>
            <c:numRef>
              <c:f>'.5 CHSP'!$B$1:$AW$1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CHSP'!$B$14:$AW$14</c:f>
              <c:numCache>
                <c:formatCode>General</c:formatCode>
                <c:ptCount val="48"/>
              </c:numCache>
            </c:numRef>
          </c:val>
          <c:smooth val="0"/>
        </c:ser>
        <c:dLbls>
          <c:showLegendKey val="0"/>
          <c:showVal val="0"/>
          <c:showCatName val="0"/>
          <c:showSerName val="0"/>
          <c:showPercent val="0"/>
          <c:showBubbleSize val="0"/>
        </c:dLbls>
        <c:marker val="1"/>
        <c:smooth val="0"/>
        <c:axId val="573284280"/>
        <c:axId val="573290536"/>
      </c:lineChart>
      <c:dateAx>
        <c:axId val="573284280"/>
        <c:scaling>
          <c:orientation val="minMax"/>
        </c:scaling>
        <c:delete val="0"/>
        <c:axPos val="b"/>
        <c:numFmt formatCode="[$-409]d\-mmm;@" sourceLinked="1"/>
        <c:majorTickMark val="out"/>
        <c:minorTickMark val="none"/>
        <c:tickLblPos val="nextTo"/>
        <c:crossAx val="573290536"/>
        <c:crosses val="autoZero"/>
        <c:auto val="1"/>
        <c:lblOffset val="100"/>
        <c:baseTimeUnit val="days"/>
      </c:dateAx>
      <c:valAx>
        <c:axId val="573290536"/>
        <c:scaling>
          <c:orientation val="minMax"/>
          <c:max val="50.0"/>
        </c:scaling>
        <c:delete val="0"/>
        <c:axPos val="l"/>
        <c:majorGridlines/>
        <c:numFmt formatCode="General" sourceLinked="1"/>
        <c:majorTickMark val="out"/>
        <c:minorTickMark val="none"/>
        <c:tickLblPos val="nextTo"/>
        <c:txPr>
          <a:bodyPr/>
          <a:lstStyle/>
          <a:p>
            <a:pPr>
              <a:defRPr>
                <a:solidFill>
                  <a:schemeClr val="bg1"/>
                </a:solidFill>
              </a:defRPr>
            </a:pPr>
            <a:endParaRPr lang="en-US"/>
          </a:p>
        </c:txPr>
        <c:crossAx val="573284280"/>
        <c:crosses val="autoZero"/>
        <c:crossBetween val="between"/>
      </c:valAx>
    </c:plotArea>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bg1">
                <a:lumMod val="65000"/>
              </a:schemeClr>
            </a:solidFill>
            <a:ln>
              <a:solidFill>
                <a:schemeClr val="tx1"/>
              </a:solidFill>
            </a:ln>
          </c:spPr>
          <c:invertIfNegative val="0"/>
          <c:cat>
            <c:strRef>
              <c:f>'observation ratio'!$A$30:$A$37</c:f>
              <c:strCache>
                <c:ptCount val="8"/>
                <c:pt idx="0">
                  <c:v>Blue Jay</c:v>
                </c:pt>
                <c:pt idx="1">
                  <c:v>White-breasted Nuthatch</c:v>
                </c:pt>
                <c:pt idx="2">
                  <c:v>Northern Cardinal</c:v>
                </c:pt>
                <c:pt idx="3">
                  <c:v>Great Blue Heron</c:v>
                </c:pt>
                <c:pt idx="4">
                  <c:v>Brown Thrasher</c:v>
                </c:pt>
                <c:pt idx="5">
                  <c:v>Blue-headed Vireo</c:v>
                </c:pt>
                <c:pt idx="6">
                  <c:v>Northern Rough-winged Swallow</c:v>
                </c:pt>
                <c:pt idx="7">
                  <c:v>Wood Thrush</c:v>
                </c:pt>
              </c:strCache>
            </c:strRef>
          </c:cat>
          <c:val>
            <c:numRef>
              <c:f>'observation ratio'!$B$30:$B$37</c:f>
              <c:numCache>
                <c:formatCode>0.0000</c:formatCode>
                <c:ptCount val="8"/>
                <c:pt idx="0">
                  <c:v>0.01183137</c:v>
                </c:pt>
                <c:pt idx="1">
                  <c:v>0.0077309</c:v>
                </c:pt>
                <c:pt idx="2">
                  <c:v>-0.021799</c:v>
                </c:pt>
                <c:pt idx="3">
                  <c:v>0.01099957</c:v>
                </c:pt>
                <c:pt idx="4">
                  <c:v>0.1658659</c:v>
                </c:pt>
                <c:pt idx="5">
                  <c:v>0.115781</c:v>
                </c:pt>
                <c:pt idx="6">
                  <c:v>0.1618312</c:v>
                </c:pt>
                <c:pt idx="7">
                  <c:v>0.0954378</c:v>
                </c:pt>
              </c:numCache>
            </c:numRef>
          </c:val>
        </c:ser>
        <c:dLbls>
          <c:showLegendKey val="0"/>
          <c:showVal val="0"/>
          <c:showCatName val="0"/>
          <c:showSerName val="0"/>
          <c:showPercent val="0"/>
          <c:showBubbleSize val="0"/>
        </c:dLbls>
        <c:gapWidth val="150"/>
        <c:axId val="5370520"/>
        <c:axId val="573981736"/>
      </c:barChart>
      <c:catAx>
        <c:axId val="5370520"/>
        <c:scaling>
          <c:orientation val="minMax"/>
        </c:scaling>
        <c:delete val="0"/>
        <c:axPos val="b"/>
        <c:majorTickMark val="none"/>
        <c:minorTickMark val="none"/>
        <c:tickLblPos val="nextTo"/>
        <c:crossAx val="573981736"/>
        <c:crosses val="autoZero"/>
        <c:auto val="1"/>
        <c:lblAlgn val="ctr"/>
        <c:lblOffset val="100"/>
        <c:noMultiLvlLbl val="0"/>
      </c:catAx>
      <c:valAx>
        <c:axId val="573981736"/>
        <c:scaling>
          <c:orientation val="minMax"/>
        </c:scaling>
        <c:delete val="0"/>
        <c:axPos val="l"/>
        <c:majorGridlines/>
        <c:numFmt formatCode="0.00" sourceLinked="0"/>
        <c:majorTickMark val="none"/>
        <c:minorTickMark val="none"/>
        <c:tickLblPos val="nextTo"/>
        <c:crossAx val="5370520"/>
        <c:crosses val="autoZero"/>
        <c:crossBetween val="between"/>
        <c:majorUnit val="0.05"/>
        <c:minorUnit val="0.00400000000000001"/>
      </c:valAx>
      <c:spPr>
        <a:noFill/>
        <a:ln w="25400">
          <a:noFill/>
        </a:ln>
      </c:spPr>
    </c:plotArea>
    <c:plotVisOnly val="1"/>
    <c:dispBlanksAs val="gap"/>
    <c:showDLblsOverMax val="0"/>
  </c:chart>
  <c:spPr>
    <a:ln>
      <a:noFill/>
    </a:ln>
  </c:spPr>
  <c:txPr>
    <a:bodyPr/>
    <a:lstStyle/>
    <a:p>
      <a:pPr>
        <a:defRPr>
          <a:solidFill>
            <a:schemeClr val="bg1"/>
          </a:solidFill>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autoTitleDeleted val="0"/>
    <c:plotArea>
      <c:layout/>
      <c:lineChart>
        <c:grouping val="standard"/>
        <c:varyColors val="0"/>
        <c:ser>
          <c:idx val="1"/>
          <c:order val="0"/>
          <c:tx>
            <c:strRef>
              <c:f>'.5 ATSP'!$A$3</c:f>
              <c:strCache>
                <c:ptCount val="1"/>
                <c:pt idx="0">
                  <c:v>Emergent Filter &gt;3%</c:v>
                </c:pt>
              </c:strCache>
            </c:strRef>
          </c:tx>
          <c:spPr>
            <a:ln w="254000" cap="flat">
              <a:solidFill>
                <a:schemeClr val="bg1">
                  <a:lumMod val="65000"/>
                  <a:lumOff val="35000"/>
                </a:schemeClr>
              </a:solidFill>
            </a:ln>
          </c:spPr>
          <c:marker>
            <c:symbol val="none"/>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ATSP'!$B$3:$AW$3</c:f>
              <c:numCache>
                <c:formatCode>General</c:formatCode>
                <c:ptCount val="48"/>
                <c:pt idx="0">
                  <c:v>0.37</c:v>
                </c:pt>
                <c:pt idx="1">
                  <c:v>0.37</c:v>
                </c:pt>
                <c:pt idx="2">
                  <c:v>0.37</c:v>
                </c:pt>
                <c:pt idx="3">
                  <c:v>0.37</c:v>
                </c:pt>
                <c:pt idx="4">
                  <c:v>0.37</c:v>
                </c:pt>
                <c:pt idx="5">
                  <c:v>0.37</c:v>
                </c:pt>
                <c:pt idx="6">
                  <c:v>0.37</c:v>
                </c:pt>
                <c:pt idx="7">
                  <c:v>0.37</c:v>
                </c:pt>
                <c:pt idx="8">
                  <c:v>0.37</c:v>
                </c:pt>
                <c:pt idx="9">
                  <c:v>0.37</c:v>
                </c:pt>
                <c:pt idx="10">
                  <c:v>0.37</c:v>
                </c:pt>
                <c:pt idx="11">
                  <c:v>0.37</c:v>
                </c:pt>
                <c:pt idx="12">
                  <c:v>0.37</c:v>
                </c:pt>
                <c:pt idx="13">
                  <c:v>0.37</c:v>
                </c:pt>
                <c:pt idx="40">
                  <c:v>0.37</c:v>
                </c:pt>
                <c:pt idx="41">
                  <c:v>0.37</c:v>
                </c:pt>
                <c:pt idx="42">
                  <c:v>0.37</c:v>
                </c:pt>
                <c:pt idx="43">
                  <c:v>0.37</c:v>
                </c:pt>
                <c:pt idx="44">
                  <c:v>0.37</c:v>
                </c:pt>
                <c:pt idx="45">
                  <c:v>0.37</c:v>
                </c:pt>
                <c:pt idx="46">
                  <c:v>0.37</c:v>
                </c:pt>
                <c:pt idx="47">
                  <c:v>0.37</c:v>
                </c:pt>
              </c:numCache>
            </c:numRef>
          </c:val>
          <c:smooth val="0"/>
        </c:ser>
        <c:ser>
          <c:idx val="2"/>
          <c:order val="1"/>
          <c:tx>
            <c:strRef>
              <c:f>'.5 ATSP'!$A$4</c:f>
              <c:strCache>
                <c:ptCount val="1"/>
                <c:pt idx="0">
                  <c:v>Primary eBird Observer</c:v>
                </c:pt>
              </c:strCache>
            </c:strRef>
          </c:tx>
          <c:spPr>
            <a:ln>
              <a:noFill/>
            </a:ln>
          </c:spPr>
          <c:marker>
            <c:symbol val="circ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ATSP'!$B$4:$AW$4</c:f>
              <c:numCache>
                <c:formatCode>General</c:formatCode>
                <c:ptCount val="48"/>
                <c:pt idx="13">
                  <c:v>0.5</c:v>
                </c:pt>
                <c:pt idx="14">
                  <c:v>0.5</c:v>
                </c:pt>
                <c:pt idx="15">
                  <c:v>0.5</c:v>
                </c:pt>
              </c:numCache>
            </c:numRef>
          </c:val>
          <c:smooth val="0"/>
        </c:ser>
        <c:ser>
          <c:idx val="3"/>
          <c:order val="2"/>
          <c:tx>
            <c:strRef>
              <c:f>'.5 ATSP'!$A$5</c:f>
              <c:strCache>
                <c:ptCount val="1"/>
                <c:pt idx="0">
                  <c:v>Primary eBird Observer</c:v>
                </c:pt>
              </c:strCache>
            </c:strRef>
          </c:tx>
          <c:spPr>
            <a:ln>
              <a:noFill/>
            </a:ln>
          </c:spPr>
          <c:marker>
            <c:symbol val="circ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ATSP'!$B$5:$AW$5</c:f>
              <c:numCache>
                <c:formatCode>General</c:formatCode>
                <c:ptCount val="48"/>
                <c:pt idx="13">
                  <c:v>0.6</c:v>
                </c:pt>
                <c:pt idx="14">
                  <c:v>0.6</c:v>
                </c:pt>
                <c:pt idx="15">
                  <c:v>0.6</c:v>
                </c:pt>
                <c:pt idx="39">
                  <c:v>0.5</c:v>
                </c:pt>
                <c:pt idx="40">
                  <c:v>0.5</c:v>
                </c:pt>
              </c:numCache>
            </c:numRef>
          </c:val>
          <c:smooth val="0"/>
        </c:ser>
        <c:ser>
          <c:idx val="4"/>
          <c:order val="3"/>
          <c:tx>
            <c:strRef>
              <c:f>'.5 ATSP'!$A$6</c:f>
              <c:strCache>
                <c:ptCount val="1"/>
                <c:pt idx="0">
                  <c:v>Primary eBird Observer</c:v>
                </c:pt>
              </c:strCache>
            </c:strRef>
          </c:tx>
          <c:spPr>
            <a:ln>
              <a:noFill/>
            </a:ln>
          </c:spPr>
          <c:marker>
            <c:symbol val="circ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ATSP'!$B$6:$AW$6</c:f>
              <c:numCache>
                <c:formatCode>General</c:formatCode>
                <c:ptCount val="48"/>
                <c:pt idx="14">
                  <c:v>0.7</c:v>
                </c:pt>
                <c:pt idx="15">
                  <c:v>0.7</c:v>
                </c:pt>
                <c:pt idx="39">
                  <c:v>0.6</c:v>
                </c:pt>
                <c:pt idx="40">
                  <c:v>0.6</c:v>
                </c:pt>
              </c:numCache>
            </c:numRef>
          </c:val>
          <c:smooth val="0"/>
        </c:ser>
        <c:ser>
          <c:idx val="5"/>
          <c:order val="4"/>
          <c:tx>
            <c:strRef>
              <c:f>'.5 ATSP'!$A$7</c:f>
              <c:strCache>
                <c:ptCount val="1"/>
                <c:pt idx="0">
                  <c:v>Primary eBird Observer</c:v>
                </c:pt>
              </c:strCache>
            </c:strRef>
          </c:tx>
          <c:spPr>
            <a:ln>
              <a:noFill/>
            </a:ln>
          </c:spPr>
          <c:marker>
            <c:symbol val="circ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ATSP'!$B$7:$AW$7</c:f>
              <c:numCache>
                <c:formatCode>General</c:formatCode>
                <c:ptCount val="48"/>
                <c:pt idx="14">
                  <c:v>0.8</c:v>
                </c:pt>
                <c:pt idx="39">
                  <c:v>0.7</c:v>
                </c:pt>
                <c:pt idx="40">
                  <c:v>0.7</c:v>
                </c:pt>
              </c:numCache>
            </c:numRef>
          </c:val>
          <c:smooth val="0"/>
        </c:ser>
        <c:ser>
          <c:idx val="6"/>
          <c:order val="5"/>
          <c:tx>
            <c:strRef>
              <c:f>'.5 ATSP'!$A$8</c:f>
              <c:strCache>
                <c:ptCount val="1"/>
                <c:pt idx="0">
                  <c:v>Primary eBird Observer</c:v>
                </c:pt>
              </c:strCache>
            </c:strRef>
          </c:tx>
          <c:spPr>
            <a:ln>
              <a:noFill/>
            </a:ln>
          </c:spPr>
          <c:marker>
            <c:symbol val="circ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ATSP'!$B$8:$AW$8</c:f>
              <c:numCache>
                <c:formatCode>General</c:formatCode>
                <c:ptCount val="48"/>
                <c:pt idx="14">
                  <c:v>0.9</c:v>
                </c:pt>
                <c:pt idx="39">
                  <c:v>0.8</c:v>
                </c:pt>
                <c:pt idx="40">
                  <c:v>0.8</c:v>
                </c:pt>
              </c:numCache>
            </c:numRef>
          </c:val>
          <c:smooth val="0"/>
        </c:ser>
        <c:ser>
          <c:idx val="7"/>
          <c:order val="6"/>
          <c:tx>
            <c:strRef>
              <c:f>'.5 ATSP'!$A$9</c:f>
              <c:strCache>
                <c:ptCount val="1"/>
                <c:pt idx="0">
                  <c:v>Primary eBird Observer</c:v>
                </c:pt>
              </c:strCache>
            </c:strRef>
          </c:tx>
          <c:spPr>
            <a:ln>
              <a:noFill/>
            </a:ln>
          </c:spPr>
          <c:marker>
            <c:symbol val="circ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ATSP'!$B$9:$AW$9</c:f>
              <c:numCache>
                <c:formatCode>General</c:formatCode>
                <c:ptCount val="48"/>
                <c:pt idx="14">
                  <c:v>1.0</c:v>
                </c:pt>
                <c:pt idx="39">
                  <c:v>0.9</c:v>
                </c:pt>
                <c:pt idx="40">
                  <c:v>0.9</c:v>
                </c:pt>
              </c:numCache>
            </c:numRef>
          </c:val>
          <c:smooth val="0"/>
        </c:ser>
        <c:ser>
          <c:idx val="8"/>
          <c:order val="7"/>
          <c:tx>
            <c:strRef>
              <c:f>'.5 ATSP'!$A$10</c:f>
              <c:strCache>
                <c:ptCount val="1"/>
                <c:pt idx="0">
                  <c:v>Primary eBird Observer</c:v>
                </c:pt>
              </c:strCache>
            </c:strRef>
          </c:tx>
          <c:spPr>
            <a:ln>
              <a:noFill/>
            </a:ln>
          </c:spPr>
          <c:marker>
            <c:symbol val="circ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ATSP'!$B$10:$AW$10</c:f>
              <c:numCache>
                <c:formatCode>General</c:formatCode>
                <c:ptCount val="48"/>
                <c:pt idx="14">
                  <c:v>1.1</c:v>
                </c:pt>
              </c:numCache>
            </c:numRef>
          </c:val>
          <c:smooth val="0"/>
        </c:ser>
        <c:ser>
          <c:idx val="9"/>
          <c:order val="8"/>
          <c:tx>
            <c:strRef>
              <c:f>'.5 ATSP'!$A$11</c:f>
              <c:strCache>
                <c:ptCount val="1"/>
                <c:pt idx="0">
                  <c:v>Primary eBird Observer</c:v>
                </c:pt>
              </c:strCache>
            </c:strRef>
          </c:tx>
          <c:spPr>
            <a:ln>
              <a:noFill/>
            </a:ln>
          </c:spPr>
          <c:marker>
            <c:symbol val="circ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ATSP'!$B$11:$AW$11</c:f>
              <c:numCache>
                <c:formatCode>General</c:formatCode>
                <c:ptCount val="48"/>
                <c:pt idx="14">
                  <c:v>1.2</c:v>
                </c:pt>
              </c:numCache>
            </c:numRef>
          </c:val>
          <c:smooth val="0"/>
        </c:ser>
        <c:ser>
          <c:idx val="10"/>
          <c:order val="9"/>
          <c:tx>
            <c:strRef>
              <c:f>'.5 ATSP'!$A$12</c:f>
              <c:strCache>
                <c:ptCount val="1"/>
                <c:pt idx="0">
                  <c:v>Primary eBird Observer</c:v>
                </c:pt>
              </c:strCache>
            </c:strRef>
          </c:tx>
          <c:marker>
            <c:symbol val="none"/>
          </c:marker>
          <c:dPt>
            <c:idx val="14"/>
            <c:marker>
              <c:symbol val="circle"/>
              <c:size val="7"/>
              <c:spPr>
                <a:solidFill>
                  <a:schemeClr val="tx1"/>
                </a:solidFill>
                <a:ln>
                  <a:noFill/>
                </a:ln>
              </c:spPr>
            </c:marker>
            <c:bubble3D val="0"/>
            <c:spPr>
              <a:ln>
                <a:noFill/>
              </a:ln>
            </c:spPr>
          </c:dPt>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ATSP'!$B$12:$AW$12</c:f>
              <c:numCache>
                <c:formatCode>General</c:formatCode>
                <c:ptCount val="48"/>
                <c:pt idx="14">
                  <c:v>1.3</c:v>
                </c:pt>
              </c:numCache>
            </c:numRef>
          </c:val>
          <c:smooth val="0"/>
        </c:ser>
        <c:ser>
          <c:idx val="11"/>
          <c:order val="10"/>
          <c:tx>
            <c:strRef>
              <c:f>'.5 ATSP'!$A$13</c:f>
              <c:strCache>
                <c:ptCount val="1"/>
                <c:pt idx="0">
                  <c:v>Primary eBird Observer</c:v>
                </c:pt>
              </c:strCache>
            </c:strRef>
          </c:tx>
          <c:spPr>
            <a:ln>
              <a:noFill/>
            </a:ln>
          </c:spPr>
          <c:marker>
            <c:symbol val="circ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ATSP'!$B$13:$AW$13</c:f>
              <c:numCache>
                <c:formatCode>General</c:formatCode>
                <c:ptCount val="48"/>
                <c:pt idx="14">
                  <c:v>1.4</c:v>
                </c:pt>
              </c:numCache>
            </c:numRef>
          </c:val>
          <c:smooth val="0"/>
        </c:ser>
        <c:ser>
          <c:idx val="12"/>
          <c:order val="11"/>
          <c:tx>
            <c:strRef>
              <c:f>'.5 ATSP'!$A$14</c:f>
              <c:strCache>
                <c:ptCount val="1"/>
                <c:pt idx="0">
                  <c:v>Primary eBird Observer</c:v>
                </c:pt>
              </c:strCache>
            </c:strRef>
          </c:tx>
          <c:spPr>
            <a:ln>
              <a:noFill/>
            </a:ln>
          </c:spPr>
          <c:marker>
            <c:symbol val="circ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ATSP'!$B$14:$AW$14</c:f>
              <c:numCache>
                <c:formatCode>General</c:formatCode>
                <c:ptCount val="48"/>
                <c:pt idx="14">
                  <c:v>1.5</c:v>
                </c:pt>
              </c:numCache>
            </c:numRef>
          </c:val>
          <c:smooth val="0"/>
        </c:ser>
        <c:ser>
          <c:idx val="13"/>
          <c:order val="12"/>
          <c:tx>
            <c:strRef>
              <c:f>'.5 ATSP'!$A$15</c:f>
              <c:strCache>
                <c:ptCount val="1"/>
                <c:pt idx="0">
                  <c:v>Primary eBird Observer</c:v>
                </c:pt>
              </c:strCache>
            </c:strRef>
          </c:tx>
          <c:spPr>
            <a:ln>
              <a:noFill/>
            </a:ln>
          </c:spPr>
          <c:marker>
            <c:symbol val="circ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ATSP'!$B$15:$AW$15</c:f>
              <c:numCache>
                <c:formatCode>General</c:formatCode>
                <c:ptCount val="48"/>
                <c:pt idx="14">
                  <c:v>1.6</c:v>
                </c:pt>
              </c:numCache>
            </c:numRef>
          </c:val>
          <c:smooth val="0"/>
        </c:ser>
        <c:ser>
          <c:idx val="14"/>
          <c:order val="13"/>
          <c:tx>
            <c:strRef>
              <c:f>'.5 ATSP'!$A$16</c:f>
              <c:strCache>
                <c:ptCount val="1"/>
                <c:pt idx="0">
                  <c:v>Primary eBird Observer</c:v>
                </c:pt>
              </c:strCache>
            </c:strRef>
          </c:tx>
          <c:spPr>
            <a:ln>
              <a:noFill/>
            </a:ln>
          </c:spPr>
          <c:marker>
            <c:symbol val="circ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ATSP'!$B$16:$AW$16</c:f>
              <c:numCache>
                <c:formatCode>General</c:formatCode>
                <c:ptCount val="48"/>
                <c:pt idx="14">
                  <c:v>1.7</c:v>
                </c:pt>
              </c:numCache>
            </c:numRef>
          </c:val>
          <c:smooth val="0"/>
        </c:ser>
        <c:ser>
          <c:idx val="15"/>
          <c:order val="14"/>
          <c:tx>
            <c:strRef>
              <c:f>'.5 ATSP'!$A$17</c:f>
              <c:strCache>
                <c:ptCount val="1"/>
                <c:pt idx="0">
                  <c:v>Primary eBird Observer</c:v>
                </c:pt>
              </c:strCache>
            </c:strRef>
          </c:tx>
          <c:spPr>
            <a:ln>
              <a:noFill/>
            </a:ln>
          </c:spPr>
          <c:marker>
            <c:symbol val="circ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ATSP'!$B$17:$AW$17</c:f>
              <c:numCache>
                <c:formatCode>General</c:formatCode>
                <c:ptCount val="48"/>
                <c:pt idx="14">
                  <c:v>1.8</c:v>
                </c:pt>
              </c:numCache>
            </c:numRef>
          </c:val>
          <c:smooth val="0"/>
        </c:ser>
        <c:ser>
          <c:idx val="16"/>
          <c:order val="15"/>
          <c:tx>
            <c:strRef>
              <c:f>'.5 ATSP'!$A$18</c:f>
              <c:strCache>
                <c:ptCount val="1"/>
                <c:pt idx="0">
                  <c:v>Primary eBird Observer</c:v>
                </c:pt>
              </c:strCache>
            </c:strRef>
          </c:tx>
          <c:spPr>
            <a:ln>
              <a:noFill/>
            </a:ln>
          </c:spPr>
          <c:marker>
            <c:symbol val="circ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ATSP'!$B$18:$AW$18</c:f>
              <c:numCache>
                <c:formatCode>General</c:formatCode>
                <c:ptCount val="48"/>
                <c:pt idx="14">
                  <c:v>1.9</c:v>
                </c:pt>
              </c:numCache>
            </c:numRef>
          </c:val>
          <c:smooth val="0"/>
        </c:ser>
        <c:ser>
          <c:idx val="17"/>
          <c:order val="16"/>
          <c:tx>
            <c:strRef>
              <c:f>'.5 ATSP'!$A$19</c:f>
              <c:strCache>
                <c:ptCount val="1"/>
                <c:pt idx="0">
                  <c:v>Primary eBird Observer</c:v>
                </c:pt>
              </c:strCache>
            </c:strRef>
          </c:tx>
          <c:spPr>
            <a:ln>
              <a:noFill/>
            </a:ln>
          </c:spPr>
          <c:marker>
            <c:symbol val="circ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ATSP'!$B$19:$AW$19</c:f>
              <c:numCache>
                <c:formatCode>General</c:formatCode>
                <c:ptCount val="48"/>
                <c:pt idx="14">
                  <c:v>2.0</c:v>
                </c:pt>
              </c:numCache>
            </c:numRef>
          </c:val>
          <c:smooth val="0"/>
        </c:ser>
        <c:ser>
          <c:idx val="18"/>
          <c:order val="17"/>
          <c:tx>
            <c:strRef>
              <c:f>'.5 ATSP'!$A$20</c:f>
              <c:strCache>
                <c:ptCount val="1"/>
                <c:pt idx="0">
                  <c:v>Primary eBird Observer</c:v>
                </c:pt>
              </c:strCache>
            </c:strRef>
          </c:tx>
          <c:spPr>
            <a:ln>
              <a:noFill/>
            </a:ln>
          </c:spPr>
          <c:marker>
            <c:symbol val="circ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ATSP'!$B$20:$AW$20</c:f>
              <c:numCache>
                <c:formatCode>General</c:formatCode>
                <c:ptCount val="48"/>
                <c:pt idx="14">
                  <c:v>2.1</c:v>
                </c:pt>
              </c:numCache>
            </c:numRef>
          </c:val>
          <c:smooth val="0"/>
        </c:ser>
        <c:ser>
          <c:idx val="19"/>
          <c:order val="18"/>
          <c:tx>
            <c:strRef>
              <c:f>'.5 ATSP'!$A$21</c:f>
              <c:strCache>
                <c:ptCount val="1"/>
                <c:pt idx="0">
                  <c:v>Primary eBird Observer</c:v>
                </c:pt>
              </c:strCache>
            </c:strRef>
          </c:tx>
          <c:spPr>
            <a:ln>
              <a:noFill/>
            </a:ln>
          </c:spPr>
          <c:marker>
            <c:symbol val="circ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ATSP'!$B$21:$AW$21</c:f>
              <c:numCache>
                <c:formatCode>General</c:formatCode>
                <c:ptCount val="48"/>
                <c:pt idx="14">
                  <c:v>2.2</c:v>
                </c:pt>
              </c:numCache>
            </c:numRef>
          </c:val>
          <c:smooth val="0"/>
        </c:ser>
        <c:ser>
          <c:idx val="20"/>
          <c:order val="19"/>
          <c:tx>
            <c:strRef>
              <c:f>'.5 ATSP'!$A$22</c:f>
              <c:strCache>
                <c:ptCount val="1"/>
                <c:pt idx="0">
                  <c:v>Primary eBird Observer</c:v>
                </c:pt>
              </c:strCache>
            </c:strRef>
          </c:tx>
          <c:spPr>
            <a:ln>
              <a:noFill/>
            </a:ln>
          </c:spPr>
          <c:marker>
            <c:symbol val="circ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ATSP'!$B$22:$AW$22</c:f>
              <c:numCache>
                <c:formatCode>General</c:formatCode>
                <c:ptCount val="48"/>
                <c:pt idx="14">
                  <c:v>2.3</c:v>
                </c:pt>
              </c:numCache>
            </c:numRef>
          </c:val>
          <c:smooth val="0"/>
        </c:ser>
        <c:ser>
          <c:idx val="21"/>
          <c:order val="20"/>
          <c:tx>
            <c:strRef>
              <c:f>'.5 ATSP'!$A$23</c:f>
              <c:strCache>
                <c:ptCount val="1"/>
                <c:pt idx="0">
                  <c:v>Primary eBird Observer</c:v>
                </c:pt>
              </c:strCache>
            </c:strRef>
          </c:tx>
          <c:spPr>
            <a:ln>
              <a:noFill/>
            </a:ln>
          </c:spPr>
          <c:marker>
            <c:symbol val="circ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ATSP'!$B$23:$AW$23</c:f>
              <c:numCache>
                <c:formatCode>General</c:formatCode>
                <c:ptCount val="48"/>
                <c:pt idx="14">
                  <c:v>2.4</c:v>
                </c:pt>
              </c:numCache>
            </c:numRef>
          </c:val>
          <c:smooth val="0"/>
        </c:ser>
        <c:ser>
          <c:idx val="22"/>
          <c:order val="21"/>
          <c:tx>
            <c:strRef>
              <c:f>'.5 ATSP'!$A$24</c:f>
              <c:strCache>
                <c:ptCount val="1"/>
                <c:pt idx="0">
                  <c:v>eBird Observer</c:v>
                </c:pt>
              </c:strCache>
            </c:strRef>
          </c:tx>
          <c:spPr>
            <a:ln>
              <a:noFill/>
            </a:ln>
          </c:spPr>
          <c:marker>
            <c:symbol val="triang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ATSP'!$B$24:$AW$24</c:f>
              <c:numCache>
                <c:formatCode>General</c:formatCode>
                <c:ptCount val="48"/>
                <c:pt idx="14">
                  <c:v>2.5</c:v>
                </c:pt>
                <c:pt idx="15">
                  <c:v>0.8</c:v>
                </c:pt>
                <c:pt idx="16">
                  <c:v>0.5</c:v>
                </c:pt>
                <c:pt idx="27">
                  <c:v>0.5</c:v>
                </c:pt>
                <c:pt idx="28">
                  <c:v>0.5</c:v>
                </c:pt>
                <c:pt idx="32">
                  <c:v>0.5</c:v>
                </c:pt>
                <c:pt idx="35">
                  <c:v>0.5</c:v>
                </c:pt>
                <c:pt idx="36">
                  <c:v>0.5</c:v>
                </c:pt>
                <c:pt idx="37">
                  <c:v>0.5</c:v>
                </c:pt>
                <c:pt idx="38">
                  <c:v>0.5</c:v>
                </c:pt>
                <c:pt idx="39">
                  <c:v>1.0</c:v>
                </c:pt>
              </c:numCache>
            </c:numRef>
          </c:val>
          <c:smooth val="0"/>
        </c:ser>
        <c:ser>
          <c:idx val="23"/>
          <c:order val="22"/>
          <c:tx>
            <c:strRef>
              <c:f>'.5 ATSP'!$A$25</c:f>
              <c:strCache>
                <c:ptCount val="1"/>
                <c:pt idx="0">
                  <c:v>eBird Observer</c:v>
                </c:pt>
              </c:strCache>
            </c:strRef>
          </c:tx>
          <c:spPr>
            <a:ln>
              <a:noFill/>
            </a:ln>
          </c:spPr>
          <c:marker>
            <c:symbol val="triang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ATSP'!$B$25:$AW$25</c:f>
              <c:numCache>
                <c:formatCode>General</c:formatCode>
                <c:ptCount val="48"/>
                <c:pt idx="13">
                  <c:v>0.7</c:v>
                </c:pt>
                <c:pt idx="14">
                  <c:v>2.6</c:v>
                </c:pt>
                <c:pt idx="15">
                  <c:v>0.9</c:v>
                </c:pt>
                <c:pt idx="16">
                  <c:v>0.6</c:v>
                </c:pt>
                <c:pt idx="35">
                  <c:v>0.6</c:v>
                </c:pt>
                <c:pt idx="37">
                  <c:v>0.6</c:v>
                </c:pt>
                <c:pt idx="38">
                  <c:v>0.6</c:v>
                </c:pt>
                <c:pt idx="39">
                  <c:v>1.1</c:v>
                </c:pt>
              </c:numCache>
            </c:numRef>
          </c:val>
          <c:smooth val="0"/>
        </c:ser>
        <c:ser>
          <c:idx val="24"/>
          <c:order val="23"/>
          <c:tx>
            <c:strRef>
              <c:f>'.5 ATSP'!$A$26</c:f>
              <c:strCache>
                <c:ptCount val="1"/>
                <c:pt idx="0">
                  <c:v>eBird Observer</c:v>
                </c:pt>
              </c:strCache>
            </c:strRef>
          </c:tx>
          <c:spPr>
            <a:ln>
              <a:noFill/>
            </a:ln>
          </c:spPr>
          <c:marker>
            <c:symbol val="triang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ATSP'!$B$26:$AW$26</c:f>
              <c:numCache>
                <c:formatCode>General</c:formatCode>
                <c:ptCount val="48"/>
                <c:pt idx="13">
                  <c:v>0.8</c:v>
                </c:pt>
                <c:pt idx="14">
                  <c:v>2.7</c:v>
                </c:pt>
                <c:pt idx="15">
                  <c:v>1.0</c:v>
                </c:pt>
                <c:pt idx="16">
                  <c:v>0.7</c:v>
                </c:pt>
                <c:pt idx="35">
                  <c:v>0.7</c:v>
                </c:pt>
                <c:pt idx="39">
                  <c:v>1.2</c:v>
                </c:pt>
              </c:numCache>
            </c:numRef>
          </c:val>
          <c:smooth val="0"/>
        </c:ser>
        <c:ser>
          <c:idx val="25"/>
          <c:order val="24"/>
          <c:tx>
            <c:strRef>
              <c:f>'.5 ATSP'!$A$27</c:f>
              <c:strCache>
                <c:ptCount val="1"/>
                <c:pt idx="0">
                  <c:v>eBird Observer</c:v>
                </c:pt>
              </c:strCache>
            </c:strRef>
          </c:tx>
          <c:spPr>
            <a:ln>
              <a:noFill/>
            </a:ln>
          </c:spPr>
          <c:marker>
            <c:symbol val="triang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ATSP'!$B$27:$AW$27</c:f>
              <c:numCache>
                <c:formatCode>General</c:formatCode>
                <c:ptCount val="48"/>
                <c:pt idx="14">
                  <c:v>2.8</c:v>
                </c:pt>
                <c:pt idx="15">
                  <c:v>1.1</c:v>
                </c:pt>
                <c:pt idx="16">
                  <c:v>0.8</c:v>
                </c:pt>
                <c:pt idx="39">
                  <c:v>1.3</c:v>
                </c:pt>
              </c:numCache>
            </c:numRef>
          </c:val>
          <c:smooth val="0"/>
        </c:ser>
        <c:ser>
          <c:idx val="26"/>
          <c:order val="25"/>
          <c:tx>
            <c:strRef>
              <c:f>'.5 ATSP'!$A$28</c:f>
              <c:strCache>
                <c:ptCount val="1"/>
                <c:pt idx="0">
                  <c:v>eBird Observer</c:v>
                </c:pt>
              </c:strCache>
            </c:strRef>
          </c:tx>
          <c:spPr>
            <a:ln>
              <a:noFill/>
            </a:ln>
          </c:spPr>
          <c:marker>
            <c:symbol val="triang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ATSP'!$B$28:$AW$28</c:f>
              <c:numCache>
                <c:formatCode>General</c:formatCode>
                <c:ptCount val="48"/>
                <c:pt idx="14">
                  <c:v>2.9</c:v>
                </c:pt>
                <c:pt idx="15">
                  <c:v>1.2</c:v>
                </c:pt>
                <c:pt idx="16">
                  <c:v>0.9</c:v>
                </c:pt>
                <c:pt idx="39">
                  <c:v>1.4</c:v>
                </c:pt>
              </c:numCache>
            </c:numRef>
          </c:val>
          <c:smooth val="0"/>
        </c:ser>
        <c:ser>
          <c:idx val="27"/>
          <c:order val="26"/>
          <c:tx>
            <c:strRef>
              <c:f>'.5 ATSP'!$A$29</c:f>
              <c:strCache>
                <c:ptCount val="1"/>
                <c:pt idx="0">
                  <c:v>eBird Observer</c:v>
                </c:pt>
              </c:strCache>
            </c:strRef>
          </c:tx>
          <c:spPr>
            <a:ln>
              <a:noFill/>
            </a:ln>
          </c:spPr>
          <c:marker>
            <c:symbol val="triang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ATSP'!$B$29:$AW$29</c:f>
              <c:numCache>
                <c:formatCode>General</c:formatCode>
                <c:ptCount val="48"/>
                <c:pt idx="14">
                  <c:v>3.0</c:v>
                </c:pt>
                <c:pt idx="15">
                  <c:v>1.3</c:v>
                </c:pt>
                <c:pt idx="39">
                  <c:v>1.5</c:v>
                </c:pt>
              </c:numCache>
            </c:numRef>
          </c:val>
          <c:smooth val="0"/>
        </c:ser>
        <c:ser>
          <c:idx val="28"/>
          <c:order val="27"/>
          <c:tx>
            <c:strRef>
              <c:f>'.5 ATSP'!$A$30</c:f>
              <c:strCache>
                <c:ptCount val="1"/>
                <c:pt idx="0">
                  <c:v>eBird Observer</c:v>
                </c:pt>
              </c:strCache>
            </c:strRef>
          </c:tx>
          <c:spPr>
            <a:ln>
              <a:noFill/>
            </a:ln>
          </c:spPr>
          <c:marker>
            <c:symbol val="triang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ATSP'!$B$30:$AW$30</c:f>
              <c:numCache>
                <c:formatCode>General</c:formatCode>
                <c:ptCount val="48"/>
                <c:pt idx="14">
                  <c:v>3.1</c:v>
                </c:pt>
                <c:pt idx="15">
                  <c:v>1.4</c:v>
                </c:pt>
                <c:pt idx="39">
                  <c:v>1.6</c:v>
                </c:pt>
              </c:numCache>
            </c:numRef>
          </c:val>
          <c:smooth val="0"/>
        </c:ser>
        <c:ser>
          <c:idx val="29"/>
          <c:order val="28"/>
          <c:tx>
            <c:strRef>
              <c:f>'.5 ATSP'!$A$31</c:f>
              <c:strCache>
                <c:ptCount val="1"/>
                <c:pt idx="0">
                  <c:v>eBird Observer</c:v>
                </c:pt>
              </c:strCache>
            </c:strRef>
          </c:tx>
          <c:spPr>
            <a:ln>
              <a:noFill/>
            </a:ln>
          </c:spPr>
          <c:marker>
            <c:symbol val="triang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ATSP'!$B$31:$AW$31</c:f>
              <c:numCache>
                <c:formatCode>General</c:formatCode>
                <c:ptCount val="48"/>
                <c:pt idx="14">
                  <c:v>3.2</c:v>
                </c:pt>
                <c:pt idx="15">
                  <c:v>1.5</c:v>
                </c:pt>
              </c:numCache>
            </c:numRef>
          </c:val>
          <c:smooth val="0"/>
        </c:ser>
        <c:ser>
          <c:idx val="30"/>
          <c:order val="29"/>
          <c:tx>
            <c:strRef>
              <c:f>'.5 ATSP'!$A$32</c:f>
              <c:strCache>
                <c:ptCount val="1"/>
                <c:pt idx="0">
                  <c:v>eBird Observer</c:v>
                </c:pt>
              </c:strCache>
            </c:strRef>
          </c:tx>
          <c:spPr>
            <a:ln>
              <a:noFill/>
            </a:ln>
          </c:spPr>
          <c:marker>
            <c:symbol val="triang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ATSP'!$B$32:$AW$32</c:f>
              <c:numCache>
                <c:formatCode>General</c:formatCode>
                <c:ptCount val="48"/>
                <c:pt idx="14">
                  <c:v>3.3</c:v>
                </c:pt>
                <c:pt idx="15">
                  <c:v>1.6</c:v>
                </c:pt>
              </c:numCache>
            </c:numRef>
          </c:val>
          <c:smooth val="0"/>
        </c:ser>
        <c:ser>
          <c:idx val="31"/>
          <c:order val="30"/>
          <c:tx>
            <c:strRef>
              <c:f>'.5 ATSP'!$A$33</c:f>
              <c:strCache>
                <c:ptCount val="1"/>
                <c:pt idx="0">
                  <c:v>eBird Observer</c:v>
                </c:pt>
              </c:strCache>
            </c:strRef>
          </c:tx>
          <c:spPr>
            <a:ln>
              <a:noFill/>
            </a:ln>
          </c:spPr>
          <c:marker>
            <c:symbol val="triang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ATSP'!$B$33:$AW$33</c:f>
              <c:numCache>
                <c:formatCode>General</c:formatCode>
                <c:ptCount val="48"/>
                <c:pt idx="14">
                  <c:v>3.4</c:v>
                </c:pt>
                <c:pt idx="15">
                  <c:v>1.7</c:v>
                </c:pt>
              </c:numCache>
            </c:numRef>
          </c:val>
          <c:smooth val="0"/>
        </c:ser>
        <c:ser>
          <c:idx val="32"/>
          <c:order val="31"/>
          <c:tx>
            <c:strRef>
              <c:f>'.5 ATSP'!$A$34</c:f>
              <c:strCache>
                <c:ptCount val="1"/>
                <c:pt idx="0">
                  <c:v>eBird Observer</c:v>
                </c:pt>
              </c:strCache>
            </c:strRef>
          </c:tx>
          <c:spPr>
            <a:ln>
              <a:noFill/>
            </a:ln>
          </c:spPr>
          <c:marker>
            <c:symbol val="triang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ATSP'!$B$34:$AW$34</c:f>
              <c:numCache>
                <c:formatCode>General</c:formatCode>
                <c:ptCount val="48"/>
                <c:pt idx="14">
                  <c:v>3.5</c:v>
                </c:pt>
                <c:pt idx="15">
                  <c:v>1.8</c:v>
                </c:pt>
              </c:numCache>
            </c:numRef>
          </c:val>
          <c:smooth val="0"/>
        </c:ser>
        <c:ser>
          <c:idx val="33"/>
          <c:order val="32"/>
          <c:tx>
            <c:strRef>
              <c:f>'.5 ATSP'!$A$35</c:f>
              <c:strCache>
                <c:ptCount val="1"/>
                <c:pt idx="0">
                  <c:v>eBird Observer</c:v>
                </c:pt>
              </c:strCache>
            </c:strRef>
          </c:tx>
          <c:spPr>
            <a:ln>
              <a:noFill/>
            </a:ln>
          </c:spPr>
          <c:marker>
            <c:symbol val="triang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ATSP'!$B$35:$AW$35</c:f>
              <c:numCache>
                <c:formatCode>General</c:formatCode>
                <c:ptCount val="48"/>
                <c:pt idx="14">
                  <c:v>3.6</c:v>
                </c:pt>
                <c:pt idx="15">
                  <c:v>1.9</c:v>
                </c:pt>
              </c:numCache>
            </c:numRef>
          </c:val>
          <c:smooth val="0"/>
        </c:ser>
        <c:ser>
          <c:idx val="34"/>
          <c:order val="33"/>
          <c:tx>
            <c:strRef>
              <c:f>'.5 ATSP'!$A$36</c:f>
              <c:strCache>
                <c:ptCount val="1"/>
                <c:pt idx="0">
                  <c:v>eBird Observer</c:v>
                </c:pt>
              </c:strCache>
            </c:strRef>
          </c:tx>
          <c:spPr>
            <a:ln>
              <a:noFill/>
            </a:ln>
          </c:spPr>
          <c:marker>
            <c:symbol val="triang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ATSP'!$B$36:$AW$36</c:f>
              <c:numCache>
                <c:formatCode>General</c:formatCode>
                <c:ptCount val="48"/>
                <c:pt idx="14">
                  <c:v>3.7</c:v>
                </c:pt>
                <c:pt idx="15">
                  <c:v>2.0</c:v>
                </c:pt>
              </c:numCache>
            </c:numRef>
          </c:val>
          <c:smooth val="0"/>
        </c:ser>
        <c:ser>
          <c:idx val="35"/>
          <c:order val="34"/>
          <c:tx>
            <c:strRef>
              <c:f>'.5 ATSP'!$A$37</c:f>
              <c:strCache>
                <c:ptCount val="1"/>
                <c:pt idx="0">
                  <c:v>eBird Observer</c:v>
                </c:pt>
              </c:strCache>
            </c:strRef>
          </c:tx>
          <c:spPr>
            <a:ln>
              <a:noFill/>
            </a:ln>
          </c:spPr>
          <c:marker>
            <c:symbol val="triang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ATSP'!$B$37:$AW$37</c:f>
              <c:numCache>
                <c:formatCode>General</c:formatCode>
                <c:ptCount val="48"/>
                <c:pt idx="14">
                  <c:v>3.8</c:v>
                </c:pt>
                <c:pt idx="15">
                  <c:v>2.1</c:v>
                </c:pt>
              </c:numCache>
            </c:numRef>
          </c:val>
          <c:smooth val="0"/>
        </c:ser>
        <c:ser>
          <c:idx val="36"/>
          <c:order val="35"/>
          <c:tx>
            <c:strRef>
              <c:f>'.5 ATSP'!$A$38</c:f>
              <c:strCache>
                <c:ptCount val="1"/>
                <c:pt idx="0">
                  <c:v>eBird Observer</c:v>
                </c:pt>
              </c:strCache>
            </c:strRef>
          </c:tx>
          <c:spPr>
            <a:ln>
              <a:noFill/>
            </a:ln>
          </c:spPr>
          <c:marker>
            <c:symbol val="triang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ATSP'!$B$38:$AW$38</c:f>
              <c:numCache>
                <c:formatCode>General</c:formatCode>
                <c:ptCount val="48"/>
                <c:pt idx="14">
                  <c:v>3.9</c:v>
                </c:pt>
                <c:pt idx="15">
                  <c:v>2.2</c:v>
                </c:pt>
              </c:numCache>
            </c:numRef>
          </c:val>
          <c:smooth val="0"/>
        </c:ser>
        <c:ser>
          <c:idx val="37"/>
          <c:order val="36"/>
          <c:tx>
            <c:strRef>
              <c:f>'.5 ATSP'!$A$39</c:f>
              <c:strCache>
                <c:ptCount val="1"/>
                <c:pt idx="0">
                  <c:v>eBird Observer</c:v>
                </c:pt>
              </c:strCache>
            </c:strRef>
          </c:tx>
          <c:spPr>
            <a:ln>
              <a:noFill/>
            </a:ln>
          </c:spPr>
          <c:marker>
            <c:symbol val="triang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ATSP'!$B$39:$AW$39</c:f>
              <c:numCache>
                <c:formatCode>General</c:formatCode>
                <c:ptCount val="48"/>
                <c:pt idx="14">
                  <c:v>4.0</c:v>
                </c:pt>
                <c:pt idx="15">
                  <c:v>2.3</c:v>
                </c:pt>
              </c:numCache>
            </c:numRef>
          </c:val>
          <c:smooth val="0"/>
        </c:ser>
        <c:ser>
          <c:idx val="38"/>
          <c:order val="37"/>
          <c:tx>
            <c:strRef>
              <c:f>'.5 ATSP'!$A$40</c:f>
              <c:strCache>
                <c:ptCount val="1"/>
                <c:pt idx="0">
                  <c:v>eBird Observer</c:v>
                </c:pt>
              </c:strCache>
            </c:strRef>
          </c:tx>
          <c:spPr>
            <a:ln>
              <a:noFill/>
            </a:ln>
          </c:spPr>
          <c:marker>
            <c:symbol val="triang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ATSP'!$B$40:$AW$40</c:f>
              <c:numCache>
                <c:formatCode>General</c:formatCode>
                <c:ptCount val="48"/>
                <c:pt idx="14">
                  <c:v>4.1</c:v>
                </c:pt>
                <c:pt idx="15">
                  <c:v>2.4</c:v>
                </c:pt>
              </c:numCache>
            </c:numRef>
          </c:val>
          <c:smooth val="0"/>
        </c:ser>
        <c:ser>
          <c:idx val="39"/>
          <c:order val="38"/>
          <c:tx>
            <c:strRef>
              <c:f>'.5 ATSP'!$A$41</c:f>
              <c:strCache>
                <c:ptCount val="1"/>
                <c:pt idx="0">
                  <c:v>eBird Observer</c:v>
                </c:pt>
              </c:strCache>
            </c:strRef>
          </c:tx>
          <c:spPr>
            <a:ln>
              <a:noFill/>
            </a:ln>
          </c:spPr>
          <c:marker>
            <c:symbol val="triang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ATSP'!$B$41:$AW$41</c:f>
              <c:numCache>
                <c:formatCode>General</c:formatCode>
                <c:ptCount val="48"/>
                <c:pt idx="14">
                  <c:v>4.2</c:v>
                </c:pt>
              </c:numCache>
            </c:numRef>
          </c:val>
          <c:smooth val="0"/>
        </c:ser>
        <c:ser>
          <c:idx val="40"/>
          <c:order val="39"/>
          <c:tx>
            <c:strRef>
              <c:f>'.5 ATSP'!$A$42</c:f>
              <c:strCache>
                <c:ptCount val="1"/>
                <c:pt idx="0">
                  <c:v>eBird Observer</c:v>
                </c:pt>
              </c:strCache>
            </c:strRef>
          </c:tx>
          <c:spPr>
            <a:ln>
              <a:noFill/>
            </a:ln>
          </c:spPr>
          <c:marker>
            <c:symbol val="triang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ATSP'!$B$42:$AW$42</c:f>
              <c:numCache>
                <c:formatCode>General</c:formatCode>
                <c:ptCount val="48"/>
                <c:pt idx="14">
                  <c:v>4.3</c:v>
                </c:pt>
              </c:numCache>
            </c:numRef>
          </c:val>
          <c:smooth val="0"/>
        </c:ser>
        <c:ser>
          <c:idx val="41"/>
          <c:order val="40"/>
          <c:tx>
            <c:strRef>
              <c:f>'.5 ATSP'!$A$43</c:f>
              <c:strCache>
                <c:ptCount val="1"/>
              </c:strCache>
            </c:strRef>
          </c:tx>
          <c:spPr>
            <a:ln>
              <a:noFill/>
            </a:ln>
          </c:spPr>
          <c:marker>
            <c:symbol val="triangle"/>
            <c:size val="7"/>
            <c:spPr>
              <a:solidFill>
                <a:schemeClr val="tx1"/>
              </a:solidFill>
              <a:ln>
                <a:noFill/>
              </a:ln>
            </c:spPr>
          </c:marker>
          <c:cat>
            <c:numRef>
              <c:f>'.5 ATSP'!$B$1:$AW$1</c:f>
              <c:numCache>
                <c:formatCode>[$-409]d\-mmm;@</c:formatCode>
                <c:ptCount val="48"/>
                <c:pt idx="0">
                  <c:v>40544.0</c:v>
                </c:pt>
                <c:pt idx="1">
                  <c:v>40551.0</c:v>
                </c:pt>
                <c:pt idx="2">
                  <c:v>40558.0</c:v>
                </c:pt>
                <c:pt idx="3">
                  <c:v>40565.0</c:v>
                </c:pt>
                <c:pt idx="4">
                  <c:v>40575.0</c:v>
                </c:pt>
                <c:pt idx="5">
                  <c:v>40582.0</c:v>
                </c:pt>
                <c:pt idx="6">
                  <c:v>40589.0</c:v>
                </c:pt>
                <c:pt idx="7">
                  <c:v>40596.0</c:v>
                </c:pt>
                <c:pt idx="8">
                  <c:v>40603.0</c:v>
                </c:pt>
                <c:pt idx="9">
                  <c:v>40610.0</c:v>
                </c:pt>
                <c:pt idx="10">
                  <c:v>40617.0</c:v>
                </c:pt>
                <c:pt idx="11">
                  <c:v>40624.0</c:v>
                </c:pt>
                <c:pt idx="12">
                  <c:v>40634.0</c:v>
                </c:pt>
                <c:pt idx="13">
                  <c:v>40641.0</c:v>
                </c:pt>
                <c:pt idx="14">
                  <c:v>40648.0</c:v>
                </c:pt>
                <c:pt idx="15">
                  <c:v>40655.0</c:v>
                </c:pt>
                <c:pt idx="16">
                  <c:v>40664.0</c:v>
                </c:pt>
                <c:pt idx="17">
                  <c:v>40671.0</c:v>
                </c:pt>
                <c:pt idx="18">
                  <c:v>40678.0</c:v>
                </c:pt>
                <c:pt idx="19">
                  <c:v>40685.0</c:v>
                </c:pt>
                <c:pt idx="20">
                  <c:v>40695.0</c:v>
                </c:pt>
                <c:pt idx="21">
                  <c:v>40702.0</c:v>
                </c:pt>
                <c:pt idx="22">
                  <c:v>40709.0</c:v>
                </c:pt>
                <c:pt idx="23">
                  <c:v>40716.0</c:v>
                </c:pt>
                <c:pt idx="24">
                  <c:v>40725.0</c:v>
                </c:pt>
                <c:pt idx="25">
                  <c:v>40732.0</c:v>
                </c:pt>
                <c:pt idx="26">
                  <c:v>40739.0</c:v>
                </c:pt>
                <c:pt idx="27">
                  <c:v>40746.0</c:v>
                </c:pt>
                <c:pt idx="28">
                  <c:v>40756.0</c:v>
                </c:pt>
                <c:pt idx="29">
                  <c:v>40763.0</c:v>
                </c:pt>
                <c:pt idx="30">
                  <c:v>40770.0</c:v>
                </c:pt>
                <c:pt idx="31">
                  <c:v>40777.0</c:v>
                </c:pt>
                <c:pt idx="32">
                  <c:v>40787.0</c:v>
                </c:pt>
                <c:pt idx="33">
                  <c:v>40794.0</c:v>
                </c:pt>
                <c:pt idx="34">
                  <c:v>40801.0</c:v>
                </c:pt>
                <c:pt idx="35">
                  <c:v>40808.0</c:v>
                </c:pt>
                <c:pt idx="36">
                  <c:v>40817.0</c:v>
                </c:pt>
                <c:pt idx="37">
                  <c:v>40824.0</c:v>
                </c:pt>
                <c:pt idx="38">
                  <c:v>40831.0</c:v>
                </c:pt>
                <c:pt idx="39">
                  <c:v>40838.0</c:v>
                </c:pt>
                <c:pt idx="40">
                  <c:v>40848.0</c:v>
                </c:pt>
                <c:pt idx="41">
                  <c:v>40855.0</c:v>
                </c:pt>
                <c:pt idx="42">
                  <c:v>40862.0</c:v>
                </c:pt>
                <c:pt idx="43">
                  <c:v>40869.0</c:v>
                </c:pt>
                <c:pt idx="44">
                  <c:v>40878.0</c:v>
                </c:pt>
                <c:pt idx="45">
                  <c:v>40885.0</c:v>
                </c:pt>
                <c:pt idx="46">
                  <c:v>40892.0</c:v>
                </c:pt>
                <c:pt idx="47">
                  <c:v>40899.0</c:v>
                </c:pt>
              </c:numCache>
            </c:numRef>
          </c:cat>
          <c:val>
            <c:numRef>
              <c:f>'.5 ATSP'!$B$43:$AW$43</c:f>
              <c:numCache>
                <c:formatCode>General</c:formatCode>
                <c:ptCount val="48"/>
                <c:pt idx="14">
                  <c:v>4.4</c:v>
                </c:pt>
              </c:numCache>
            </c:numRef>
          </c:val>
          <c:smooth val="0"/>
        </c:ser>
        <c:dLbls>
          <c:showLegendKey val="0"/>
          <c:showVal val="0"/>
          <c:showCatName val="0"/>
          <c:showSerName val="0"/>
          <c:showPercent val="0"/>
          <c:showBubbleSize val="0"/>
        </c:dLbls>
        <c:marker val="1"/>
        <c:smooth val="0"/>
        <c:axId val="573809160"/>
        <c:axId val="573828568"/>
      </c:lineChart>
      <c:dateAx>
        <c:axId val="573809160"/>
        <c:scaling>
          <c:orientation val="minMax"/>
        </c:scaling>
        <c:delete val="0"/>
        <c:axPos val="b"/>
        <c:numFmt formatCode="[$-409]d\-mmm;@" sourceLinked="1"/>
        <c:majorTickMark val="out"/>
        <c:minorTickMark val="none"/>
        <c:tickLblPos val="nextTo"/>
        <c:crossAx val="573828568"/>
        <c:crosses val="autoZero"/>
        <c:auto val="1"/>
        <c:lblOffset val="100"/>
        <c:baseTimeUnit val="days"/>
      </c:dateAx>
      <c:valAx>
        <c:axId val="573828568"/>
        <c:scaling>
          <c:orientation val="minMax"/>
          <c:max val="4.5"/>
        </c:scaling>
        <c:delete val="0"/>
        <c:axPos val="l"/>
        <c:majorGridlines/>
        <c:numFmt formatCode="General" sourceLinked="1"/>
        <c:majorTickMark val="out"/>
        <c:minorTickMark val="none"/>
        <c:tickLblPos val="nextTo"/>
        <c:crossAx val="573809160"/>
        <c:crosses val="autoZero"/>
        <c:crossBetween val="between"/>
      </c:valAx>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image" Target="../media/image15.png"/><Relationship Id="rId2" Type="http://schemas.openxmlformats.org/officeDocument/2006/relationships/image" Target="../media/image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96D72E-0514-46BB-A1E2-02A7184F0DCF}" type="datetimeFigureOut">
              <a:rPr lang="en-US" smtClean="0"/>
              <a:pPr/>
              <a:t>2/7/13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CFF0EA-F0FA-4AB0-9E9E-832FCF7FD5C8}" type="slidenum">
              <a:rPr lang="en-US" smtClean="0"/>
              <a:pPr/>
              <a:t>‹#›</a:t>
            </a:fld>
            <a:endParaRPr lang="en-US"/>
          </a:p>
        </p:txBody>
      </p:sp>
    </p:spTree>
    <p:extLst>
      <p:ext uri="{BB962C8B-B14F-4D97-AF65-F5344CB8AC3E}">
        <p14:creationId xmlns:p14="http://schemas.microsoft.com/office/powerpoint/2010/main" val="2376473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3" Type="http://schemas.openxmlformats.org/officeDocument/2006/relationships/hyperlink" Target="%23_ENREF_1" TargetMode="External"/><Relationship Id="rId4" Type="http://schemas.openxmlformats.org/officeDocument/2006/relationships/hyperlink" Target="http://ebird.org" TargetMode="External"/><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I jump into my talk I thought it might be fun to go over how to identify several species of</a:t>
            </a:r>
            <a:r>
              <a:rPr lang="en-US" baseline="0" dirty="0" smtClean="0"/>
              <a:t> birds.</a:t>
            </a:r>
          </a:p>
          <a:p>
            <a:r>
              <a:rPr lang="en-US" baseline="0" dirty="0" smtClean="0"/>
              <a:t>I want to focus on the identification of flying ducks and geese</a:t>
            </a:r>
            <a:endParaRPr lang="en-US" dirty="0"/>
          </a:p>
        </p:txBody>
      </p:sp>
      <p:sp>
        <p:nvSpPr>
          <p:cNvPr id="4" name="Slide Number Placeholder 3"/>
          <p:cNvSpPr>
            <a:spLocks noGrp="1"/>
          </p:cNvSpPr>
          <p:nvPr>
            <p:ph type="sldNum" sz="quarter" idx="10"/>
          </p:nvPr>
        </p:nvSpPr>
        <p:spPr/>
        <p:txBody>
          <a:bodyPr/>
          <a:lstStyle/>
          <a:p>
            <a:fld id="{B6CFF0EA-F0FA-4AB0-9E9E-832FCF7FD5C8}" type="slidenum">
              <a:rPr lang="en-US" smtClean="0"/>
              <a:pPr/>
              <a:t>1</a:t>
            </a:fld>
            <a:endParaRPr lang="en-US"/>
          </a:p>
        </p:txBody>
      </p:sp>
    </p:spTree>
    <p:extLst>
      <p:ext uri="{BB962C8B-B14F-4D97-AF65-F5344CB8AC3E}">
        <p14:creationId xmlns:p14="http://schemas.microsoft.com/office/powerpoint/2010/main" val="839876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millions of bird watchers globally.</a:t>
            </a:r>
          </a:p>
          <a:p>
            <a:endParaRPr lang="en-US" dirty="0" smtClean="0"/>
          </a:p>
          <a:p>
            <a:r>
              <a:rPr lang="en-US" dirty="0" smtClean="0"/>
              <a:t>Bird watchers like to keep lists of the birds that they observed</a:t>
            </a:r>
          </a:p>
          <a:p>
            <a:endParaRPr lang="en-US" dirty="0" smtClean="0"/>
          </a:p>
          <a:p>
            <a:r>
              <a:rPr lang="en-US" dirty="0" smtClean="0"/>
              <a:t>The most serious</a:t>
            </a:r>
            <a:r>
              <a:rPr lang="en-US" baseline="0" dirty="0" smtClean="0"/>
              <a:t> bird watchers keep detailed records of their observations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6CFF0EA-F0FA-4AB0-9E9E-832FCF7FD5C8}" type="slidenum">
              <a:rPr lang="en-US" smtClean="0"/>
              <a:pPr/>
              <a:t>11</a:t>
            </a:fld>
            <a:endParaRPr lang="en-US"/>
          </a:p>
        </p:txBody>
      </p:sp>
    </p:spTree>
    <p:extLst>
      <p:ext uri="{BB962C8B-B14F-4D97-AF65-F5344CB8AC3E}">
        <p14:creationId xmlns:p14="http://schemas.microsoft.com/office/powerpoint/2010/main" val="399431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eBird has built</a:t>
            </a:r>
            <a:r>
              <a:rPr lang="en-US" baseline="0" dirty="0" smtClean="0"/>
              <a:t> a community of birdwatchers by developing the tools and functionality that birdwatchers desire</a:t>
            </a:r>
            <a:endParaRPr lang="en-US" dirty="0"/>
          </a:p>
        </p:txBody>
      </p:sp>
      <p:sp>
        <p:nvSpPr>
          <p:cNvPr id="4" name="Slide Number Placeholder 3"/>
          <p:cNvSpPr>
            <a:spLocks noGrp="1"/>
          </p:cNvSpPr>
          <p:nvPr>
            <p:ph type="sldNum" sz="quarter" idx="10"/>
          </p:nvPr>
        </p:nvSpPr>
        <p:spPr/>
        <p:txBody>
          <a:bodyPr/>
          <a:lstStyle/>
          <a:p>
            <a:fld id="{B6CFF0EA-F0FA-4AB0-9E9E-832FCF7FD5C8}" type="slidenum">
              <a:rPr lang="en-US" smtClean="0"/>
              <a:pPr/>
              <a:t>12</a:t>
            </a:fld>
            <a:endParaRPr lang="en-US"/>
          </a:p>
        </p:txBody>
      </p:sp>
    </p:spTree>
    <p:extLst>
      <p:ext uri="{BB962C8B-B14F-4D97-AF65-F5344CB8AC3E}">
        <p14:creationId xmlns:p14="http://schemas.microsoft.com/office/powerpoint/2010/main" val="146768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Steve is killing me. At least I’m ahead</a:t>
            </a:r>
            <a:r>
              <a:rPr lang="en-US" baseline="0" dirty="0" smtClean="0"/>
              <a:t> of Fitz.</a:t>
            </a:r>
          </a:p>
          <a:p>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Jeff is way down at number 8.</a:t>
            </a:r>
          </a:p>
          <a:p>
            <a:endParaRPr lang="en-US" dirty="0" smtClean="0"/>
          </a:p>
          <a:p>
            <a:r>
              <a:rPr lang="en-US" dirty="0" smtClean="0"/>
              <a:t>Iain</a:t>
            </a:r>
            <a:r>
              <a:rPr lang="en-US" baseline="0" dirty="0" smtClean="0"/>
              <a:t> and Karen can appreciate. The application developers often work harder and may not be able</a:t>
            </a:r>
          </a:p>
          <a:p>
            <a:endParaRPr lang="en-US" baseline="0" dirty="0" smtClean="0"/>
          </a:p>
          <a:p>
            <a:r>
              <a:rPr lang="en-US" baseline="0" dirty="0" smtClean="0"/>
              <a:t>Wes is number one for most checklist submitted in Tompkins County and Sapsucker Woods.</a:t>
            </a:r>
          </a:p>
          <a:p>
            <a:endParaRPr lang="en-US" dirty="0" smtClean="0"/>
          </a:p>
          <a:p>
            <a:r>
              <a:rPr lang="en-US" dirty="0" smtClean="0"/>
              <a:t>Lots</a:t>
            </a:r>
            <a:r>
              <a:rPr lang="en-US" baseline="0" dirty="0" smtClean="0"/>
              <a:t> of games that birders play, we try to bring in as many as we can to motivate them.</a:t>
            </a:r>
            <a:endParaRPr lang="en-US" dirty="0" smtClean="0"/>
          </a:p>
        </p:txBody>
      </p:sp>
      <p:sp>
        <p:nvSpPr>
          <p:cNvPr id="4" name="Slide Number Placeholder 3"/>
          <p:cNvSpPr>
            <a:spLocks noGrp="1"/>
          </p:cNvSpPr>
          <p:nvPr>
            <p:ph type="sldNum" sz="quarter" idx="10"/>
          </p:nvPr>
        </p:nvSpPr>
        <p:spPr/>
        <p:txBody>
          <a:bodyPr/>
          <a:lstStyle/>
          <a:p>
            <a:pPr>
              <a:defRPr/>
            </a:pPr>
            <a:fld id="{390616F9-1D82-9640-85F2-536319F3D61F}" type="slidenum">
              <a:rPr lang="en-US" smtClean="0"/>
              <a:pPr>
                <a:defRPr/>
              </a:pPr>
              <a:t>14</a:t>
            </a:fld>
            <a:endParaRPr lang="en-US"/>
          </a:p>
        </p:txBody>
      </p:sp>
    </p:spTree>
    <p:extLst>
      <p:ext uri="{BB962C8B-B14F-4D97-AF65-F5344CB8AC3E}">
        <p14:creationId xmlns:p14="http://schemas.microsoft.com/office/powerpoint/2010/main" val="3159848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eBird is a rapidly growing community of partners. Currently there are more than 25 regional or applied partners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ED7D252C-4CBE-461E-B9CB-A0206888199F}" type="slidenum">
              <a:rPr lang="en-US" smtClean="0"/>
              <a:pPr>
                <a:defRPr/>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6C462A-89F9-49FF-9AB2-AD80BCFCE3BB}" type="slidenum">
              <a:rPr lang="en-US" smtClean="0"/>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p:cNvSpPr>
            <a:spLocks noGrp="1" noRot="1" noChangeAspect="1" noTextEdit="1"/>
          </p:cNvSpPr>
          <p:nvPr>
            <p:ph type="sldImg"/>
          </p:nvPr>
        </p:nvSpPr>
        <p:spPr bwMode="auto">
          <a:noFill/>
          <a:ln>
            <a:solidFill>
              <a:srgbClr val="000000"/>
            </a:solidFill>
            <a:miter lim="800000"/>
            <a:headEnd/>
            <a:tailEnd/>
          </a:ln>
        </p:spPr>
      </p:sp>
      <p:sp>
        <p:nvSpPr>
          <p:cNvPr id="203778" name="Rectangle 3"/>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There is no question that eBird data are noisy. Issues of detectability of birds and proper identification are major issues.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Currently a network of more than 500 experts in bird occurrence and identification vet the eBird data</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Recently, a new NSF award has allowed us to employ new AI intelligence techniques in machine learning and emergent filter development to continue to improve eBird data</a:t>
            </a:r>
            <a:endParaRPr lang="en-US" sz="1200" kern="1200" dirty="0">
              <a:solidFill>
                <a:schemeClr val="tx1"/>
              </a:solidFill>
              <a:effectLst/>
              <a:latin typeface="+mn-lt"/>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DE3C3632-2284-654E-9632-832449E70AAB}" type="slidenum">
              <a:rPr lang="en-US" sz="1200">
                <a:latin typeface="Calibri" charset="0"/>
              </a:rPr>
              <a:pPr algn="r" eaLnBrk="1" hangingPunct="1"/>
              <a:t>28</a:t>
            </a:fld>
            <a:endParaRPr lang="en-US" sz="1200">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752B8E-4702-4D4F-AF86-BDA378230F16}" type="slidenum">
              <a:rPr lang="en-US" sz="1200"/>
              <a:pPr eaLnBrk="1" hangingPunct="1"/>
              <a:t>29</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have yet to implement the ODE models for observer expertise, but we believe that what we will do is weight observations based on the expertise of the observer in the species distribution models that I will describe later</a:t>
            </a:r>
          </a:p>
        </p:txBody>
      </p:sp>
      <p:sp>
        <p:nvSpPr>
          <p:cNvPr id="4" name="Slide Number Placeholder 3"/>
          <p:cNvSpPr>
            <a:spLocks noGrp="1"/>
          </p:cNvSpPr>
          <p:nvPr>
            <p:ph type="sldNum" sz="quarter" idx="10"/>
          </p:nvPr>
        </p:nvSpPr>
        <p:spPr/>
        <p:txBody>
          <a:bodyPr/>
          <a:lstStyle/>
          <a:p>
            <a:fld id="{B6CFF0EA-F0FA-4AB0-9E9E-832FCF7FD5C8}" type="slidenum">
              <a:rPr lang="en-US" smtClean="0"/>
              <a:pPr/>
              <a:t>30</a:t>
            </a:fld>
            <a:endParaRPr lang="en-US"/>
          </a:p>
        </p:txBody>
      </p:sp>
    </p:spTree>
    <p:extLst>
      <p:ext uri="{BB962C8B-B14F-4D97-AF65-F5344CB8AC3E}">
        <p14:creationId xmlns:p14="http://schemas.microsoft.com/office/powerpoint/2010/main" val="1035678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call this integration of human computing and machine computing a human computer learning network.</a:t>
            </a:r>
          </a:p>
          <a:p>
            <a:r>
              <a:rPr lang="en-US" dirty="0" smtClean="0"/>
              <a:t>In this</a:t>
            </a:r>
            <a:r>
              <a:rPr lang="en-US" baseline="0" dirty="0" smtClean="0"/>
              <a:t> case we take advantage of birdwatcher’s ability to identify and count birds, the Internet to connect to a global network of birdwatchers, databases to store data, and new AI techniques to not only provide maps and visualizations of the data but to also feed back to the </a:t>
            </a:r>
            <a:r>
              <a:rPr lang="en-US" baseline="0" dirty="0" err="1" smtClean="0"/>
              <a:t>birdwathcers</a:t>
            </a:r>
            <a:r>
              <a:rPr lang="en-US" baseline="0" dirty="0" smtClean="0"/>
              <a:t> information about their observations</a:t>
            </a:r>
            <a:endParaRPr lang="en-US" dirty="0"/>
          </a:p>
        </p:txBody>
      </p:sp>
      <p:sp>
        <p:nvSpPr>
          <p:cNvPr id="4" name="Slide Number Placeholder 3"/>
          <p:cNvSpPr>
            <a:spLocks noGrp="1"/>
          </p:cNvSpPr>
          <p:nvPr>
            <p:ph type="sldNum" sz="quarter" idx="10"/>
          </p:nvPr>
        </p:nvSpPr>
        <p:spPr/>
        <p:txBody>
          <a:bodyPr/>
          <a:lstStyle/>
          <a:p>
            <a:fld id="{B6CFF0EA-F0FA-4AB0-9E9E-832FCF7FD5C8}" type="slidenum">
              <a:rPr lang="en-US" smtClean="0"/>
              <a:pPr/>
              <a:t>33</a:t>
            </a:fld>
            <a:endParaRPr lang="en-US"/>
          </a:p>
        </p:txBody>
      </p:sp>
    </p:spTree>
    <p:extLst>
      <p:ext uri="{BB962C8B-B14F-4D97-AF65-F5344CB8AC3E}">
        <p14:creationId xmlns:p14="http://schemas.microsoft.com/office/powerpoint/2010/main" val="2969927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all probably know</a:t>
            </a:r>
            <a:r>
              <a:rPr lang="en-US" baseline="0" dirty="0" smtClean="0"/>
              <a:t> what these birds are</a:t>
            </a:r>
          </a:p>
          <a:p>
            <a:r>
              <a:rPr lang="en-US" baseline="0" dirty="0" smtClean="0"/>
              <a:t>The general shape, black neck and white chin strap help identify these as Canada Geese</a:t>
            </a:r>
            <a:endParaRPr lang="en-US" dirty="0"/>
          </a:p>
        </p:txBody>
      </p:sp>
      <p:sp>
        <p:nvSpPr>
          <p:cNvPr id="4" name="Slide Number Placeholder 3"/>
          <p:cNvSpPr>
            <a:spLocks noGrp="1"/>
          </p:cNvSpPr>
          <p:nvPr>
            <p:ph type="sldNum" sz="quarter" idx="10"/>
          </p:nvPr>
        </p:nvSpPr>
        <p:spPr/>
        <p:txBody>
          <a:bodyPr/>
          <a:lstStyle/>
          <a:p>
            <a:fld id="{B6CFF0EA-F0FA-4AB0-9E9E-832FCF7FD5C8}" type="slidenum">
              <a:rPr lang="en-US" smtClean="0"/>
              <a:pPr/>
              <a:t>2</a:t>
            </a:fld>
            <a:endParaRPr lang="en-US"/>
          </a:p>
        </p:txBody>
      </p:sp>
    </p:spTree>
    <p:extLst>
      <p:ext uri="{BB962C8B-B14F-4D97-AF65-F5344CB8AC3E}">
        <p14:creationId xmlns:p14="http://schemas.microsoft.com/office/powerpoint/2010/main" val="1426001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Rot="1" noChangeAspect="1" noTextEdit="1"/>
          </p:cNvSpPr>
          <p:nvPr>
            <p:ph type="sldImg"/>
          </p:nvPr>
        </p:nvSpPr>
        <p:spPr bwMode="auto">
          <a:noFill/>
          <a:ln>
            <a:solidFill>
              <a:srgbClr val="000000"/>
            </a:solidFill>
            <a:miter lim="800000"/>
            <a:headEnd/>
            <a:tailEnd/>
          </a:ln>
        </p:spPr>
      </p:sp>
      <p:sp>
        <p:nvSpPr>
          <p:cNvPr id="21401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z="1200" kern="1200" dirty="0" smtClean="0">
                <a:solidFill>
                  <a:schemeClr val="tx1"/>
                </a:solidFill>
                <a:effectLst/>
                <a:latin typeface="+mn-lt"/>
                <a:ea typeface="+mn-ea"/>
                <a:cs typeface="+mn-cs"/>
              </a:rPr>
              <a:t>The increasing availability of massive volumes of scientific data requires new synthetic analysis techniques to explore and identify interesting patterns that were otherwise not apparent.  For biodiversity studies a “data driven” approach is necessary due to the complexity of ecological systems, particularly when viewed at large spatial and temporal scales. </a:t>
            </a:r>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a wide variety</a:t>
            </a:r>
            <a:r>
              <a:rPr lang="en-US" baseline="0" dirty="0" smtClean="0"/>
              <a:t> of sensors and sensor networks that gather observational data. Each of these sensors and networks have there own particular biases in calibration and data gathering, as well as detecting phenomena.</a:t>
            </a:r>
          </a:p>
          <a:p>
            <a:endParaRPr lang="en-US" baseline="0" dirty="0" smtClean="0"/>
          </a:p>
          <a:p>
            <a:r>
              <a:rPr lang="en-US" sz="1200" kern="1200" dirty="0" smtClean="0">
                <a:solidFill>
                  <a:schemeClr val="tx1"/>
                </a:solidFill>
                <a:effectLst/>
                <a:latin typeface="+mn-lt"/>
                <a:ea typeface="+mn-ea"/>
                <a:cs typeface="+mn-cs"/>
              </a:rPr>
              <a:t>While autonomous sensors gather accurate data of many types, they are not useful for collecting species data, a task for which human observers are still needed.</a:t>
            </a:r>
          </a:p>
          <a:p>
            <a:endParaRPr lang="en-US" baseline="0" dirty="0" smtClean="0"/>
          </a:p>
          <a:p>
            <a:r>
              <a:rPr lang="en-US" baseline="0" dirty="0" smtClean="0"/>
              <a:t>The one sensor network that I am most familiar with is a global network of volunteer observers (citizen scientists) who gather observations of birds.</a:t>
            </a:r>
            <a:endParaRPr lang="en-US" dirty="0"/>
          </a:p>
        </p:txBody>
      </p:sp>
      <p:sp>
        <p:nvSpPr>
          <p:cNvPr id="4" name="Slide Number Placeholder 3"/>
          <p:cNvSpPr>
            <a:spLocks noGrp="1"/>
          </p:cNvSpPr>
          <p:nvPr>
            <p:ph type="sldNum" sz="quarter" idx="10"/>
          </p:nvPr>
        </p:nvSpPr>
        <p:spPr/>
        <p:txBody>
          <a:bodyPr/>
          <a:lstStyle/>
          <a:p>
            <a:pPr>
              <a:defRPr/>
            </a:pPr>
            <a:fld id="{ED7D252C-4CBE-461E-B9CB-A0206888199F}" type="slidenum">
              <a:rPr lang="en-US" smtClean="0"/>
              <a:pPr>
                <a:defRPr/>
              </a:pPr>
              <a:t>35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fontAlgn="auto">
              <a:spcBef>
                <a:spcPts val="0"/>
              </a:spcBef>
              <a:spcAft>
                <a:spcPts val="0"/>
              </a:spcAft>
              <a:defRPr/>
            </a:pPr>
            <a:r>
              <a:rPr lang="en-US" b="1" dirty="0" smtClean="0"/>
              <a:t>In order to map bird distributions</a:t>
            </a:r>
            <a:r>
              <a:rPr lang="en-US" b="1" baseline="0" dirty="0" smtClean="0"/>
              <a:t> throughout their range</a:t>
            </a:r>
            <a:r>
              <a:rPr lang="en-US" baseline="0" dirty="0" smtClean="0"/>
              <a:t>, and not just where birders go birding, we </a:t>
            </a:r>
            <a:r>
              <a:rPr lang="en-US" b="1" baseline="0" dirty="0" smtClean="0"/>
              <a:t>needed to develop a new computer modeling framework </a:t>
            </a:r>
            <a:r>
              <a:rPr lang="en-US" baseline="0" dirty="0" smtClean="0"/>
              <a:t>at the Cornell Lab to analyze the massive amounts of </a:t>
            </a:r>
            <a:r>
              <a:rPr lang="en-US" baseline="0" dirty="0" err="1" smtClean="0"/>
              <a:t>eBird</a:t>
            </a:r>
            <a:r>
              <a:rPr lang="en-US" baseline="0" dirty="0" smtClean="0"/>
              <a:t> data we were collecting….</a:t>
            </a:r>
            <a:endParaRPr lang="en-US" dirty="0" smtClean="0"/>
          </a:p>
          <a:p>
            <a:pPr fontAlgn="auto">
              <a:spcBef>
                <a:spcPts val="0"/>
              </a:spcBef>
              <a:spcAft>
                <a:spcPts val="0"/>
              </a:spcAft>
              <a:defRPr/>
            </a:pPr>
            <a:endParaRPr lang="en-US" dirty="0" smtClean="0"/>
          </a:p>
          <a:p>
            <a:pPr fontAlgn="auto">
              <a:spcBef>
                <a:spcPts val="0"/>
              </a:spcBef>
              <a:spcAft>
                <a:spcPts val="0"/>
              </a:spcAft>
              <a:defRPr/>
            </a:pPr>
            <a:r>
              <a:rPr lang="en-US" b="1" dirty="0" smtClean="0"/>
              <a:t>Under this framework, Observations from </a:t>
            </a:r>
            <a:r>
              <a:rPr lang="en-US" b="1" dirty="0" err="1" smtClean="0"/>
              <a:t>eBird</a:t>
            </a:r>
            <a:r>
              <a:rPr lang="en-US" b="1" baseline="0" dirty="0" smtClean="0"/>
              <a:t> </a:t>
            </a:r>
            <a:r>
              <a:rPr lang="en-US" baseline="0" dirty="0" smtClean="0"/>
              <a:t>– are </a:t>
            </a:r>
            <a:r>
              <a:rPr lang="en-US" b="1" baseline="0" dirty="0" smtClean="0"/>
              <a:t>c</a:t>
            </a:r>
            <a:r>
              <a:rPr lang="en-US" b="1" dirty="0" smtClean="0"/>
              <a:t>ombined with environmental features </a:t>
            </a:r>
            <a:r>
              <a:rPr lang="en-US" dirty="0" smtClean="0"/>
              <a:t>like land cover, human population, climate, and other remote sensing data</a:t>
            </a:r>
          </a:p>
          <a:p>
            <a:pPr fontAlgn="auto">
              <a:spcBef>
                <a:spcPts val="0"/>
              </a:spcBef>
              <a:spcAft>
                <a:spcPts val="0"/>
              </a:spcAft>
              <a:defRPr/>
            </a:pPr>
            <a:r>
              <a:rPr lang="en-US" dirty="0" smtClean="0"/>
              <a:t>.</a:t>
            </a:r>
          </a:p>
          <a:p>
            <a:pPr fontAlgn="auto">
              <a:spcBef>
                <a:spcPts val="0"/>
              </a:spcBef>
              <a:spcAft>
                <a:spcPts val="0"/>
              </a:spcAft>
              <a:defRPr/>
            </a:pPr>
            <a:r>
              <a:rPr lang="en-US" b="1" dirty="0" smtClean="0"/>
              <a:t>This Huge amount of data can only be analyzed on Supercomputers</a:t>
            </a:r>
            <a:r>
              <a:rPr lang="en-US" dirty="0" smtClean="0"/>
              <a:t>, and we were able</a:t>
            </a:r>
            <a:r>
              <a:rPr lang="en-US" baseline="0" dirty="0" smtClean="0"/>
              <a:t> to use </a:t>
            </a:r>
            <a:r>
              <a:rPr lang="en-US" dirty="0" smtClean="0"/>
              <a:t>the XSEDE High Performance Computing facilities through our NSF partnerships</a:t>
            </a:r>
          </a:p>
          <a:p>
            <a:pPr fontAlgn="auto">
              <a:spcBef>
                <a:spcPts val="0"/>
              </a:spcBef>
              <a:spcAft>
                <a:spcPts val="0"/>
              </a:spcAft>
              <a:defRPr/>
            </a:pPr>
            <a:endParaRPr lang="en-US" dirty="0" smtClean="0"/>
          </a:p>
          <a:p>
            <a:pPr fontAlgn="auto">
              <a:spcBef>
                <a:spcPts val="0"/>
              </a:spcBef>
              <a:spcAft>
                <a:spcPts val="0"/>
              </a:spcAft>
              <a:defRPr/>
            </a:pPr>
            <a:r>
              <a:rPr lang="en-US" b="1" dirty="0" smtClean="0"/>
              <a:t>The</a:t>
            </a:r>
            <a:r>
              <a:rPr lang="en-US" b="1" baseline="0" dirty="0" smtClean="0"/>
              <a:t> results are highly detailed models </a:t>
            </a:r>
            <a:r>
              <a:rPr lang="en-US" baseline="0" dirty="0" smtClean="0"/>
              <a:t>that can predict the occurrence of bird species through space and time….</a:t>
            </a: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p:txBody>
      </p:sp>
      <p:sp>
        <p:nvSpPr>
          <p:cNvPr id="1741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47F2667B-C571-4FDE-A65E-217957A9AD3D}" type="slidenum">
              <a:rPr lang="en-US" sz="1200">
                <a:latin typeface="Calibri" pitchFamily="34" charset="0"/>
              </a:rPr>
              <a:pPr algn="r"/>
              <a:t>38</a:t>
            </a:fld>
            <a:endParaRPr lang="en-US" sz="1200">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a:t>
            </a:r>
            <a:endParaRPr lang="en-US" dirty="0"/>
          </a:p>
        </p:txBody>
      </p:sp>
      <p:sp>
        <p:nvSpPr>
          <p:cNvPr id="4" name="Slide Number Placeholder 3"/>
          <p:cNvSpPr>
            <a:spLocks noGrp="1"/>
          </p:cNvSpPr>
          <p:nvPr>
            <p:ph type="sldNum" sz="quarter" idx="10"/>
          </p:nvPr>
        </p:nvSpPr>
        <p:spPr/>
        <p:txBody>
          <a:bodyPr/>
          <a:lstStyle/>
          <a:p>
            <a:pPr>
              <a:defRPr/>
            </a:pPr>
            <a:fld id="{ED7D252C-4CBE-461E-B9CB-A0206888199F}" type="slidenum">
              <a:rPr lang="en-US" smtClean="0"/>
              <a:pPr>
                <a:defRPr/>
              </a:pPr>
              <a:t>46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call this integration of human computing and machine computing a human computer learning network.</a:t>
            </a:r>
          </a:p>
          <a:p>
            <a:r>
              <a:rPr lang="en-US" dirty="0" smtClean="0"/>
              <a:t>In this</a:t>
            </a:r>
            <a:r>
              <a:rPr lang="en-US" baseline="0" dirty="0" smtClean="0"/>
              <a:t> case we take advantage of birdwatcher’s ability to identify and count birds, the Internet to connect to a global network of birdwatchers, databases to store data, and new AI techniques to not only provide maps and visualizations of the data but to also feed back to the </a:t>
            </a:r>
            <a:r>
              <a:rPr lang="en-US" baseline="0" dirty="0" err="1" smtClean="0"/>
              <a:t>birdwathcers</a:t>
            </a:r>
            <a:r>
              <a:rPr lang="en-US" baseline="0" dirty="0" smtClean="0"/>
              <a:t> information about their observations</a:t>
            </a:r>
            <a:endParaRPr lang="en-US" dirty="0"/>
          </a:p>
        </p:txBody>
      </p:sp>
      <p:sp>
        <p:nvSpPr>
          <p:cNvPr id="4" name="Slide Number Placeholder 3"/>
          <p:cNvSpPr>
            <a:spLocks noGrp="1"/>
          </p:cNvSpPr>
          <p:nvPr>
            <p:ph type="sldNum" sz="quarter" idx="10"/>
          </p:nvPr>
        </p:nvSpPr>
        <p:spPr/>
        <p:txBody>
          <a:bodyPr/>
          <a:lstStyle/>
          <a:p>
            <a:fld id="{B6CFF0EA-F0FA-4AB0-9E9E-832FCF7FD5C8}" type="slidenum">
              <a:rPr lang="en-US" smtClean="0"/>
              <a:pPr/>
              <a:t>47</a:t>
            </a:fld>
            <a:endParaRPr lang="en-US"/>
          </a:p>
        </p:txBody>
      </p:sp>
    </p:spTree>
    <p:extLst>
      <p:ext uri="{BB962C8B-B14F-4D97-AF65-F5344CB8AC3E}">
        <p14:creationId xmlns:p14="http://schemas.microsoft.com/office/powerpoint/2010/main" val="2969927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59BFE00-ECC1-6549-B960-650E017B218E}" type="slidenum">
              <a:rPr lang="en-US" smtClean="0"/>
              <a:t>48</a:t>
            </a:fld>
            <a:endParaRPr lang="en-US"/>
          </a:p>
        </p:txBody>
      </p:sp>
    </p:spTree>
    <p:extLst>
      <p:ext uri="{BB962C8B-B14F-4D97-AF65-F5344CB8AC3E}">
        <p14:creationId xmlns:p14="http://schemas.microsoft.com/office/powerpoint/2010/main" val="47167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Here’s an inside look at how we’re building Merlin with dynamic time and location data from </a:t>
            </a:r>
            <a:r>
              <a:rPr lang="en-US" sz="1200" kern="1200" baseline="0" dirty="0" err="1" smtClean="0">
                <a:solidFill>
                  <a:schemeClr val="tx1"/>
                </a:solidFill>
                <a:effectLst/>
                <a:latin typeface="+mn-lt"/>
                <a:ea typeface="+mn-ea"/>
                <a:cs typeface="+mn-cs"/>
              </a:rPr>
              <a:t>eBird</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crowdsourced</a:t>
            </a:r>
            <a:r>
              <a:rPr lang="en-US" sz="1200" kern="1200" baseline="0" dirty="0" smtClean="0">
                <a:solidFill>
                  <a:schemeClr val="tx1"/>
                </a:solidFill>
                <a:effectLst/>
                <a:latin typeface="+mn-lt"/>
                <a:ea typeface="+mn-ea"/>
                <a:cs typeface="+mn-cs"/>
              </a:rPr>
              <a:t> descriptors from thousands of people to populate Merlin’s brain; artificial intelligence to help Merlin make sense of the information, and visual recognition software to recognize birds from photos. </a:t>
            </a:r>
            <a:endParaRPr lang="en-US" baseline="0" dirty="0" smtClean="0"/>
          </a:p>
        </p:txBody>
      </p:sp>
      <p:sp>
        <p:nvSpPr>
          <p:cNvPr id="4" name="Slide Number Placeholder 3"/>
          <p:cNvSpPr>
            <a:spLocks noGrp="1"/>
          </p:cNvSpPr>
          <p:nvPr>
            <p:ph type="sldNum" sz="quarter" idx="10"/>
          </p:nvPr>
        </p:nvSpPr>
        <p:spPr/>
        <p:txBody>
          <a:bodyPr/>
          <a:lstStyle/>
          <a:p>
            <a:fld id="{559BFE00-ECC1-6549-B960-650E017B218E}" type="slidenum">
              <a:rPr lang="en-US" smtClean="0"/>
              <a:t>49</a:t>
            </a:fld>
            <a:endParaRPr lang="en-US"/>
          </a:p>
        </p:txBody>
      </p:sp>
    </p:spTree>
    <p:extLst>
      <p:ext uri="{BB962C8B-B14F-4D97-AF65-F5344CB8AC3E}">
        <p14:creationId xmlns:p14="http://schemas.microsoft.com/office/powerpoint/2010/main" val="588159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 let’s say that you saw this orange bird</a:t>
            </a:r>
            <a:r>
              <a:rPr lang="en-US" sz="1200" kern="1200" baseline="0" dirty="0" smtClean="0">
                <a:solidFill>
                  <a:schemeClr val="tx1"/>
                </a:solidFill>
                <a:effectLst/>
                <a:latin typeface="+mn-lt"/>
                <a:ea typeface="+mn-ea"/>
                <a:cs typeface="+mn-cs"/>
              </a:rPr>
              <a:t> and</a:t>
            </a: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the computer asked you questions, listened to your replies, and led you to an intelligent answer.</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the Cornell Lab we’re creating a smart ID tool called Merlin to do just that. </a:t>
            </a:r>
            <a:r>
              <a:rPr lang="en-US" sz="1200" kern="1200" baseline="0" dirty="0" smtClean="0">
                <a:solidFill>
                  <a:schemeClr val="tx1"/>
                </a:solidFill>
                <a:effectLst/>
                <a:latin typeface="+mn-lt"/>
                <a:ea typeface="+mn-ea"/>
                <a:cs typeface="+mn-cs"/>
              </a:rPr>
              <a:t>(15)</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9BFE00-ECC1-6549-B960-650E017B218E}" type="slidenum">
              <a:rPr lang="en-US" smtClean="0"/>
              <a:t>50</a:t>
            </a:fld>
            <a:endParaRPr lang="en-US"/>
          </a:p>
        </p:txBody>
      </p:sp>
    </p:spTree>
    <p:extLst>
      <p:ext uri="{BB962C8B-B14F-4D97-AF65-F5344CB8AC3E}">
        <p14:creationId xmlns:p14="http://schemas.microsoft.com/office/powerpoint/2010/main" val="2124954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a:t>
            </a:r>
            <a:r>
              <a:rPr lang="en-US" sz="1200" kern="1200" dirty="0" err="1" smtClean="0">
                <a:solidFill>
                  <a:schemeClr val="tx1"/>
                </a:solidFill>
                <a:effectLst/>
                <a:latin typeface="+mn-lt"/>
                <a:ea typeface="+mn-ea"/>
                <a:cs typeface="+mn-cs"/>
              </a:rPr>
              <a:t>didyou</a:t>
            </a:r>
            <a:r>
              <a:rPr lang="en-US" sz="1200" kern="1200" dirty="0" smtClean="0">
                <a:solidFill>
                  <a:schemeClr val="tx1"/>
                </a:solidFill>
                <a:effectLst/>
                <a:latin typeface="+mn-lt"/>
                <a:ea typeface="+mn-ea"/>
                <a:cs typeface="+mn-cs"/>
              </a:rPr>
              <a:t> see it?</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9BFE00-ECC1-6549-B960-650E017B218E}" type="slidenum">
              <a:rPr lang="en-US" smtClean="0"/>
              <a:t>51</a:t>
            </a:fld>
            <a:endParaRPr lang="en-US"/>
          </a:p>
        </p:txBody>
      </p:sp>
    </p:spTree>
    <p:extLst>
      <p:ext uri="{BB962C8B-B14F-4D97-AF65-F5344CB8AC3E}">
        <p14:creationId xmlns:p14="http://schemas.microsoft.com/office/powerpoint/2010/main" val="2597321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might ask details such as the approximate</a:t>
            </a:r>
            <a:r>
              <a:rPr lang="en-US" sz="1200" kern="1200" baseline="0" dirty="0" smtClean="0">
                <a:solidFill>
                  <a:schemeClr val="tx1"/>
                </a:solidFill>
                <a:effectLst/>
                <a:latin typeface="+mn-lt"/>
                <a:ea typeface="+mn-ea"/>
                <a:cs typeface="+mn-cs"/>
              </a:rPr>
              <a:t> size of the bird</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9BFE00-ECC1-6549-B960-650E017B218E}" type="slidenum">
              <a:rPr lang="en-US" smtClean="0"/>
              <a:t>52</a:t>
            </a:fld>
            <a:endParaRPr lang="en-US"/>
          </a:p>
        </p:txBody>
      </p:sp>
    </p:spTree>
    <p:extLst>
      <p:ext uri="{BB962C8B-B14F-4D97-AF65-F5344CB8AC3E}">
        <p14:creationId xmlns:p14="http://schemas.microsoft.com/office/powerpoint/2010/main" val="259732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duck</a:t>
            </a:r>
            <a:r>
              <a:rPr lang="en-US" baseline="0" dirty="0" smtClean="0"/>
              <a:t> that should be easy for most of you is the Mallard.</a:t>
            </a:r>
          </a:p>
          <a:p>
            <a:r>
              <a:rPr lang="en-US" baseline="0" dirty="0" smtClean="0"/>
              <a:t>Note the green head and brown breast, characteristics that easily identify this bird as a male Mallard</a:t>
            </a:r>
          </a:p>
          <a:p>
            <a:r>
              <a:rPr lang="en-US" baseline="0" dirty="0" smtClean="0"/>
              <a:t>Female mallards look very different</a:t>
            </a:r>
            <a:endParaRPr lang="en-US" dirty="0"/>
          </a:p>
        </p:txBody>
      </p:sp>
      <p:sp>
        <p:nvSpPr>
          <p:cNvPr id="4" name="Slide Number Placeholder 3"/>
          <p:cNvSpPr>
            <a:spLocks noGrp="1"/>
          </p:cNvSpPr>
          <p:nvPr>
            <p:ph type="sldNum" sz="quarter" idx="10"/>
          </p:nvPr>
        </p:nvSpPr>
        <p:spPr/>
        <p:txBody>
          <a:bodyPr/>
          <a:lstStyle/>
          <a:p>
            <a:fld id="{B6CFF0EA-F0FA-4AB0-9E9E-832FCF7FD5C8}" type="slidenum">
              <a:rPr lang="en-US" smtClean="0"/>
              <a:pPr/>
              <a:t>3</a:t>
            </a:fld>
            <a:endParaRPr lang="en-US"/>
          </a:p>
        </p:txBody>
      </p:sp>
    </p:spTree>
    <p:extLst>
      <p:ext uri="{BB962C8B-B14F-4D97-AF65-F5344CB8AC3E}">
        <p14:creationId xmlns:p14="http://schemas.microsoft.com/office/powerpoint/2010/main" val="7028896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Or about </a:t>
            </a:r>
            <a:r>
              <a:rPr lang="en-US" sz="1200" kern="1200" baseline="0" dirty="0" smtClean="0">
                <a:solidFill>
                  <a:schemeClr val="tx1"/>
                </a:solidFill>
                <a:effectLst/>
                <a:latin typeface="+mn-lt"/>
                <a:ea typeface="+mn-ea"/>
                <a:cs typeface="+mn-cs"/>
              </a:rPr>
              <a:t>features such as the main colors you saw.</a:t>
            </a:r>
          </a:p>
          <a:p>
            <a:r>
              <a:rPr lang="en-US" sz="1200" kern="1200" baseline="0" dirty="0" smtClean="0">
                <a:solidFill>
                  <a:schemeClr val="tx1"/>
                </a:solidFill>
                <a:effectLst/>
                <a:latin typeface="+mn-lt"/>
                <a:ea typeface="+mn-ea"/>
                <a:cs typeface="+mn-cs"/>
              </a:rPr>
              <a:t>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59BFE00-ECC1-6549-B960-650E017B218E}" type="slidenum">
              <a:rPr lang="en-US" smtClean="0"/>
              <a:t>53</a:t>
            </a:fld>
            <a:endParaRPr lang="en-US"/>
          </a:p>
        </p:txBody>
      </p:sp>
    </p:spTree>
    <p:extLst>
      <p:ext uri="{BB962C8B-B14F-4D97-AF65-F5344CB8AC3E}">
        <p14:creationId xmlns:p14="http://schemas.microsoft.com/office/powerpoint/2010/main" val="2597321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Merlin will show you the most likely species</a:t>
            </a:r>
            <a:endParaRPr lang="en-US" dirty="0"/>
          </a:p>
        </p:txBody>
      </p:sp>
      <p:sp>
        <p:nvSpPr>
          <p:cNvPr id="4" name="Slide Number Placeholder 3"/>
          <p:cNvSpPr>
            <a:spLocks noGrp="1"/>
          </p:cNvSpPr>
          <p:nvPr>
            <p:ph type="sldNum" sz="quarter" idx="10"/>
          </p:nvPr>
        </p:nvSpPr>
        <p:spPr/>
        <p:txBody>
          <a:bodyPr/>
          <a:lstStyle/>
          <a:p>
            <a:fld id="{559BFE00-ECC1-6549-B960-650E017B218E}" type="slidenum">
              <a:rPr lang="en-US" smtClean="0"/>
              <a:t>54</a:t>
            </a:fld>
            <a:endParaRPr lang="en-US"/>
          </a:p>
        </p:txBody>
      </p:sp>
    </p:spTree>
    <p:extLst>
      <p:ext uri="{BB962C8B-B14F-4D97-AF65-F5344CB8AC3E}">
        <p14:creationId xmlns:p14="http://schemas.microsoft.com/office/powerpoint/2010/main" val="259732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flock of birds are all of the same species, but there is a female amongst the males.</a:t>
            </a:r>
          </a:p>
          <a:p>
            <a:r>
              <a:rPr lang="en-US" dirty="0" smtClean="0"/>
              <a:t>The white crown, green around the eye,</a:t>
            </a:r>
            <a:r>
              <a:rPr lang="en-US" baseline="0" dirty="0" smtClean="0"/>
              <a:t> white belly and white on the upper wings identify these as American </a:t>
            </a:r>
            <a:r>
              <a:rPr lang="en-US" baseline="0" dirty="0" err="1" smtClean="0"/>
              <a:t>Wigeon</a:t>
            </a:r>
            <a:endParaRPr lang="en-US" baseline="0" dirty="0" smtClean="0"/>
          </a:p>
          <a:p>
            <a:endParaRPr lang="en-US" baseline="0" dirty="0" smtClean="0"/>
          </a:p>
          <a:p>
            <a:r>
              <a:rPr lang="en-US" baseline="0" dirty="0" smtClean="0"/>
              <a:t>There are more than 10,000 species of birds in the world.</a:t>
            </a:r>
            <a:endParaRPr lang="en-US" dirty="0"/>
          </a:p>
        </p:txBody>
      </p:sp>
      <p:sp>
        <p:nvSpPr>
          <p:cNvPr id="4" name="Slide Number Placeholder 3"/>
          <p:cNvSpPr>
            <a:spLocks noGrp="1"/>
          </p:cNvSpPr>
          <p:nvPr>
            <p:ph type="sldNum" sz="quarter" idx="10"/>
          </p:nvPr>
        </p:nvSpPr>
        <p:spPr/>
        <p:txBody>
          <a:bodyPr/>
          <a:lstStyle/>
          <a:p>
            <a:fld id="{B6CFF0EA-F0FA-4AB0-9E9E-832FCF7FD5C8}" type="slidenum">
              <a:rPr lang="en-US" smtClean="0"/>
              <a:pPr/>
              <a:t>4</a:t>
            </a:fld>
            <a:endParaRPr lang="en-US"/>
          </a:p>
        </p:txBody>
      </p:sp>
    </p:spTree>
    <p:extLst>
      <p:ext uri="{BB962C8B-B14F-4D97-AF65-F5344CB8AC3E}">
        <p14:creationId xmlns:p14="http://schemas.microsoft.com/office/powerpoint/2010/main" val="1019936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why am</a:t>
            </a:r>
            <a:r>
              <a:rPr lang="en-US" sz="1200" kern="1200" baseline="0" dirty="0" smtClean="0">
                <a:solidFill>
                  <a:schemeClr val="tx1"/>
                </a:solidFill>
                <a:effectLst/>
                <a:latin typeface="+mn-lt"/>
                <a:ea typeface="+mn-ea"/>
                <a:cs typeface="+mn-cs"/>
              </a:rPr>
              <a:t> I telling you all of this?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There are no machines or </a:t>
            </a:r>
            <a:r>
              <a:rPr lang="en-US" sz="1200" kern="1200" baseline="0" dirty="0" err="1" smtClean="0">
                <a:solidFill>
                  <a:schemeClr val="tx1"/>
                </a:solidFill>
                <a:effectLst/>
                <a:latin typeface="+mn-lt"/>
                <a:ea typeface="+mn-ea"/>
                <a:cs typeface="+mn-cs"/>
              </a:rPr>
              <a:t>artificail</a:t>
            </a:r>
            <a:r>
              <a:rPr lang="en-US" sz="1200" kern="1200" baseline="0" dirty="0" smtClean="0">
                <a:solidFill>
                  <a:schemeClr val="tx1"/>
                </a:solidFill>
                <a:effectLst/>
                <a:latin typeface="+mn-lt"/>
                <a:ea typeface="+mn-ea"/>
                <a:cs typeface="+mn-cs"/>
              </a:rPr>
              <a:t> intelligence that has been developed to identify birds to the species level</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Only humans can, and many millions do</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Identifying a species is a complex task that relies on a combination of factors. Observers must be able to process impressions of shape, size, and behavior  under variable observation conditions. As this process takes place, the observer must combine these impressions with a mental list of species most likely to occur at that specific location and date, and constantly recalibrate until the species is correctly identified. Only humans can make this difficult computation of classifying organisms to the species level. And for birds, tens of thousands of birdwatchers do this every day for fun.</a:t>
            </a:r>
            <a:r>
              <a:rPr lang="en-US" dirty="0" smtClean="0">
                <a:effectLst/>
              </a:rPr>
              <a:t> </a:t>
            </a:r>
            <a:r>
              <a:rPr lang="en-US" sz="1200" kern="1200" dirty="0" smtClean="0">
                <a:solidFill>
                  <a:schemeClr val="tx1"/>
                </a:solidFill>
                <a:effectLst/>
                <a:latin typeface="+mn-lt"/>
                <a:ea typeface="+mn-ea"/>
                <a:cs typeface="+mn-cs"/>
              </a:rPr>
              <a:t> we need to be more general, thus removing plumage and vocalizations</a:t>
            </a:r>
          </a:p>
          <a:p>
            <a:endParaRPr lang="en-US" dirty="0"/>
          </a:p>
        </p:txBody>
      </p:sp>
      <p:sp>
        <p:nvSpPr>
          <p:cNvPr id="4" name="Slide Number Placeholder 3"/>
          <p:cNvSpPr>
            <a:spLocks noGrp="1"/>
          </p:cNvSpPr>
          <p:nvPr>
            <p:ph type="sldNum" sz="quarter" idx="10"/>
          </p:nvPr>
        </p:nvSpPr>
        <p:spPr/>
        <p:txBody>
          <a:bodyPr/>
          <a:lstStyle/>
          <a:p>
            <a:fld id="{13DE94FE-B093-1B4B-B775-A64BACCB6242}" type="slidenum">
              <a:rPr lang="en-US" smtClean="0"/>
              <a:t>5</a:t>
            </a:fld>
            <a:endParaRPr lang="en-US"/>
          </a:p>
        </p:txBody>
      </p:sp>
    </p:spTree>
    <p:extLst>
      <p:ext uri="{BB962C8B-B14F-4D97-AF65-F5344CB8AC3E}">
        <p14:creationId xmlns:p14="http://schemas.microsoft.com/office/powerpoint/2010/main" val="2881212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What I</a:t>
            </a:r>
            <a:r>
              <a:rPr lang="en-US" sz="1200" kern="1200" baseline="0" dirty="0" smtClean="0">
                <a:solidFill>
                  <a:schemeClr val="tx1"/>
                </a:solidFill>
                <a:effectLst/>
                <a:latin typeface="+mn-lt"/>
                <a:ea typeface="+mn-ea"/>
                <a:cs typeface="+mn-cs"/>
              </a:rPr>
              <a:t> am going to talk about today is the work that we have been doing at the Cornell Lab of Ornithology that takes advantage of human computational skills, and describe our research at the interface between humans and computers that are allowing us to study bird populations at spatial and temporal scales that were </a:t>
            </a:r>
            <a:r>
              <a:rPr lang="en-US" sz="1200" kern="1200" baseline="0" dirty="0" err="1" smtClean="0">
                <a:solidFill>
                  <a:schemeClr val="tx1"/>
                </a:solidFill>
                <a:effectLst/>
                <a:latin typeface="+mn-lt"/>
                <a:ea typeface="+mn-ea"/>
                <a:cs typeface="+mn-cs"/>
              </a:rPr>
              <a:t>previoulsy</a:t>
            </a:r>
            <a:r>
              <a:rPr lang="en-US" sz="1200" kern="1200" baseline="0" dirty="0" smtClean="0">
                <a:solidFill>
                  <a:schemeClr val="tx1"/>
                </a:solidFill>
                <a:effectLst/>
                <a:latin typeface="+mn-lt"/>
                <a:ea typeface="+mn-ea"/>
                <a:cs typeface="+mn-cs"/>
              </a:rPr>
              <a:t> unimaginable.</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eBird is part of the growing field of human computation, which focuses on harnessing human intelligence to solve computational problems that are beyond the scope of existing Artificial Intelligence (AI) algorithms (ADD LAW CITATION). Many of these services use the web and include game-based approaches such as the ESP Game, which has collected millions of image labels (von </a:t>
            </a:r>
            <a:r>
              <a:rPr lang="en-US" sz="1200" kern="1200" dirty="0" err="1" smtClean="0">
                <a:solidFill>
                  <a:schemeClr val="tx1"/>
                </a:solidFill>
                <a:effectLst/>
                <a:latin typeface="+mn-lt"/>
                <a:ea typeface="+mn-ea"/>
                <a:cs typeface="+mn-cs"/>
              </a:rPr>
              <a:t>Ahn</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Dabbish</a:t>
            </a:r>
            <a:r>
              <a:rPr lang="en-US" sz="1200" kern="1200" dirty="0" smtClean="0">
                <a:solidFill>
                  <a:schemeClr val="tx1"/>
                </a:solidFill>
                <a:effectLst/>
                <a:latin typeface="+mn-lt"/>
                <a:ea typeface="+mn-ea"/>
                <a:cs typeface="+mn-cs"/>
              </a:rPr>
              <a:t> xxx); protein folding  in the game </a:t>
            </a:r>
            <a:r>
              <a:rPr lang="en-US" sz="1200" kern="1200" dirty="0" err="1" smtClean="0">
                <a:solidFill>
                  <a:schemeClr val="tx1"/>
                </a:solidFill>
                <a:effectLst/>
                <a:latin typeface="+mn-lt"/>
                <a:ea typeface="+mn-ea"/>
                <a:cs typeface="+mn-cs"/>
              </a:rPr>
              <a:t>FoldIt</a:t>
            </a:r>
            <a:r>
              <a:rPr lang="en-US" sz="1200" kern="1200" dirty="0" smtClean="0">
                <a:solidFill>
                  <a:schemeClr val="tx1"/>
                </a:solidFill>
                <a:effectLst/>
                <a:latin typeface="+mn-lt"/>
                <a:ea typeface="+mn-ea"/>
                <a:cs typeface="+mn-cs"/>
              </a:rPr>
              <a:t> (Cooper et. Al xxx); Galaxy Zoo, which has engaged more than 200,000 participants who have classified more than 100 million galaxies collected during the Sloan Digital Sky Survey (</a:t>
            </a:r>
            <a:r>
              <a:rPr lang="en-US" sz="1200" kern="1200" dirty="0" err="1" smtClean="0">
                <a:solidFill>
                  <a:schemeClr val="tx1"/>
                </a:solidFill>
                <a:effectLst/>
                <a:latin typeface="+mn-lt"/>
                <a:ea typeface="+mn-ea"/>
                <a:cs typeface="+mn-cs"/>
              </a:rPr>
              <a:t>Raddick</a:t>
            </a:r>
            <a:r>
              <a:rPr lang="en-US" sz="1200" kern="1200" dirty="0" smtClean="0">
                <a:solidFill>
                  <a:schemeClr val="tx1"/>
                </a:solidFill>
                <a:effectLst/>
                <a:latin typeface="+mn-lt"/>
                <a:ea typeface="+mn-ea"/>
                <a:cs typeface="+mn-cs"/>
              </a:rPr>
              <a:t> et. Al xxx); and </a:t>
            </a:r>
            <a:r>
              <a:rPr lang="en-US" sz="1200" kern="1200" dirty="0" err="1" smtClean="0">
                <a:solidFill>
                  <a:schemeClr val="tx1"/>
                </a:solidFill>
                <a:effectLst/>
                <a:latin typeface="+mn-lt"/>
                <a:ea typeface="+mn-ea"/>
                <a:cs typeface="+mn-cs"/>
              </a:rPr>
              <a:t>reCAPTCHA</a:t>
            </a:r>
            <a:r>
              <a:rPr lang="en-US" sz="1200" kern="1200" dirty="0" smtClean="0">
                <a:solidFill>
                  <a:schemeClr val="tx1"/>
                </a:solidFill>
                <a:effectLst/>
                <a:latin typeface="+mn-lt"/>
                <a:ea typeface="+mn-ea"/>
                <a:cs typeface="+mn-cs"/>
              </a:rPr>
              <a:t> which provides security measures on the web while transcribing old print material one word at a time (von </a:t>
            </a:r>
            <a:r>
              <a:rPr lang="en-US" sz="1200" kern="1200" dirty="0" err="1" smtClean="0">
                <a:solidFill>
                  <a:schemeClr val="tx1"/>
                </a:solidFill>
                <a:effectLst/>
                <a:latin typeface="+mn-lt"/>
                <a:ea typeface="+mn-ea"/>
                <a:cs typeface="+mn-cs"/>
              </a:rPr>
              <a:t>Ahn</a:t>
            </a:r>
            <a:r>
              <a:rPr lang="en-US" sz="1200" kern="1200" dirty="0" smtClean="0">
                <a:solidFill>
                  <a:schemeClr val="tx1"/>
                </a:solidFill>
                <a:effectLst/>
                <a:latin typeface="+mn-lt"/>
                <a:ea typeface="+mn-ea"/>
                <a:cs typeface="+mn-cs"/>
              </a:rPr>
              <a:t> et. al 2004). </a:t>
            </a:r>
          </a:p>
          <a:p>
            <a:r>
              <a:rPr lang="en-US" sz="1200" kern="1200" dirty="0" smtClean="0">
                <a:solidFill>
                  <a:schemeClr val="tx1"/>
                </a:solidFill>
                <a:effectLst/>
                <a:latin typeface="+mn-lt"/>
                <a:ea typeface="+mn-ea"/>
                <a:cs typeface="+mn-cs"/>
              </a:rPr>
              <a:t> you need to say what the purpose is ESP is to label images, </a:t>
            </a:r>
            <a:r>
              <a:rPr lang="en-US" sz="1200" kern="1200" dirty="0" err="1" smtClean="0">
                <a:solidFill>
                  <a:schemeClr val="tx1"/>
                </a:solidFill>
                <a:effectLst/>
                <a:latin typeface="+mn-lt"/>
                <a:ea typeface="+mn-ea"/>
                <a:cs typeface="+mn-cs"/>
              </a:rPr>
              <a:t>foldit</a:t>
            </a:r>
            <a:r>
              <a:rPr lang="en-US" sz="1200" kern="1200" dirty="0" smtClean="0">
                <a:solidFill>
                  <a:schemeClr val="tx1"/>
                </a:solidFill>
                <a:effectLst/>
                <a:latin typeface="+mn-lt"/>
                <a:ea typeface="+mn-ea"/>
                <a:cs typeface="+mn-cs"/>
              </a:rPr>
              <a:t> is to what?</a:t>
            </a:r>
          </a:p>
          <a:p>
            <a:endParaRPr lang="en-US" dirty="0"/>
          </a:p>
        </p:txBody>
      </p:sp>
      <p:sp>
        <p:nvSpPr>
          <p:cNvPr id="4" name="Slide Number Placeholder 3"/>
          <p:cNvSpPr>
            <a:spLocks noGrp="1"/>
          </p:cNvSpPr>
          <p:nvPr>
            <p:ph type="sldNum" sz="quarter" idx="10"/>
          </p:nvPr>
        </p:nvSpPr>
        <p:spPr/>
        <p:txBody>
          <a:bodyPr/>
          <a:lstStyle/>
          <a:p>
            <a:fld id="{13DE94FE-B093-1B4B-B775-A64BACCB6242}" type="slidenum">
              <a:rPr lang="en-US" smtClean="0"/>
              <a:t>6</a:t>
            </a:fld>
            <a:endParaRPr lang="en-US"/>
          </a:p>
        </p:txBody>
      </p:sp>
    </p:spTree>
    <p:extLst>
      <p:ext uri="{BB962C8B-B14F-4D97-AF65-F5344CB8AC3E}">
        <p14:creationId xmlns:p14="http://schemas.microsoft.com/office/powerpoint/2010/main" val="2132774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call this integration of human computing and machine computing a human computer learning network.</a:t>
            </a:r>
          </a:p>
          <a:p>
            <a:r>
              <a:rPr lang="en-US" dirty="0" smtClean="0"/>
              <a:t>In this</a:t>
            </a:r>
            <a:r>
              <a:rPr lang="en-US" baseline="0" dirty="0" smtClean="0"/>
              <a:t> case we take advantage of birdwatcher’s ability to identify and count birds, the Internet to connect to a global network of birdwatchers, databases to store data, and new AI techniques to not only provide maps and visualizations of the data but to also feed back to the </a:t>
            </a:r>
            <a:r>
              <a:rPr lang="en-US" baseline="0" dirty="0" err="1" smtClean="0"/>
              <a:t>birdwathcers</a:t>
            </a:r>
            <a:r>
              <a:rPr lang="en-US" baseline="0" dirty="0" smtClean="0"/>
              <a:t> information about their observations</a:t>
            </a:r>
            <a:endParaRPr lang="en-US" dirty="0"/>
          </a:p>
        </p:txBody>
      </p:sp>
      <p:sp>
        <p:nvSpPr>
          <p:cNvPr id="4" name="Slide Number Placeholder 3"/>
          <p:cNvSpPr>
            <a:spLocks noGrp="1"/>
          </p:cNvSpPr>
          <p:nvPr>
            <p:ph type="sldNum" sz="quarter" idx="10"/>
          </p:nvPr>
        </p:nvSpPr>
        <p:spPr/>
        <p:txBody>
          <a:bodyPr/>
          <a:lstStyle/>
          <a:p>
            <a:fld id="{B6CFF0EA-F0FA-4AB0-9E9E-832FCF7FD5C8}" type="slidenum">
              <a:rPr lang="en-US" smtClean="0"/>
              <a:pPr/>
              <a:t>7</a:t>
            </a:fld>
            <a:endParaRPr lang="en-US"/>
          </a:p>
        </p:txBody>
      </p:sp>
    </p:spTree>
    <p:extLst>
      <p:ext uri="{BB962C8B-B14F-4D97-AF65-F5344CB8AC3E}">
        <p14:creationId xmlns:p14="http://schemas.microsoft.com/office/powerpoint/2010/main" val="2969927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more than two-hundred years the public has contributed significantly to our understanding of bird identification, distribution, and abundance (</a:t>
            </a:r>
            <a:r>
              <a:rPr lang="en-US" sz="1200" u="none" strike="noStrike" kern="1200" dirty="0" smtClean="0">
                <a:solidFill>
                  <a:schemeClr val="tx1"/>
                </a:solidFill>
                <a:effectLst/>
                <a:latin typeface="+mn-lt"/>
                <a:ea typeface="+mn-ea"/>
                <a:cs typeface="+mn-cs"/>
                <a:hlinkClick r:id="rId3" action="ppaction://hlinkfile" tooltip="Barrow, 1998 #601"/>
              </a:rPr>
              <a:t>Barrow 1998</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Building on this tradition, eBird (</a:t>
            </a:r>
            <a:r>
              <a:rPr lang="en-US" sz="1200" u="sng" kern="1200" dirty="0" smtClean="0">
                <a:solidFill>
                  <a:schemeClr val="tx1"/>
                </a:solidFill>
                <a:effectLst/>
                <a:latin typeface="+mn-lt"/>
                <a:ea typeface="+mn-ea"/>
                <a:cs typeface="+mn-cs"/>
                <a:hlinkClick r:id="rId4"/>
              </a:rPr>
              <a:t>http://ebird.org</a:t>
            </a:r>
            <a:r>
              <a:rPr lang="en-US" sz="1200" kern="1200" dirty="0" smtClean="0">
                <a:solidFill>
                  <a:schemeClr val="tx1"/>
                </a:solidFill>
                <a:effectLst/>
                <a:latin typeface="+mn-lt"/>
                <a:ea typeface="+mn-ea"/>
                <a:cs typeface="+mn-cs"/>
              </a:rPr>
              <a:t>) is a citizen-science project that takes advantage of numerous information technologies to engage a global network of bird watchers to report their bird observations to a central database.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ED7D252C-4CBE-461E-B9CB-A0206888199F}"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390616F9-1D82-9640-85F2-536319F3D61F}" type="slidenum">
              <a:rPr lang="en-US" smtClean="0"/>
              <a:pPr>
                <a:defRPr/>
              </a:pPr>
              <a:t>10</a:t>
            </a:fld>
            <a:endParaRPr lang="en-US"/>
          </a:p>
        </p:txBody>
      </p:sp>
    </p:spTree>
    <p:extLst>
      <p:ext uri="{BB962C8B-B14F-4D97-AF65-F5344CB8AC3E}">
        <p14:creationId xmlns:p14="http://schemas.microsoft.com/office/powerpoint/2010/main" val="4146200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A42F66-D604-4161-B8CA-82D222AF99CE}" type="datetimeFigureOut">
              <a:rPr lang="en-US" smtClean="0"/>
              <a:pPr/>
              <a:t>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BADE09-D699-425D-BFEE-75EC1080D5A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A42F66-D604-4161-B8CA-82D222AF99CE}" type="datetimeFigureOut">
              <a:rPr lang="en-US" smtClean="0"/>
              <a:pPr/>
              <a:t>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BADE09-D699-425D-BFEE-75EC1080D5A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A42F66-D604-4161-B8CA-82D222AF99CE}" type="datetimeFigureOut">
              <a:rPr lang="en-US" smtClean="0"/>
              <a:pPr/>
              <a:t>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BADE09-D699-425D-BFEE-75EC1080D5A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2" name="Title 11"/>
          <p:cNvSpPr>
            <a:spLocks noGrp="1"/>
          </p:cNvSpPr>
          <p:nvPr>
            <p:ph type="title"/>
          </p:nvPr>
        </p:nvSpPr>
        <p:spPr>
          <a:xfrm>
            <a:off x="237067" y="419100"/>
            <a:ext cx="8686800" cy="715962"/>
          </a:xfrm>
          <a:prstGeom prst="rect">
            <a:avLst/>
          </a:prstGeom>
        </p:spPr>
        <p:txBody>
          <a:bodyPr vert="horz"/>
          <a:lstStyle>
            <a:lvl1pPr>
              <a:defRPr sz="2800">
                <a:solidFill>
                  <a:srgbClr val="FFFFFF"/>
                </a:solidFill>
              </a:defRPr>
            </a:lvl1pPr>
          </a:lstStyle>
          <a:p>
            <a:r>
              <a:rPr lang="en-US" dirty="0" smtClean="0"/>
              <a:t>Click to edit Master title style</a:t>
            </a:r>
            <a:endParaRPr lang="en-US" dirty="0"/>
          </a:p>
        </p:txBody>
      </p:sp>
      <p:sp>
        <p:nvSpPr>
          <p:cNvPr id="14" name="Content Placeholder 13"/>
          <p:cNvSpPr>
            <a:spLocks noGrp="1"/>
          </p:cNvSpPr>
          <p:nvPr>
            <p:ph sz="quarter" idx="10"/>
          </p:nvPr>
        </p:nvSpPr>
        <p:spPr>
          <a:xfrm>
            <a:off x="237067" y="1371600"/>
            <a:ext cx="8686800" cy="5029200"/>
          </a:xfrm>
          <a:prstGeom prst="rect">
            <a:avLst/>
          </a:prstGeom>
        </p:spPr>
        <p:txBody>
          <a:bodyPr vert="horz"/>
          <a:lstStyle>
            <a:lvl1pPr>
              <a:spcAft>
                <a:spcPts val="600"/>
              </a:spcAft>
              <a:defRPr sz="1800"/>
            </a:lvl1pPr>
            <a:lvl2pPr>
              <a:spcAft>
                <a:spcPts val="600"/>
              </a:spcAft>
              <a:defRPr sz="1800"/>
            </a:lvl2pPr>
            <a:lvl3pPr>
              <a:spcAft>
                <a:spcPts val="600"/>
              </a:spcAft>
              <a:defRPr sz="1800"/>
            </a:lvl3pPr>
            <a:lvl4pPr>
              <a:spcAft>
                <a:spcPts val="600"/>
              </a:spcAft>
              <a:defRPr sz="1800"/>
            </a:lvl4pPr>
            <a:lvl5pPr>
              <a:spcAft>
                <a:spcPts val="600"/>
              </a:spcAft>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41222157"/>
      </p:ext>
    </p:extLst>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12" name="Title 11"/>
          <p:cNvSpPr>
            <a:spLocks noGrp="1"/>
          </p:cNvSpPr>
          <p:nvPr>
            <p:ph type="title"/>
          </p:nvPr>
        </p:nvSpPr>
        <p:spPr>
          <a:xfrm>
            <a:off x="457200" y="381000"/>
            <a:ext cx="8229600" cy="715962"/>
          </a:xfrm>
          <a:prstGeom prst="rect">
            <a:avLst/>
          </a:prstGeom>
        </p:spPr>
        <p:txBody>
          <a:bodyPr vert="horz"/>
          <a:lstStyle/>
          <a:p>
            <a:r>
              <a:rPr lang="en-US" smtClean="0"/>
              <a:t>Click to edit Master title style</a:t>
            </a:r>
            <a:endParaRPr lang="en-US"/>
          </a:p>
        </p:txBody>
      </p:sp>
      <p:sp>
        <p:nvSpPr>
          <p:cNvPr id="14" name="Content Placeholder 13"/>
          <p:cNvSpPr>
            <a:spLocks noGrp="1"/>
          </p:cNvSpPr>
          <p:nvPr>
            <p:ph sz="quarter" idx="10"/>
          </p:nvPr>
        </p:nvSpPr>
        <p:spPr>
          <a:xfrm>
            <a:off x="457200" y="1371600"/>
            <a:ext cx="8229600" cy="5029200"/>
          </a:xfrm>
          <a:prstGeom prst="rect">
            <a:avLst/>
          </a:prstGeom>
        </p:spPr>
        <p:txBody>
          <a:bodyPr vert="horz"/>
          <a:lstStyle>
            <a:lvl1pPr>
              <a:spcAft>
                <a:spcPts val="600"/>
              </a:spcAft>
              <a:defRPr sz="2200"/>
            </a:lvl1pPr>
            <a:lvl2pPr>
              <a:spcAft>
                <a:spcPts val="600"/>
              </a:spcAft>
              <a:defRPr sz="2200"/>
            </a:lvl2pPr>
            <a:lvl3pPr>
              <a:spcAft>
                <a:spcPts val="600"/>
              </a:spcAft>
              <a:defRPr sz="2200"/>
            </a:lvl3pPr>
            <a:lvl4pPr>
              <a:spcAft>
                <a:spcPts val="600"/>
              </a:spcAft>
              <a:defRPr sz="2200"/>
            </a:lvl4pPr>
            <a:lvl5pPr>
              <a:spcAft>
                <a:spcPts val="600"/>
              </a:spcAft>
              <a:defRPr sz="2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12" name="Title 11"/>
          <p:cNvSpPr>
            <a:spLocks noGrp="1"/>
          </p:cNvSpPr>
          <p:nvPr>
            <p:ph type="title"/>
          </p:nvPr>
        </p:nvSpPr>
        <p:spPr>
          <a:xfrm>
            <a:off x="237067" y="419100"/>
            <a:ext cx="8686800" cy="715962"/>
          </a:xfrm>
          <a:prstGeom prst="rect">
            <a:avLst/>
          </a:prstGeom>
        </p:spPr>
        <p:txBody>
          <a:bodyPr vert="horz"/>
          <a:lstStyle>
            <a:lvl1pPr>
              <a:defRPr sz="2800">
                <a:solidFill>
                  <a:srgbClr val="FFFFFF"/>
                </a:solidFill>
              </a:defRPr>
            </a:lvl1pPr>
          </a:lstStyle>
          <a:p>
            <a:r>
              <a:rPr lang="en-US" dirty="0" smtClean="0"/>
              <a:t>Click to edit Master title style</a:t>
            </a:r>
            <a:endParaRPr lang="en-US" dirty="0"/>
          </a:p>
        </p:txBody>
      </p:sp>
      <p:sp>
        <p:nvSpPr>
          <p:cNvPr id="14" name="Content Placeholder 13"/>
          <p:cNvSpPr>
            <a:spLocks noGrp="1"/>
          </p:cNvSpPr>
          <p:nvPr>
            <p:ph sz="quarter" idx="10"/>
          </p:nvPr>
        </p:nvSpPr>
        <p:spPr>
          <a:xfrm>
            <a:off x="237067" y="1371600"/>
            <a:ext cx="8686800" cy="5029200"/>
          </a:xfrm>
          <a:prstGeom prst="rect">
            <a:avLst/>
          </a:prstGeom>
        </p:spPr>
        <p:txBody>
          <a:bodyPr vert="horz"/>
          <a:lstStyle>
            <a:lvl1pPr>
              <a:spcAft>
                <a:spcPts val="600"/>
              </a:spcAft>
              <a:defRPr sz="1800"/>
            </a:lvl1pPr>
            <a:lvl2pPr>
              <a:spcAft>
                <a:spcPts val="600"/>
              </a:spcAft>
              <a:defRPr sz="1800"/>
            </a:lvl2pPr>
            <a:lvl3pPr>
              <a:spcAft>
                <a:spcPts val="600"/>
              </a:spcAft>
              <a:defRPr sz="1800"/>
            </a:lvl3pPr>
            <a:lvl4pPr>
              <a:spcAft>
                <a:spcPts val="600"/>
              </a:spcAft>
              <a:defRPr sz="1800"/>
            </a:lvl4pPr>
            <a:lvl5pPr>
              <a:spcAft>
                <a:spcPts val="600"/>
              </a:spcAft>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12" name="Title 11"/>
          <p:cNvSpPr>
            <a:spLocks noGrp="1"/>
          </p:cNvSpPr>
          <p:nvPr>
            <p:ph type="title"/>
          </p:nvPr>
        </p:nvSpPr>
        <p:spPr>
          <a:xfrm>
            <a:off x="457200" y="381000"/>
            <a:ext cx="8229600" cy="715962"/>
          </a:xfrm>
          <a:prstGeom prst="rect">
            <a:avLst/>
          </a:prstGeom>
        </p:spPr>
        <p:txBody>
          <a:bodyPr vert="horz"/>
          <a:lstStyle/>
          <a:p>
            <a:r>
              <a:rPr lang="en-US" smtClean="0"/>
              <a:t>Click to edit Master title style</a:t>
            </a:r>
            <a:endParaRPr lang="en-US"/>
          </a:p>
        </p:txBody>
      </p:sp>
      <p:sp>
        <p:nvSpPr>
          <p:cNvPr id="14" name="Content Placeholder 13"/>
          <p:cNvSpPr>
            <a:spLocks noGrp="1"/>
          </p:cNvSpPr>
          <p:nvPr>
            <p:ph sz="quarter" idx="10"/>
          </p:nvPr>
        </p:nvSpPr>
        <p:spPr>
          <a:xfrm>
            <a:off x="457200" y="1371600"/>
            <a:ext cx="8229600" cy="5029200"/>
          </a:xfrm>
          <a:prstGeom prst="rect">
            <a:avLst/>
          </a:prstGeom>
        </p:spPr>
        <p:txBody>
          <a:bodyPr vert="horz"/>
          <a:lstStyle>
            <a:lvl1pPr>
              <a:spcAft>
                <a:spcPts val="600"/>
              </a:spcAft>
              <a:defRPr sz="2200"/>
            </a:lvl1pPr>
            <a:lvl2pPr>
              <a:spcAft>
                <a:spcPts val="600"/>
              </a:spcAft>
              <a:defRPr sz="2200"/>
            </a:lvl2pPr>
            <a:lvl3pPr>
              <a:spcAft>
                <a:spcPts val="600"/>
              </a:spcAft>
              <a:defRPr sz="2200"/>
            </a:lvl3pPr>
            <a:lvl4pPr>
              <a:spcAft>
                <a:spcPts val="600"/>
              </a:spcAft>
              <a:defRPr sz="2200"/>
            </a:lvl4pPr>
            <a:lvl5pPr>
              <a:spcAft>
                <a:spcPts val="600"/>
              </a:spcAft>
              <a:defRPr sz="2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0_Title Only">
    <p:spTree>
      <p:nvGrpSpPr>
        <p:cNvPr id="1" name=""/>
        <p:cNvGrpSpPr/>
        <p:nvPr/>
      </p:nvGrpSpPr>
      <p:grpSpPr>
        <a:xfrm>
          <a:off x="0" y="0"/>
          <a:ext cx="0" cy="0"/>
          <a:chOff x="0" y="0"/>
          <a:chExt cx="0" cy="0"/>
        </a:xfrm>
      </p:grpSpPr>
      <p:sp>
        <p:nvSpPr>
          <p:cNvPr id="12" name="Title 11"/>
          <p:cNvSpPr>
            <a:spLocks noGrp="1"/>
          </p:cNvSpPr>
          <p:nvPr>
            <p:ph type="title"/>
          </p:nvPr>
        </p:nvSpPr>
        <p:spPr>
          <a:xfrm>
            <a:off x="237067" y="419100"/>
            <a:ext cx="8686800" cy="715962"/>
          </a:xfrm>
          <a:prstGeom prst="rect">
            <a:avLst/>
          </a:prstGeom>
        </p:spPr>
        <p:txBody>
          <a:bodyPr vert="horz"/>
          <a:lstStyle>
            <a:lvl1pPr>
              <a:defRPr sz="2800">
                <a:solidFill>
                  <a:srgbClr val="FFFFFF"/>
                </a:solidFill>
              </a:defRPr>
            </a:lvl1pPr>
          </a:lstStyle>
          <a:p>
            <a:r>
              <a:rPr lang="en-US" dirty="0" smtClean="0"/>
              <a:t>Click to edit Master title style</a:t>
            </a:r>
            <a:endParaRPr lang="en-US" dirty="0"/>
          </a:p>
        </p:txBody>
      </p:sp>
      <p:sp>
        <p:nvSpPr>
          <p:cNvPr id="14" name="Content Placeholder 13"/>
          <p:cNvSpPr>
            <a:spLocks noGrp="1"/>
          </p:cNvSpPr>
          <p:nvPr>
            <p:ph sz="quarter" idx="10"/>
          </p:nvPr>
        </p:nvSpPr>
        <p:spPr>
          <a:xfrm>
            <a:off x="237067" y="1371600"/>
            <a:ext cx="8686800" cy="5029200"/>
          </a:xfrm>
          <a:prstGeom prst="rect">
            <a:avLst/>
          </a:prstGeom>
        </p:spPr>
        <p:txBody>
          <a:bodyPr vert="horz"/>
          <a:lstStyle>
            <a:lvl1pPr>
              <a:spcAft>
                <a:spcPts val="600"/>
              </a:spcAft>
              <a:defRPr sz="1800"/>
            </a:lvl1pPr>
            <a:lvl2pPr>
              <a:spcAft>
                <a:spcPts val="600"/>
              </a:spcAft>
              <a:defRPr sz="1800"/>
            </a:lvl2pPr>
            <a:lvl3pPr>
              <a:spcAft>
                <a:spcPts val="600"/>
              </a:spcAft>
              <a:defRPr sz="1800"/>
            </a:lvl3pPr>
            <a:lvl4pPr>
              <a:spcAft>
                <a:spcPts val="600"/>
              </a:spcAft>
              <a:defRPr sz="1800"/>
            </a:lvl4pPr>
            <a:lvl5pPr>
              <a:spcAft>
                <a:spcPts val="600"/>
              </a:spcAft>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2" name="Title 11"/>
          <p:cNvSpPr>
            <a:spLocks noGrp="1"/>
          </p:cNvSpPr>
          <p:nvPr>
            <p:ph type="title"/>
          </p:nvPr>
        </p:nvSpPr>
        <p:spPr>
          <a:xfrm>
            <a:off x="457200" y="381000"/>
            <a:ext cx="8229600" cy="715962"/>
          </a:xfrm>
          <a:prstGeom prst="rect">
            <a:avLst/>
          </a:prstGeom>
        </p:spPr>
        <p:txBody>
          <a:bodyPr vert="horz"/>
          <a:lstStyle/>
          <a:p>
            <a:r>
              <a:rPr lang="en-US" smtClean="0"/>
              <a:t>Click to edit Master title style</a:t>
            </a:r>
            <a:endParaRPr lang="en-US"/>
          </a:p>
        </p:txBody>
      </p:sp>
      <p:sp>
        <p:nvSpPr>
          <p:cNvPr id="14" name="Content Placeholder 13"/>
          <p:cNvSpPr>
            <a:spLocks noGrp="1"/>
          </p:cNvSpPr>
          <p:nvPr>
            <p:ph sz="quarter" idx="10"/>
          </p:nvPr>
        </p:nvSpPr>
        <p:spPr>
          <a:xfrm>
            <a:off x="457200" y="1371600"/>
            <a:ext cx="8229600" cy="5029200"/>
          </a:xfrm>
          <a:prstGeom prst="rect">
            <a:avLst/>
          </a:prstGeom>
        </p:spPr>
        <p:txBody>
          <a:bodyPr vert="horz"/>
          <a:lstStyle>
            <a:lvl1pPr>
              <a:spcAft>
                <a:spcPts val="600"/>
              </a:spcAft>
              <a:defRPr sz="2200"/>
            </a:lvl1pPr>
            <a:lvl2pPr>
              <a:spcAft>
                <a:spcPts val="600"/>
              </a:spcAft>
              <a:defRPr sz="2200"/>
            </a:lvl2pPr>
            <a:lvl3pPr>
              <a:spcAft>
                <a:spcPts val="600"/>
              </a:spcAft>
              <a:defRPr sz="2200"/>
            </a:lvl3pPr>
            <a:lvl4pPr>
              <a:spcAft>
                <a:spcPts val="600"/>
              </a:spcAft>
              <a:defRPr sz="2200"/>
            </a:lvl4pPr>
            <a:lvl5pPr>
              <a:spcAft>
                <a:spcPts val="600"/>
              </a:spcAft>
              <a:defRPr sz="2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A42F66-D604-4161-B8CA-82D222AF99CE}" type="datetimeFigureOut">
              <a:rPr lang="en-US" smtClean="0"/>
              <a:pPr/>
              <a:t>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BADE09-D699-425D-BFEE-75EC1080D5A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A42F66-D604-4161-B8CA-82D222AF99CE}" type="datetimeFigureOut">
              <a:rPr lang="en-US" smtClean="0"/>
              <a:pPr/>
              <a:t>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BADE09-D699-425D-BFEE-75EC1080D5A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A42F66-D604-4161-B8CA-82D222AF99CE}" type="datetimeFigureOut">
              <a:rPr lang="en-US" smtClean="0"/>
              <a:pPr/>
              <a:t>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BADE09-D699-425D-BFEE-75EC1080D5A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A42F66-D604-4161-B8CA-82D222AF99CE}" type="datetimeFigureOut">
              <a:rPr lang="en-US" smtClean="0"/>
              <a:pPr/>
              <a:t>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BADE09-D699-425D-BFEE-75EC1080D5A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A42F66-D604-4161-B8CA-82D222AF99CE}" type="datetimeFigureOut">
              <a:rPr lang="en-US" smtClean="0"/>
              <a:pPr/>
              <a:t>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BADE09-D699-425D-BFEE-75EC1080D5A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42F66-D604-4161-B8CA-82D222AF99CE}" type="datetimeFigureOut">
              <a:rPr lang="en-US" smtClean="0"/>
              <a:pPr/>
              <a:t>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BADE09-D699-425D-BFEE-75EC1080D5A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A42F66-D604-4161-B8CA-82D222AF99CE}" type="datetimeFigureOut">
              <a:rPr lang="en-US" smtClean="0"/>
              <a:pPr/>
              <a:t>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BADE09-D699-425D-BFEE-75EC1080D5A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A42F66-D604-4161-B8CA-82D222AF99CE}" type="datetimeFigureOut">
              <a:rPr lang="en-US" smtClean="0"/>
              <a:pPr/>
              <a:t>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BADE09-D699-425D-BFEE-75EC1080D5A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42F66-D604-4161-B8CA-82D222AF99CE}" type="datetimeFigureOut">
              <a:rPr lang="en-US" smtClean="0"/>
              <a:pPr/>
              <a:t>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ADE09-D699-425D-BFEE-75EC1080D5A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7" r:id="rId12"/>
    <p:sldLayoutId id="2147483679" r:id="rId13"/>
    <p:sldLayoutId id="2147483680" r:id="rId14"/>
    <p:sldLayoutId id="2147483682" r:id="rId15"/>
    <p:sldLayoutId id="2147483685" r:id="rId16"/>
    <p:sldLayoutId id="2147483687"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1" Type="http://schemas.openxmlformats.org/officeDocument/2006/relationships/image" Target="../media/image20.jpeg"/><Relationship Id="rId12" Type="http://schemas.openxmlformats.org/officeDocument/2006/relationships/oleObject" Target="../embeddings/oleObject4.bin"/><Relationship Id="rId13" Type="http://schemas.openxmlformats.org/officeDocument/2006/relationships/image" Target="../media/image18.png"/><Relationship Id="rId14" Type="http://schemas.openxmlformats.org/officeDocument/2006/relationships/image" Target="../media/image21.png"/><Relationship Id="rId1" Type="http://schemas.openxmlformats.org/officeDocument/2006/relationships/vmlDrawing" Target="../drawings/vmlDrawing1.vml"/><Relationship Id="rId2" Type="http://schemas.openxmlformats.org/officeDocument/2006/relationships/slideLayout" Target="../slideLayouts/slideLayout6.xml"/><Relationship Id="rId3" Type="http://schemas.openxmlformats.org/officeDocument/2006/relationships/notesSlide" Target="../notesSlides/notesSlide10.xml"/><Relationship Id="rId4" Type="http://schemas.openxmlformats.org/officeDocument/2006/relationships/oleObject" Target="../embeddings/oleObject1.bin"/><Relationship Id="rId5" Type="http://schemas.openxmlformats.org/officeDocument/2006/relationships/image" Target="../media/image15.png"/><Relationship Id="rId6" Type="http://schemas.openxmlformats.org/officeDocument/2006/relationships/oleObject" Target="../embeddings/oleObject2.bin"/><Relationship Id="rId7" Type="http://schemas.openxmlformats.org/officeDocument/2006/relationships/image" Target="../media/image16.png"/><Relationship Id="rId8" Type="http://schemas.openxmlformats.org/officeDocument/2006/relationships/image" Target="../media/image19.jpeg"/><Relationship Id="rId9" Type="http://schemas.openxmlformats.org/officeDocument/2006/relationships/oleObject" Target="../embeddings/oleObject3.bin"/><Relationship Id="rId10"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4.pn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21.png"/><Relationship Id="rId7"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7.xml.rels><?xml version="1.0" encoding="UTF-8" standalone="yes"?>
<Relationships xmlns="http://schemas.openxmlformats.org/package/2006/relationships"><Relationship Id="rId11" Type="http://schemas.openxmlformats.org/officeDocument/2006/relationships/image" Target="../media/image39.png"/><Relationship Id="rId12" Type="http://schemas.openxmlformats.org/officeDocument/2006/relationships/image" Target="../media/image40.png"/><Relationship Id="rId13" Type="http://schemas.openxmlformats.org/officeDocument/2006/relationships/image" Target="../media/image41.png"/><Relationship Id="rId1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chart" Target="../charts/char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3.png"/><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chart" Target="../charts/chart2.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chart" Target="../charts/chart4.xml"/></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chart" Target="../charts/char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chart" Target="../charts/char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0" Type="http://schemas.openxmlformats.org/officeDocument/2006/relationships/image" Target="../media/image63.png"/><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1" Type="http://schemas.openxmlformats.org/officeDocument/2006/relationships/slideLayout" Target="../slideLayouts/slideLayout15.xml"/><Relationship Id="rId2"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68.png"/><Relationship Id="rId6"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image" Target="../media/image69.jpeg"/></Relationships>
</file>

<file path=ppt/slides/_rels/slide38.xml.rels><?xml version="1.0" encoding="UTF-8" standalone="yes"?>
<Relationships xmlns="http://schemas.openxmlformats.org/package/2006/relationships"><Relationship Id="rId11" Type="http://schemas.openxmlformats.org/officeDocument/2006/relationships/image" Target="../media/image79.jpeg"/><Relationship Id="rId12" Type="http://schemas.openxmlformats.org/officeDocument/2006/relationships/image" Target="../media/image80.jpeg"/><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67.png"/><Relationship Id="rId4" Type="http://schemas.openxmlformats.org/officeDocument/2006/relationships/image" Target="../media/image72.gif"/><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76.png"/><Relationship Id="rId9" Type="http://schemas.openxmlformats.org/officeDocument/2006/relationships/image" Target="../media/image77.png"/><Relationship Id="rId10" Type="http://schemas.openxmlformats.org/officeDocument/2006/relationships/image" Target="../media/image7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gif"/></Relationships>
</file>

<file path=ppt/slides/_rels/slide46.xml.rels><?xml version="1.0" encoding="UTF-8" standalone="yes"?>
<Relationships xmlns="http://schemas.openxmlformats.org/package/2006/relationships"><Relationship Id="rId11" Type="http://schemas.openxmlformats.org/officeDocument/2006/relationships/image" Target="../media/image97.jpeg"/><Relationship Id="rId12" Type="http://schemas.openxmlformats.org/officeDocument/2006/relationships/image" Target="../media/image98.jpeg"/><Relationship Id="rId13" Type="http://schemas.openxmlformats.org/officeDocument/2006/relationships/image" Target="../media/image99.png"/><Relationship Id="rId14" Type="http://schemas.openxmlformats.org/officeDocument/2006/relationships/image" Target="../media/image100.jpeg"/><Relationship Id="rId15" Type="http://schemas.openxmlformats.org/officeDocument/2006/relationships/image" Target="../media/image101.jpeg"/><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image" Target="../media/image89.gif"/><Relationship Id="rId4" Type="http://schemas.openxmlformats.org/officeDocument/2006/relationships/image" Target="../media/image90.gif"/><Relationship Id="rId5" Type="http://schemas.openxmlformats.org/officeDocument/2006/relationships/image" Target="../media/image91.png"/><Relationship Id="rId6" Type="http://schemas.openxmlformats.org/officeDocument/2006/relationships/image" Target="../media/image92.jpeg"/><Relationship Id="rId7" Type="http://schemas.openxmlformats.org/officeDocument/2006/relationships/image" Target="../media/image93.jpeg"/><Relationship Id="rId8" Type="http://schemas.openxmlformats.org/officeDocument/2006/relationships/image" Target="../media/image94.png"/><Relationship Id="rId9" Type="http://schemas.openxmlformats.org/officeDocument/2006/relationships/image" Target="../media/image95.jpeg"/><Relationship Id="rId10" Type="http://schemas.openxmlformats.org/officeDocument/2006/relationships/image" Target="../media/image9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87.png"/><Relationship Id="rId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0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0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08.png"/></Relationships>
</file>

<file path=ppt/slides/_rels/slide54.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 Id="rId6" Type="http://schemas.openxmlformats.org/officeDocument/2006/relationships/image" Target="../media/image112.png"/><Relationship Id="rId7"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304800"/>
            <a:ext cx="8610600" cy="1752600"/>
          </a:xfrm>
        </p:spPr>
        <p:txBody>
          <a:bodyPr>
            <a:normAutofit/>
          </a:bodyPr>
          <a:lstStyle/>
          <a:p>
            <a:pPr algn="l"/>
            <a:r>
              <a:rPr lang="en-US" dirty="0" smtClean="0">
                <a:solidFill>
                  <a:srgbClr val="FFFF00"/>
                </a:solidFill>
              </a:rPr>
              <a:t>How To Identify Ducks In Flight</a:t>
            </a:r>
            <a:r>
              <a:rPr lang="en-US" dirty="0" smtClean="0"/>
              <a:t/>
            </a:r>
            <a:br>
              <a:rPr lang="en-US" dirty="0" smtClean="0"/>
            </a:br>
            <a:endParaRPr lang="en-US" dirty="0"/>
          </a:p>
        </p:txBody>
      </p:sp>
      <p:pic>
        <p:nvPicPr>
          <p:cNvPr id="4" name="Picture 3" descr="cornell_lab_logo_long_rev.png"/>
          <p:cNvPicPr>
            <a:picLocks noChangeAspect="1"/>
          </p:cNvPicPr>
          <p:nvPr/>
        </p:nvPicPr>
        <p:blipFill>
          <a:blip r:embed="rId3"/>
          <a:srcRect t="32044" b="39539"/>
          <a:stretch>
            <a:fillRect/>
          </a:stretch>
        </p:blipFill>
        <p:spPr>
          <a:xfrm>
            <a:off x="4745576" y="6096000"/>
            <a:ext cx="3788824" cy="69668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1" y="838200"/>
            <a:ext cx="7984670" cy="5323114"/>
          </a:xfrm>
          <a:prstGeom prst="rect">
            <a:avLst/>
          </a:prstGeom>
        </p:spPr>
      </p:pic>
      <p:sp>
        <p:nvSpPr>
          <p:cNvPr id="5" name="TextBox 4"/>
          <p:cNvSpPr txBox="1"/>
          <p:nvPr/>
        </p:nvSpPr>
        <p:spPr>
          <a:xfrm>
            <a:off x="228600" y="6172200"/>
            <a:ext cx="1502399" cy="400110"/>
          </a:xfrm>
          <a:prstGeom prst="rect">
            <a:avLst/>
          </a:prstGeom>
          <a:noFill/>
        </p:spPr>
        <p:txBody>
          <a:bodyPr wrap="none" rtlCol="0">
            <a:spAutoFit/>
          </a:bodyPr>
          <a:lstStyle/>
          <a:p>
            <a:r>
              <a:rPr lang="en-US" sz="2000" dirty="0" smtClean="0"/>
              <a:t>Steve Kelling</a:t>
            </a:r>
            <a:endParaRPr lang="en-US" sz="2000" dirty="0"/>
          </a:p>
        </p:txBody>
      </p:sp>
    </p:spTree>
    <p:extLst>
      <p:ext uri="{BB962C8B-B14F-4D97-AF65-F5344CB8AC3E}">
        <p14:creationId xmlns:p14="http://schemas.microsoft.com/office/powerpoint/2010/main" val="4173856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5365" y="3429000"/>
            <a:ext cx="4207935" cy="5461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Content Placeholder 2"/>
          <p:cNvSpPr txBox="1">
            <a:spLocks/>
          </p:cNvSpPr>
          <p:nvPr/>
        </p:nvSpPr>
        <p:spPr bwMode="auto">
          <a:xfrm>
            <a:off x="1676399" y="1192882"/>
            <a:ext cx="5299599" cy="762000"/>
          </a:xfrm>
          <a:prstGeom prst="rect">
            <a:avLst/>
          </a:prstGeom>
          <a:noFill/>
          <a:ln w="9525">
            <a:noFill/>
            <a:miter lim="800000"/>
            <a:headEnd/>
            <a:tailEnd/>
          </a:ln>
        </p:spPr>
        <p:txBody>
          <a:bodyPr>
            <a:prstTxWarp prst="textNoShape">
              <a:avLst/>
            </a:prstTxWarp>
          </a:bodyPr>
          <a:lstStyle/>
          <a:p>
            <a:pPr marL="342900" indent="-342900">
              <a:spcBef>
                <a:spcPct val="20000"/>
              </a:spcBef>
              <a:spcAft>
                <a:spcPts val="600"/>
              </a:spcAft>
              <a:buFont typeface="Arial" charset="0"/>
              <a:buNone/>
            </a:pPr>
            <a:r>
              <a:rPr lang="en-US" sz="2800" dirty="0" smtClean="0">
                <a:solidFill>
                  <a:srgbClr val="FFFFFF"/>
                </a:solidFill>
                <a:latin typeface="Arial"/>
                <a:ea typeface="Arial" charset="0"/>
                <a:cs typeface="Arial"/>
              </a:rPr>
              <a:t>More than</a:t>
            </a:r>
            <a:r>
              <a:rPr lang="en-US" sz="2800" dirty="0">
                <a:solidFill>
                  <a:srgbClr val="FFFFFF"/>
                </a:solidFill>
                <a:latin typeface="Arial"/>
                <a:ea typeface="Arial" charset="0"/>
                <a:cs typeface="Arial"/>
              </a:rPr>
              <a:t>…</a:t>
            </a:r>
          </a:p>
        </p:txBody>
      </p:sp>
      <p:sp>
        <p:nvSpPr>
          <p:cNvPr id="5" name="Content Placeholder 2"/>
          <p:cNvSpPr txBox="1">
            <a:spLocks/>
          </p:cNvSpPr>
          <p:nvPr/>
        </p:nvSpPr>
        <p:spPr bwMode="auto">
          <a:xfrm>
            <a:off x="1938865" y="2514600"/>
            <a:ext cx="5604935" cy="4495800"/>
          </a:xfrm>
          <a:prstGeom prst="rect">
            <a:avLst/>
          </a:prstGeom>
          <a:noFill/>
          <a:ln w="9525">
            <a:noFill/>
            <a:miter lim="800000"/>
            <a:headEnd/>
            <a:tailEnd/>
          </a:ln>
        </p:spPr>
        <p:txBody>
          <a:bodyPr>
            <a:prstTxWarp prst="textNoShape">
              <a:avLst/>
            </a:prstTxWarp>
          </a:bodyPr>
          <a:lstStyle/>
          <a:p>
            <a:pPr marL="342900" indent="-342900">
              <a:spcBef>
                <a:spcPct val="20000"/>
              </a:spcBef>
              <a:spcAft>
                <a:spcPts val="2400"/>
              </a:spcAft>
            </a:pPr>
            <a:r>
              <a:rPr lang="en-US" sz="3200" dirty="0" smtClean="0">
                <a:solidFill>
                  <a:srgbClr val="FFFFFF"/>
                </a:solidFill>
                <a:latin typeface="Arial"/>
                <a:ea typeface="Arial" charset="0"/>
                <a:cs typeface="Arial"/>
              </a:rPr>
              <a:t>8.14 </a:t>
            </a:r>
            <a:r>
              <a:rPr lang="en-US" sz="3200" dirty="0">
                <a:solidFill>
                  <a:srgbClr val="FFFFFF"/>
                </a:solidFill>
                <a:latin typeface="Arial"/>
                <a:ea typeface="Arial" charset="0"/>
                <a:cs typeface="Arial"/>
              </a:rPr>
              <a:t>million checklists</a:t>
            </a:r>
          </a:p>
          <a:p>
            <a:pPr marL="342900" indent="-342900">
              <a:spcBef>
                <a:spcPct val="20000"/>
              </a:spcBef>
              <a:spcAft>
                <a:spcPts val="2400"/>
              </a:spcAft>
            </a:pPr>
            <a:r>
              <a:rPr lang="en-US" sz="3200" b="1" dirty="0" smtClean="0">
                <a:latin typeface="Arial"/>
                <a:ea typeface="Arial" charset="0"/>
                <a:cs typeface="Arial"/>
              </a:rPr>
              <a:t>113 </a:t>
            </a:r>
            <a:r>
              <a:rPr lang="en-US" sz="2800" dirty="0" smtClean="0">
                <a:latin typeface="Arial"/>
                <a:ea typeface="Arial" charset="0"/>
                <a:cs typeface="Arial"/>
              </a:rPr>
              <a:t>million observations</a:t>
            </a:r>
            <a:r>
              <a:rPr lang="en-US" sz="2800" dirty="0" smtClean="0">
                <a:solidFill>
                  <a:schemeClr val="accent1">
                    <a:lumMod val="60000"/>
                    <a:lumOff val="40000"/>
                  </a:schemeClr>
                </a:solidFill>
                <a:latin typeface="Arial"/>
                <a:ea typeface="Arial" charset="0"/>
                <a:cs typeface="Arial"/>
              </a:rPr>
              <a:t> </a:t>
            </a:r>
          </a:p>
          <a:p>
            <a:pPr marL="342900" indent="-342900">
              <a:spcBef>
                <a:spcPct val="20000"/>
              </a:spcBef>
              <a:spcAft>
                <a:spcPts val="2400"/>
              </a:spcAft>
            </a:pPr>
            <a:r>
              <a:rPr lang="en-US" sz="2800" dirty="0" smtClean="0">
                <a:solidFill>
                  <a:srgbClr val="FFFFFF"/>
                </a:solidFill>
                <a:latin typeface="Arial"/>
                <a:ea typeface="Arial" charset="0"/>
                <a:cs typeface="Arial"/>
              </a:rPr>
              <a:t>1.3 million locations</a:t>
            </a:r>
          </a:p>
          <a:p>
            <a:pPr marL="342900" indent="-342900">
              <a:spcBef>
                <a:spcPct val="20000"/>
              </a:spcBef>
              <a:spcAft>
                <a:spcPts val="2400"/>
              </a:spcAft>
            </a:pPr>
            <a:r>
              <a:rPr lang="en-US" sz="2800" dirty="0" smtClean="0">
                <a:solidFill>
                  <a:srgbClr val="FFFFFF"/>
                </a:solidFill>
                <a:latin typeface="Arial"/>
                <a:ea typeface="Arial" charset="0"/>
                <a:cs typeface="Arial"/>
              </a:rPr>
              <a:t>9751 species</a:t>
            </a:r>
          </a:p>
        </p:txBody>
      </p:sp>
      <p:pic>
        <p:nvPicPr>
          <p:cNvPr id="6" name="Picture 5" descr="logo_ebird_rev.png"/>
          <p:cNvPicPr>
            <a:picLocks noChangeAspect="1"/>
          </p:cNvPicPr>
          <p:nvPr/>
        </p:nvPicPr>
        <p:blipFill>
          <a:blip r:embed="rId3"/>
          <a:stretch>
            <a:fillRect/>
          </a:stretch>
        </p:blipFill>
        <p:spPr>
          <a:xfrm>
            <a:off x="625213" y="244810"/>
            <a:ext cx="1619773" cy="583114"/>
          </a:xfrm>
          <a:prstGeom prst="rect">
            <a:avLst/>
          </a:prstGeom>
        </p:spPr>
      </p:pic>
    </p:spTree>
    <p:extLst>
      <p:ext uri="{BB962C8B-B14F-4D97-AF65-F5344CB8AC3E}">
        <p14:creationId xmlns:p14="http://schemas.microsoft.com/office/powerpoint/2010/main" val="290800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txBox="1">
            <a:spLocks noChangeArrowheads="1"/>
          </p:cNvSpPr>
          <p:nvPr/>
        </p:nvSpPr>
        <p:spPr>
          <a:xfrm>
            <a:off x="762000" y="76200"/>
            <a:ext cx="77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FF00"/>
                </a:solidFill>
                <a:latin typeface="+mn-lt"/>
              </a:rPr>
              <a:t>Who Contributes to eBird</a:t>
            </a:r>
            <a:endParaRPr lang="en-US" dirty="0">
              <a:solidFill>
                <a:srgbClr val="FFFF00"/>
              </a:solidFill>
              <a:latin typeface="+mn-lt"/>
            </a:endParaRPr>
          </a:p>
        </p:txBody>
      </p:sp>
      <p:sp>
        <p:nvSpPr>
          <p:cNvPr id="4" name="Text Box 6"/>
          <p:cNvSpPr txBox="1">
            <a:spLocks noChangeArrowheads="1"/>
          </p:cNvSpPr>
          <p:nvPr/>
        </p:nvSpPr>
        <p:spPr bwMode="auto">
          <a:xfrm>
            <a:off x="2067521" y="1387475"/>
            <a:ext cx="494287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latin typeface="Tahoma" charset="0"/>
              </a:rPr>
              <a:t>And only humans can identify them to species.</a:t>
            </a:r>
            <a:endParaRPr lang="en-US" dirty="0">
              <a:latin typeface="Tahoma" charset="0"/>
            </a:endParaRPr>
          </a:p>
        </p:txBody>
      </p:sp>
      <p:graphicFrame>
        <p:nvGraphicFramePr>
          <p:cNvPr id="5" name="Object 7"/>
          <p:cNvGraphicFramePr>
            <a:graphicFrameLocks noChangeAspect="1"/>
          </p:cNvGraphicFramePr>
          <p:nvPr>
            <p:extLst>
              <p:ext uri="{D42A27DB-BD31-4B8C-83A1-F6EECF244321}">
                <p14:modId xmlns:p14="http://schemas.microsoft.com/office/powerpoint/2010/main" val="901865074"/>
              </p:ext>
            </p:extLst>
          </p:nvPr>
        </p:nvGraphicFramePr>
        <p:xfrm>
          <a:off x="4114800" y="1905000"/>
          <a:ext cx="4876800" cy="2586037"/>
        </p:xfrm>
        <a:graphic>
          <a:graphicData uri="http://schemas.openxmlformats.org/presentationml/2006/ole">
            <mc:AlternateContent xmlns:mc="http://schemas.openxmlformats.org/markup-compatibility/2006">
              <mc:Choice xmlns:v="urn:schemas-microsoft-com:vml" Requires="v">
                <p:oleObj spid="_x0000_s1240" name="Image" r:id="rId4" imgW="3047834" imgH="1615352" progId="Photoshop.Image.8">
                  <p:embed/>
                </p:oleObj>
              </mc:Choice>
              <mc:Fallback>
                <p:oleObj name="Image" r:id="rId4" imgW="3047834" imgH="1615352" progId="Photoshop.Imag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1905000"/>
                        <a:ext cx="4876800" cy="258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 name="Object 8"/>
          <p:cNvGraphicFramePr>
            <a:graphicFrameLocks noChangeAspect="1"/>
          </p:cNvGraphicFramePr>
          <p:nvPr>
            <p:extLst>
              <p:ext uri="{D42A27DB-BD31-4B8C-83A1-F6EECF244321}">
                <p14:modId xmlns:p14="http://schemas.microsoft.com/office/powerpoint/2010/main" val="868593635"/>
              </p:ext>
            </p:extLst>
          </p:nvPr>
        </p:nvGraphicFramePr>
        <p:xfrm>
          <a:off x="3352800" y="4495800"/>
          <a:ext cx="3657600" cy="1914525"/>
        </p:xfrm>
        <a:graphic>
          <a:graphicData uri="http://schemas.openxmlformats.org/presentationml/2006/ole">
            <mc:AlternateContent xmlns:mc="http://schemas.openxmlformats.org/markup-compatibility/2006">
              <mc:Choice xmlns:v="urn:schemas-microsoft-com:vml" Requires="v">
                <p:oleObj spid="_x0000_s1241" name="Image" r:id="rId6" imgW="3047834" imgH="1594808" progId="Photoshop.Image.8">
                  <p:embed/>
                </p:oleObj>
              </mc:Choice>
              <mc:Fallback>
                <p:oleObj name="Image" r:id="rId6" imgW="3047834" imgH="1594808" progId="Photoshop.Image.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4495800"/>
                        <a:ext cx="365760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7" name="Picture 9" descr="C:\WINDOWS\Profiles\MEP42\Desktop\DOS Presentation\New Images\birdwatche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4200" y="3683118"/>
            <a:ext cx="2097088" cy="279547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Object 10"/>
          <p:cNvGraphicFramePr>
            <a:graphicFrameLocks noChangeAspect="1"/>
          </p:cNvGraphicFramePr>
          <p:nvPr>
            <p:extLst>
              <p:ext uri="{D42A27DB-BD31-4B8C-83A1-F6EECF244321}">
                <p14:modId xmlns:p14="http://schemas.microsoft.com/office/powerpoint/2010/main" val="1517440884"/>
              </p:ext>
            </p:extLst>
          </p:nvPr>
        </p:nvGraphicFramePr>
        <p:xfrm>
          <a:off x="2362200" y="2133600"/>
          <a:ext cx="2297935" cy="2362200"/>
        </p:xfrm>
        <a:graphic>
          <a:graphicData uri="http://schemas.openxmlformats.org/presentationml/2006/ole">
            <mc:AlternateContent xmlns:mc="http://schemas.openxmlformats.org/markup-compatibility/2006">
              <mc:Choice xmlns:v="urn:schemas-microsoft-com:vml" Requires="v">
                <p:oleObj spid="_x0000_s1242" name="Photo Editor Photo" r:id="rId9" imgW="9752381" imgH="7314286" progId="MSPhotoEd.3">
                  <p:embed/>
                </p:oleObj>
              </mc:Choice>
              <mc:Fallback>
                <p:oleObj name="Photo Editor Photo" r:id="rId9" imgW="9752381" imgH="7314286" progId="MSPhotoEd.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l="39368" t="16875"/>
                      <a:stretch>
                        <a:fillRect/>
                      </a:stretch>
                    </p:blipFill>
                    <p:spPr bwMode="auto">
                      <a:xfrm>
                        <a:off x="2362200" y="2133600"/>
                        <a:ext cx="2297935" cy="2362200"/>
                      </a:xfrm>
                      <a:prstGeom prst="rect">
                        <a:avLst/>
                      </a:prstGeom>
                      <a:noFill/>
                      <a:ln>
                        <a:noFill/>
                      </a:ln>
                      <a:effectLst/>
                      <a:extLst/>
                    </p:spPr>
                  </p:pic>
                </p:oleObj>
              </mc:Fallback>
            </mc:AlternateContent>
          </a:graphicData>
        </a:graphic>
      </p:graphicFrame>
      <p:sp>
        <p:nvSpPr>
          <p:cNvPr id="9" name="Text Box 12"/>
          <p:cNvSpPr txBox="1">
            <a:spLocks noChangeArrowheads="1"/>
          </p:cNvSpPr>
          <p:nvPr/>
        </p:nvSpPr>
        <p:spPr bwMode="auto">
          <a:xfrm>
            <a:off x="8467" y="5638800"/>
            <a:ext cx="32905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FF"/>
                </a:solidFill>
                <a:latin typeface="Tahoma" charset="0"/>
              </a:rPr>
              <a:t>A global network of more than </a:t>
            </a:r>
            <a:br>
              <a:rPr lang="en-US" dirty="0" smtClean="0">
                <a:solidFill>
                  <a:srgbClr val="FFFFFF"/>
                </a:solidFill>
                <a:latin typeface="Tahoma" charset="0"/>
              </a:rPr>
            </a:br>
            <a:r>
              <a:rPr lang="en-US" dirty="0" smtClean="0">
                <a:solidFill>
                  <a:srgbClr val="FFFFFF"/>
                </a:solidFill>
                <a:latin typeface="Tahoma" charset="0"/>
              </a:rPr>
              <a:t>90 thousand contributors.</a:t>
            </a:r>
            <a:endParaRPr lang="en-US" dirty="0">
              <a:solidFill>
                <a:srgbClr val="FFFFFF"/>
              </a:solidFill>
              <a:latin typeface="Tahoma" charset="0"/>
            </a:endParaRPr>
          </a:p>
        </p:txBody>
      </p:sp>
      <p:pic>
        <p:nvPicPr>
          <p:cNvPr id="10" name="Picture 14" descr="http://www.americanbirding.org/publications/images/002FN.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0" y="1219200"/>
            <a:ext cx="1485900" cy="21605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Object 20"/>
          <p:cNvGraphicFramePr>
            <a:graphicFrameLocks noChangeAspect="1"/>
          </p:cNvGraphicFramePr>
          <p:nvPr>
            <p:extLst>
              <p:ext uri="{D42A27DB-BD31-4B8C-83A1-F6EECF244321}">
                <p14:modId xmlns:p14="http://schemas.microsoft.com/office/powerpoint/2010/main" val="3633466912"/>
              </p:ext>
            </p:extLst>
          </p:nvPr>
        </p:nvGraphicFramePr>
        <p:xfrm>
          <a:off x="4114800" y="1219200"/>
          <a:ext cx="2997200" cy="2098675"/>
        </p:xfrm>
        <a:graphic>
          <a:graphicData uri="http://schemas.openxmlformats.org/presentationml/2006/ole">
            <mc:AlternateContent xmlns:mc="http://schemas.openxmlformats.org/markup-compatibility/2006">
              <mc:Choice xmlns:v="urn:schemas-microsoft-com:vml" Requires="v">
                <p:oleObj spid="_x0000_s1243" name="Image" r:id="rId12" imgW="5079365" imgH="3555556" progId="Photoshop.Image.8">
                  <p:embed/>
                </p:oleObj>
              </mc:Choice>
              <mc:Fallback>
                <p:oleObj name="Image" r:id="rId12" imgW="5079365" imgH="3555556" progId="Photoshop.Image.8">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14800" y="1219200"/>
                        <a:ext cx="2997200" cy="209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2" name="Picture 11" descr="Screen shot 2012-04-12 at 11.48.41 AM.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3400" y="3429000"/>
            <a:ext cx="1344493" cy="2130150"/>
          </a:xfrm>
          <a:prstGeom prst="rect">
            <a:avLst/>
          </a:prstGeom>
        </p:spPr>
      </p:pic>
    </p:spTree>
    <p:extLst>
      <p:ext uri="{BB962C8B-B14F-4D97-AF65-F5344CB8AC3E}">
        <p14:creationId xmlns:p14="http://schemas.microsoft.com/office/powerpoint/2010/main" val="3807254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nodeType="afterEffect">
                                  <p:stCondLst>
                                    <p:cond delay="200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par>
                          <p:cTn id="12" fill="hold">
                            <p:stCondLst>
                              <p:cond delay="3000"/>
                            </p:stCondLst>
                            <p:childTnLst>
                              <p:par>
                                <p:cTn id="13" presetID="9" presetClass="entr" presetSubtype="0" fill="hold" nodeType="afterEffect">
                                  <p:stCondLst>
                                    <p:cond delay="200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par>
                          <p:cTn id="16" fill="hold">
                            <p:stCondLst>
                              <p:cond delay="5500"/>
                            </p:stCondLst>
                            <p:childTnLst>
                              <p:par>
                                <p:cTn id="17" presetID="9" presetClass="entr" presetSubtype="0" fill="hold" nodeType="afterEffect">
                                  <p:stCondLst>
                                    <p:cond delay="200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par>
                          <p:cTn id="20" fill="hold">
                            <p:stCondLst>
                              <p:cond delay="8000"/>
                            </p:stCondLst>
                            <p:childTnLst>
                              <p:par>
                                <p:cTn id="21" presetID="9" presetClass="entr" presetSubtype="0" fill="hold" nodeType="afterEffect">
                                  <p:stCondLst>
                                    <p:cond delay="200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par>
                                <p:cTn id="24" presetID="9" presetClass="entr" presetSubtype="0" fill="hold" nodeType="withEffect">
                                  <p:stCondLst>
                                    <p:cond delay="200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childTnLst>
                          </p:cTn>
                        </p:par>
                        <p:par>
                          <p:cTn id="27" fill="hold">
                            <p:stCondLst>
                              <p:cond delay="10500"/>
                            </p:stCondLst>
                            <p:childTnLst>
                              <p:par>
                                <p:cTn id="28" presetID="9" presetClass="entr" presetSubtype="0" fill="hold" grpId="0" nodeType="afterEffect">
                                  <p:stCondLst>
                                    <p:cond delay="200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childTnLst>
                          </p:cTn>
                        </p:par>
                        <p:par>
                          <p:cTn id="31" fill="hold">
                            <p:stCondLst>
                              <p:cond delay="13000"/>
                            </p:stCondLst>
                            <p:childTnLst>
                              <p:par>
                                <p:cTn id="32" presetID="9" presetClass="entr" presetSubtype="0" fill="hold" nodeType="afterEffect">
                                  <p:stCondLst>
                                    <p:cond delay="3000"/>
                                  </p:stCondLst>
                                  <p:childTnLst>
                                    <p:set>
                                      <p:cBhvr>
                                        <p:cTn id="33" dur="1" fill="hold">
                                          <p:stCondLst>
                                            <p:cond delay="0"/>
                                          </p:stCondLst>
                                        </p:cTn>
                                        <p:tgtEl>
                                          <p:spTgt spid="12"/>
                                        </p:tgtEl>
                                        <p:attrNameLst>
                                          <p:attrName>style.visibility</p:attrName>
                                        </p:attrNameLst>
                                      </p:cBhvr>
                                      <p:to>
                                        <p:strVal val="visible"/>
                                      </p:to>
                                    </p:set>
                                    <p:animEffect transition="in" filter="dissolv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6" descr="logo_ebird_rev.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55600"/>
            <a:ext cx="1447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itle 1"/>
          <p:cNvSpPr txBox="1">
            <a:spLocks/>
          </p:cNvSpPr>
          <p:nvPr/>
        </p:nvSpPr>
        <p:spPr bwMode="auto">
          <a:xfrm>
            <a:off x="330462" y="850900"/>
            <a:ext cx="294613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smtClean="0">
                <a:solidFill>
                  <a:srgbClr val="FCDB01"/>
                </a:solidFill>
                <a:latin typeface="Georgia" charset="0"/>
                <a:cs typeface="Georgia" charset="0"/>
              </a:rPr>
              <a:t>Personal Life List</a:t>
            </a:r>
            <a:endParaRPr lang="en-US" sz="2800" dirty="0">
              <a:solidFill>
                <a:srgbClr val="FCDB01"/>
              </a:solidFill>
              <a:latin typeface="Georgia" charset="0"/>
              <a:cs typeface="Georgia" charset="0"/>
            </a:endParaRPr>
          </a:p>
        </p:txBody>
      </p:sp>
      <p:pic>
        <p:nvPicPr>
          <p:cNvPr id="2" name="Picture 1" descr="Screen Shot 2011-09-22 at 10.34.1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355600"/>
            <a:ext cx="5099779" cy="6099735"/>
          </a:xfrm>
          <a:prstGeom prst="rect">
            <a:avLst/>
          </a:prstGeom>
        </p:spPr>
      </p:pic>
      <p:sp>
        <p:nvSpPr>
          <p:cNvPr id="6" name="Title 1"/>
          <p:cNvSpPr txBox="1">
            <a:spLocks/>
          </p:cNvSpPr>
          <p:nvPr/>
        </p:nvSpPr>
        <p:spPr bwMode="auto">
          <a:xfrm>
            <a:off x="381000" y="1460500"/>
            <a:ext cx="294613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2800" dirty="0">
              <a:solidFill>
                <a:srgbClr val="FCDB01"/>
              </a:solidFill>
              <a:latin typeface="Georgia" charset="0"/>
              <a:cs typeface="Georgia" charset="0"/>
            </a:endParaRPr>
          </a:p>
        </p:txBody>
      </p:sp>
    </p:spTree>
    <p:extLst>
      <p:ext uri="{BB962C8B-B14F-4D97-AF65-F5344CB8AC3E}">
        <p14:creationId xmlns:p14="http://schemas.microsoft.com/office/powerpoint/2010/main" val="174867034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logo_ebird_rev.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55600"/>
            <a:ext cx="1447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4"/>
          <p:cNvSpPr txBox="1">
            <a:spLocks/>
          </p:cNvSpPr>
          <p:nvPr/>
        </p:nvSpPr>
        <p:spPr>
          <a:xfrm>
            <a:off x="279400" y="1071838"/>
            <a:ext cx="3644900" cy="2649262"/>
          </a:xfrm>
          <a:prstGeom prst="rect">
            <a:avLst/>
          </a:prstGeom>
        </p:spPr>
        <p:txBody>
          <a:bodyPr/>
          <a:lstStyle>
            <a:lvl1pPr algn="l" defTabSz="457200" rtl="0" eaLnBrk="0" fontAlgn="base" hangingPunct="0">
              <a:spcBef>
                <a:spcPct val="0"/>
              </a:spcBef>
              <a:spcAft>
                <a:spcPct val="0"/>
              </a:spcAft>
              <a:defRPr sz="2400" b="1" kern="1200">
                <a:solidFill>
                  <a:schemeClr val="tx1"/>
                </a:solidFill>
                <a:latin typeface="Arial"/>
                <a:ea typeface="ＭＳ Ｐゴシック" pitchFamily="48" charset="-128"/>
                <a:cs typeface="Arial"/>
              </a:defRPr>
            </a:lvl1pPr>
            <a:lvl2pPr algn="l" defTabSz="457200" rtl="0" eaLnBrk="0" fontAlgn="base" hangingPunct="0">
              <a:spcBef>
                <a:spcPct val="0"/>
              </a:spcBef>
              <a:spcAft>
                <a:spcPct val="0"/>
              </a:spcAft>
              <a:defRPr sz="2400" b="1">
                <a:solidFill>
                  <a:schemeClr val="tx1"/>
                </a:solidFill>
                <a:latin typeface="Arial" charset="0"/>
                <a:ea typeface="ＭＳ Ｐゴシック" pitchFamily="48" charset="-128"/>
                <a:cs typeface="Arial" charset="0"/>
              </a:defRPr>
            </a:lvl2pPr>
            <a:lvl3pPr algn="l" defTabSz="457200" rtl="0" eaLnBrk="0" fontAlgn="base" hangingPunct="0">
              <a:spcBef>
                <a:spcPct val="0"/>
              </a:spcBef>
              <a:spcAft>
                <a:spcPct val="0"/>
              </a:spcAft>
              <a:defRPr sz="2400" b="1">
                <a:solidFill>
                  <a:schemeClr val="tx1"/>
                </a:solidFill>
                <a:latin typeface="Arial" charset="0"/>
                <a:ea typeface="ＭＳ Ｐゴシック" pitchFamily="48" charset="-128"/>
                <a:cs typeface="Arial" charset="0"/>
              </a:defRPr>
            </a:lvl3pPr>
            <a:lvl4pPr algn="l" defTabSz="457200" rtl="0" eaLnBrk="0" fontAlgn="base" hangingPunct="0">
              <a:spcBef>
                <a:spcPct val="0"/>
              </a:spcBef>
              <a:spcAft>
                <a:spcPct val="0"/>
              </a:spcAft>
              <a:defRPr sz="2400" b="1">
                <a:solidFill>
                  <a:schemeClr val="tx1"/>
                </a:solidFill>
                <a:latin typeface="Arial" charset="0"/>
                <a:ea typeface="ＭＳ Ｐゴシック" pitchFamily="48" charset="-128"/>
                <a:cs typeface="Arial" charset="0"/>
              </a:defRPr>
            </a:lvl4pPr>
            <a:lvl5pPr algn="l" defTabSz="457200" rtl="0" eaLnBrk="0" fontAlgn="base" hangingPunct="0">
              <a:spcBef>
                <a:spcPct val="0"/>
              </a:spcBef>
              <a:spcAft>
                <a:spcPct val="0"/>
              </a:spcAft>
              <a:defRPr sz="2400" b="1">
                <a:solidFill>
                  <a:schemeClr val="tx1"/>
                </a:solidFill>
                <a:latin typeface="Arial" charset="0"/>
                <a:ea typeface="ＭＳ Ｐゴシック" pitchFamily="48" charset="-128"/>
                <a:cs typeface="Arial" charset="0"/>
              </a:defRPr>
            </a:lvl5pPr>
            <a:lvl6pPr marL="457200" algn="l" defTabSz="457200" rtl="0" fontAlgn="base">
              <a:spcBef>
                <a:spcPct val="0"/>
              </a:spcBef>
              <a:spcAft>
                <a:spcPct val="0"/>
              </a:spcAft>
              <a:defRPr sz="2400" b="1">
                <a:solidFill>
                  <a:schemeClr val="tx1"/>
                </a:solidFill>
                <a:latin typeface="Arial" charset="0"/>
                <a:ea typeface="ＭＳ Ｐゴシック" pitchFamily="48" charset="-128"/>
              </a:defRPr>
            </a:lvl6pPr>
            <a:lvl7pPr marL="914400" algn="l" defTabSz="457200" rtl="0" fontAlgn="base">
              <a:spcBef>
                <a:spcPct val="0"/>
              </a:spcBef>
              <a:spcAft>
                <a:spcPct val="0"/>
              </a:spcAft>
              <a:defRPr sz="2400" b="1">
                <a:solidFill>
                  <a:schemeClr val="tx1"/>
                </a:solidFill>
                <a:latin typeface="Arial" charset="0"/>
                <a:ea typeface="ＭＳ Ｐゴシック" pitchFamily="48" charset="-128"/>
              </a:defRPr>
            </a:lvl7pPr>
            <a:lvl8pPr marL="1371600" algn="l" defTabSz="457200" rtl="0" fontAlgn="base">
              <a:spcBef>
                <a:spcPct val="0"/>
              </a:spcBef>
              <a:spcAft>
                <a:spcPct val="0"/>
              </a:spcAft>
              <a:defRPr sz="2400" b="1">
                <a:solidFill>
                  <a:schemeClr val="tx1"/>
                </a:solidFill>
                <a:latin typeface="Arial" charset="0"/>
                <a:ea typeface="ＭＳ Ｐゴシック" pitchFamily="48" charset="-128"/>
              </a:defRPr>
            </a:lvl8pPr>
            <a:lvl9pPr marL="1828800" algn="l" defTabSz="457200" rtl="0" fontAlgn="base">
              <a:spcBef>
                <a:spcPct val="0"/>
              </a:spcBef>
              <a:spcAft>
                <a:spcPct val="0"/>
              </a:spcAft>
              <a:defRPr sz="2400" b="1">
                <a:solidFill>
                  <a:schemeClr val="tx1"/>
                </a:solidFill>
                <a:latin typeface="Arial" charset="0"/>
                <a:ea typeface="ＭＳ Ｐゴシック" pitchFamily="48" charset="-128"/>
              </a:defRPr>
            </a:lvl9pPr>
          </a:lstStyle>
          <a:p>
            <a:r>
              <a:rPr lang="en-US" dirty="0" smtClean="0"/>
              <a:t>Number of Checklists</a:t>
            </a:r>
          </a:p>
          <a:p>
            <a:r>
              <a:rPr lang="en-US" dirty="0" smtClean="0"/>
              <a:t>Texas 2012</a:t>
            </a:r>
          </a:p>
        </p:txBody>
      </p:sp>
      <p:pic>
        <p:nvPicPr>
          <p:cNvPr id="2" name="Picture 1" descr="Screen Shot 2012-09-19 at 1.55.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292" y="462238"/>
            <a:ext cx="5395108" cy="5786162"/>
          </a:xfrm>
          <a:prstGeom prst="rect">
            <a:avLst/>
          </a:prstGeom>
        </p:spPr>
      </p:pic>
    </p:spTree>
    <p:extLst>
      <p:ext uri="{BB962C8B-B14F-4D97-AF65-F5344CB8AC3E}">
        <p14:creationId xmlns:p14="http://schemas.microsoft.com/office/powerpoint/2010/main" val="168752901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logo_ebird_rev.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55600"/>
            <a:ext cx="1447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4"/>
          <p:cNvSpPr txBox="1">
            <a:spLocks/>
          </p:cNvSpPr>
          <p:nvPr/>
        </p:nvSpPr>
        <p:spPr>
          <a:xfrm>
            <a:off x="279400" y="1071838"/>
            <a:ext cx="3644900" cy="2649262"/>
          </a:xfrm>
          <a:prstGeom prst="rect">
            <a:avLst/>
          </a:prstGeom>
        </p:spPr>
        <p:txBody>
          <a:bodyPr/>
          <a:lstStyle>
            <a:lvl1pPr algn="l" defTabSz="457200" rtl="0" eaLnBrk="0" fontAlgn="base" hangingPunct="0">
              <a:spcBef>
                <a:spcPct val="0"/>
              </a:spcBef>
              <a:spcAft>
                <a:spcPct val="0"/>
              </a:spcAft>
              <a:defRPr sz="2400" b="1" kern="1200">
                <a:solidFill>
                  <a:schemeClr val="tx1"/>
                </a:solidFill>
                <a:latin typeface="Arial"/>
                <a:ea typeface="ＭＳ Ｐゴシック" pitchFamily="48" charset="-128"/>
                <a:cs typeface="Arial"/>
              </a:defRPr>
            </a:lvl1pPr>
            <a:lvl2pPr algn="l" defTabSz="457200" rtl="0" eaLnBrk="0" fontAlgn="base" hangingPunct="0">
              <a:spcBef>
                <a:spcPct val="0"/>
              </a:spcBef>
              <a:spcAft>
                <a:spcPct val="0"/>
              </a:spcAft>
              <a:defRPr sz="2400" b="1">
                <a:solidFill>
                  <a:schemeClr val="tx1"/>
                </a:solidFill>
                <a:latin typeface="Arial" charset="0"/>
                <a:ea typeface="ＭＳ Ｐゴシック" pitchFamily="48" charset="-128"/>
                <a:cs typeface="Arial" charset="0"/>
              </a:defRPr>
            </a:lvl2pPr>
            <a:lvl3pPr algn="l" defTabSz="457200" rtl="0" eaLnBrk="0" fontAlgn="base" hangingPunct="0">
              <a:spcBef>
                <a:spcPct val="0"/>
              </a:spcBef>
              <a:spcAft>
                <a:spcPct val="0"/>
              </a:spcAft>
              <a:defRPr sz="2400" b="1">
                <a:solidFill>
                  <a:schemeClr val="tx1"/>
                </a:solidFill>
                <a:latin typeface="Arial" charset="0"/>
                <a:ea typeface="ＭＳ Ｐゴシック" pitchFamily="48" charset="-128"/>
                <a:cs typeface="Arial" charset="0"/>
              </a:defRPr>
            </a:lvl3pPr>
            <a:lvl4pPr algn="l" defTabSz="457200" rtl="0" eaLnBrk="0" fontAlgn="base" hangingPunct="0">
              <a:spcBef>
                <a:spcPct val="0"/>
              </a:spcBef>
              <a:spcAft>
                <a:spcPct val="0"/>
              </a:spcAft>
              <a:defRPr sz="2400" b="1">
                <a:solidFill>
                  <a:schemeClr val="tx1"/>
                </a:solidFill>
                <a:latin typeface="Arial" charset="0"/>
                <a:ea typeface="ＭＳ Ｐゴシック" pitchFamily="48" charset="-128"/>
                <a:cs typeface="Arial" charset="0"/>
              </a:defRPr>
            </a:lvl4pPr>
            <a:lvl5pPr algn="l" defTabSz="457200" rtl="0" eaLnBrk="0" fontAlgn="base" hangingPunct="0">
              <a:spcBef>
                <a:spcPct val="0"/>
              </a:spcBef>
              <a:spcAft>
                <a:spcPct val="0"/>
              </a:spcAft>
              <a:defRPr sz="2400" b="1">
                <a:solidFill>
                  <a:schemeClr val="tx1"/>
                </a:solidFill>
                <a:latin typeface="Arial" charset="0"/>
                <a:ea typeface="ＭＳ Ｐゴシック" pitchFamily="48" charset="-128"/>
                <a:cs typeface="Arial" charset="0"/>
              </a:defRPr>
            </a:lvl5pPr>
            <a:lvl6pPr marL="457200" algn="l" defTabSz="457200" rtl="0" fontAlgn="base">
              <a:spcBef>
                <a:spcPct val="0"/>
              </a:spcBef>
              <a:spcAft>
                <a:spcPct val="0"/>
              </a:spcAft>
              <a:defRPr sz="2400" b="1">
                <a:solidFill>
                  <a:schemeClr val="tx1"/>
                </a:solidFill>
                <a:latin typeface="Arial" charset="0"/>
                <a:ea typeface="ＭＳ Ｐゴシック" pitchFamily="48" charset="-128"/>
              </a:defRPr>
            </a:lvl6pPr>
            <a:lvl7pPr marL="914400" algn="l" defTabSz="457200" rtl="0" fontAlgn="base">
              <a:spcBef>
                <a:spcPct val="0"/>
              </a:spcBef>
              <a:spcAft>
                <a:spcPct val="0"/>
              </a:spcAft>
              <a:defRPr sz="2400" b="1">
                <a:solidFill>
                  <a:schemeClr val="tx1"/>
                </a:solidFill>
                <a:latin typeface="Arial" charset="0"/>
                <a:ea typeface="ＭＳ Ｐゴシック" pitchFamily="48" charset="-128"/>
              </a:defRPr>
            </a:lvl7pPr>
            <a:lvl8pPr marL="1371600" algn="l" defTabSz="457200" rtl="0" fontAlgn="base">
              <a:spcBef>
                <a:spcPct val="0"/>
              </a:spcBef>
              <a:spcAft>
                <a:spcPct val="0"/>
              </a:spcAft>
              <a:defRPr sz="2400" b="1">
                <a:solidFill>
                  <a:schemeClr val="tx1"/>
                </a:solidFill>
                <a:latin typeface="Arial" charset="0"/>
                <a:ea typeface="ＭＳ Ｐゴシック" pitchFamily="48" charset="-128"/>
              </a:defRPr>
            </a:lvl8pPr>
            <a:lvl9pPr marL="1828800" algn="l" defTabSz="457200" rtl="0" fontAlgn="base">
              <a:spcBef>
                <a:spcPct val="0"/>
              </a:spcBef>
              <a:spcAft>
                <a:spcPct val="0"/>
              </a:spcAft>
              <a:defRPr sz="2400" b="1">
                <a:solidFill>
                  <a:schemeClr val="tx1"/>
                </a:solidFill>
                <a:latin typeface="Arial" charset="0"/>
                <a:ea typeface="ＭＳ Ｐゴシック" pitchFamily="48" charset="-128"/>
              </a:defRPr>
            </a:lvl9pPr>
          </a:lstStyle>
          <a:p>
            <a:r>
              <a:rPr lang="en-US" dirty="0" smtClean="0"/>
              <a:t>Yard Lists </a:t>
            </a:r>
          </a:p>
          <a:p>
            <a:r>
              <a:rPr lang="en-US" dirty="0" smtClean="0"/>
              <a:t>Tompkins County, NY</a:t>
            </a:r>
          </a:p>
        </p:txBody>
      </p:sp>
      <p:pic>
        <p:nvPicPr>
          <p:cNvPr id="2" name="Picture 1" descr="Screen shot 2012-11-13 at 2.36.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7085" y="0"/>
            <a:ext cx="6205654" cy="6858000"/>
          </a:xfrm>
          <a:prstGeom prst="rect">
            <a:avLst/>
          </a:prstGeom>
        </p:spPr>
      </p:pic>
    </p:spTree>
    <p:extLst>
      <p:ext uri="{BB962C8B-B14F-4D97-AF65-F5344CB8AC3E}">
        <p14:creationId xmlns:p14="http://schemas.microsoft.com/office/powerpoint/2010/main" val="113957308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6" descr="logo_ebird_rev.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55600"/>
            <a:ext cx="1447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txBox="1">
            <a:spLocks/>
          </p:cNvSpPr>
          <p:nvPr/>
        </p:nvSpPr>
        <p:spPr>
          <a:xfrm>
            <a:off x="279400" y="1071838"/>
            <a:ext cx="3644900" cy="2649262"/>
          </a:xfrm>
          <a:prstGeom prst="rect">
            <a:avLst/>
          </a:prstGeom>
        </p:spPr>
        <p:txBody>
          <a:bodyPr/>
          <a:lstStyle>
            <a:lvl1pPr algn="l" defTabSz="457200" rtl="0" eaLnBrk="0" fontAlgn="base" hangingPunct="0">
              <a:spcBef>
                <a:spcPct val="0"/>
              </a:spcBef>
              <a:spcAft>
                <a:spcPct val="0"/>
              </a:spcAft>
              <a:defRPr sz="2400" b="1" kern="1200">
                <a:solidFill>
                  <a:schemeClr val="tx1"/>
                </a:solidFill>
                <a:latin typeface="Arial"/>
                <a:ea typeface="ＭＳ Ｐゴシック" pitchFamily="48" charset="-128"/>
                <a:cs typeface="Arial"/>
              </a:defRPr>
            </a:lvl1pPr>
            <a:lvl2pPr algn="l" defTabSz="457200" rtl="0" eaLnBrk="0" fontAlgn="base" hangingPunct="0">
              <a:spcBef>
                <a:spcPct val="0"/>
              </a:spcBef>
              <a:spcAft>
                <a:spcPct val="0"/>
              </a:spcAft>
              <a:defRPr sz="2400" b="1">
                <a:solidFill>
                  <a:schemeClr val="tx1"/>
                </a:solidFill>
                <a:latin typeface="Arial" charset="0"/>
                <a:ea typeface="ＭＳ Ｐゴシック" pitchFamily="48" charset="-128"/>
                <a:cs typeface="Arial" charset="0"/>
              </a:defRPr>
            </a:lvl2pPr>
            <a:lvl3pPr algn="l" defTabSz="457200" rtl="0" eaLnBrk="0" fontAlgn="base" hangingPunct="0">
              <a:spcBef>
                <a:spcPct val="0"/>
              </a:spcBef>
              <a:spcAft>
                <a:spcPct val="0"/>
              </a:spcAft>
              <a:defRPr sz="2400" b="1">
                <a:solidFill>
                  <a:schemeClr val="tx1"/>
                </a:solidFill>
                <a:latin typeface="Arial" charset="0"/>
                <a:ea typeface="ＭＳ Ｐゴシック" pitchFamily="48" charset="-128"/>
                <a:cs typeface="Arial" charset="0"/>
              </a:defRPr>
            </a:lvl3pPr>
            <a:lvl4pPr algn="l" defTabSz="457200" rtl="0" eaLnBrk="0" fontAlgn="base" hangingPunct="0">
              <a:spcBef>
                <a:spcPct val="0"/>
              </a:spcBef>
              <a:spcAft>
                <a:spcPct val="0"/>
              </a:spcAft>
              <a:defRPr sz="2400" b="1">
                <a:solidFill>
                  <a:schemeClr val="tx1"/>
                </a:solidFill>
                <a:latin typeface="Arial" charset="0"/>
                <a:ea typeface="ＭＳ Ｐゴシック" pitchFamily="48" charset="-128"/>
                <a:cs typeface="Arial" charset="0"/>
              </a:defRPr>
            </a:lvl4pPr>
            <a:lvl5pPr algn="l" defTabSz="457200" rtl="0" eaLnBrk="0" fontAlgn="base" hangingPunct="0">
              <a:spcBef>
                <a:spcPct val="0"/>
              </a:spcBef>
              <a:spcAft>
                <a:spcPct val="0"/>
              </a:spcAft>
              <a:defRPr sz="2400" b="1">
                <a:solidFill>
                  <a:schemeClr val="tx1"/>
                </a:solidFill>
                <a:latin typeface="Arial" charset="0"/>
                <a:ea typeface="ＭＳ Ｐゴシック" pitchFamily="48" charset="-128"/>
                <a:cs typeface="Arial" charset="0"/>
              </a:defRPr>
            </a:lvl5pPr>
            <a:lvl6pPr marL="457200" algn="l" defTabSz="457200" rtl="0" fontAlgn="base">
              <a:spcBef>
                <a:spcPct val="0"/>
              </a:spcBef>
              <a:spcAft>
                <a:spcPct val="0"/>
              </a:spcAft>
              <a:defRPr sz="2400" b="1">
                <a:solidFill>
                  <a:schemeClr val="tx1"/>
                </a:solidFill>
                <a:latin typeface="Arial" charset="0"/>
                <a:ea typeface="ＭＳ Ｐゴシック" pitchFamily="48" charset="-128"/>
              </a:defRPr>
            </a:lvl6pPr>
            <a:lvl7pPr marL="914400" algn="l" defTabSz="457200" rtl="0" fontAlgn="base">
              <a:spcBef>
                <a:spcPct val="0"/>
              </a:spcBef>
              <a:spcAft>
                <a:spcPct val="0"/>
              </a:spcAft>
              <a:defRPr sz="2400" b="1">
                <a:solidFill>
                  <a:schemeClr val="tx1"/>
                </a:solidFill>
                <a:latin typeface="Arial" charset="0"/>
                <a:ea typeface="ＭＳ Ｐゴシック" pitchFamily="48" charset="-128"/>
              </a:defRPr>
            </a:lvl7pPr>
            <a:lvl8pPr marL="1371600" algn="l" defTabSz="457200" rtl="0" fontAlgn="base">
              <a:spcBef>
                <a:spcPct val="0"/>
              </a:spcBef>
              <a:spcAft>
                <a:spcPct val="0"/>
              </a:spcAft>
              <a:defRPr sz="2400" b="1">
                <a:solidFill>
                  <a:schemeClr val="tx1"/>
                </a:solidFill>
                <a:latin typeface="Arial" charset="0"/>
                <a:ea typeface="ＭＳ Ｐゴシック" pitchFamily="48" charset="-128"/>
              </a:defRPr>
            </a:lvl8pPr>
            <a:lvl9pPr marL="1828800" algn="l" defTabSz="457200" rtl="0" fontAlgn="base">
              <a:spcBef>
                <a:spcPct val="0"/>
              </a:spcBef>
              <a:spcAft>
                <a:spcPct val="0"/>
              </a:spcAft>
              <a:defRPr sz="2400" b="1">
                <a:solidFill>
                  <a:schemeClr val="tx1"/>
                </a:solidFill>
                <a:latin typeface="Arial" charset="0"/>
                <a:ea typeface="ＭＳ Ｐゴシック" pitchFamily="48" charset="-128"/>
              </a:defRPr>
            </a:lvl9pPr>
          </a:lstStyle>
          <a:p>
            <a:r>
              <a:rPr lang="en-US" dirty="0" smtClean="0"/>
              <a:t>Kansas</a:t>
            </a:r>
          </a:p>
          <a:p>
            <a:r>
              <a:rPr lang="en-US" dirty="0" smtClean="0"/>
              <a:t>Warblers</a:t>
            </a:r>
          </a:p>
        </p:txBody>
      </p:sp>
      <p:pic>
        <p:nvPicPr>
          <p:cNvPr id="4" name="Picture 3" descr="Screen Shot 2011-10-01 at 4.56.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3436" y="508000"/>
            <a:ext cx="6101163" cy="5981700"/>
          </a:xfrm>
          <a:prstGeom prst="rect">
            <a:avLst/>
          </a:prstGeom>
        </p:spPr>
      </p:pic>
    </p:spTree>
    <p:extLst>
      <p:ext uri="{BB962C8B-B14F-4D97-AF65-F5344CB8AC3E}">
        <p14:creationId xmlns:p14="http://schemas.microsoft.com/office/powerpoint/2010/main" val="55270282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143045" y="848432"/>
            <a:ext cx="8268275" cy="2513045"/>
            <a:chOff x="734198" y="390732"/>
            <a:chExt cx="8268275" cy="2513045"/>
          </a:xfrm>
        </p:grpSpPr>
        <p:pic>
          <p:nvPicPr>
            <p:cNvPr id="2" name="Picture 1" descr="Screen shot 2012-04-12 at 11.41.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198" y="390732"/>
              <a:ext cx="7685524" cy="2513044"/>
            </a:xfrm>
            <a:prstGeom prst="rect">
              <a:avLst/>
            </a:prstGeom>
          </p:spPr>
        </p:pic>
        <p:sp>
          <p:nvSpPr>
            <p:cNvPr id="3" name="Rectangle 2"/>
            <p:cNvSpPr/>
            <p:nvPr/>
          </p:nvSpPr>
          <p:spPr>
            <a:xfrm>
              <a:off x="2530009" y="1230225"/>
              <a:ext cx="6111710" cy="167355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206761" y="393449"/>
              <a:ext cx="4795712" cy="167355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descr="Screen shot 2012-04-12 at 11.47.3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3745" y="2104955"/>
            <a:ext cx="2804667" cy="4397977"/>
          </a:xfrm>
          <a:prstGeom prst="rect">
            <a:avLst/>
          </a:prstGeom>
        </p:spPr>
      </p:pic>
      <p:pic>
        <p:nvPicPr>
          <p:cNvPr id="9" name="Picture 8" descr="Screen shot 2012-04-12 at 11.47.4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1057" y="2104955"/>
            <a:ext cx="2787355" cy="4388890"/>
          </a:xfrm>
          <a:prstGeom prst="rect">
            <a:avLst/>
          </a:prstGeom>
        </p:spPr>
      </p:pic>
      <p:pic>
        <p:nvPicPr>
          <p:cNvPr id="10" name="Picture 9" descr="Screen shot 2012-04-12 at 11.48.2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3745" y="2106624"/>
            <a:ext cx="2804667" cy="4407063"/>
          </a:xfrm>
          <a:prstGeom prst="rect">
            <a:avLst/>
          </a:prstGeom>
        </p:spPr>
      </p:pic>
      <p:pic>
        <p:nvPicPr>
          <p:cNvPr id="11" name="Picture 10" descr="Screen shot 2012-04-12 at 11.48.41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1321" y="2107458"/>
            <a:ext cx="2787355" cy="4416150"/>
          </a:xfrm>
          <a:prstGeom prst="rect">
            <a:avLst/>
          </a:prstGeom>
        </p:spPr>
      </p:pic>
      <p:pic>
        <p:nvPicPr>
          <p:cNvPr id="12" name="Picture 11" descr="Screen shot 2012-04-12 at 11.49.00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2665" y="2104955"/>
            <a:ext cx="2796011" cy="4407063"/>
          </a:xfrm>
          <a:prstGeom prst="rect">
            <a:avLst/>
          </a:prstGeom>
        </p:spPr>
      </p:pic>
      <p:sp>
        <p:nvSpPr>
          <p:cNvPr id="4" name="Rectangle 3"/>
          <p:cNvSpPr/>
          <p:nvPr/>
        </p:nvSpPr>
        <p:spPr>
          <a:xfrm>
            <a:off x="7010400" y="762000"/>
            <a:ext cx="2590800" cy="51054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89054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l="34583" t="8519" r="25833" b="81851"/>
          <a:stretch>
            <a:fillRect/>
          </a:stretch>
        </p:blipFill>
        <p:spPr bwMode="auto">
          <a:xfrm>
            <a:off x="76200" y="152400"/>
            <a:ext cx="7239000" cy="990600"/>
          </a:xfrm>
          <a:prstGeom prst="rect">
            <a:avLst/>
          </a:prstGeom>
          <a:noFill/>
          <a:ln w="9525">
            <a:noFill/>
            <a:miter lim="800000"/>
            <a:headEnd/>
            <a:tailEnd/>
          </a:ln>
        </p:spPr>
      </p:pic>
      <p:pic>
        <p:nvPicPr>
          <p:cNvPr id="2051" name="Picture 3"/>
          <p:cNvPicPr>
            <a:picLocks noChangeAspect="1" noChangeArrowheads="1"/>
          </p:cNvPicPr>
          <p:nvPr/>
        </p:nvPicPr>
        <p:blipFill>
          <a:blip r:embed="rId4"/>
          <a:srcRect l="35000" t="8889" r="25417" b="82222"/>
          <a:stretch>
            <a:fillRect/>
          </a:stretch>
        </p:blipFill>
        <p:spPr bwMode="auto">
          <a:xfrm>
            <a:off x="2514600" y="1295400"/>
            <a:ext cx="7239000" cy="914400"/>
          </a:xfrm>
          <a:prstGeom prst="rect">
            <a:avLst/>
          </a:prstGeom>
          <a:noFill/>
          <a:ln w="9525">
            <a:noFill/>
            <a:miter lim="800000"/>
            <a:headEnd/>
            <a:tailEnd/>
          </a:ln>
        </p:spPr>
      </p:pic>
      <p:pic>
        <p:nvPicPr>
          <p:cNvPr id="2052" name="Picture 4"/>
          <p:cNvPicPr>
            <a:picLocks noChangeAspect="1" noChangeArrowheads="1"/>
          </p:cNvPicPr>
          <p:nvPr/>
        </p:nvPicPr>
        <p:blipFill>
          <a:blip r:embed="rId5"/>
          <a:srcRect l="34583" t="8519" r="25833" b="81851"/>
          <a:stretch>
            <a:fillRect/>
          </a:stretch>
        </p:blipFill>
        <p:spPr bwMode="auto">
          <a:xfrm>
            <a:off x="228600" y="2362200"/>
            <a:ext cx="7239000" cy="990600"/>
          </a:xfrm>
          <a:prstGeom prst="rect">
            <a:avLst/>
          </a:prstGeom>
          <a:noFill/>
          <a:ln w="9525">
            <a:noFill/>
            <a:miter lim="800000"/>
            <a:headEnd/>
            <a:tailEnd/>
          </a:ln>
        </p:spPr>
      </p:pic>
      <p:pic>
        <p:nvPicPr>
          <p:cNvPr id="2053" name="Picture 5"/>
          <p:cNvPicPr>
            <a:picLocks noChangeAspect="1" noChangeArrowheads="1"/>
          </p:cNvPicPr>
          <p:nvPr/>
        </p:nvPicPr>
        <p:blipFill>
          <a:blip r:embed="rId6"/>
          <a:srcRect l="34583" t="11111" r="25833" b="80000"/>
          <a:stretch>
            <a:fillRect/>
          </a:stretch>
        </p:blipFill>
        <p:spPr bwMode="auto">
          <a:xfrm>
            <a:off x="1905000" y="3429000"/>
            <a:ext cx="7239000" cy="914400"/>
          </a:xfrm>
          <a:prstGeom prst="rect">
            <a:avLst/>
          </a:prstGeom>
          <a:noFill/>
          <a:ln w="9525">
            <a:noFill/>
            <a:miter lim="800000"/>
            <a:headEnd/>
            <a:tailEnd/>
          </a:ln>
        </p:spPr>
      </p:pic>
      <p:pic>
        <p:nvPicPr>
          <p:cNvPr id="2054" name="Picture 6"/>
          <p:cNvPicPr>
            <a:picLocks noChangeAspect="1" noChangeArrowheads="1"/>
          </p:cNvPicPr>
          <p:nvPr/>
        </p:nvPicPr>
        <p:blipFill>
          <a:blip r:embed="rId7"/>
          <a:srcRect l="34583" t="11481" r="25833" b="79630"/>
          <a:stretch>
            <a:fillRect/>
          </a:stretch>
        </p:blipFill>
        <p:spPr bwMode="auto">
          <a:xfrm>
            <a:off x="76200" y="4445000"/>
            <a:ext cx="7239000" cy="914400"/>
          </a:xfrm>
          <a:prstGeom prst="rect">
            <a:avLst/>
          </a:prstGeom>
          <a:noFill/>
          <a:ln w="9525">
            <a:noFill/>
            <a:miter lim="800000"/>
            <a:headEnd/>
            <a:tailEnd/>
          </a:ln>
        </p:spPr>
      </p:pic>
      <p:pic>
        <p:nvPicPr>
          <p:cNvPr id="2055" name="Picture 7"/>
          <p:cNvPicPr>
            <a:picLocks noChangeAspect="1" noChangeArrowheads="1"/>
          </p:cNvPicPr>
          <p:nvPr/>
        </p:nvPicPr>
        <p:blipFill>
          <a:blip r:embed="rId8"/>
          <a:srcRect l="34583" t="11111" r="25833" b="80000"/>
          <a:stretch>
            <a:fillRect/>
          </a:stretch>
        </p:blipFill>
        <p:spPr bwMode="auto">
          <a:xfrm>
            <a:off x="2438400" y="5499100"/>
            <a:ext cx="7239000" cy="914400"/>
          </a:xfrm>
          <a:prstGeom prst="rect">
            <a:avLst/>
          </a:prstGeom>
          <a:noFill/>
          <a:ln w="9525">
            <a:noFill/>
            <a:miter lim="800000"/>
            <a:headEnd/>
            <a:tailEnd/>
          </a:ln>
        </p:spPr>
      </p:pic>
      <p:pic>
        <p:nvPicPr>
          <p:cNvPr id="2056" name="Picture 8"/>
          <p:cNvPicPr>
            <a:picLocks noChangeAspect="1" noChangeArrowheads="1"/>
          </p:cNvPicPr>
          <p:nvPr/>
        </p:nvPicPr>
        <p:blipFill>
          <a:blip r:embed="rId9"/>
          <a:srcRect l="34583" t="11481" r="25833" b="78889"/>
          <a:stretch>
            <a:fillRect/>
          </a:stretch>
        </p:blipFill>
        <p:spPr bwMode="auto">
          <a:xfrm>
            <a:off x="2057400" y="152400"/>
            <a:ext cx="7239000" cy="990600"/>
          </a:xfrm>
          <a:prstGeom prst="rect">
            <a:avLst/>
          </a:prstGeom>
          <a:noFill/>
          <a:ln w="9525">
            <a:noFill/>
            <a:miter lim="800000"/>
            <a:headEnd/>
            <a:tailEnd/>
          </a:ln>
        </p:spPr>
      </p:pic>
      <p:pic>
        <p:nvPicPr>
          <p:cNvPr id="2057" name="Picture 9"/>
          <p:cNvPicPr>
            <a:picLocks noChangeAspect="1" noChangeArrowheads="1"/>
          </p:cNvPicPr>
          <p:nvPr/>
        </p:nvPicPr>
        <p:blipFill>
          <a:blip r:embed="rId10"/>
          <a:srcRect l="35417" t="11111" r="25833" b="79259"/>
          <a:stretch>
            <a:fillRect/>
          </a:stretch>
        </p:blipFill>
        <p:spPr bwMode="auto">
          <a:xfrm>
            <a:off x="76200" y="1219200"/>
            <a:ext cx="7086600" cy="990600"/>
          </a:xfrm>
          <a:prstGeom prst="rect">
            <a:avLst/>
          </a:prstGeom>
          <a:noFill/>
          <a:ln w="9525">
            <a:noFill/>
            <a:miter lim="800000"/>
            <a:headEnd/>
            <a:tailEnd/>
          </a:ln>
        </p:spPr>
      </p:pic>
      <p:pic>
        <p:nvPicPr>
          <p:cNvPr id="2058" name="Picture 10"/>
          <p:cNvPicPr>
            <a:picLocks noChangeAspect="1" noChangeArrowheads="1"/>
          </p:cNvPicPr>
          <p:nvPr/>
        </p:nvPicPr>
        <p:blipFill>
          <a:blip r:embed="rId11"/>
          <a:srcRect l="35000" t="11111" r="25833" b="79259"/>
          <a:stretch>
            <a:fillRect/>
          </a:stretch>
        </p:blipFill>
        <p:spPr bwMode="auto">
          <a:xfrm>
            <a:off x="1828800" y="2362200"/>
            <a:ext cx="7162800" cy="990600"/>
          </a:xfrm>
          <a:prstGeom prst="rect">
            <a:avLst/>
          </a:prstGeom>
          <a:noFill/>
          <a:ln w="9525">
            <a:noFill/>
            <a:miter lim="800000"/>
            <a:headEnd/>
            <a:tailEnd/>
          </a:ln>
        </p:spPr>
      </p:pic>
      <p:pic>
        <p:nvPicPr>
          <p:cNvPr id="2059" name="Picture 11"/>
          <p:cNvPicPr>
            <a:picLocks noChangeAspect="1" noChangeArrowheads="1"/>
          </p:cNvPicPr>
          <p:nvPr/>
        </p:nvPicPr>
        <p:blipFill>
          <a:blip r:embed="rId12"/>
          <a:srcRect l="35000" t="11481" r="25833" b="79630"/>
          <a:stretch>
            <a:fillRect/>
          </a:stretch>
        </p:blipFill>
        <p:spPr bwMode="auto">
          <a:xfrm>
            <a:off x="76200" y="3429000"/>
            <a:ext cx="7162800" cy="914400"/>
          </a:xfrm>
          <a:prstGeom prst="rect">
            <a:avLst/>
          </a:prstGeom>
          <a:noFill/>
          <a:ln w="9525">
            <a:noFill/>
            <a:miter lim="800000"/>
            <a:headEnd/>
            <a:tailEnd/>
          </a:ln>
        </p:spPr>
      </p:pic>
      <p:pic>
        <p:nvPicPr>
          <p:cNvPr id="2060" name="Picture 12"/>
          <p:cNvPicPr>
            <a:picLocks noChangeAspect="1" noChangeArrowheads="1"/>
          </p:cNvPicPr>
          <p:nvPr/>
        </p:nvPicPr>
        <p:blipFill>
          <a:blip r:embed="rId13"/>
          <a:srcRect l="35000" t="11481" r="28750" b="79630"/>
          <a:stretch>
            <a:fillRect/>
          </a:stretch>
        </p:blipFill>
        <p:spPr bwMode="auto">
          <a:xfrm>
            <a:off x="2438400" y="4445000"/>
            <a:ext cx="6629400" cy="914400"/>
          </a:xfrm>
          <a:prstGeom prst="rect">
            <a:avLst/>
          </a:prstGeom>
          <a:noFill/>
          <a:ln w="9525">
            <a:noFill/>
            <a:miter lim="800000"/>
            <a:headEnd/>
            <a:tailEnd/>
          </a:ln>
        </p:spPr>
      </p:pic>
      <p:pic>
        <p:nvPicPr>
          <p:cNvPr id="2061" name="Picture 13"/>
          <p:cNvPicPr>
            <a:picLocks noChangeAspect="1" noChangeArrowheads="1"/>
          </p:cNvPicPr>
          <p:nvPr/>
        </p:nvPicPr>
        <p:blipFill>
          <a:blip r:embed="rId14"/>
          <a:srcRect l="34583" t="11111" r="25833" b="80000"/>
          <a:stretch>
            <a:fillRect/>
          </a:stretch>
        </p:blipFill>
        <p:spPr bwMode="auto">
          <a:xfrm>
            <a:off x="228600" y="5499100"/>
            <a:ext cx="7239000" cy="9144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205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205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2052"/>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2053"/>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2054"/>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2055"/>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2056"/>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500"/>
                                  </p:stCondLst>
                                  <p:childTnLst>
                                    <p:set>
                                      <p:cBhvr>
                                        <p:cTn id="27" dur="1" fill="hold">
                                          <p:stCondLst>
                                            <p:cond delay="0"/>
                                          </p:stCondLst>
                                        </p:cTn>
                                        <p:tgtEl>
                                          <p:spTgt spid="2057"/>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nodeType="afterEffect">
                                  <p:stCondLst>
                                    <p:cond delay="500"/>
                                  </p:stCondLst>
                                  <p:childTnLst>
                                    <p:set>
                                      <p:cBhvr>
                                        <p:cTn id="30" dur="1" fill="hold">
                                          <p:stCondLst>
                                            <p:cond delay="0"/>
                                          </p:stCondLst>
                                        </p:cTn>
                                        <p:tgtEl>
                                          <p:spTgt spid="2058"/>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nodeType="afterEffect">
                                  <p:stCondLst>
                                    <p:cond delay="500"/>
                                  </p:stCondLst>
                                  <p:childTnLst>
                                    <p:set>
                                      <p:cBhvr>
                                        <p:cTn id="33" dur="1" fill="hold">
                                          <p:stCondLst>
                                            <p:cond delay="0"/>
                                          </p:stCondLst>
                                        </p:cTn>
                                        <p:tgtEl>
                                          <p:spTgt spid="2059"/>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500"/>
                                  </p:stCondLst>
                                  <p:childTnLst>
                                    <p:set>
                                      <p:cBhvr>
                                        <p:cTn id="36" dur="1" fill="hold">
                                          <p:stCondLst>
                                            <p:cond delay="0"/>
                                          </p:stCondLst>
                                        </p:cTn>
                                        <p:tgtEl>
                                          <p:spTgt spid="2060"/>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nodeType="afterEffect">
                                  <p:stCondLst>
                                    <p:cond delay="500"/>
                                  </p:stCondLst>
                                  <p:childTnLst>
                                    <p:set>
                                      <p:cBhvr>
                                        <p:cTn id="39" dur="1" fill="hold">
                                          <p:stCondLst>
                                            <p:cond delay="0"/>
                                          </p:stCondLst>
                                        </p:cTn>
                                        <p:tgtEl>
                                          <p:spTgt spid="2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ext uri="{D42A27DB-BD31-4B8C-83A1-F6EECF244321}">
                <p14:modId xmlns:p14="http://schemas.microsoft.com/office/powerpoint/2010/main" val="3261620239"/>
              </p:ext>
            </p:extLst>
          </p:nvPr>
        </p:nvGraphicFramePr>
        <p:xfrm>
          <a:off x="457200" y="1373847"/>
          <a:ext cx="8331200" cy="5293135"/>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10"/>
          <p:cNvSpPr>
            <a:spLocks noGrp="1"/>
          </p:cNvSpPr>
          <p:nvPr>
            <p:ph type="title"/>
          </p:nvPr>
        </p:nvSpPr>
        <p:spPr>
          <a:xfrm>
            <a:off x="304800" y="0"/>
            <a:ext cx="8229600" cy="715962"/>
          </a:xfrm>
        </p:spPr>
        <p:txBody>
          <a:bodyPr/>
          <a:lstStyle/>
          <a:p>
            <a:r>
              <a:rPr lang="en-US" sz="2200" dirty="0" smtClean="0">
                <a:solidFill>
                  <a:srgbClr val="FFFF00"/>
                </a:solidFill>
              </a:rPr>
              <a:t>Growth in Monthly </a:t>
            </a:r>
            <a:r>
              <a:rPr lang="en-US" sz="2200" dirty="0" err="1" smtClean="0">
                <a:solidFill>
                  <a:srgbClr val="FFFF00"/>
                </a:solidFill>
              </a:rPr>
              <a:t>eBird</a:t>
            </a:r>
            <a:r>
              <a:rPr lang="en-US" sz="2200" dirty="0" smtClean="0">
                <a:solidFill>
                  <a:srgbClr val="FFFF00"/>
                </a:solidFill>
              </a:rPr>
              <a:t> Observations and Checklists</a:t>
            </a:r>
            <a:endParaRPr lang="en-US" sz="2200" dirty="0">
              <a:solidFill>
                <a:srgbClr val="FFFF00"/>
              </a:solidFill>
            </a:endParaRPr>
          </a:p>
        </p:txBody>
      </p:sp>
      <p:sp>
        <p:nvSpPr>
          <p:cNvPr id="20" name="TextBox 19"/>
          <p:cNvSpPr txBox="1"/>
          <p:nvPr/>
        </p:nvSpPr>
        <p:spPr>
          <a:xfrm>
            <a:off x="4804834" y="3712638"/>
            <a:ext cx="1600200" cy="307777"/>
          </a:xfrm>
          <a:prstGeom prst="rect">
            <a:avLst/>
          </a:prstGeom>
          <a:noFill/>
        </p:spPr>
        <p:txBody>
          <a:bodyPr wrap="square" rtlCol="0">
            <a:spAutoFit/>
          </a:bodyPr>
          <a:lstStyle/>
          <a:p>
            <a:pPr algn="r"/>
            <a:r>
              <a:rPr lang="en-US" sz="1400" dirty="0" smtClean="0">
                <a:solidFill>
                  <a:schemeClr val="bg2">
                    <a:lumMod val="60000"/>
                    <a:lumOff val="40000"/>
                  </a:schemeClr>
                </a:solidFill>
                <a:latin typeface="Arial"/>
                <a:cs typeface="Arial"/>
              </a:rPr>
              <a:t>Observations</a:t>
            </a:r>
            <a:endParaRPr lang="en-US" sz="1400" dirty="0">
              <a:solidFill>
                <a:schemeClr val="bg2">
                  <a:lumMod val="60000"/>
                  <a:lumOff val="40000"/>
                </a:schemeClr>
              </a:solidFill>
              <a:latin typeface="Arial"/>
              <a:cs typeface="Arial"/>
            </a:endParaRPr>
          </a:p>
        </p:txBody>
      </p:sp>
      <p:sp>
        <p:nvSpPr>
          <p:cNvPr id="21" name="TextBox 20"/>
          <p:cNvSpPr txBox="1"/>
          <p:nvPr/>
        </p:nvSpPr>
        <p:spPr>
          <a:xfrm>
            <a:off x="6620934" y="5383311"/>
            <a:ext cx="1143000" cy="307777"/>
          </a:xfrm>
          <a:prstGeom prst="rect">
            <a:avLst/>
          </a:prstGeom>
          <a:noFill/>
        </p:spPr>
        <p:txBody>
          <a:bodyPr wrap="square" rtlCol="0">
            <a:spAutoFit/>
          </a:bodyPr>
          <a:lstStyle/>
          <a:p>
            <a:r>
              <a:rPr lang="en-US" sz="1400" dirty="0" smtClean="0">
                <a:solidFill>
                  <a:schemeClr val="accent6"/>
                </a:solidFill>
                <a:latin typeface="Arial"/>
                <a:cs typeface="Arial"/>
              </a:rPr>
              <a:t>Checklists</a:t>
            </a:r>
            <a:endParaRPr lang="en-US" sz="1400" dirty="0">
              <a:solidFill>
                <a:schemeClr val="accent6"/>
              </a:solidFill>
              <a:latin typeface="Arial"/>
              <a:cs typeface="Arial"/>
            </a:endParaRPr>
          </a:p>
        </p:txBody>
      </p:sp>
      <p:sp>
        <p:nvSpPr>
          <p:cNvPr id="2" name="TextBox 1"/>
          <p:cNvSpPr txBox="1"/>
          <p:nvPr/>
        </p:nvSpPr>
        <p:spPr>
          <a:xfrm>
            <a:off x="5689600" y="-1447800"/>
            <a:ext cx="184666" cy="369332"/>
          </a:xfrm>
          <a:prstGeom prst="rect">
            <a:avLst/>
          </a:prstGeom>
          <a:noFill/>
        </p:spPr>
        <p:txBody>
          <a:bodyPr wrap="none" rtlCol="0">
            <a:spAutoFit/>
          </a:bodyPr>
          <a:lstStyle/>
          <a:p>
            <a:endParaRPr lang="en-US"/>
          </a:p>
        </p:txBody>
      </p:sp>
      <p:grpSp>
        <p:nvGrpSpPr>
          <p:cNvPr id="19" name="Group 18"/>
          <p:cNvGrpSpPr/>
          <p:nvPr/>
        </p:nvGrpSpPr>
        <p:grpSpPr>
          <a:xfrm>
            <a:off x="1907108" y="905933"/>
            <a:ext cx="1297518" cy="5363511"/>
            <a:chOff x="1928280" y="914400"/>
            <a:chExt cx="1297518" cy="5363511"/>
          </a:xfrm>
        </p:grpSpPr>
        <p:cxnSp>
          <p:nvCxnSpPr>
            <p:cNvPr id="28" name="Straight Connector 27"/>
            <p:cNvCxnSpPr/>
            <p:nvPr/>
          </p:nvCxnSpPr>
          <p:spPr>
            <a:xfrm rot="5400000" flipH="1" flipV="1">
              <a:off x="672635" y="3748557"/>
              <a:ext cx="5058709" cy="0"/>
            </a:xfrm>
            <a:prstGeom prst="line">
              <a:avLst/>
            </a:prstGeom>
            <a:ln w="12700" cap="flat" cmpd="sng" algn="ctr">
              <a:solidFill>
                <a:schemeClr val="bg1">
                  <a:lumMod val="50000"/>
                  <a:lumOff val="50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1928280" y="914400"/>
              <a:ext cx="1297518" cy="261610"/>
            </a:xfrm>
            <a:prstGeom prst="rect">
              <a:avLst/>
            </a:prstGeom>
            <a:noFill/>
          </p:spPr>
          <p:txBody>
            <a:bodyPr wrap="none" lIns="0" rIns="0" bIns="0" rtlCol="0">
              <a:spAutoFit/>
            </a:bodyPr>
            <a:lstStyle/>
            <a:p>
              <a:r>
                <a:rPr lang="en-US" sz="1400" dirty="0" err="1" smtClean="0">
                  <a:solidFill>
                    <a:srgbClr val="FFFF00"/>
                  </a:solidFill>
                  <a:latin typeface="Arial"/>
                  <a:cs typeface="Arial"/>
                </a:rPr>
                <a:t>eBird</a:t>
              </a:r>
              <a:r>
                <a:rPr lang="en-US" sz="1400" dirty="0" smtClean="0">
                  <a:solidFill>
                    <a:srgbClr val="FFFF00"/>
                  </a:solidFill>
                  <a:latin typeface="Arial"/>
                  <a:cs typeface="Arial"/>
                </a:rPr>
                <a:t> 2.0 launch</a:t>
              </a:r>
              <a:endParaRPr lang="en-US" sz="1400" dirty="0">
                <a:solidFill>
                  <a:srgbClr val="FFFF00"/>
                </a:solidFill>
                <a:latin typeface="Arial"/>
                <a:cs typeface="Arial"/>
              </a:endParaRPr>
            </a:p>
          </p:txBody>
        </p:sp>
      </p:grpSp>
      <p:sp>
        <p:nvSpPr>
          <p:cNvPr id="27" name="Rectangle 26"/>
          <p:cNvSpPr/>
          <p:nvPr/>
        </p:nvSpPr>
        <p:spPr>
          <a:xfrm>
            <a:off x="8321672" y="838200"/>
            <a:ext cx="1204383" cy="5630862"/>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126880305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graphicEl>
                                              <a:chart seriesIdx="0" categoryIdx="-4" bldStep="series"/>
                                            </p:graphicEl>
                                          </p:spTgt>
                                        </p:tgtEl>
                                        <p:attrNameLst>
                                          <p:attrName>style.visibility</p:attrName>
                                        </p:attrNameLst>
                                      </p:cBhvr>
                                      <p:to>
                                        <p:strVal val="visible"/>
                                      </p:to>
                                    </p:set>
                                    <p:animEffect transition="in" filter="wipe(left)">
                                      <p:cBhvr>
                                        <p:cTn id="7" dur="1000"/>
                                        <p:tgtEl>
                                          <p:spTgt spid="12">
                                            <p:graphicEl>
                                              <a:chart seriesIdx="0" categoryIdx="-4" bldStep="series"/>
                                            </p:graphicEl>
                                          </p:spTgt>
                                        </p:tgtEl>
                                      </p:cBhvr>
                                    </p:animEffect>
                                  </p:childTnLst>
                                </p:cTn>
                              </p:par>
                            </p:childTnLst>
                          </p:cTn>
                        </p:par>
                        <p:par>
                          <p:cTn id="8" fill="hold">
                            <p:stCondLst>
                              <p:cond delay="1000"/>
                            </p:stCondLst>
                            <p:childTnLst>
                              <p:par>
                                <p:cTn id="9" presetID="10" presetClass="entr" presetSubtype="0" fill="hold" grpId="0" nodeType="afterEffect">
                                  <p:stCondLst>
                                    <p:cond delay="3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800"/>
                            </p:stCondLst>
                            <p:childTnLst>
                              <p:par>
                                <p:cTn id="13" presetID="22" presetClass="entr" presetSubtype="8" fill="hold" grpId="0" nodeType="afterEffect">
                                  <p:stCondLst>
                                    <p:cond delay="0"/>
                                  </p:stCondLst>
                                  <p:childTnLst>
                                    <p:set>
                                      <p:cBhvr>
                                        <p:cTn id="14" dur="1" fill="hold">
                                          <p:stCondLst>
                                            <p:cond delay="0"/>
                                          </p:stCondLst>
                                        </p:cTn>
                                        <p:tgtEl>
                                          <p:spTgt spid="12">
                                            <p:graphicEl>
                                              <a:chart seriesIdx="1" categoryIdx="-4" bldStep="series"/>
                                            </p:graphicEl>
                                          </p:spTgt>
                                        </p:tgtEl>
                                        <p:attrNameLst>
                                          <p:attrName>style.visibility</p:attrName>
                                        </p:attrNameLst>
                                      </p:cBhvr>
                                      <p:to>
                                        <p:strVal val="visible"/>
                                      </p:to>
                                    </p:set>
                                    <p:animEffect transition="in" filter="wipe(left)">
                                      <p:cBhvr>
                                        <p:cTn id="15" dur="1000"/>
                                        <p:tgtEl>
                                          <p:spTgt spid="12">
                                            <p:graphicEl>
                                              <a:chart seriesIdx="1" categoryIdx="-4" bldStep="series"/>
                                            </p:graphicEl>
                                          </p:spTgt>
                                        </p:tgtEl>
                                      </p:cBhvr>
                                    </p:animEffect>
                                  </p:childTnLst>
                                </p:cTn>
                              </p:par>
                            </p:childTnLst>
                          </p:cTn>
                        </p:par>
                        <p:par>
                          <p:cTn id="16" fill="hold">
                            <p:stCondLst>
                              <p:cond delay="2800"/>
                            </p:stCondLst>
                            <p:childTnLst>
                              <p:par>
                                <p:cTn id="17" presetID="10" presetClass="entr" presetSubtype="0" fill="hold" grpId="0" nodeType="afterEffect">
                                  <p:stCondLst>
                                    <p:cond delay="30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xit" presetSubtype="0" fill="hold" grpId="0" nodeType="withEffect">
                                  <p:stCondLst>
                                    <p:cond delay="300"/>
                                  </p:stCondLst>
                                  <p:childTnLst>
                                    <p:animEffect transition="out" filter="fade">
                                      <p:cBhvr>
                                        <p:cTn id="21" dur="1000"/>
                                        <p:tgtEl>
                                          <p:spTgt spid="27"/>
                                        </p:tgtEl>
                                      </p:cBhvr>
                                    </p:animEffect>
                                    <p:set>
                                      <p:cBhvr>
                                        <p:cTn id="22" dur="1" fill="hold">
                                          <p:stCondLst>
                                            <p:cond delay="999"/>
                                          </p:stCondLst>
                                        </p:cTn>
                                        <p:tgtEl>
                                          <p:spTgt spid="27"/>
                                        </p:tgtEl>
                                        <p:attrNameLst>
                                          <p:attrName>style.visibility</p:attrName>
                                        </p:attrNameLst>
                                      </p:cBhvr>
                                      <p:to>
                                        <p:strVal val="hidden"/>
                                      </p:to>
                                    </p:set>
                                  </p:childTnLst>
                                </p:cTn>
                              </p:par>
                            </p:childTnLst>
                          </p:cTn>
                        </p:par>
                        <p:par>
                          <p:cTn id="23" fill="hold">
                            <p:stCondLst>
                              <p:cond delay="4100"/>
                            </p:stCondLst>
                            <p:childTnLst>
                              <p:par>
                                <p:cTn id="24" presetID="10" presetClass="entr" presetSubtype="0" fill="hold" nodeType="afterEffect">
                                  <p:stCondLst>
                                    <p:cond delay="100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Chart bld="series"/>
        </p:bldSub>
      </p:bldGraphic>
      <p:bldP spid="20" grpId="0"/>
      <p:bldP spid="21" grpId="0"/>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Bird_equidistant_conic_01-11-20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318534"/>
            <a:ext cx="9144000" cy="7258114"/>
          </a:xfrm>
          <a:prstGeom prst="rect">
            <a:avLst/>
          </a:prstGeom>
        </p:spPr>
      </p:pic>
      <p:sp>
        <p:nvSpPr>
          <p:cNvPr id="4" name="TextBox 3"/>
          <p:cNvSpPr txBox="1"/>
          <p:nvPr/>
        </p:nvSpPr>
        <p:spPr>
          <a:xfrm>
            <a:off x="152400" y="3733800"/>
            <a:ext cx="4363246" cy="2246769"/>
          </a:xfrm>
          <a:prstGeom prst="rect">
            <a:avLst/>
          </a:prstGeom>
          <a:noFill/>
        </p:spPr>
        <p:txBody>
          <a:bodyPr wrap="none" rtlCol="0">
            <a:spAutoFit/>
          </a:bodyPr>
          <a:lstStyle/>
          <a:p>
            <a:pPr>
              <a:lnSpc>
                <a:spcPts val="4200"/>
              </a:lnSpc>
            </a:pPr>
            <a:r>
              <a:rPr lang="en-US" sz="2800" dirty="0" smtClean="0"/>
              <a:t>In </a:t>
            </a:r>
            <a:br>
              <a:rPr lang="en-US" sz="2800" dirty="0" smtClean="0"/>
            </a:br>
            <a:r>
              <a:rPr lang="en-US" sz="2800" dirty="0" smtClean="0"/>
              <a:t>will volunteer more </a:t>
            </a:r>
          </a:p>
          <a:p>
            <a:pPr>
              <a:lnSpc>
                <a:spcPts val="4200"/>
              </a:lnSpc>
            </a:pPr>
            <a:r>
              <a:rPr lang="en-US" sz="2800" dirty="0" smtClean="0"/>
              <a:t>than </a:t>
            </a:r>
            <a:r>
              <a:rPr lang="en-US" sz="3200" b="1" dirty="0" smtClean="0">
                <a:solidFill>
                  <a:srgbClr val="FFFF00"/>
                </a:solidFill>
              </a:rPr>
              <a:t>7,600,000 hours </a:t>
            </a:r>
          </a:p>
          <a:p>
            <a:pPr>
              <a:lnSpc>
                <a:spcPts val="4200"/>
              </a:lnSpc>
            </a:pPr>
            <a:r>
              <a:rPr lang="en-US" sz="2800" dirty="0" smtClean="0">
                <a:solidFill>
                  <a:srgbClr val="FFFFFF"/>
                </a:solidFill>
              </a:rPr>
              <a:t>collecting bird observations. </a:t>
            </a:r>
          </a:p>
        </p:txBody>
      </p:sp>
      <p:pic>
        <p:nvPicPr>
          <p:cNvPr id="6" name="Picture 5" descr="logo_ebird_rev.png"/>
          <p:cNvPicPr>
            <a:picLocks noChangeAspect="1"/>
          </p:cNvPicPr>
          <p:nvPr/>
        </p:nvPicPr>
        <p:blipFill>
          <a:blip r:embed="rId3"/>
          <a:stretch>
            <a:fillRect/>
          </a:stretch>
        </p:blipFill>
        <p:spPr>
          <a:xfrm>
            <a:off x="6781800" y="5638800"/>
            <a:ext cx="1619773" cy="583114"/>
          </a:xfrm>
          <a:prstGeom prst="rect">
            <a:avLst/>
          </a:prstGeom>
        </p:spPr>
      </p:pic>
    </p:spTree>
    <p:extLst>
      <p:ext uri="{BB962C8B-B14F-4D97-AF65-F5344CB8AC3E}">
        <p14:creationId xmlns:p14="http://schemas.microsoft.com/office/powerpoint/2010/main" val="300935779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nada Goose_New York_Monroe County_200903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53" y="97722"/>
            <a:ext cx="10142953" cy="6760278"/>
          </a:xfrm>
          <a:prstGeom prst="rect">
            <a:avLst/>
          </a:prstGeom>
        </p:spPr>
      </p:pic>
    </p:spTree>
    <p:extLst>
      <p:ext uri="{BB962C8B-B14F-4D97-AF65-F5344CB8AC3E}">
        <p14:creationId xmlns:p14="http://schemas.microsoft.com/office/powerpoint/2010/main" val="753512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2753" name="Title 1"/>
          <p:cNvSpPr>
            <a:spLocks noGrp="1"/>
          </p:cNvSpPr>
          <p:nvPr>
            <p:ph type="title" idx="4294967295"/>
          </p:nvPr>
        </p:nvSpPr>
        <p:spPr bwMode="auto">
          <a:xfrm>
            <a:off x="457200" y="76200"/>
            <a:ext cx="8229600" cy="715963"/>
          </a:xfrm>
          <a:prstGeom prst="rect">
            <a:avLst/>
          </a:prstGeom>
          <a:noFill/>
          <a:ln>
            <a:miter lim="800000"/>
            <a:headEnd/>
            <a:tailEnd/>
          </a:ln>
        </p:spPr>
        <p:txBody>
          <a:bodyPr>
            <a:normAutofit/>
          </a:bodyPr>
          <a:lstStyle/>
          <a:p>
            <a:pPr eaLnBrk="1" hangingPunct="1"/>
            <a:r>
              <a:rPr lang="en-US" sz="4000" dirty="0" smtClean="0">
                <a:solidFill>
                  <a:srgbClr val="FFFF00"/>
                </a:solidFill>
                <a:cs typeface="Arial" charset="0"/>
              </a:rPr>
              <a:t>Data Quality</a:t>
            </a:r>
          </a:p>
        </p:txBody>
      </p:sp>
      <p:sp>
        <p:nvSpPr>
          <p:cNvPr id="202754" name="Content Placeholder 2"/>
          <p:cNvSpPr>
            <a:spLocks noGrp="1"/>
          </p:cNvSpPr>
          <p:nvPr>
            <p:ph sz="quarter" idx="4294967295"/>
          </p:nvPr>
        </p:nvSpPr>
        <p:spPr bwMode="auto">
          <a:xfrm>
            <a:off x="457200" y="715963"/>
            <a:ext cx="8534400" cy="1646237"/>
          </a:xfrm>
          <a:prstGeom prst="rect">
            <a:avLst/>
          </a:prstGeom>
          <a:noFill/>
          <a:ln>
            <a:miter lim="800000"/>
            <a:headEnd/>
            <a:tailEnd/>
          </a:ln>
        </p:spPr>
        <p:txBody>
          <a:bodyPr/>
          <a:lstStyle/>
          <a:p>
            <a:pPr>
              <a:lnSpc>
                <a:spcPts val="2400"/>
              </a:lnSpc>
              <a:spcAft>
                <a:spcPts val="600"/>
              </a:spcAft>
            </a:pPr>
            <a:r>
              <a:rPr lang="en-US" sz="2800" dirty="0" smtClean="0">
                <a:latin typeface="Arial" charset="0"/>
                <a:cs typeface="Arial" charset="0"/>
              </a:rPr>
              <a:t>4% </a:t>
            </a:r>
            <a:r>
              <a:rPr lang="en-US" sz="2800" dirty="0">
                <a:latin typeface="Arial" charset="0"/>
                <a:cs typeface="Arial" charset="0"/>
              </a:rPr>
              <a:t>submitted records </a:t>
            </a:r>
            <a:r>
              <a:rPr lang="en-US" sz="2800" dirty="0" smtClean="0">
                <a:latin typeface="Arial" charset="0"/>
                <a:cs typeface="Arial" charset="0"/>
              </a:rPr>
              <a:t>were flagged for review</a:t>
            </a:r>
          </a:p>
          <a:p>
            <a:pPr>
              <a:lnSpc>
                <a:spcPts val="2400"/>
              </a:lnSpc>
              <a:spcAft>
                <a:spcPts val="600"/>
              </a:spcAft>
            </a:pPr>
            <a:r>
              <a:rPr lang="en-US" sz="2800" dirty="0">
                <a:latin typeface="Arial" charset="0"/>
                <a:cs typeface="Arial" charset="0"/>
              </a:rPr>
              <a:t>60% </a:t>
            </a:r>
            <a:r>
              <a:rPr lang="en-US" sz="2800" dirty="0" smtClean="0">
                <a:latin typeface="Arial" charset="0"/>
                <a:cs typeface="Arial" charset="0"/>
              </a:rPr>
              <a:t>of those </a:t>
            </a:r>
            <a:r>
              <a:rPr lang="en-US" sz="2800" dirty="0">
                <a:latin typeface="Arial" charset="0"/>
                <a:cs typeface="Arial" charset="0"/>
              </a:rPr>
              <a:t>records were reviewed and validated</a:t>
            </a:r>
            <a:endParaRPr lang="en-US" sz="2800" dirty="0" smtClean="0">
              <a:latin typeface="Arial" charset="0"/>
              <a:cs typeface="Arial" charset="0"/>
            </a:endParaRPr>
          </a:p>
          <a:p>
            <a:pPr>
              <a:lnSpc>
                <a:spcPts val="2400"/>
              </a:lnSpc>
              <a:spcAft>
                <a:spcPts val="600"/>
              </a:spcAft>
            </a:pPr>
            <a:endParaRPr lang="en-US" sz="2800" dirty="0" smtClean="0">
              <a:latin typeface="Arial" charset="0"/>
              <a:cs typeface="Arial" charset="0"/>
            </a:endParaRPr>
          </a:p>
        </p:txBody>
      </p:sp>
      <p:pic>
        <p:nvPicPr>
          <p:cNvPr id="202755" name="Picture 2"/>
          <p:cNvPicPr>
            <a:picLocks noChangeAspect="1" noChangeArrowheads="1"/>
          </p:cNvPicPr>
          <p:nvPr/>
        </p:nvPicPr>
        <p:blipFill>
          <a:blip r:embed="rId3"/>
          <a:srcRect/>
          <a:stretch>
            <a:fillRect/>
          </a:stretch>
        </p:blipFill>
        <p:spPr bwMode="auto">
          <a:xfrm>
            <a:off x="381000" y="1524000"/>
            <a:ext cx="3598606" cy="3486150"/>
          </a:xfrm>
          <a:prstGeom prst="rect">
            <a:avLst/>
          </a:prstGeom>
          <a:noFill/>
          <a:ln w="9525">
            <a:noFill/>
            <a:miter lim="800000"/>
            <a:headEnd/>
            <a:tailEnd/>
          </a:ln>
        </p:spPr>
      </p:pic>
      <p:sp>
        <p:nvSpPr>
          <p:cNvPr id="202756" name="Rectangle 4"/>
          <p:cNvSpPr>
            <a:spLocks noChangeArrowheads="1"/>
          </p:cNvSpPr>
          <p:nvPr/>
        </p:nvSpPr>
        <p:spPr bwMode="auto">
          <a:xfrm>
            <a:off x="838200" y="5029200"/>
            <a:ext cx="3065463" cy="369888"/>
          </a:xfrm>
          <a:prstGeom prst="rect">
            <a:avLst/>
          </a:prstGeom>
          <a:noFill/>
          <a:ln w="9525">
            <a:noFill/>
            <a:miter lim="800000"/>
            <a:headEnd/>
            <a:tailEnd/>
          </a:ln>
        </p:spPr>
        <p:txBody>
          <a:bodyPr>
            <a:spAutoFit/>
          </a:bodyPr>
          <a:lstStyle/>
          <a:p>
            <a:r>
              <a:rPr lang="en-US" dirty="0" smtClean="0">
                <a:solidFill>
                  <a:schemeClr val="bg2"/>
                </a:solidFill>
                <a:cs typeface="Arial" charset="0"/>
              </a:rPr>
              <a:t> </a:t>
            </a:r>
            <a:r>
              <a:rPr lang="en-US" dirty="0" err="1" smtClean="0">
                <a:solidFill>
                  <a:schemeClr val="bg2"/>
                </a:solidFill>
                <a:cs typeface="Arial" charset="0"/>
              </a:rPr>
              <a:t>Dogbird</a:t>
            </a:r>
            <a:endParaRPr lang="en-US" dirty="0">
              <a:solidFill>
                <a:schemeClr val="bg2"/>
              </a:solidFill>
              <a:cs typeface="Arial" charset="0"/>
            </a:endParaRPr>
          </a:p>
        </p:txBody>
      </p:sp>
      <p:pic>
        <p:nvPicPr>
          <p:cNvPr id="202758" name="Picture 4"/>
          <p:cNvPicPr>
            <a:picLocks noChangeAspect="1" noChangeArrowheads="1"/>
          </p:cNvPicPr>
          <p:nvPr/>
        </p:nvPicPr>
        <p:blipFill>
          <a:blip r:embed="rId4"/>
          <a:srcRect/>
          <a:stretch>
            <a:fillRect/>
          </a:stretch>
        </p:blipFill>
        <p:spPr bwMode="auto">
          <a:xfrm>
            <a:off x="4572000" y="1524000"/>
            <a:ext cx="3917992" cy="3488494"/>
          </a:xfrm>
          <a:prstGeom prst="rect">
            <a:avLst/>
          </a:prstGeom>
          <a:noFill/>
          <a:ln w="9525">
            <a:noFill/>
            <a:miter lim="800000"/>
            <a:headEnd/>
            <a:tailEnd/>
          </a:ln>
        </p:spPr>
      </p:pic>
      <p:sp>
        <p:nvSpPr>
          <p:cNvPr id="8" name="TextBox 7"/>
          <p:cNvSpPr txBox="1"/>
          <p:nvPr/>
        </p:nvSpPr>
        <p:spPr>
          <a:xfrm>
            <a:off x="1371600" y="990600"/>
            <a:ext cx="1717137" cy="3770263"/>
          </a:xfrm>
          <a:prstGeom prst="rect">
            <a:avLst/>
          </a:prstGeom>
          <a:noFill/>
        </p:spPr>
        <p:txBody>
          <a:bodyPr wrap="none" rtlCol="0">
            <a:spAutoFit/>
          </a:bodyPr>
          <a:lstStyle/>
          <a:p>
            <a:r>
              <a:rPr lang="en-US" sz="23900" dirty="0" smtClean="0">
                <a:solidFill>
                  <a:srgbClr val="FF0000"/>
                </a:solidFill>
                <a:effectLst>
                  <a:outerShdw blurRad="38100" dist="38100" dir="2700000" algn="tl">
                    <a:srgbClr val="000000">
                      <a:alpha val="43137"/>
                    </a:srgbClr>
                  </a:outerShdw>
                </a:effectLst>
              </a:rPr>
              <a:t>x</a:t>
            </a:r>
            <a:endParaRPr lang="en-US" sz="23900" dirty="0">
              <a:solidFill>
                <a:srgbClr val="FF0000"/>
              </a:solidFill>
              <a:effectLst>
                <a:outerShdw blurRad="38100" dist="38100" dir="2700000" algn="tl">
                  <a:srgbClr val="000000">
                    <a:alpha val="43137"/>
                  </a:srgbClr>
                </a:outerShdw>
              </a:effectLst>
            </a:endParaRPr>
          </a:p>
        </p:txBody>
      </p:sp>
      <p:sp>
        <p:nvSpPr>
          <p:cNvPr id="2" name="Rectangle 1"/>
          <p:cNvSpPr/>
          <p:nvPr/>
        </p:nvSpPr>
        <p:spPr>
          <a:xfrm>
            <a:off x="5257800" y="5029200"/>
            <a:ext cx="959217" cy="369332"/>
          </a:xfrm>
          <a:prstGeom prst="rect">
            <a:avLst/>
          </a:prstGeom>
        </p:spPr>
        <p:txBody>
          <a:bodyPr wrap="none">
            <a:spAutoFit/>
          </a:bodyPr>
          <a:lstStyle/>
          <a:p>
            <a:r>
              <a:rPr lang="en-US" dirty="0">
                <a:solidFill>
                  <a:schemeClr val="bg2"/>
                </a:solidFill>
                <a:cs typeface="Arial" charset="0"/>
              </a:rPr>
              <a:t> </a:t>
            </a:r>
            <a:r>
              <a:rPr lang="en-US" dirty="0" smtClean="0">
                <a:solidFill>
                  <a:schemeClr val="bg2"/>
                </a:solidFill>
                <a:cs typeface="Arial" charset="0"/>
              </a:rPr>
              <a:t>Catbird</a:t>
            </a:r>
            <a:endParaRPr lang="en-US" dirty="0">
              <a:solidFill>
                <a:schemeClr val="bg2"/>
              </a:solidFill>
              <a:cs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1-07 at 3.23.45 PM.png"/>
          <p:cNvPicPr>
            <a:picLocks noChangeAspect="1"/>
          </p:cNvPicPr>
          <p:nvPr/>
        </p:nvPicPr>
        <p:blipFill rotWithShape="1">
          <a:blip r:embed="rId2">
            <a:extLst>
              <a:ext uri="{28A0092B-C50C-407E-A947-70E740481C1C}">
                <a14:useLocalDpi xmlns:a14="http://schemas.microsoft.com/office/drawing/2010/main" val="0"/>
              </a:ext>
            </a:extLst>
          </a:blip>
          <a:srcRect b="14682"/>
          <a:stretch/>
        </p:blipFill>
        <p:spPr>
          <a:xfrm>
            <a:off x="19050" y="1406306"/>
            <a:ext cx="9144000" cy="4537294"/>
          </a:xfrm>
          <a:prstGeom prst="rect">
            <a:avLst/>
          </a:prstGeom>
        </p:spPr>
      </p:pic>
      <p:sp>
        <p:nvSpPr>
          <p:cNvPr id="3" name="Rectangle 2"/>
          <p:cNvSpPr/>
          <p:nvPr/>
        </p:nvSpPr>
        <p:spPr>
          <a:xfrm>
            <a:off x="152400" y="6019800"/>
            <a:ext cx="8915400" cy="461665"/>
          </a:xfrm>
          <a:prstGeom prst="rect">
            <a:avLst/>
          </a:prstGeom>
        </p:spPr>
        <p:txBody>
          <a:bodyPr wrap="square">
            <a:spAutoFit/>
          </a:bodyPr>
          <a:lstStyle/>
          <a:p>
            <a:r>
              <a:rPr lang="en-US" sz="1200" dirty="0">
                <a:solidFill>
                  <a:schemeClr val="bg1">
                    <a:lumMod val="85000"/>
                  </a:schemeClr>
                </a:solidFill>
              </a:rPr>
              <a:t>Kelling, S., J. Yu, J. </a:t>
            </a:r>
            <a:r>
              <a:rPr lang="en-US" sz="1200" dirty="0" err="1">
                <a:solidFill>
                  <a:schemeClr val="bg1">
                    <a:lumMod val="85000"/>
                  </a:schemeClr>
                </a:solidFill>
              </a:rPr>
              <a:t>Gerbracht</a:t>
            </a:r>
            <a:r>
              <a:rPr lang="en-US" sz="1200" dirty="0">
                <a:solidFill>
                  <a:schemeClr val="bg1">
                    <a:lumMod val="85000"/>
                  </a:schemeClr>
                </a:solidFill>
              </a:rPr>
              <a:t>, and W. K. Wong. 2011. Emergent Filters: Automated Data Verification in a Large-scale Citizen Science Project. Proceedings of the IEEE </a:t>
            </a:r>
            <a:r>
              <a:rPr lang="en-US" sz="1200" dirty="0" err="1" smtClean="0">
                <a:solidFill>
                  <a:schemeClr val="bg1">
                    <a:lumMod val="85000"/>
                  </a:schemeClr>
                </a:solidFill>
              </a:rPr>
              <a:t>eScience</a:t>
            </a:r>
            <a:r>
              <a:rPr lang="en-US" sz="1200" dirty="0" smtClean="0">
                <a:solidFill>
                  <a:schemeClr val="bg1">
                    <a:lumMod val="85000"/>
                  </a:schemeClr>
                </a:solidFill>
              </a:rPr>
              <a:t> Conference.</a:t>
            </a:r>
            <a:endParaRPr lang="en-US" sz="1200" dirty="0">
              <a:solidFill>
                <a:schemeClr val="bg1">
                  <a:lumMod val="85000"/>
                </a:schemeClr>
              </a:solidFill>
            </a:endParaRPr>
          </a:p>
        </p:txBody>
      </p:sp>
      <p:sp>
        <p:nvSpPr>
          <p:cNvPr id="5" name="Rectangle 4"/>
          <p:cNvSpPr/>
          <p:nvPr/>
        </p:nvSpPr>
        <p:spPr>
          <a:xfrm>
            <a:off x="457200" y="304800"/>
            <a:ext cx="3602569" cy="707886"/>
          </a:xfrm>
          <a:prstGeom prst="rect">
            <a:avLst/>
          </a:prstGeom>
        </p:spPr>
        <p:txBody>
          <a:bodyPr wrap="none">
            <a:spAutoFit/>
          </a:bodyPr>
          <a:lstStyle/>
          <a:p>
            <a:r>
              <a:rPr lang="en-US" sz="4000" dirty="0" smtClean="0">
                <a:solidFill>
                  <a:srgbClr val="FFFF00"/>
                </a:solidFill>
                <a:cs typeface="Arial" charset="0"/>
              </a:rPr>
              <a:t>Emergent Filters</a:t>
            </a:r>
            <a:endParaRPr lang="en-US" sz="4000" dirty="0"/>
          </a:p>
        </p:txBody>
      </p:sp>
    </p:spTree>
    <p:extLst>
      <p:ext uri="{BB962C8B-B14F-4D97-AF65-F5344CB8AC3E}">
        <p14:creationId xmlns:p14="http://schemas.microsoft.com/office/powerpoint/2010/main" val="295725191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527714375"/>
              </p:ext>
            </p:extLst>
          </p:nvPr>
        </p:nvGraphicFramePr>
        <p:xfrm>
          <a:off x="54084" y="3352800"/>
          <a:ext cx="4746516" cy="31192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extLst>
              <p:ext uri="{D42A27DB-BD31-4B8C-83A1-F6EECF244321}">
                <p14:modId xmlns:p14="http://schemas.microsoft.com/office/powerpoint/2010/main" val="4102101678"/>
              </p:ext>
            </p:extLst>
          </p:nvPr>
        </p:nvGraphicFramePr>
        <p:xfrm>
          <a:off x="4534185" y="3728828"/>
          <a:ext cx="457200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p:cNvPicPr>
            <a:picLocks noChangeAspect="1"/>
          </p:cNvPicPr>
          <p:nvPr/>
        </p:nvPicPr>
        <p:blipFill>
          <a:blip r:embed="rId4"/>
          <a:stretch>
            <a:fillRect/>
          </a:stretch>
        </p:blipFill>
        <p:spPr>
          <a:xfrm>
            <a:off x="236855" y="584976"/>
            <a:ext cx="4235515" cy="2501445"/>
          </a:xfrm>
          <a:prstGeom prst="rect">
            <a:avLst/>
          </a:prstGeom>
        </p:spPr>
      </p:pic>
      <p:pic>
        <p:nvPicPr>
          <p:cNvPr id="7" name="Picture 6"/>
          <p:cNvPicPr>
            <a:picLocks noChangeAspect="1"/>
          </p:cNvPicPr>
          <p:nvPr/>
        </p:nvPicPr>
        <p:blipFill>
          <a:blip r:embed="rId5"/>
          <a:stretch>
            <a:fillRect/>
          </a:stretch>
        </p:blipFill>
        <p:spPr>
          <a:xfrm>
            <a:off x="4930135" y="584976"/>
            <a:ext cx="3616034" cy="2501445"/>
          </a:xfrm>
          <a:prstGeom prst="rect">
            <a:avLst/>
          </a:prstGeom>
        </p:spPr>
      </p:pic>
    </p:spTree>
    <p:extLst>
      <p:ext uri="{BB962C8B-B14F-4D97-AF65-F5344CB8AC3E}">
        <p14:creationId xmlns:p14="http://schemas.microsoft.com/office/powerpoint/2010/main" val="350624250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676110542"/>
              </p:ext>
            </p:extLst>
          </p:nvPr>
        </p:nvGraphicFramePr>
        <p:xfrm>
          <a:off x="54084" y="3728821"/>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extLst>
              <p:ext uri="{D42A27DB-BD31-4B8C-83A1-F6EECF244321}">
                <p14:modId xmlns:p14="http://schemas.microsoft.com/office/powerpoint/2010/main" val="3184694514"/>
              </p:ext>
            </p:extLst>
          </p:nvPr>
        </p:nvGraphicFramePr>
        <p:xfrm>
          <a:off x="4534185" y="3728828"/>
          <a:ext cx="457200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p:cNvPicPr>
            <a:picLocks noChangeAspect="1"/>
          </p:cNvPicPr>
          <p:nvPr/>
        </p:nvPicPr>
        <p:blipFill rotWithShape="1">
          <a:blip r:embed="rId4"/>
          <a:srcRect l="4319" t="13236" r="25647" b="6512"/>
          <a:stretch/>
        </p:blipFill>
        <p:spPr>
          <a:xfrm>
            <a:off x="740020" y="190005"/>
            <a:ext cx="3450095" cy="3404613"/>
          </a:xfrm>
          <a:prstGeom prst="rect">
            <a:avLst/>
          </a:prstGeom>
        </p:spPr>
      </p:pic>
      <p:pic>
        <p:nvPicPr>
          <p:cNvPr id="8" name="Picture 7"/>
          <p:cNvPicPr>
            <a:picLocks noChangeAspect="1"/>
          </p:cNvPicPr>
          <p:nvPr/>
        </p:nvPicPr>
        <p:blipFill>
          <a:blip r:embed="rId5"/>
          <a:stretch>
            <a:fillRect/>
          </a:stretch>
        </p:blipFill>
        <p:spPr>
          <a:xfrm>
            <a:off x="4584433" y="190005"/>
            <a:ext cx="4521752" cy="3404613"/>
          </a:xfrm>
          <a:prstGeom prst="rect">
            <a:avLst/>
          </a:prstGeom>
        </p:spPr>
      </p:pic>
    </p:spTree>
    <p:extLst>
      <p:ext uri="{BB962C8B-B14F-4D97-AF65-F5344CB8AC3E}">
        <p14:creationId xmlns:p14="http://schemas.microsoft.com/office/powerpoint/2010/main" val="77170516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219211768"/>
              </p:ext>
            </p:extLst>
          </p:nvPr>
        </p:nvGraphicFramePr>
        <p:xfrm>
          <a:off x="4479174" y="3641391"/>
          <a:ext cx="4572000" cy="27432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p:cNvGraphicFramePr/>
          <p:nvPr>
            <p:extLst>
              <p:ext uri="{D42A27DB-BD31-4B8C-83A1-F6EECF244321}">
                <p14:modId xmlns:p14="http://schemas.microsoft.com/office/powerpoint/2010/main" val="530802956"/>
              </p:ext>
            </p:extLst>
          </p:nvPr>
        </p:nvGraphicFramePr>
        <p:xfrm>
          <a:off x="51215" y="3641391"/>
          <a:ext cx="4567766" cy="2736503"/>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p:cNvPicPr>
            <a:picLocks noChangeAspect="1"/>
          </p:cNvPicPr>
          <p:nvPr/>
        </p:nvPicPr>
        <p:blipFill>
          <a:blip r:embed="rId4"/>
          <a:stretch>
            <a:fillRect/>
          </a:stretch>
        </p:blipFill>
        <p:spPr>
          <a:xfrm>
            <a:off x="4714723" y="226389"/>
            <a:ext cx="4228563" cy="3183859"/>
          </a:xfrm>
          <a:prstGeom prst="rect">
            <a:avLst/>
          </a:prstGeom>
        </p:spPr>
      </p:pic>
      <p:pic>
        <p:nvPicPr>
          <p:cNvPr id="5" name="Picture 4"/>
          <p:cNvPicPr>
            <a:picLocks noChangeAspect="1"/>
          </p:cNvPicPr>
          <p:nvPr/>
        </p:nvPicPr>
        <p:blipFill>
          <a:blip r:embed="rId5"/>
          <a:stretch>
            <a:fillRect/>
          </a:stretch>
        </p:blipFill>
        <p:spPr>
          <a:xfrm>
            <a:off x="770026" y="226389"/>
            <a:ext cx="3451887" cy="3183859"/>
          </a:xfrm>
          <a:prstGeom prst="rect">
            <a:avLst/>
          </a:prstGeom>
        </p:spPr>
      </p:pic>
    </p:spTree>
    <p:extLst>
      <p:ext uri="{BB962C8B-B14F-4D97-AF65-F5344CB8AC3E}">
        <p14:creationId xmlns:p14="http://schemas.microsoft.com/office/powerpoint/2010/main" val="190370719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457200" y="1393503"/>
            <a:ext cx="8229600" cy="715963"/>
          </a:xfrm>
          <a:prstGeom prst="rect">
            <a:avLst/>
          </a:prstGeom>
          <a:noFill/>
          <a:ln>
            <a:miter lim="800000"/>
            <a:headEnd/>
            <a:tailEnd/>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FFFF00"/>
                </a:solidFill>
                <a:cs typeface="Arial" charset="0"/>
              </a:rPr>
              <a:t>Individual Variation</a:t>
            </a:r>
          </a:p>
        </p:txBody>
      </p:sp>
      <p:pic>
        <p:nvPicPr>
          <p:cNvPr id="4" name="Picture 3"/>
          <p:cNvPicPr>
            <a:picLocks noChangeAspect="1"/>
          </p:cNvPicPr>
          <p:nvPr/>
        </p:nvPicPr>
        <p:blipFill>
          <a:blip r:embed="rId2"/>
          <a:stretch>
            <a:fillRect/>
          </a:stretch>
        </p:blipFill>
        <p:spPr>
          <a:xfrm>
            <a:off x="2126782" y="2487270"/>
            <a:ext cx="5080000" cy="3898900"/>
          </a:xfrm>
          <a:prstGeom prst="rect">
            <a:avLst/>
          </a:prstGeom>
        </p:spPr>
      </p:pic>
      <p:grpSp>
        <p:nvGrpSpPr>
          <p:cNvPr id="8" name="Group 7"/>
          <p:cNvGrpSpPr/>
          <p:nvPr/>
        </p:nvGrpSpPr>
        <p:grpSpPr>
          <a:xfrm>
            <a:off x="755806" y="4274256"/>
            <a:ext cx="3073348" cy="919014"/>
            <a:chOff x="755806" y="4274256"/>
            <a:chExt cx="3073348" cy="919014"/>
          </a:xfrm>
        </p:grpSpPr>
        <p:sp>
          <p:nvSpPr>
            <p:cNvPr id="5" name="TextBox 4"/>
            <p:cNvSpPr txBox="1"/>
            <p:nvPr/>
          </p:nvSpPr>
          <p:spPr>
            <a:xfrm>
              <a:off x="755806" y="4823938"/>
              <a:ext cx="814383" cy="369332"/>
            </a:xfrm>
            <a:prstGeom prst="rect">
              <a:avLst/>
            </a:prstGeom>
            <a:noFill/>
          </p:spPr>
          <p:txBody>
            <a:bodyPr wrap="none" rtlCol="0">
              <a:spAutoFit/>
            </a:bodyPr>
            <a:lstStyle/>
            <a:p>
              <a:r>
                <a:rPr lang="en-US" dirty="0" smtClean="0">
                  <a:solidFill>
                    <a:srgbClr val="FFFF00"/>
                  </a:solidFill>
                </a:rPr>
                <a:t>Expert</a:t>
              </a:r>
              <a:endParaRPr lang="en-US" dirty="0">
                <a:solidFill>
                  <a:srgbClr val="FFFF00"/>
                </a:solidFill>
              </a:endParaRPr>
            </a:p>
          </p:txBody>
        </p:sp>
        <p:cxnSp>
          <p:nvCxnSpPr>
            <p:cNvPr id="7" name="Straight Arrow Connector 6"/>
            <p:cNvCxnSpPr>
              <a:stCxn id="5" idx="3"/>
            </p:cNvCxnSpPr>
            <p:nvPr/>
          </p:nvCxnSpPr>
          <p:spPr>
            <a:xfrm flipV="1">
              <a:off x="1570189" y="4274256"/>
              <a:ext cx="2258965" cy="73434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6122855" y="2217685"/>
            <a:ext cx="2398311" cy="1326819"/>
            <a:chOff x="6122855" y="2217685"/>
            <a:chExt cx="2398311" cy="1326819"/>
          </a:xfrm>
        </p:grpSpPr>
        <p:sp>
          <p:nvSpPr>
            <p:cNvPr id="9" name="TextBox 8"/>
            <p:cNvSpPr txBox="1"/>
            <p:nvPr/>
          </p:nvSpPr>
          <p:spPr>
            <a:xfrm>
              <a:off x="7667785" y="2217685"/>
              <a:ext cx="853381" cy="369332"/>
            </a:xfrm>
            <a:prstGeom prst="rect">
              <a:avLst/>
            </a:prstGeom>
            <a:noFill/>
          </p:spPr>
          <p:txBody>
            <a:bodyPr wrap="none" rtlCol="0">
              <a:spAutoFit/>
            </a:bodyPr>
            <a:lstStyle/>
            <a:p>
              <a:r>
                <a:rPr lang="en-US" dirty="0" smtClean="0">
                  <a:solidFill>
                    <a:srgbClr val="FFFF00"/>
                  </a:solidFill>
                </a:rPr>
                <a:t>Novice</a:t>
              </a:r>
              <a:endParaRPr lang="en-US" dirty="0">
                <a:solidFill>
                  <a:srgbClr val="FFFF00"/>
                </a:solidFill>
              </a:endParaRPr>
            </a:p>
          </p:txBody>
        </p:sp>
        <p:cxnSp>
          <p:nvCxnSpPr>
            <p:cNvPr id="11" name="Straight Arrow Connector 10"/>
            <p:cNvCxnSpPr>
              <a:stCxn id="9" idx="1"/>
            </p:cNvCxnSpPr>
            <p:nvPr/>
          </p:nvCxnSpPr>
          <p:spPr>
            <a:xfrm flipH="1">
              <a:off x="6122855" y="2402351"/>
              <a:ext cx="1544930" cy="1142153"/>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559028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4294967295"/>
          </p:nvPr>
        </p:nvSpPr>
        <p:spPr>
          <a:xfrm>
            <a:off x="227474" y="1287441"/>
            <a:ext cx="8916526" cy="4525963"/>
          </a:xfrm>
        </p:spPr>
        <p:txBody>
          <a:bodyPr>
            <a:normAutofit/>
          </a:bodyPr>
          <a:lstStyle/>
          <a:p>
            <a:pPr>
              <a:buFontTx/>
              <a:buNone/>
            </a:pPr>
            <a:r>
              <a:rPr lang="en-US" sz="4000" dirty="0">
                <a:solidFill>
                  <a:srgbClr val="FFFF00"/>
                </a:solidFill>
                <a:latin typeface="+mj-lt"/>
              </a:rPr>
              <a:t>Can we use eBird data </a:t>
            </a:r>
            <a:r>
              <a:rPr lang="en-US" sz="4000" dirty="0" smtClean="0">
                <a:solidFill>
                  <a:srgbClr val="FFFF00"/>
                </a:solidFill>
                <a:latin typeface="+mj-lt"/>
              </a:rPr>
              <a:t>to rank observers?</a:t>
            </a:r>
          </a:p>
          <a:p>
            <a:pPr>
              <a:buFontTx/>
              <a:buNone/>
            </a:pPr>
            <a:endParaRPr lang="en-US" sz="4000" dirty="0">
              <a:solidFill>
                <a:srgbClr val="FFFF00"/>
              </a:solidFill>
              <a:latin typeface="+mj-lt"/>
            </a:endParaRPr>
          </a:p>
          <a:p>
            <a:pPr marL="0" indent="0">
              <a:buNone/>
            </a:pPr>
            <a:r>
              <a:rPr lang="en-US" dirty="0">
                <a:latin typeface="+mj-lt"/>
              </a:rPr>
              <a:t>Main issue: birders have different levels of expertise</a:t>
            </a:r>
          </a:p>
          <a:p>
            <a:pPr marL="0" indent="0">
              <a:buNone/>
            </a:pPr>
            <a:endParaRPr lang="en-US" dirty="0">
              <a:latin typeface="+mj-lt"/>
            </a:endParaRPr>
          </a:p>
        </p:txBody>
      </p:sp>
      <p:sp>
        <p:nvSpPr>
          <p:cNvPr id="6" name="Left-Right Arrow 5"/>
          <p:cNvSpPr/>
          <p:nvPr/>
        </p:nvSpPr>
        <p:spPr>
          <a:xfrm>
            <a:off x="2590800" y="3808464"/>
            <a:ext cx="3124200" cy="228600"/>
          </a:xfrm>
          <a:prstGeom prst="leftRightArrow">
            <a:avLst/>
          </a:prstGeom>
          <a:gradFill flip="none" rotWithShape="1">
            <a:gsLst>
              <a:gs pos="0">
                <a:srgbClr val="FF3399"/>
              </a:gs>
              <a:gs pos="25000">
                <a:srgbClr val="FF6633"/>
              </a:gs>
              <a:gs pos="50000">
                <a:srgbClr val="FFFF00"/>
              </a:gs>
              <a:gs pos="75000">
                <a:srgbClr val="01A78F"/>
              </a:gs>
              <a:gs pos="100000">
                <a:srgbClr val="3366FF"/>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460" name="TextBox 16"/>
          <p:cNvSpPr txBox="1">
            <a:spLocks noChangeArrowheads="1"/>
          </p:cNvSpPr>
          <p:nvPr/>
        </p:nvSpPr>
        <p:spPr bwMode="auto">
          <a:xfrm>
            <a:off x="1456902" y="371331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FFFF00"/>
                </a:solidFill>
                <a:latin typeface="Calibri" charset="0"/>
              </a:rPr>
              <a:t>Novice</a:t>
            </a:r>
          </a:p>
        </p:txBody>
      </p:sp>
      <p:sp>
        <p:nvSpPr>
          <p:cNvPr id="19461" name="TextBox 17"/>
          <p:cNvSpPr txBox="1">
            <a:spLocks noChangeArrowheads="1"/>
          </p:cNvSpPr>
          <p:nvPr/>
        </p:nvSpPr>
        <p:spPr bwMode="auto">
          <a:xfrm>
            <a:off x="5791200" y="371331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FFFF00"/>
                </a:solidFill>
                <a:latin typeface="Calibri" charset="0"/>
              </a:rPr>
              <a:t>Expert</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r>
              <a:rPr lang="en-US" dirty="0">
                <a:solidFill>
                  <a:srgbClr val="FFFF00"/>
                </a:solidFill>
                <a:latin typeface="+mn-lt"/>
              </a:rPr>
              <a:t>Methodology</a:t>
            </a:r>
          </a:p>
        </p:txBody>
      </p:sp>
      <p:pic>
        <p:nvPicPr>
          <p:cNvPr id="20482" name="Picture 7" descr="binocul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133600"/>
            <a:ext cx="5715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8"/>
          <p:cNvSpPr txBox="1">
            <a:spLocks noChangeArrowheads="1"/>
          </p:cNvSpPr>
          <p:nvPr/>
        </p:nvSpPr>
        <p:spPr bwMode="auto">
          <a:xfrm>
            <a:off x="228600" y="1447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u="sng">
                <a:solidFill>
                  <a:srgbClr val="FFFF00"/>
                </a:solidFill>
              </a:rPr>
              <a:t>Labeled Training Set</a:t>
            </a:r>
          </a:p>
        </p:txBody>
      </p:sp>
      <p:sp>
        <p:nvSpPr>
          <p:cNvPr id="20484" name="Text Box 9"/>
          <p:cNvSpPr txBox="1">
            <a:spLocks noChangeArrowheads="1"/>
          </p:cNvSpPr>
          <p:nvPr/>
        </p:nvSpPr>
        <p:spPr bwMode="auto">
          <a:xfrm>
            <a:off x="685800" y="2057400"/>
            <a:ext cx="16764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600">
                <a:solidFill>
                  <a:srgbClr val="FFFF00"/>
                </a:solidFill>
              </a:rPr>
              <a:t>Birder ID: 42</a:t>
            </a:r>
          </a:p>
          <a:p>
            <a:pPr eaLnBrk="1" hangingPunct="1">
              <a:spcBef>
                <a:spcPct val="50000"/>
              </a:spcBef>
            </a:pPr>
            <a:r>
              <a:rPr lang="en-US" sz="1600">
                <a:solidFill>
                  <a:srgbClr val="FFFF00"/>
                </a:solidFill>
              </a:rPr>
              <a:t>Expertise: Expert</a:t>
            </a:r>
          </a:p>
        </p:txBody>
      </p:sp>
      <p:sp>
        <p:nvSpPr>
          <p:cNvPr id="20485" name="Line 19"/>
          <p:cNvSpPr>
            <a:spLocks noChangeShapeType="1"/>
          </p:cNvSpPr>
          <p:nvPr/>
        </p:nvSpPr>
        <p:spPr bwMode="auto">
          <a:xfrm>
            <a:off x="609600" y="27432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00"/>
              </a:solidFill>
            </a:endParaRPr>
          </a:p>
        </p:txBody>
      </p:sp>
      <p:pic>
        <p:nvPicPr>
          <p:cNvPr id="20486" name="Picture 21" descr="binocul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133600"/>
            <a:ext cx="5715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22"/>
          <p:cNvSpPr txBox="1">
            <a:spLocks noChangeArrowheads="1"/>
          </p:cNvSpPr>
          <p:nvPr/>
        </p:nvSpPr>
        <p:spPr bwMode="auto">
          <a:xfrm>
            <a:off x="2971800" y="2057400"/>
            <a:ext cx="16764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600">
                <a:solidFill>
                  <a:srgbClr val="FFFF00"/>
                </a:solidFill>
              </a:rPr>
              <a:t>Birder ID: 56</a:t>
            </a:r>
          </a:p>
          <a:p>
            <a:pPr eaLnBrk="1" hangingPunct="1">
              <a:spcBef>
                <a:spcPct val="50000"/>
              </a:spcBef>
            </a:pPr>
            <a:r>
              <a:rPr lang="en-US" sz="1600">
                <a:solidFill>
                  <a:srgbClr val="FFFF00"/>
                </a:solidFill>
              </a:rPr>
              <a:t>Expertise: Novice</a:t>
            </a:r>
          </a:p>
        </p:txBody>
      </p:sp>
      <p:sp>
        <p:nvSpPr>
          <p:cNvPr id="20488" name="Line 25"/>
          <p:cNvSpPr>
            <a:spLocks noChangeShapeType="1"/>
          </p:cNvSpPr>
          <p:nvPr/>
        </p:nvSpPr>
        <p:spPr bwMode="auto">
          <a:xfrm>
            <a:off x="2895600" y="27432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00"/>
              </a:solidFill>
            </a:endParaRPr>
          </a:p>
        </p:txBody>
      </p:sp>
      <p:sp>
        <p:nvSpPr>
          <p:cNvPr id="20489" name="AutoShape 26"/>
          <p:cNvSpPr>
            <a:spLocks noChangeArrowheads="1"/>
          </p:cNvSpPr>
          <p:nvPr/>
        </p:nvSpPr>
        <p:spPr bwMode="auto">
          <a:xfrm>
            <a:off x="4267200" y="3581400"/>
            <a:ext cx="1295400" cy="533400"/>
          </a:xfrm>
          <a:prstGeom prst="rightArrow">
            <a:avLst>
              <a:gd name="adj1" fmla="val 50000"/>
              <a:gd name="adj2" fmla="val 60714"/>
            </a:avLst>
          </a:prstGeom>
          <a:solidFill>
            <a:srgbClr val="FFFF00"/>
          </a:solidFill>
          <a:ln w="9525">
            <a:solidFill>
              <a:schemeClr val="tx1"/>
            </a:solidFill>
            <a:miter lim="800000"/>
            <a:headEnd/>
            <a:tailEnd/>
          </a:ln>
        </p:spPr>
        <p:txBody>
          <a:bodyPr wrap="none" anchor="ctr"/>
          <a:lstStyle/>
          <a:p>
            <a:endParaRPr lang="en-US">
              <a:solidFill>
                <a:srgbClr val="FFFF00"/>
              </a:solidFill>
            </a:endParaRPr>
          </a:p>
        </p:txBody>
      </p:sp>
      <p:sp>
        <p:nvSpPr>
          <p:cNvPr id="20490" name="Text Box 27"/>
          <p:cNvSpPr txBox="1">
            <a:spLocks noChangeArrowheads="1"/>
          </p:cNvSpPr>
          <p:nvPr/>
        </p:nvSpPr>
        <p:spPr bwMode="auto">
          <a:xfrm>
            <a:off x="304800" y="3048000"/>
            <a:ext cx="1371600" cy="1382713"/>
          </a:xfrm>
          <a:prstGeom prst="rect">
            <a:avLst/>
          </a:prstGeom>
          <a:solidFill>
            <a:schemeClr val="bg1"/>
          </a:solidFill>
          <a:ln w="9525">
            <a:solidFill>
              <a:srgbClr val="4F81BD"/>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a:t>Blue Heron      X</a:t>
            </a:r>
          </a:p>
          <a:p>
            <a:pPr eaLnBrk="1" hangingPunct="1">
              <a:spcBef>
                <a:spcPct val="50000"/>
              </a:spcBef>
            </a:pPr>
            <a:r>
              <a:rPr lang="en-US" sz="1200"/>
              <a:t>House Finch     </a:t>
            </a:r>
            <a:r>
              <a:rPr lang="en-US" sz="1200">
                <a:cs typeface="Times New Roman" charset="0"/>
              </a:rPr>
              <a:t>√</a:t>
            </a:r>
          </a:p>
          <a:p>
            <a:pPr eaLnBrk="1" hangingPunct="1">
              <a:spcBef>
                <a:spcPct val="50000"/>
              </a:spcBef>
            </a:pPr>
            <a:r>
              <a:rPr lang="en-US" sz="1200"/>
              <a:t>Purple Finch    X</a:t>
            </a:r>
          </a:p>
          <a:p>
            <a:pPr eaLnBrk="1" hangingPunct="1">
              <a:spcBef>
                <a:spcPct val="50000"/>
              </a:spcBef>
            </a:pPr>
            <a:r>
              <a:rPr lang="en-US" sz="1200"/>
              <a:t>Tree Sparrow   </a:t>
            </a:r>
            <a:r>
              <a:rPr lang="en-US" sz="1200">
                <a:cs typeface="Times New Roman" charset="0"/>
              </a:rPr>
              <a:t>√</a:t>
            </a:r>
            <a:endParaRPr lang="en-US" sz="1200"/>
          </a:p>
          <a:p>
            <a:pPr eaLnBrk="1" hangingPunct="1">
              <a:spcBef>
                <a:spcPct val="50000"/>
              </a:spcBef>
            </a:pPr>
            <a:r>
              <a:rPr lang="en-US" sz="1200"/>
              <a:t>. . .</a:t>
            </a:r>
          </a:p>
        </p:txBody>
      </p:sp>
      <p:sp>
        <p:nvSpPr>
          <p:cNvPr id="20491" name="Text Box 29"/>
          <p:cNvSpPr txBox="1">
            <a:spLocks noChangeArrowheads="1"/>
          </p:cNvSpPr>
          <p:nvPr/>
        </p:nvSpPr>
        <p:spPr bwMode="auto">
          <a:xfrm>
            <a:off x="457200" y="3200400"/>
            <a:ext cx="1371600" cy="1382713"/>
          </a:xfrm>
          <a:prstGeom prst="rect">
            <a:avLst/>
          </a:prstGeom>
          <a:solidFill>
            <a:schemeClr val="bg1"/>
          </a:solidFill>
          <a:ln w="9525">
            <a:solidFill>
              <a:srgbClr val="4F81BD"/>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a:t>Blue Heron      X</a:t>
            </a:r>
          </a:p>
          <a:p>
            <a:pPr eaLnBrk="1" hangingPunct="1">
              <a:spcBef>
                <a:spcPct val="50000"/>
              </a:spcBef>
            </a:pPr>
            <a:r>
              <a:rPr lang="en-US" sz="1200"/>
              <a:t>House Finch     </a:t>
            </a:r>
            <a:r>
              <a:rPr lang="en-US" sz="1200">
                <a:cs typeface="Times New Roman" charset="0"/>
              </a:rPr>
              <a:t>√</a:t>
            </a:r>
          </a:p>
          <a:p>
            <a:pPr eaLnBrk="1" hangingPunct="1">
              <a:spcBef>
                <a:spcPct val="50000"/>
              </a:spcBef>
            </a:pPr>
            <a:r>
              <a:rPr lang="en-US" sz="1200"/>
              <a:t>Purple Finch    X</a:t>
            </a:r>
          </a:p>
          <a:p>
            <a:pPr eaLnBrk="1" hangingPunct="1">
              <a:spcBef>
                <a:spcPct val="50000"/>
              </a:spcBef>
            </a:pPr>
            <a:r>
              <a:rPr lang="en-US" sz="1200"/>
              <a:t>Tree Sparrow   </a:t>
            </a:r>
            <a:r>
              <a:rPr lang="en-US" sz="1200">
                <a:cs typeface="Times New Roman" charset="0"/>
              </a:rPr>
              <a:t>√</a:t>
            </a:r>
            <a:endParaRPr lang="en-US" sz="1200"/>
          </a:p>
          <a:p>
            <a:pPr eaLnBrk="1" hangingPunct="1">
              <a:spcBef>
                <a:spcPct val="50000"/>
              </a:spcBef>
            </a:pPr>
            <a:r>
              <a:rPr lang="en-US" sz="1200"/>
              <a:t>. . .</a:t>
            </a:r>
          </a:p>
        </p:txBody>
      </p:sp>
      <p:sp>
        <p:nvSpPr>
          <p:cNvPr id="20492" name="Text Box 30"/>
          <p:cNvSpPr txBox="1">
            <a:spLocks noChangeArrowheads="1"/>
          </p:cNvSpPr>
          <p:nvPr/>
        </p:nvSpPr>
        <p:spPr bwMode="auto">
          <a:xfrm>
            <a:off x="609600" y="3352800"/>
            <a:ext cx="1371600" cy="1382713"/>
          </a:xfrm>
          <a:prstGeom prst="rect">
            <a:avLst/>
          </a:prstGeom>
          <a:solidFill>
            <a:schemeClr val="bg1"/>
          </a:solidFill>
          <a:ln w="9525">
            <a:solidFill>
              <a:srgbClr val="4F81BD"/>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a:t>Blue Heron      X</a:t>
            </a:r>
          </a:p>
          <a:p>
            <a:pPr eaLnBrk="1" hangingPunct="1">
              <a:spcBef>
                <a:spcPct val="50000"/>
              </a:spcBef>
            </a:pPr>
            <a:r>
              <a:rPr lang="en-US" sz="1200"/>
              <a:t>House Finch     </a:t>
            </a:r>
            <a:r>
              <a:rPr lang="en-US" sz="1200">
                <a:cs typeface="Times New Roman" charset="0"/>
              </a:rPr>
              <a:t>√</a:t>
            </a:r>
          </a:p>
          <a:p>
            <a:pPr eaLnBrk="1" hangingPunct="1">
              <a:spcBef>
                <a:spcPct val="50000"/>
              </a:spcBef>
            </a:pPr>
            <a:r>
              <a:rPr lang="en-US" sz="1200"/>
              <a:t>Purple Finch    X</a:t>
            </a:r>
          </a:p>
          <a:p>
            <a:pPr eaLnBrk="1" hangingPunct="1">
              <a:spcBef>
                <a:spcPct val="50000"/>
              </a:spcBef>
            </a:pPr>
            <a:r>
              <a:rPr lang="en-US" sz="1200"/>
              <a:t>Tree Sparrow   </a:t>
            </a:r>
            <a:r>
              <a:rPr lang="en-US" sz="1200">
                <a:cs typeface="Times New Roman" charset="0"/>
              </a:rPr>
              <a:t>√</a:t>
            </a:r>
            <a:endParaRPr lang="en-US" sz="1200"/>
          </a:p>
          <a:p>
            <a:pPr eaLnBrk="1" hangingPunct="1">
              <a:spcBef>
                <a:spcPct val="50000"/>
              </a:spcBef>
            </a:pPr>
            <a:r>
              <a:rPr lang="en-US" sz="1200"/>
              <a:t>. . .</a:t>
            </a:r>
          </a:p>
        </p:txBody>
      </p:sp>
      <p:sp>
        <p:nvSpPr>
          <p:cNvPr id="20493" name="Text Box 31"/>
          <p:cNvSpPr txBox="1">
            <a:spLocks noChangeArrowheads="1"/>
          </p:cNvSpPr>
          <p:nvPr/>
        </p:nvSpPr>
        <p:spPr bwMode="auto">
          <a:xfrm>
            <a:off x="762000" y="3505200"/>
            <a:ext cx="1371600" cy="1382713"/>
          </a:xfrm>
          <a:prstGeom prst="rect">
            <a:avLst/>
          </a:prstGeom>
          <a:solidFill>
            <a:schemeClr val="bg1"/>
          </a:solidFill>
          <a:ln w="9525">
            <a:solidFill>
              <a:srgbClr val="4F81BD"/>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a:t>Blue Heron      X</a:t>
            </a:r>
          </a:p>
          <a:p>
            <a:pPr eaLnBrk="1" hangingPunct="1">
              <a:spcBef>
                <a:spcPct val="50000"/>
              </a:spcBef>
            </a:pPr>
            <a:r>
              <a:rPr lang="en-US" sz="1200"/>
              <a:t>House Finch     </a:t>
            </a:r>
            <a:r>
              <a:rPr lang="en-US" sz="1200">
                <a:cs typeface="Times New Roman" charset="0"/>
              </a:rPr>
              <a:t>√</a:t>
            </a:r>
          </a:p>
          <a:p>
            <a:pPr eaLnBrk="1" hangingPunct="1">
              <a:spcBef>
                <a:spcPct val="50000"/>
              </a:spcBef>
            </a:pPr>
            <a:r>
              <a:rPr lang="en-US" sz="1200"/>
              <a:t>Purple Finch    X</a:t>
            </a:r>
          </a:p>
          <a:p>
            <a:pPr eaLnBrk="1" hangingPunct="1">
              <a:spcBef>
                <a:spcPct val="50000"/>
              </a:spcBef>
            </a:pPr>
            <a:r>
              <a:rPr lang="en-US" sz="1200"/>
              <a:t>Tree Sparrow   </a:t>
            </a:r>
            <a:r>
              <a:rPr lang="en-US" sz="1200">
                <a:cs typeface="Times New Roman" charset="0"/>
              </a:rPr>
              <a:t>√</a:t>
            </a:r>
            <a:endParaRPr lang="en-US" sz="1200"/>
          </a:p>
          <a:p>
            <a:pPr eaLnBrk="1" hangingPunct="1">
              <a:spcBef>
                <a:spcPct val="50000"/>
              </a:spcBef>
            </a:pPr>
            <a:r>
              <a:rPr lang="en-US" sz="1200"/>
              <a:t>. . .</a:t>
            </a:r>
          </a:p>
        </p:txBody>
      </p:sp>
      <p:sp>
        <p:nvSpPr>
          <p:cNvPr id="20494" name="Text Box 32"/>
          <p:cNvSpPr txBox="1">
            <a:spLocks noChangeArrowheads="1"/>
          </p:cNvSpPr>
          <p:nvPr/>
        </p:nvSpPr>
        <p:spPr bwMode="auto">
          <a:xfrm>
            <a:off x="990600" y="3657600"/>
            <a:ext cx="1371600" cy="1382713"/>
          </a:xfrm>
          <a:prstGeom prst="rect">
            <a:avLst/>
          </a:prstGeom>
          <a:solidFill>
            <a:schemeClr val="bg1"/>
          </a:solidFill>
          <a:ln w="9525">
            <a:solidFill>
              <a:srgbClr val="4F81BD"/>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dirty="0"/>
              <a:t>Blue Heron      X</a:t>
            </a:r>
          </a:p>
          <a:p>
            <a:pPr eaLnBrk="1" hangingPunct="1">
              <a:spcBef>
                <a:spcPct val="50000"/>
              </a:spcBef>
            </a:pPr>
            <a:r>
              <a:rPr lang="en-US" sz="1200" dirty="0"/>
              <a:t>House Finch     </a:t>
            </a:r>
            <a:r>
              <a:rPr lang="en-US" sz="1200" dirty="0">
                <a:cs typeface="Times New Roman" charset="0"/>
              </a:rPr>
              <a:t>√</a:t>
            </a:r>
          </a:p>
          <a:p>
            <a:pPr eaLnBrk="1" hangingPunct="1">
              <a:spcBef>
                <a:spcPct val="50000"/>
              </a:spcBef>
            </a:pPr>
            <a:r>
              <a:rPr lang="en-US" sz="1200" dirty="0"/>
              <a:t>Purple Finch    X</a:t>
            </a:r>
          </a:p>
          <a:p>
            <a:pPr eaLnBrk="1" hangingPunct="1">
              <a:spcBef>
                <a:spcPct val="50000"/>
              </a:spcBef>
            </a:pPr>
            <a:r>
              <a:rPr lang="en-US" sz="1200" dirty="0"/>
              <a:t>Tree Sparrow   </a:t>
            </a:r>
            <a:r>
              <a:rPr lang="en-US" sz="1200" dirty="0">
                <a:cs typeface="Times New Roman" charset="0"/>
              </a:rPr>
              <a:t>√</a:t>
            </a:r>
            <a:endParaRPr lang="en-US" sz="1200" dirty="0"/>
          </a:p>
          <a:p>
            <a:pPr eaLnBrk="1" hangingPunct="1">
              <a:spcBef>
                <a:spcPct val="50000"/>
              </a:spcBef>
            </a:pPr>
            <a:r>
              <a:rPr lang="en-US" sz="1200" dirty="0"/>
              <a:t>. . .</a:t>
            </a:r>
          </a:p>
        </p:txBody>
      </p:sp>
      <p:sp>
        <p:nvSpPr>
          <p:cNvPr id="20495" name="Text Box 33"/>
          <p:cNvSpPr txBox="1">
            <a:spLocks noChangeArrowheads="1"/>
          </p:cNvSpPr>
          <p:nvPr/>
        </p:nvSpPr>
        <p:spPr bwMode="auto">
          <a:xfrm>
            <a:off x="2438400" y="3048000"/>
            <a:ext cx="1371600" cy="1382713"/>
          </a:xfrm>
          <a:prstGeom prst="rect">
            <a:avLst/>
          </a:prstGeom>
          <a:solidFill>
            <a:schemeClr val="bg1"/>
          </a:solidFill>
          <a:ln w="9525">
            <a:solidFill>
              <a:srgbClr val="4F81BD"/>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a:t>Blue Heron      X</a:t>
            </a:r>
          </a:p>
          <a:p>
            <a:pPr eaLnBrk="1" hangingPunct="1">
              <a:spcBef>
                <a:spcPct val="50000"/>
              </a:spcBef>
            </a:pPr>
            <a:r>
              <a:rPr lang="en-US" sz="1200"/>
              <a:t>House Finch     </a:t>
            </a:r>
            <a:r>
              <a:rPr lang="en-US" sz="1200">
                <a:cs typeface="Times New Roman" charset="0"/>
              </a:rPr>
              <a:t>√</a:t>
            </a:r>
          </a:p>
          <a:p>
            <a:pPr eaLnBrk="1" hangingPunct="1">
              <a:spcBef>
                <a:spcPct val="50000"/>
              </a:spcBef>
            </a:pPr>
            <a:r>
              <a:rPr lang="en-US" sz="1200"/>
              <a:t>Purple Finch    X</a:t>
            </a:r>
          </a:p>
          <a:p>
            <a:pPr eaLnBrk="1" hangingPunct="1">
              <a:spcBef>
                <a:spcPct val="50000"/>
              </a:spcBef>
            </a:pPr>
            <a:r>
              <a:rPr lang="en-US" sz="1200"/>
              <a:t>Tree Sparrow   </a:t>
            </a:r>
            <a:r>
              <a:rPr lang="en-US" sz="1200">
                <a:cs typeface="Times New Roman" charset="0"/>
              </a:rPr>
              <a:t>√</a:t>
            </a:r>
            <a:endParaRPr lang="en-US" sz="1200"/>
          </a:p>
          <a:p>
            <a:pPr eaLnBrk="1" hangingPunct="1">
              <a:spcBef>
                <a:spcPct val="50000"/>
              </a:spcBef>
            </a:pPr>
            <a:r>
              <a:rPr lang="en-US" sz="1200"/>
              <a:t>. . .</a:t>
            </a:r>
          </a:p>
        </p:txBody>
      </p:sp>
      <p:sp>
        <p:nvSpPr>
          <p:cNvPr id="20496" name="Text Box 34"/>
          <p:cNvSpPr txBox="1">
            <a:spLocks noChangeArrowheads="1"/>
          </p:cNvSpPr>
          <p:nvPr/>
        </p:nvSpPr>
        <p:spPr bwMode="auto">
          <a:xfrm>
            <a:off x="2590800" y="3200400"/>
            <a:ext cx="1371600" cy="1382713"/>
          </a:xfrm>
          <a:prstGeom prst="rect">
            <a:avLst/>
          </a:prstGeom>
          <a:solidFill>
            <a:schemeClr val="bg1"/>
          </a:solidFill>
          <a:ln w="9525">
            <a:solidFill>
              <a:srgbClr val="4F81BD"/>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a:t>Blue Heron      X</a:t>
            </a:r>
          </a:p>
          <a:p>
            <a:pPr eaLnBrk="1" hangingPunct="1">
              <a:spcBef>
                <a:spcPct val="50000"/>
              </a:spcBef>
            </a:pPr>
            <a:r>
              <a:rPr lang="en-US" sz="1200"/>
              <a:t>House Finch    </a:t>
            </a:r>
            <a:r>
              <a:rPr lang="en-US" sz="1200">
                <a:cs typeface="Times New Roman" charset="0"/>
              </a:rPr>
              <a:t>X</a:t>
            </a:r>
          </a:p>
          <a:p>
            <a:pPr eaLnBrk="1" hangingPunct="1">
              <a:spcBef>
                <a:spcPct val="50000"/>
              </a:spcBef>
            </a:pPr>
            <a:r>
              <a:rPr lang="en-US" sz="1200"/>
              <a:t>Purple Finch    X</a:t>
            </a:r>
          </a:p>
          <a:p>
            <a:pPr eaLnBrk="1" hangingPunct="1">
              <a:spcBef>
                <a:spcPct val="50000"/>
              </a:spcBef>
            </a:pPr>
            <a:r>
              <a:rPr lang="en-US" sz="1200"/>
              <a:t>Tree Sparrow   </a:t>
            </a:r>
            <a:r>
              <a:rPr lang="en-US" sz="1200">
                <a:cs typeface="Times New Roman" charset="0"/>
              </a:rPr>
              <a:t>√</a:t>
            </a:r>
            <a:endParaRPr lang="en-US" sz="1200"/>
          </a:p>
          <a:p>
            <a:pPr eaLnBrk="1" hangingPunct="1">
              <a:spcBef>
                <a:spcPct val="50000"/>
              </a:spcBef>
            </a:pPr>
            <a:r>
              <a:rPr lang="en-US" sz="1200"/>
              <a:t>. . .</a:t>
            </a:r>
          </a:p>
        </p:txBody>
      </p:sp>
      <p:sp>
        <p:nvSpPr>
          <p:cNvPr id="20497" name="Oval 48"/>
          <p:cNvSpPr>
            <a:spLocks noChangeArrowheads="1"/>
          </p:cNvSpPr>
          <p:nvPr/>
        </p:nvSpPr>
        <p:spPr bwMode="auto">
          <a:xfrm>
            <a:off x="5943600" y="3657600"/>
            <a:ext cx="381000" cy="381000"/>
          </a:xfrm>
          <a:prstGeom prst="ellipse">
            <a:avLst/>
          </a:prstGeom>
          <a:solidFill>
            <a:srgbClr val="C0C0C0"/>
          </a:solidFill>
          <a:ln w="9525">
            <a:solidFill>
              <a:schemeClr val="bg2"/>
            </a:solidFill>
            <a:round/>
            <a:headEnd/>
            <a:tailEnd/>
          </a:ln>
        </p:spPr>
        <p:txBody>
          <a:bodyPr wrap="none" anchor="ctr"/>
          <a:lstStyle/>
          <a:p>
            <a:endParaRPr lang="en-US">
              <a:solidFill>
                <a:srgbClr val="FFFF00"/>
              </a:solidFill>
            </a:endParaRPr>
          </a:p>
        </p:txBody>
      </p:sp>
      <p:sp>
        <p:nvSpPr>
          <p:cNvPr id="20498" name="Rectangle 49"/>
          <p:cNvSpPr>
            <a:spLocks noChangeArrowheads="1"/>
          </p:cNvSpPr>
          <p:nvPr/>
        </p:nvSpPr>
        <p:spPr bwMode="auto">
          <a:xfrm>
            <a:off x="6553200" y="3657600"/>
            <a:ext cx="381000" cy="3810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00"/>
              </a:solidFill>
            </a:endParaRPr>
          </a:p>
        </p:txBody>
      </p:sp>
      <p:sp>
        <p:nvSpPr>
          <p:cNvPr id="20499" name="Line 50"/>
          <p:cNvSpPr>
            <a:spLocks noChangeShapeType="1"/>
          </p:cNvSpPr>
          <p:nvPr/>
        </p:nvSpPr>
        <p:spPr bwMode="auto">
          <a:xfrm>
            <a:off x="6324600" y="3886200"/>
            <a:ext cx="228600" cy="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FFFF00"/>
              </a:solidFill>
            </a:endParaRPr>
          </a:p>
        </p:txBody>
      </p:sp>
      <p:sp>
        <p:nvSpPr>
          <p:cNvPr id="20500" name="Rectangle 51"/>
          <p:cNvSpPr>
            <a:spLocks noChangeArrowheads="1"/>
          </p:cNvSpPr>
          <p:nvPr/>
        </p:nvSpPr>
        <p:spPr bwMode="auto">
          <a:xfrm>
            <a:off x="7162800" y="3657600"/>
            <a:ext cx="381000" cy="381000"/>
          </a:xfrm>
          <a:prstGeom prst="rect">
            <a:avLst/>
          </a:prstGeom>
          <a:solidFill>
            <a:srgbClr val="C0C0C0"/>
          </a:solidFill>
          <a:ln w="9525">
            <a:solidFill>
              <a:schemeClr val="bg2"/>
            </a:solidFill>
            <a:miter lim="800000"/>
            <a:headEnd/>
            <a:tailEnd/>
          </a:ln>
        </p:spPr>
        <p:txBody>
          <a:bodyPr wrap="none" anchor="ctr"/>
          <a:lstStyle/>
          <a:p>
            <a:endParaRPr lang="en-US">
              <a:solidFill>
                <a:srgbClr val="FFFF00"/>
              </a:solidFill>
            </a:endParaRPr>
          </a:p>
        </p:txBody>
      </p:sp>
      <p:sp>
        <p:nvSpPr>
          <p:cNvPr id="20501" name="Line 52"/>
          <p:cNvSpPr>
            <a:spLocks noChangeShapeType="1"/>
          </p:cNvSpPr>
          <p:nvPr/>
        </p:nvSpPr>
        <p:spPr bwMode="auto">
          <a:xfrm>
            <a:off x="6934200" y="3886200"/>
            <a:ext cx="304800" cy="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FFFF00"/>
              </a:solidFill>
            </a:endParaRPr>
          </a:p>
        </p:txBody>
      </p:sp>
      <p:sp>
        <p:nvSpPr>
          <p:cNvPr id="20502" name="Oval 53"/>
          <p:cNvSpPr>
            <a:spLocks noChangeArrowheads="1"/>
          </p:cNvSpPr>
          <p:nvPr/>
        </p:nvSpPr>
        <p:spPr bwMode="auto">
          <a:xfrm>
            <a:off x="7924800" y="3657600"/>
            <a:ext cx="381000" cy="381000"/>
          </a:xfrm>
          <a:prstGeom prst="ellipse">
            <a:avLst/>
          </a:prstGeom>
          <a:solidFill>
            <a:srgbClr val="C0C0C0"/>
          </a:solidFill>
          <a:ln w="9525">
            <a:solidFill>
              <a:schemeClr val="bg2"/>
            </a:solidFill>
            <a:round/>
            <a:headEnd/>
            <a:tailEnd/>
          </a:ln>
        </p:spPr>
        <p:txBody>
          <a:bodyPr wrap="none" anchor="ctr"/>
          <a:lstStyle/>
          <a:p>
            <a:endParaRPr lang="en-US">
              <a:solidFill>
                <a:srgbClr val="FFFF00"/>
              </a:solidFill>
            </a:endParaRPr>
          </a:p>
        </p:txBody>
      </p:sp>
      <p:sp>
        <p:nvSpPr>
          <p:cNvPr id="20503" name="Line 54"/>
          <p:cNvSpPr>
            <a:spLocks noChangeShapeType="1"/>
          </p:cNvSpPr>
          <p:nvPr/>
        </p:nvSpPr>
        <p:spPr bwMode="auto">
          <a:xfrm flipH="1">
            <a:off x="7620000" y="3886200"/>
            <a:ext cx="304800" cy="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FFFF00"/>
              </a:solidFill>
            </a:endParaRPr>
          </a:p>
        </p:txBody>
      </p:sp>
      <p:sp>
        <p:nvSpPr>
          <p:cNvPr id="20504" name="Rectangle 55"/>
          <p:cNvSpPr>
            <a:spLocks noChangeArrowheads="1"/>
          </p:cNvSpPr>
          <p:nvPr/>
        </p:nvSpPr>
        <p:spPr bwMode="auto">
          <a:xfrm>
            <a:off x="7086600" y="3505200"/>
            <a:ext cx="1371600" cy="685800"/>
          </a:xfrm>
          <a:prstGeom prst="rect">
            <a:avLst/>
          </a:prstGeom>
          <a:noFill/>
          <a:ln w="9525">
            <a:solidFill>
              <a:schemeClr val="bg2"/>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00"/>
              </a:solidFill>
            </a:endParaRPr>
          </a:p>
        </p:txBody>
      </p:sp>
      <p:sp>
        <p:nvSpPr>
          <p:cNvPr id="20505" name="Rectangle 56"/>
          <p:cNvSpPr>
            <a:spLocks noChangeArrowheads="1"/>
          </p:cNvSpPr>
          <p:nvPr/>
        </p:nvSpPr>
        <p:spPr bwMode="auto">
          <a:xfrm>
            <a:off x="5867400" y="3429000"/>
            <a:ext cx="2667000" cy="838200"/>
          </a:xfrm>
          <a:prstGeom prst="rect">
            <a:avLst/>
          </a:prstGeom>
          <a:noFill/>
          <a:ln w="9525">
            <a:solidFill>
              <a:schemeClr val="bg2"/>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00"/>
              </a:solidFill>
            </a:endParaRPr>
          </a:p>
        </p:txBody>
      </p:sp>
      <p:sp>
        <p:nvSpPr>
          <p:cNvPr id="20506" name="Text Box 57"/>
          <p:cNvSpPr txBox="1">
            <a:spLocks noChangeArrowheads="1"/>
          </p:cNvSpPr>
          <p:nvPr/>
        </p:nvSpPr>
        <p:spPr bwMode="auto">
          <a:xfrm>
            <a:off x="4191000" y="294005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00"/>
                </a:solidFill>
              </a:rPr>
              <a:t>Train model</a:t>
            </a:r>
          </a:p>
        </p:txBody>
      </p:sp>
      <p:sp>
        <p:nvSpPr>
          <p:cNvPr id="20507" name="AutoShape 58"/>
          <p:cNvSpPr>
            <a:spLocks noChangeArrowheads="1"/>
          </p:cNvSpPr>
          <p:nvPr/>
        </p:nvSpPr>
        <p:spPr bwMode="auto">
          <a:xfrm>
            <a:off x="6934200" y="4572000"/>
            <a:ext cx="533400" cy="762000"/>
          </a:xfrm>
          <a:prstGeom prst="downArrow">
            <a:avLst>
              <a:gd name="adj1" fmla="val 50000"/>
              <a:gd name="adj2" fmla="val 35714"/>
            </a:avLst>
          </a:prstGeom>
          <a:solidFill>
            <a:srgbClr val="FFFF00"/>
          </a:solidFill>
          <a:ln w="9525">
            <a:solidFill>
              <a:schemeClr val="bg2"/>
            </a:solidFill>
            <a:miter lim="800000"/>
            <a:headEnd/>
            <a:tailEnd/>
          </a:ln>
        </p:spPr>
        <p:txBody>
          <a:bodyPr vert="eaVert" wrap="none" anchor="ctr"/>
          <a:lstStyle/>
          <a:p>
            <a:endParaRPr lang="en-US">
              <a:solidFill>
                <a:srgbClr val="FFFF00"/>
              </a:solidFill>
            </a:endParaRPr>
          </a:p>
        </p:txBody>
      </p:sp>
      <p:graphicFrame>
        <p:nvGraphicFramePr>
          <p:cNvPr id="40020" name="Group 84"/>
          <p:cNvGraphicFramePr>
            <a:graphicFrameLocks noGrp="1"/>
          </p:cNvGraphicFramePr>
          <p:nvPr>
            <p:extLst>
              <p:ext uri="{D42A27DB-BD31-4B8C-83A1-F6EECF244321}">
                <p14:modId xmlns:p14="http://schemas.microsoft.com/office/powerpoint/2010/main" val="608948594"/>
              </p:ext>
            </p:extLst>
          </p:nvPr>
        </p:nvGraphicFramePr>
        <p:xfrm>
          <a:off x="6553200" y="5486400"/>
          <a:ext cx="1524000" cy="822606"/>
        </p:xfrm>
        <a:graphic>
          <a:graphicData uri="http://schemas.openxmlformats.org/drawingml/2006/table">
            <a:tbl>
              <a:tblPr/>
              <a:tblGrid>
                <a:gridCol w="381000"/>
                <a:gridCol w="381000"/>
                <a:gridCol w="381000"/>
                <a:gridCol w="381000"/>
              </a:tblGrid>
              <a:tr h="27410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FFFF00"/>
                        </a:solidFill>
                        <a:effectLst/>
                        <a:latin typeface="Times New Roman" pitchFamily="18" charset="0"/>
                      </a:endParaRPr>
                    </a:p>
                  </a:txBody>
                  <a:tcPr marT="45661" marB="456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FFFF00"/>
                        </a:solidFill>
                        <a:effectLst/>
                        <a:latin typeface="Times New Roman" pitchFamily="18" charset="0"/>
                      </a:endParaRPr>
                    </a:p>
                  </a:txBody>
                  <a:tcPr marT="45661" marB="456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rgbClr val="FFFF00"/>
                        </a:solidFill>
                        <a:effectLst/>
                        <a:latin typeface="Times New Roman" pitchFamily="18" charset="0"/>
                      </a:endParaRPr>
                    </a:p>
                  </a:txBody>
                  <a:tcPr marT="45661" marB="456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rgbClr val="FFFF00"/>
                        </a:solidFill>
                        <a:effectLst/>
                        <a:latin typeface="Times New Roman" pitchFamily="18" charset="0"/>
                      </a:endParaRPr>
                    </a:p>
                  </a:txBody>
                  <a:tcPr marT="45661" marB="456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10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rgbClr val="FFFF00"/>
                        </a:solidFill>
                        <a:effectLst/>
                        <a:latin typeface="Times New Roman" pitchFamily="18" charset="0"/>
                      </a:endParaRPr>
                    </a:p>
                  </a:txBody>
                  <a:tcPr marT="45661" marB="456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FFFF00"/>
                        </a:solidFill>
                        <a:effectLst/>
                        <a:latin typeface="Times New Roman" pitchFamily="18" charset="0"/>
                      </a:endParaRPr>
                    </a:p>
                  </a:txBody>
                  <a:tcPr marT="45661" marB="456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FFFF00"/>
                        </a:solidFill>
                        <a:effectLst/>
                        <a:latin typeface="Times New Roman" pitchFamily="18" charset="0"/>
                      </a:endParaRPr>
                    </a:p>
                  </a:txBody>
                  <a:tcPr marT="45661" marB="456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FFFF00"/>
                        </a:solidFill>
                        <a:effectLst/>
                        <a:latin typeface="Times New Roman" pitchFamily="18" charset="0"/>
                      </a:endParaRPr>
                    </a:p>
                  </a:txBody>
                  <a:tcPr marT="45661" marB="456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10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rgbClr val="FFFF00"/>
                        </a:solidFill>
                        <a:effectLst/>
                        <a:latin typeface="Times New Roman" pitchFamily="18" charset="0"/>
                      </a:endParaRPr>
                    </a:p>
                  </a:txBody>
                  <a:tcPr marT="45661" marB="456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rgbClr val="FFFF00"/>
                        </a:solidFill>
                        <a:effectLst/>
                        <a:latin typeface="Times New Roman" pitchFamily="18" charset="0"/>
                      </a:endParaRPr>
                    </a:p>
                  </a:txBody>
                  <a:tcPr marT="45661" marB="456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rgbClr val="FFFF00"/>
                        </a:solidFill>
                        <a:effectLst/>
                        <a:latin typeface="Times New Roman" pitchFamily="18" charset="0"/>
                      </a:endParaRPr>
                    </a:p>
                  </a:txBody>
                  <a:tcPr marT="45661" marB="456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FFFF00"/>
                        </a:solidFill>
                        <a:effectLst/>
                        <a:latin typeface="Times New Roman" pitchFamily="18" charset="0"/>
                      </a:endParaRPr>
                    </a:p>
                  </a:txBody>
                  <a:tcPr marT="45661" marB="456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0530" name="Text Box 85"/>
          <p:cNvSpPr txBox="1">
            <a:spLocks noChangeArrowheads="1"/>
          </p:cNvSpPr>
          <p:nvPr/>
        </p:nvSpPr>
        <p:spPr bwMode="auto">
          <a:xfrm>
            <a:off x="5410200" y="48006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00"/>
                </a:solidFill>
              </a:rPr>
              <a:t>Use model </a:t>
            </a:r>
          </a:p>
        </p:txBody>
      </p:sp>
      <p:sp>
        <p:nvSpPr>
          <p:cNvPr id="20531" name="Rectangle 86"/>
          <p:cNvSpPr>
            <a:spLocks noChangeArrowheads="1"/>
          </p:cNvSpPr>
          <p:nvPr/>
        </p:nvSpPr>
        <p:spPr bwMode="auto">
          <a:xfrm>
            <a:off x="7239000" y="2819400"/>
            <a:ext cx="381000" cy="381000"/>
          </a:xfrm>
          <a:prstGeom prst="rect">
            <a:avLst/>
          </a:prstGeom>
          <a:solidFill>
            <a:srgbClr val="C0C0C0"/>
          </a:solidFill>
          <a:ln w="9525">
            <a:solidFill>
              <a:schemeClr val="bg2"/>
            </a:solidFill>
            <a:miter lim="800000"/>
            <a:headEnd/>
            <a:tailEnd/>
          </a:ln>
        </p:spPr>
        <p:txBody>
          <a:bodyPr wrap="none" anchor="ctr"/>
          <a:lstStyle/>
          <a:p>
            <a:endParaRPr lang="en-US">
              <a:solidFill>
                <a:srgbClr val="FFFF00"/>
              </a:solidFill>
            </a:endParaRPr>
          </a:p>
        </p:txBody>
      </p:sp>
      <p:sp>
        <p:nvSpPr>
          <p:cNvPr id="20532" name="Oval 87"/>
          <p:cNvSpPr>
            <a:spLocks noChangeArrowheads="1"/>
          </p:cNvSpPr>
          <p:nvPr/>
        </p:nvSpPr>
        <p:spPr bwMode="auto">
          <a:xfrm>
            <a:off x="6553200" y="2819400"/>
            <a:ext cx="381000" cy="381000"/>
          </a:xfrm>
          <a:prstGeom prst="ellipse">
            <a:avLst/>
          </a:prstGeom>
          <a:solidFill>
            <a:srgbClr val="C0C0C0"/>
          </a:solidFill>
          <a:ln w="9525">
            <a:solidFill>
              <a:schemeClr val="bg2"/>
            </a:solidFill>
            <a:round/>
            <a:headEnd/>
            <a:tailEnd/>
          </a:ln>
        </p:spPr>
        <p:txBody>
          <a:bodyPr wrap="none" anchor="ctr"/>
          <a:lstStyle/>
          <a:p>
            <a:endParaRPr lang="en-US">
              <a:solidFill>
                <a:srgbClr val="FFFF00"/>
              </a:solidFill>
            </a:endParaRPr>
          </a:p>
        </p:txBody>
      </p:sp>
      <p:sp>
        <p:nvSpPr>
          <p:cNvPr id="20533" name="Line 88"/>
          <p:cNvSpPr>
            <a:spLocks noChangeShapeType="1"/>
          </p:cNvSpPr>
          <p:nvPr/>
        </p:nvSpPr>
        <p:spPr bwMode="auto">
          <a:xfrm>
            <a:off x="6934200" y="3048000"/>
            <a:ext cx="304800" cy="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FFFF00"/>
              </a:solidFill>
            </a:endParaRPr>
          </a:p>
        </p:txBody>
      </p:sp>
      <p:sp>
        <p:nvSpPr>
          <p:cNvPr id="20534" name="Line 89"/>
          <p:cNvSpPr>
            <a:spLocks noChangeShapeType="1"/>
          </p:cNvSpPr>
          <p:nvPr/>
        </p:nvSpPr>
        <p:spPr bwMode="auto">
          <a:xfrm>
            <a:off x="7467600" y="3200400"/>
            <a:ext cx="0" cy="45720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FFFF00"/>
              </a:solidFill>
            </a:endParaRPr>
          </a:p>
        </p:txBody>
      </p:sp>
      <p:sp>
        <p:nvSpPr>
          <p:cNvPr id="20535" name="Rectangle 90"/>
          <p:cNvSpPr>
            <a:spLocks noChangeArrowheads="1"/>
          </p:cNvSpPr>
          <p:nvPr/>
        </p:nvSpPr>
        <p:spPr bwMode="auto">
          <a:xfrm>
            <a:off x="6479229" y="2734506"/>
            <a:ext cx="1219200" cy="533400"/>
          </a:xfrm>
          <a:prstGeom prst="rect">
            <a:avLst/>
          </a:prstGeom>
          <a:noFill/>
          <a:ln w="9525">
            <a:solidFill>
              <a:schemeClr val="bg2"/>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00"/>
              </a:solidFill>
            </a:endParaRPr>
          </a:p>
        </p:txBody>
      </p:sp>
      <p:sp>
        <p:nvSpPr>
          <p:cNvPr id="20536" name="Text Box 91"/>
          <p:cNvSpPr txBox="1">
            <a:spLocks noChangeArrowheads="1"/>
          </p:cNvSpPr>
          <p:nvPr/>
        </p:nvSpPr>
        <p:spPr bwMode="auto">
          <a:xfrm>
            <a:off x="457200" y="5257800"/>
            <a:ext cx="29718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a:solidFill>
                  <a:srgbClr val="FFFF00"/>
                </a:solidFill>
              </a:rPr>
              <a:t>32 experts (2532 checklists)</a:t>
            </a:r>
          </a:p>
          <a:p>
            <a:pPr eaLnBrk="1" hangingPunct="1">
              <a:spcBef>
                <a:spcPct val="50000"/>
              </a:spcBef>
            </a:pPr>
            <a:r>
              <a:rPr lang="en-US" sz="1800">
                <a:solidFill>
                  <a:srgbClr val="FFFF00"/>
                </a:solidFill>
              </a:rPr>
              <a:t>88 novices (2107 checklists)</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4" name="Straight Arrow Connector 43"/>
          <p:cNvCxnSpPr>
            <a:cxnSpLocks noChangeShapeType="1"/>
            <a:endCxn id="48" idx="1"/>
          </p:cNvCxnSpPr>
          <p:nvPr/>
        </p:nvCxnSpPr>
        <p:spPr bwMode="auto">
          <a:xfrm>
            <a:off x="2514600" y="4002088"/>
            <a:ext cx="458788" cy="1587"/>
          </a:xfrm>
          <a:prstGeom prst="straightConnector1">
            <a:avLst/>
          </a:prstGeom>
          <a:noFill/>
          <a:ln w="25400">
            <a:solidFill>
              <a:srgbClr val="FFFFFF"/>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5" name="Straight Arrow Connector 44"/>
          <p:cNvCxnSpPr>
            <a:cxnSpLocks noChangeShapeType="1"/>
            <a:stCxn id="48" idx="3"/>
            <a:endCxn id="47" idx="1"/>
          </p:cNvCxnSpPr>
          <p:nvPr/>
        </p:nvCxnSpPr>
        <p:spPr bwMode="auto">
          <a:xfrm>
            <a:off x="3733800" y="4002088"/>
            <a:ext cx="685800" cy="1587"/>
          </a:xfrm>
          <a:prstGeom prst="straightConnector1">
            <a:avLst/>
          </a:prstGeom>
          <a:noFill/>
          <a:ln w="25400">
            <a:solidFill>
              <a:srgbClr val="FFFFFF"/>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6" name="Straight Arrow Connector 45"/>
          <p:cNvCxnSpPr>
            <a:cxnSpLocks noChangeShapeType="1"/>
            <a:endCxn id="47" idx="3"/>
          </p:cNvCxnSpPr>
          <p:nvPr/>
        </p:nvCxnSpPr>
        <p:spPr bwMode="auto">
          <a:xfrm rot="10800000">
            <a:off x="5180013" y="4002088"/>
            <a:ext cx="612775" cy="1587"/>
          </a:xfrm>
          <a:prstGeom prst="straightConnector1">
            <a:avLst/>
          </a:prstGeom>
          <a:noFill/>
          <a:ln w="25400">
            <a:solidFill>
              <a:srgbClr val="FFFFFF"/>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47" name="Rectangle 46"/>
          <p:cNvSpPr/>
          <p:nvPr/>
        </p:nvSpPr>
        <p:spPr>
          <a:xfrm>
            <a:off x="4419600" y="3621088"/>
            <a:ext cx="760413" cy="762000"/>
          </a:xfrm>
          <a:prstGeom prst="rect">
            <a:avLst/>
          </a:prstGeom>
          <a:solidFill>
            <a:srgbClr val="FFFFFF">
              <a:lumMod val="75000"/>
            </a:srgbClr>
          </a:solidFill>
          <a:ln w="25400" cap="flat" cmpd="sng" algn="ctr">
            <a:solidFill>
              <a:srgbClr val="FFFFFF"/>
            </a:solidFill>
            <a:prstDash val="solid"/>
          </a:ln>
          <a:effectLst/>
        </p:spPr>
        <p:txBody>
          <a:bodyPr anchor="ctr"/>
          <a:lstStyle/>
          <a:p>
            <a:pPr algn="ctr" fontAlgn="auto">
              <a:spcBef>
                <a:spcPts val="0"/>
              </a:spcBef>
              <a:spcAft>
                <a:spcPts val="0"/>
              </a:spcAft>
              <a:defRPr/>
            </a:pPr>
            <a:r>
              <a:rPr lang="en-US" kern="0" dirty="0">
                <a:solidFill>
                  <a:srgbClr val="000000"/>
                </a:solidFill>
                <a:latin typeface="Calibri" pitchFamily="34" charset="0"/>
                <a:ea typeface="+mn-ea"/>
                <a:cs typeface="+mn-cs"/>
              </a:rPr>
              <a:t>Y</a:t>
            </a:r>
            <a:r>
              <a:rPr lang="en-US" kern="0" baseline="-25000" dirty="0">
                <a:solidFill>
                  <a:srgbClr val="000000"/>
                </a:solidFill>
                <a:latin typeface="Calibri" pitchFamily="34" charset="0"/>
                <a:ea typeface="+mn-ea"/>
                <a:cs typeface="+mn-cs"/>
              </a:rPr>
              <a:t>it</a:t>
            </a:r>
          </a:p>
        </p:txBody>
      </p:sp>
      <p:sp>
        <p:nvSpPr>
          <p:cNvPr id="48" name="Rectangle 47"/>
          <p:cNvSpPr/>
          <p:nvPr/>
        </p:nvSpPr>
        <p:spPr>
          <a:xfrm>
            <a:off x="2973388" y="3621088"/>
            <a:ext cx="760412" cy="762000"/>
          </a:xfrm>
          <a:prstGeom prst="rect">
            <a:avLst/>
          </a:prstGeom>
          <a:solidFill>
            <a:schemeClr val="bg1"/>
          </a:solidFill>
          <a:ln w="25400" cap="flat" cmpd="sng" algn="ctr">
            <a:solidFill>
              <a:schemeClr val="bg1"/>
            </a:solidFill>
            <a:prstDash val="solid"/>
          </a:ln>
          <a:effectLst/>
        </p:spPr>
        <p:txBody>
          <a:bodyPr anchor="ctr"/>
          <a:lstStyle/>
          <a:p>
            <a:pPr algn="ctr" fontAlgn="auto">
              <a:spcBef>
                <a:spcPts val="0"/>
              </a:spcBef>
              <a:spcAft>
                <a:spcPts val="0"/>
              </a:spcAft>
              <a:defRPr/>
            </a:pPr>
            <a:r>
              <a:rPr lang="en-US" kern="0" dirty="0" err="1">
                <a:latin typeface="Calibri" pitchFamily="34" charset="0"/>
                <a:ea typeface="+mn-ea"/>
                <a:cs typeface="+mn-cs"/>
              </a:rPr>
              <a:t>Z</a:t>
            </a:r>
            <a:r>
              <a:rPr lang="en-US" kern="0" baseline="-25000" dirty="0" err="1">
                <a:latin typeface="Calibri" pitchFamily="34" charset="0"/>
                <a:ea typeface="+mn-ea"/>
                <a:cs typeface="+mn-cs"/>
              </a:rPr>
              <a:t>i</a:t>
            </a:r>
            <a:endParaRPr lang="en-US" kern="0" baseline="-25000" dirty="0">
              <a:latin typeface="Calibri" pitchFamily="34" charset="0"/>
              <a:ea typeface="+mn-ea"/>
              <a:cs typeface="+mn-cs"/>
            </a:endParaRPr>
          </a:p>
        </p:txBody>
      </p:sp>
      <p:sp>
        <p:nvSpPr>
          <p:cNvPr id="49" name="Rectangle 48"/>
          <p:cNvSpPr/>
          <p:nvPr/>
        </p:nvSpPr>
        <p:spPr>
          <a:xfrm>
            <a:off x="1447800" y="2935288"/>
            <a:ext cx="6324600" cy="2474912"/>
          </a:xfrm>
          <a:prstGeom prst="rect">
            <a:avLst/>
          </a:prstGeom>
          <a:noFill/>
          <a:ln w="25400" cap="flat" cmpd="sng" algn="ctr">
            <a:solidFill>
              <a:srgbClr val="FFFFFF"/>
            </a:solidFill>
            <a:prstDash val="sysDash"/>
          </a:ln>
          <a:effectLst/>
        </p:spPr>
        <p:txBody>
          <a:bodyPr anchor="ctr"/>
          <a:lstStyle/>
          <a:p>
            <a:pPr algn="ctr" fontAlgn="auto">
              <a:spcBef>
                <a:spcPts val="0"/>
              </a:spcBef>
              <a:spcAft>
                <a:spcPts val="0"/>
              </a:spcAft>
              <a:defRPr/>
            </a:pPr>
            <a:endParaRPr lang="en-US" kern="0">
              <a:solidFill>
                <a:srgbClr val="000000"/>
              </a:solidFill>
              <a:latin typeface="Calibri" pitchFamily="34" charset="0"/>
              <a:ea typeface="+mn-ea"/>
              <a:cs typeface="+mn-cs"/>
            </a:endParaRPr>
          </a:p>
        </p:txBody>
      </p:sp>
      <p:sp>
        <p:nvSpPr>
          <p:cNvPr id="21511" name="TextBox 49"/>
          <p:cNvSpPr txBox="1">
            <a:spLocks noChangeArrowheads="1"/>
          </p:cNvSpPr>
          <p:nvPr/>
        </p:nvSpPr>
        <p:spPr bwMode="auto">
          <a:xfrm>
            <a:off x="6477000" y="4953000"/>
            <a:ext cx="1296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Calibri" charset="0"/>
              </a:rPr>
              <a:t>i=1,…,N</a:t>
            </a:r>
          </a:p>
        </p:txBody>
      </p:sp>
      <p:sp>
        <p:nvSpPr>
          <p:cNvPr id="51" name="Oval 50"/>
          <p:cNvSpPr/>
          <p:nvPr/>
        </p:nvSpPr>
        <p:spPr>
          <a:xfrm>
            <a:off x="1752600" y="3621088"/>
            <a:ext cx="760413" cy="762000"/>
          </a:xfrm>
          <a:prstGeom prst="ellipse">
            <a:avLst/>
          </a:prstGeom>
          <a:solidFill>
            <a:srgbClr val="FFFFFF">
              <a:lumMod val="75000"/>
            </a:srgbClr>
          </a:solidFill>
          <a:ln w="25400" cap="flat" cmpd="sng" algn="ctr">
            <a:solidFill>
              <a:srgbClr val="FFFFFF"/>
            </a:solidFill>
            <a:prstDash val="solid"/>
          </a:ln>
          <a:effectLst/>
        </p:spPr>
        <p:txBody>
          <a:bodyPr anchor="ctr"/>
          <a:lstStyle/>
          <a:p>
            <a:pPr algn="ctr" fontAlgn="auto">
              <a:spcBef>
                <a:spcPts val="0"/>
              </a:spcBef>
              <a:spcAft>
                <a:spcPts val="0"/>
              </a:spcAft>
              <a:defRPr/>
            </a:pPr>
            <a:r>
              <a:rPr lang="en-US" kern="0" dirty="0">
                <a:solidFill>
                  <a:srgbClr val="000000"/>
                </a:solidFill>
                <a:latin typeface="Calibri" pitchFamily="34" charset="0"/>
                <a:ea typeface="+mn-ea"/>
                <a:cs typeface="+mn-cs"/>
              </a:rPr>
              <a:t>X</a:t>
            </a:r>
            <a:r>
              <a:rPr lang="en-US" kern="0" baseline="-25000" dirty="0">
                <a:solidFill>
                  <a:srgbClr val="000000"/>
                </a:solidFill>
                <a:latin typeface="Calibri" pitchFamily="34" charset="0"/>
                <a:ea typeface="+mn-ea"/>
                <a:cs typeface="+mn-cs"/>
              </a:rPr>
              <a:t>i</a:t>
            </a:r>
          </a:p>
        </p:txBody>
      </p:sp>
      <p:sp>
        <p:nvSpPr>
          <p:cNvPr id="53" name="Oval 52"/>
          <p:cNvSpPr/>
          <p:nvPr/>
        </p:nvSpPr>
        <p:spPr>
          <a:xfrm>
            <a:off x="5791200" y="3621088"/>
            <a:ext cx="760413" cy="762000"/>
          </a:xfrm>
          <a:prstGeom prst="ellipse">
            <a:avLst/>
          </a:prstGeom>
          <a:solidFill>
            <a:srgbClr val="FFFFFF">
              <a:lumMod val="75000"/>
            </a:srgbClr>
          </a:solidFill>
          <a:ln w="25400" cap="flat" cmpd="sng" algn="ctr">
            <a:solidFill>
              <a:srgbClr val="FFFFFF"/>
            </a:solidFill>
            <a:prstDash val="solid"/>
          </a:ln>
          <a:effectLst/>
        </p:spPr>
        <p:txBody>
          <a:bodyPr anchor="ctr"/>
          <a:lstStyle/>
          <a:p>
            <a:pPr algn="ctr" fontAlgn="auto">
              <a:spcBef>
                <a:spcPts val="0"/>
              </a:spcBef>
              <a:spcAft>
                <a:spcPts val="0"/>
              </a:spcAft>
              <a:defRPr/>
            </a:pPr>
            <a:r>
              <a:rPr lang="en-US" sz="2100" kern="0" dirty="0">
                <a:solidFill>
                  <a:srgbClr val="000000"/>
                </a:solidFill>
                <a:latin typeface="Calibri" pitchFamily="34" charset="0"/>
                <a:ea typeface="+mn-ea"/>
                <a:cs typeface="+mn-cs"/>
              </a:rPr>
              <a:t>W</a:t>
            </a:r>
            <a:r>
              <a:rPr lang="en-US" kern="0" baseline="-25000" dirty="0">
                <a:solidFill>
                  <a:srgbClr val="000000"/>
                </a:solidFill>
                <a:latin typeface="Calibri" pitchFamily="34" charset="0"/>
                <a:ea typeface="+mn-ea"/>
                <a:cs typeface="+mn-cs"/>
              </a:rPr>
              <a:t>it</a:t>
            </a:r>
          </a:p>
        </p:txBody>
      </p:sp>
      <p:sp>
        <p:nvSpPr>
          <p:cNvPr id="59" name="Rectangle 58"/>
          <p:cNvSpPr/>
          <p:nvPr/>
        </p:nvSpPr>
        <p:spPr>
          <a:xfrm>
            <a:off x="4038600" y="3316288"/>
            <a:ext cx="3429000" cy="1524000"/>
          </a:xfrm>
          <a:prstGeom prst="rect">
            <a:avLst/>
          </a:prstGeom>
          <a:noFill/>
          <a:ln w="25400" cap="flat" cmpd="sng" algn="ctr">
            <a:solidFill>
              <a:srgbClr val="FFFFFF"/>
            </a:solidFill>
            <a:prstDash val="sysDash"/>
          </a:ln>
          <a:effectLst/>
        </p:spPr>
        <p:txBody>
          <a:bodyPr anchor="ctr"/>
          <a:lstStyle/>
          <a:p>
            <a:pPr algn="ctr" fontAlgn="auto">
              <a:spcBef>
                <a:spcPts val="0"/>
              </a:spcBef>
              <a:spcAft>
                <a:spcPts val="0"/>
              </a:spcAft>
              <a:defRPr/>
            </a:pPr>
            <a:endParaRPr lang="en-US" kern="0">
              <a:solidFill>
                <a:srgbClr val="000000"/>
              </a:solidFill>
              <a:latin typeface="Calibri" pitchFamily="34" charset="0"/>
              <a:ea typeface="+mn-ea"/>
              <a:cs typeface="+mn-cs"/>
            </a:endParaRPr>
          </a:p>
        </p:txBody>
      </p:sp>
      <p:sp>
        <p:nvSpPr>
          <p:cNvPr id="21515" name="TextBox 90"/>
          <p:cNvSpPr txBox="1">
            <a:spLocks noChangeArrowheads="1"/>
          </p:cNvSpPr>
          <p:nvPr/>
        </p:nvSpPr>
        <p:spPr bwMode="auto">
          <a:xfrm>
            <a:off x="6311900" y="4343400"/>
            <a:ext cx="1231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Calibri" charset="0"/>
              </a:rPr>
              <a:t>t=1,…,T</a:t>
            </a:r>
            <a:r>
              <a:rPr lang="en-US" baseline="-25000">
                <a:latin typeface="Calibri" charset="0"/>
              </a:rPr>
              <a:t>i</a:t>
            </a:r>
          </a:p>
        </p:txBody>
      </p:sp>
      <p:sp>
        <p:nvSpPr>
          <p:cNvPr id="21516" name="Title 20"/>
          <p:cNvSpPr>
            <a:spLocks noGrp="1"/>
          </p:cNvSpPr>
          <p:nvPr>
            <p:ph type="title"/>
          </p:nvPr>
        </p:nvSpPr>
        <p:spPr/>
        <p:txBody>
          <a:bodyPr/>
          <a:lstStyle/>
          <a:p>
            <a:r>
              <a:rPr lang="en-US" sz="4000" dirty="0">
                <a:latin typeface="+mn-lt"/>
              </a:rPr>
              <a:t>Methodology</a:t>
            </a:r>
          </a:p>
        </p:txBody>
      </p:sp>
      <p:sp>
        <p:nvSpPr>
          <p:cNvPr id="21517" name="TextBox 21"/>
          <p:cNvSpPr txBox="1">
            <a:spLocks noChangeArrowheads="1"/>
          </p:cNvSpPr>
          <p:nvPr/>
        </p:nvSpPr>
        <p:spPr bwMode="auto">
          <a:xfrm>
            <a:off x="1676400" y="5502275"/>
            <a:ext cx="5867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dirty="0">
                <a:latin typeface="+mn-lt"/>
              </a:rPr>
              <a:t>Start with Occupancy-Detection (OD) model [Mackenzie et al. 2006]</a:t>
            </a:r>
          </a:p>
        </p:txBody>
      </p:sp>
      <p:sp>
        <p:nvSpPr>
          <p:cNvPr id="23" name="Rectangular Callout 22"/>
          <p:cNvSpPr/>
          <p:nvPr/>
        </p:nvSpPr>
        <p:spPr>
          <a:xfrm>
            <a:off x="1066800" y="1639888"/>
            <a:ext cx="2057400" cy="914400"/>
          </a:xfrm>
          <a:prstGeom prst="wedgeRectCallout">
            <a:avLst>
              <a:gd name="adj1" fmla="val -15014"/>
              <a:gd name="adj2" fmla="val 16250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Environmental</a:t>
            </a:r>
          </a:p>
          <a:p>
            <a:pPr algn="ctr">
              <a:defRPr/>
            </a:pPr>
            <a:r>
              <a:rPr lang="en-US" dirty="0">
                <a:solidFill>
                  <a:schemeClr val="tx1"/>
                </a:solidFill>
              </a:rPr>
              <a:t>Covariates</a:t>
            </a:r>
          </a:p>
        </p:txBody>
      </p:sp>
      <p:sp>
        <p:nvSpPr>
          <p:cNvPr id="20" name="Rectangular Callout 19"/>
          <p:cNvSpPr/>
          <p:nvPr/>
        </p:nvSpPr>
        <p:spPr>
          <a:xfrm>
            <a:off x="4864100" y="1944688"/>
            <a:ext cx="1447800" cy="533400"/>
          </a:xfrm>
          <a:prstGeom prst="wedgeRectCallout">
            <a:avLst>
              <a:gd name="adj1" fmla="val -54333"/>
              <a:gd name="adj2" fmla="val 24781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0000"/>
                </a:solidFill>
              </a:rPr>
              <a:t>Detection</a:t>
            </a:r>
          </a:p>
        </p:txBody>
      </p:sp>
      <p:sp>
        <p:nvSpPr>
          <p:cNvPr id="24" name="Rectangular Callout 23"/>
          <p:cNvSpPr/>
          <p:nvPr/>
        </p:nvSpPr>
        <p:spPr>
          <a:xfrm>
            <a:off x="3200400" y="1792288"/>
            <a:ext cx="1600200" cy="685800"/>
          </a:xfrm>
          <a:prstGeom prst="wedgeRectCallout">
            <a:avLst>
              <a:gd name="adj1" fmla="val -41833"/>
              <a:gd name="adj2" fmla="val 20231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0000"/>
                </a:solidFill>
              </a:rPr>
              <a:t>Occupancy (Latent)</a:t>
            </a:r>
          </a:p>
        </p:txBody>
      </p:sp>
      <p:sp>
        <p:nvSpPr>
          <p:cNvPr id="25" name="Rectangular Callout 24"/>
          <p:cNvSpPr/>
          <p:nvPr/>
        </p:nvSpPr>
        <p:spPr>
          <a:xfrm>
            <a:off x="6477000" y="1563688"/>
            <a:ext cx="1600200" cy="914400"/>
          </a:xfrm>
          <a:prstGeom prst="wedgeRectCallout">
            <a:avLst>
              <a:gd name="adj1" fmla="val -63162"/>
              <a:gd name="adj2" fmla="val 160649"/>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0000"/>
                </a:solidFill>
              </a:rPr>
              <a:t>Detection</a:t>
            </a:r>
          </a:p>
          <a:p>
            <a:pPr algn="ctr">
              <a:defRPr/>
            </a:pPr>
            <a:r>
              <a:rPr lang="en-US" dirty="0">
                <a:solidFill>
                  <a:srgbClr val="000000"/>
                </a:solidFill>
              </a:rPr>
              <a:t>Covariates</a:t>
            </a:r>
          </a:p>
        </p:txBody>
      </p:sp>
      <p:sp>
        <p:nvSpPr>
          <p:cNvPr id="21522" name="TextBox 18"/>
          <p:cNvSpPr txBox="1">
            <a:spLocks noChangeArrowheads="1"/>
          </p:cNvSpPr>
          <p:nvPr/>
        </p:nvSpPr>
        <p:spPr bwMode="auto">
          <a:xfrm>
            <a:off x="2514600" y="3581400"/>
            <a:ext cx="38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t>o</a:t>
            </a:r>
            <a:r>
              <a:rPr lang="en-US" sz="1800" baseline="-25000"/>
              <a:t>i</a:t>
            </a:r>
          </a:p>
        </p:txBody>
      </p:sp>
      <p:sp>
        <p:nvSpPr>
          <p:cNvPr id="21523" name="TextBox 20"/>
          <p:cNvSpPr txBox="1">
            <a:spLocks noChangeArrowheads="1"/>
          </p:cNvSpPr>
          <p:nvPr/>
        </p:nvSpPr>
        <p:spPr bwMode="auto">
          <a:xfrm>
            <a:off x="5334000" y="3592513"/>
            <a:ext cx="45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t>d</a:t>
            </a:r>
            <a:r>
              <a:rPr lang="en-US" sz="1800" baseline="-25000"/>
              <a:t>it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0" grpId="0" animBg="1"/>
      <p:bldP spid="24"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69" name="Straight Arrow Connector 168"/>
          <p:cNvCxnSpPr>
            <a:cxnSpLocks noChangeShapeType="1"/>
            <a:endCxn id="173" idx="1"/>
          </p:cNvCxnSpPr>
          <p:nvPr/>
        </p:nvCxnSpPr>
        <p:spPr bwMode="auto">
          <a:xfrm>
            <a:off x="2638425" y="3867150"/>
            <a:ext cx="387350" cy="1588"/>
          </a:xfrm>
          <a:prstGeom prst="straightConnector1">
            <a:avLst/>
          </a:prstGeom>
          <a:noFill/>
          <a:ln w="25400">
            <a:solidFill>
              <a:srgbClr val="FFFFFF"/>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70" name="Straight Arrow Connector 169"/>
          <p:cNvCxnSpPr>
            <a:cxnSpLocks noChangeShapeType="1"/>
            <a:stCxn id="173" idx="3"/>
            <a:endCxn id="172" idx="1"/>
          </p:cNvCxnSpPr>
          <p:nvPr/>
        </p:nvCxnSpPr>
        <p:spPr bwMode="auto">
          <a:xfrm>
            <a:off x="3667125" y="3867150"/>
            <a:ext cx="450850" cy="1588"/>
          </a:xfrm>
          <a:prstGeom prst="straightConnector1">
            <a:avLst/>
          </a:prstGeom>
          <a:noFill/>
          <a:ln w="25400">
            <a:solidFill>
              <a:srgbClr val="FFFFFF"/>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72" name="Rectangle 171"/>
          <p:cNvSpPr/>
          <p:nvPr/>
        </p:nvSpPr>
        <p:spPr>
          <a:xfrm>
            <a:off x="4117975" y="3554413"/>
            <a:ext cx="639763" cy="625475"/>
          </a:xfrm>
          <a:prstGeom prst="rect">
            <a:avLst/>
          </a:prstGeom>
          <a:solidFill>
            <a:srgbClr val="FFFFFF">
              <a:lumMod val="75000"/>
            </a:srgbClr>
          </a:solidFill>
          <a:ln w="25400" cap="flat" cmpd="sng" algn="ctr">
            <a:solidFill>
              <a:srgbClr val="FFFFFF"/>
            </a:solidFill>
            <a:prstDash val="solid"/>
          </a:ln>
          <a:effectLst/>
        </p:spPr>
        <p:txBody>
          <a:bodyPr anchor="ctr"/>
          <a:lstStyle/>
          <a:p>
            <a:pPr algn="ctr" fontAlgn="auto">
              <a:spcBef>
                <a:spcPts val="0"/>
              </a:spcBef>
              <a:spcAft>
                <a:spcPts val="0"/>
              </a:spcAft>
              <a:defRPr/>
            </a:pPr>
            <a:r>
              <a:rPr lang="en-US" kern="0" dirty="0">
                <a:solidFill>
                  <a:srgbClr val="000000"/>
                </a:solidFill>
                <a:latin typeface="Arial" pitchFamily="34" charset="0"/>
                <a:ea typeface="+mn-ea"/>
                <a:cs typeface="Arial" pitchFamily="34" charset="0"/>
              </a:rPr>
              <a:t>Y</a:t>
            </a:r>
            <a:r>
              <a:rPr lang="en-US" kern="0" baseline="-25000" dirty="0">
                <a:solidFill>
                  <a:srgbClr val="000000"/>
                </a:solidFill>
                <a:latin typeface="Arial" pitchFamily="34" charset="0"/>
                <a:ea typeface="+mn-ea"/>
                <a:cs typeface="Arial" pitchFamily="34" charset="0"/>
              </a:rPr>
              <a:t>it</a:t>
            </a:r>
          </a:p>
        </p:txBody>
      </p:sp>
      <p:sp>
        <p:nvSpPr>
          <p:cNvPr id="173" name="Rectangle 172"/>
          <p:cNvSpPr/>
          <p:nvPr/>
        </p:nvSpPr>
        <p:spPr>
          <a:xfrm>
            <a:off x="3025775" y="3554413"/>
            <a:ext cx="641350" cy="625475"/>
          </a:xfrm>
          <a:prstGeom prst="rect">
            <a:avLst/>
          </a:prstGeom>
          <a:noFill/>
          <a:ln w="25400" cap="flat" cmpd="sng" algn="ctr">
            <a:solidFill>
              <a:srgbClr val="FFFFFF"/>
            </a:solidFill>
            <a:prstDash val="solid"/>
          </a:ln>
          <a:effectLst/>
        </p:spPr>
        <p:txBody>
          <a:bodyPr anchor="ctr"/>
          <a:lstStyle/>
          <a:p>
            <a:pPr algn="ctr" fontAlgn="auto">
              <a:spcBef>
                <a:spcPts val="0"/>
              </a:spcBef>
              <a:spcAft>
                <a:spcPts val="0"/>
              </a:spcAft>
              <a:defRPr/>
            </a:pPr>
            <a:r>
              <a:rPr lang="en-US" kern="0" dirty="0" err="1">
                <a:solidFill>
                  <a:srgbClr val="FFFFFF"/>
                </a:solidFill>
                <a:latin typeface="Arial" pitchFamily="34" charset="0"/>
                <a:ea typeface="+mn-ea"/>
                <a:cs typeface="Arial" pitchFamily="34" charset="0"/>
              </a:rPr>
              <a:t>Z</a:t>
            </a:r>
            <a:r>
              <a:rPr lang="en-US" kern="0" baseline="-25000" dirty="0" err="1">
                <a:solidFill>
                  <a:srgbClr val="FFFFFF"/>
                </a:solidFill>
                <a:latin typeface="Arial" pitchFamily="34" charset="0"/>
                <a:ea typeface="+mn-ea"/>
                <a:cs typeface="Arial" pitchFamily="34" charset="0"/>
              </a:rPr>
              <a:t>i</a:t>
            </a:r>
            <a:endParaRPr lang="en-US" kern="0" baseline="-25000" dirty="0">
              <a:solidFill>
                <a:srgbClr val="FFFFFF"/>
              </a:solidFill>
              <a:latin typeface="Arial" pitchFamily="34" charset="0"/>
              <a:ea typeface="+mn-ea"/>
              <a:cs typeface="Arial" pitchFamily="34" charset="0"/>
            </a:endParaRPr>
          </a:p>
        </p:txBody>
      </p:sp>
      <p:sp>
        <p:nvSpPr>
          <p:cNvPr id="174" name="Rectangle 173"/>
          <p:cNvSpPr/>
          <p:nvPr/>
        </p:nvSpPr>
        <p:spPr>
          <a:xfrm>
            <a:off x="1676400" y="2728913"/>
            <a:ext cx="5349875" cy="2667000"/>
          </a:xfrm>
          <a:prstGeom prst="rect">
            <a:avLst/>
          </a:prstGeom>
          <a:noFill/>
          <a:ln w="25400" cap="flat" cmpd="sng" algn="ctr">
            <a:solidFill>
              <a:srgbClr val="FFFFFF"/>
            </a:solidFill>
            <a:prstDash val="sysDash"/>
          </a:ln>
          <a:effectLst/>
        </p:spPr>
        <p:txBody>
          <a:bodyPr anchor="ctr"/>
          <a:lstStyle/>
          <a:p>
            <a:pPr algn="ctr" fontAlgn="auto">
              <a:spcBef>
                <a:spcPts val="0"/>
              </a:spcBef>
              <a:spcAft>
                <a:spcPts val="0"/>
              </a:spcAft>
              <a:defRPr/>
            </a:pPr>
            <a:endParaRPr lang="en-US" kern="0">
              <a:solidFill>
                <a:srgbClr val="000000"/>
              </a:solidFill>
              <a:latin typeface="Arial" pitchFamily="34" charset="0"/>
              <a:ea typeface="+mn-ea"/>
              <a:cs typeface="Arial" pitchFamily="34" charset="0"/>
            </a:endParaRPr>
          </a:p>
        </p:txBody>
      </p:sp>
      <p:sp>
        <p:nvSpPr>
          <p:cNvPr id="24582" name="TextBox 174"/>
          <p:cNvSpPr txBox="1">
            <a:spLocks noChangeArrowheads="1"/>
          </p:cNvSpPr>
          <p:nvPr/>
        </p:nvSpPr>
        <p:spPr bwMode="auto">
          <a:xfrm>
            <a:off x="5715000" y="4938713"/>
            <a:ext cx="13716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err="1">
                <a:solidFill>
                  <a:srgbClr val="FFFFFF"/>
                </a:solidFill>
                <a:cs typeface="Arial" charset="0"/>
              </a:rPr>
              <a:t>i</a:t>
            </a:r>
            <a:r>
              <a:rPr lang="en-US" dirty="0">
                <a:solidFill>
                  <a:srgbClr val="FFFFFF"/>
                </a:solidFill>
                <a:cs typeface="Arial" charset="0"/>
              </a:rPr>
              <a:t>=1,…,N</a:t>
            </a:r>
          </a:p>
        </p:txBody>
      </p:sp>
      <p:sp>
        <p:nvSpPr>
          <p:cNvPr id="176" name="Oval 175"/>
          <p:cNvSpPr/>
          <p:nvPr/>
        </p:nvSpPr>
        <p:spPr>
          <a:xfrm>
            <a:off x="1981200" y="3567113"/>
            <a:ext cx="639763" cy="625475"/>
          </a:xfrm>
          <a:prstGeom prst="ellipse">
            <a:avLst/>
          </a:prstGeom>
          <a:solidFill>
            <a:srgbClr val="FFFFFF">
              <a:lumMod val="75000"/>
            </a:srgbClr>
          </a:solidFill>
          <a:ln w="25400" cap="flat" cmpd="sng" algn="ctr">
            <a:solidFill>
              <a:srgbClr val="FFFFFF"/>
            </a:solidFill>
            <a:prstDash val="solid"/>
          </a:ln>
          <a:effectLst/>
        </p:spPr>
        <p:txBody>
          <a:bodyPr anchor="ctr"/>
          <a:lstStyle/>
          <a:p>
            <a:pPr algn="ctr" fontAlgn="auto">
              <a:spcBef>
                <a:spcPts val="0"/>
              </a:spcBef>
              <a:spcAft>
                <a:spcPts val="0"/>
              </a:spcAft>
              <a:defRPr/>
            </a:pPr>
            <a:r>
              <a:rPr lang="en-US" kern="0" dirty="0">
                <a:solidFill>
                  <a:srgbClr val="000000"/>
                </a:solidFill>
                <a:latin typeface="Arial" pitchFamily="34" charset="0"/>
                <a:ea typeface="+mn-ea"/>
                <a:cs typeface="Arial" pitchFamily="34" charset="0"/>
              </a:rPr>
              <a:t>X</a:t>
            </a:r>
            <a:r>
              <a:rPr lang="en-US" kern="0" baseline="-25000" dirty="0">
                <a:solidFill>
                  <a:srgbClr val="000000"/>
                </a:solidFill>
                <a:latin typeface="Arial" pitchFamily="34" charset="0"/>
                <a:ea typeface="+mn-ea"/>
                <a:cs typeface="Arial" pitchFamily="34" charset="0"/>
              </a:rPr>
              <a:t>i</a:t>
            </a:r>
          </a:p>
        </p:txBody>
      </p:sp>
      <p:sp>
        <p:nvSpPr>
          <p:cNvPr id="178" name="Oval 177"/>
          <p:cNvSpPr/>
          <p:nvPr/>
        </p:nvSpPr>
        <p:spPr>
          <a:xfrm>
            <a:off x="5715000" y="3567113"/>
            <a:ext cx="641350" cy="625475"/>
          </a:xfrm>
          <a:prstGeom prst="ellipse">
            <a:avLst/>
          </a:prstGeom>
          <a:solidFill>
            <a:srgbClr val="FFFFFF">
              <a:lumMod val="75000"/>
            </a:srgbClr>
          </a:solidFill>
          <a:ln w="25400" cap="flat" cmpd="sng" algn="ctr">
            <a:solidFill>
              <a:srgbClr val="FFFFFF"/>
            </a:solidFill>
            <a:prstDash val="solid"/>
          </a:ln>
          <a:effectLst/>
        </p:spPr>
        <p:txBody>
          <a:bodyPr anchor="ctr"/>
          <a:lstStyle/>
          <a:p>
            <a:pPr algn="ctr" fontAlgn="auto">
              <a:spcBef>
                <a:spcPts val="0"/>
              </a:spcBef>
              <a:spcAft>
                <a:spcPts val="0"/>
              </a:spcAft>
              <a:defRPr/>
            </a:pPr>
            <a:endParaRPr lang="en-US" sz="1600" kern="0" baseline="-25000" dirty="0">
              <a:solidFill>
                <a:srgbClr val="000000"/>
              </a:solidFill>
              <a:latin typeface="Arial" pitchFamily="34" charset="0"/>
              <a:ea typeface="+mn-ea"/>
              <a:cs typeface="Arial" pitchFamily="34" charset="0"/>
            </a:endParaRPr>
          </a:p>
        </p:txBody>
      </p:sp>
      <p:sp>
        <p:nvSpPr>
          <p:cNvPr id="182" name="Rectangle 181"/>
          <p:cNvSpPr/>
          <p:nvPr/>
        </p:nvSpPr>
        <p:spPr>
          <a:xfrm>
            <a:off x="3860800" y="3033713"/>
            <a:ext cx="2936875" cy="1676400"/>
          </a:xfrm>
          <a:prstGeom prst="rect">
            <a:avLst/>
          </a:prstGeom>
          <a:noFill/>
          <a:ln w="25400" cap="flat" cmpd="sng" algn="ctr">
            <a:solidFill>
              <a:srgbClr val="FFFFFF"/>
            </a:solidFill>
            <a:prstDash val="sysDash"/>
          </a:ln>
          <a:effectLst/>
        </p:spPr>
        <p:txBody>
          <a:bodyPr anchor="ctr"/>
          <a:lstStyle/>
          <a:p>
            <a:pPr algn="ctr" fontAlgn="auto">
              <a:spcBef>
                <a:spcPts val="0"/>
              </a:spcBef>
              <a:spcAft>
                <a:spcPts val="0"/>
              </a:spcAft>
              <a:defRPr/>
            </a:pPr>
            <a:endParaRPr lang="en-US" kern="0">
              <a:solidFill>
                <a:srgbClr val="FFFFFF"/>
              </a:solidFill>
              <a:latin typeface="Arial" pitchFamily="34" charset="0"/>
              <a:ea typeface="+mn-ea"/>
              <a:cs typeface="Arial" pitchFamily="34" charset="0"/>
            </a:endParaRPr>
          </a:p>
        </p:txBody>
      </p:sp>
      <p:sp>
        <p:nvSpPr>
          <p:cNvPr id="24586" name="TextBox 90"/>
          <p:cNvSpPr txBox="1">
            <a:spLocks noChangeArrowheads="1"/>
          </p:cNvSpPr>
          <p:nvPr/>
        </p:nvSpPr>
        <p:spPr bwMode="auto">
          <a:xfrm>
            <a:off x="5410200" y="4252913"/>
            <a:ext cx="137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FFFFFF"/>
                </a:solidFill>
                <a:cs typeface="Arial" charset="0"/>
              </a:rPr>
              <a:t>t=1,…,T</a:t>
            </a:r>
            <a:r>
              <a:rPr lang="en-US" baseline="-25000" dirty="0">
                <a:solidFill>
                  <a:srgbClr val="FFFFFF"/>
                </a:solidFill>
                <a:cs typeface="Arial" charset="0"/>
              </a:rPr>
              <a:t>i</a:t>
            </a:r>
          </a:p>
        </p:txBody>
      </p:sp>
      <p:sp>
        <p:nvSpPr>
          <p:cNvPr id="189" name="Rectangle 188"/>
          <p:cNvSpPr/>
          <p:nvPr/>
        </p:nvSpPr>
        <p:spPr>
          <a:xfrm>
            <a:off x="1676400" y="1524000"/>
            <a:ext cx="5349875" cy="1066800"/>
          </a:xfrm>
          <a:prstGeom prst="rect">
            <a:avLst/>
          </a:prstGeom>
          <a:noFill/>
          <a:ln w="25400" cap="flat" cmpd="sng" algn="ctr">
            <a:solidFill>
              <a:srgbClr val="FFFFFF"/>
            </a:solidFill>
            <a:prstDash val="sysDash"/>
          </a:ln>
          <a:effectLst/>
        </p:spPr>
        <p:txBody>
          <a:bodyPr anchor="ctr"/>
          <a:lstStyle/>
          <a:p>
            <a:pPr algn="ctr" fontAlgn="auto">
              <a:spcBef>
                <a:spcPts val="0"/>
              </a:spcBef>
              <a:spcAft>
                <a:spcPts val="0"/>
              </a:spcAft>
              <a:defRPr/>
            </a:pPr>
            <a:endParaRPr lang="en-US" kern="0">
              <a:solidFill>
                <a:srgbClr val="000000"/>
              </a:solidFill>
              <a:latin typeface="Arial" pitchFamily="34" charset="0"/>
              <a:ea typeface="+mn-ea"/>
              <a:cs typeface="Arial" pitchFamily="34" charset="0"/>
            </a:endParaRPr>
          </a:p>
        </p:txBody>
      </p:sp>
      <p:cxnSp>
        <p:nvCxnSpPr>
          <p:cNvPr id="191" name="Straight Arrow Connector 190"/>
          <p:cNvCxnSpPr>
            <a:cxnSpLocks noChangeShapeType="1"/>
            <a:endCxn id="193" idx="1"/>
          </p:cNvCxnSpPr>
          <p:nvPr/>
        </p:nvCxnSpPr>
        <p:spPr bwMode="auto">
          <a:xfrm>
            <a:off x="3667125" y="2025650"/>
            <a:ext cx="450850" cy="0"/>
          </a:xfrm>
          <a:prstGeom prst="straightConnector1">
            <a:avLst/>
          </a:prstGeom>
          <a:noFill/>
          <a:ln w="25400">
            <a:solidFill>
              <a:srgbClr val="FFFFFF"/>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92" name="Straight Arrow Connector 191"/>
          <p:cNvCxnSpPr>
            <a:cxnSpLocks noChangeShapeType="1"/>
            <a:stCxn id="193" idx="2"/>
            <a:endCxn id="172" idx="0"/>
          </p:cNvCxnSpPr>
          <p:nvPr/>
        </p:nvCxnSpPr>
        <p:spPr bwMode="auto">
          <a:xfrm rot="5400000">
            <a:off x="3830637" y="2946401"/>
            <a:ext cx="1216025" cy="0"/>
          </a:xfrm>
          <a:prstGeom prst="straightConnector1">
            <a:avLst/>
          </a:prstGeom>
          <a:noFill/>
          <a:ln w="25400">
            <a:solidFill>
              <a:srgbClr val="FFFFFF"/>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93" name="Rectangle 192"/>
          <p:cNvSpPr/>
          <p:nvPr/>
        </p:nvSpPr>
        <p:spPr>
          <a:xfrm>
            <a:off x="4117975" y="1711325"/>
            <a:ext cx="641350" cy="627063"/>
          </a:xfrm>
          <a:prstGeom prst="rect">
            <a:avLst/>
          </a:prstGeom>
          <a:solidFill>
            <a:srgbClr val="FFFFFF">
              <a:lumMod val="75000"/>
            </a:srgbClr>
          </a:solidFill>
          <a:ln w="25400" cap="flat" cmpd="sng" algn="ctr">
            <a:solidFill>
              <a:srgbClr val="FFFFFF"/>
            </a:solidFill>
            <a:prstDash val="solid"/>
          </a:ln>
          <a:effectLst/>
        </p:spPr>
        <p:txBody>
          <a:bodyPr anchor="ctr"/>
          <a:lstStyle/>
          <a:p>
            <a:pPr algn="ctr" fontAlgn="auto">
              <a:spcBef>
                <a:spcPts val="0"/>
              </a:spcBef>
              <a:spcAft>
                <a:spcPts val="0"/>
              </a:spcAft>
              <a:defRPr/>
            </a:pPr>
            <a:r>
              <a:rPr lang="en-US" kern="0" dirty="0" err="1">
                <a:solidFill>
                  <a:srgbClr val="000000"/>
                </a:solidFill>
                <a:latin typeface="Arial" pitchFamily="34" charset="0"/>
                <a:ea typeface="+mn-ea"/>
                <a:cs typeface="Arial" pitchFamily="34" charset="0"/>
              </a:rPr>
              <a:t>E</a:t>
            </a:r>
            <a:r>
              <a:rPr lang="en-US" kern="0" baseline="-25000" dirty="0" err="1">
                <a:solidFill>
                  <a:srgbClr val="000000"/>
                </a:solidFill>
                <a:latin typeface="Arial" pitchFamily="34" charset="0"/>
                <a:ea typeface="+mn-ea"/>
                <a:cs typeface="Arial" pitchFamily="34" charset="0"/>
              </a:rPr>
              <a:t>j</a:t>
            </a:r>
            <a:endParaRPr lang="en-US" kern="0" baseline="-25000" dirty="0">
              <a:solidFill>
                <a:srgbClr val="000000"/>
              </a:solidFill>
              <a:latin typeface="Arial" pitchFamily="34" charset="0"/>
              <a:ea typeface="+mn-ea"/>
              <a:cs typeface="Arial" pitchFamily="34" charset="0"/>
            </a:endParaRPr>
          </a:p>
        </p:txBody>
      </p:sp>
      <p:sp>
        <p:nvSpPr>
          <p:cNvPr id="194" name="Oval 193"/>
          <p:cNvSpPr/>
          <p:nvPr/>
        </p:nvSpPr>
        <p:spPr>
          <a:xfrm>
            <a:off x="3017838" y="1735138"/>
            <a:ext cx="639762" cy="627062"/>
          </a:xfrm>
          <a:prstGeom prst="ellipse">
            <a:avLst/>
          </a:prstGeom>
          <a:solidFill>
            <a:srgbClr val="FFFFFF">
              <a:lumMod val="75000"/>
            </a:srgbClr>
          </a:solidFill>
          <a:ln w="25400" cap="flat" cmpd="sng" algn="ctr">
            <a:solidFill>
              <a:srgbClr val="FFFFFF"/>
            </a:solidFill>
            <a:prstDash val="solid"/>
          </a:ln>
          <a:effectLst/>
        </p:spPr>
        <p:txBody>
          <a:bodyPr anchor="ctr"/>
          <a:lstStyle/>
          <a:p>
            <a:pPr algn="ctr" fontAlgn="auto">
              <a:spcBef>
                <a:spcPts val="0"/>
              </a:spcBef>
              <a:spcAft>
                <a:spcPts val="0"/>
              </a:spcAft>
              <a:defRPr/>
            </a:pPr>
            <a:r>
              <a:rPr lang="en-US" kern="0" dirty="0" err="1">
                <a:latin typeface="Arial" pitchFamily="34" charset="0"/>
                <a:ea typeface="+mn-ea"/>
                <a:cs typeface="Arial" pitchFamily="34" charset="0"/>
              </a:rPr>
              <a:t>U</a:t>
            </a:r>
            <a:r>
              <a:rPr lang="en-US" kern="0" baseline="-25000" dirty="0" err="1">
                <a:latin typeface="Arial" pitchFamily="34" charset="0"/>
                <a:ea typeface="+mn-ea"/>
                <a:cs typeface="Arial" pitchFamily="34" charset="0"/>
              </a:rPr>
              <a:t>j</a:t>
            </a:r>
            <a:endParaRPr lang="en-US" kern="0" baseline="-25000" dirty="0">
              <a:latin typeface="Arial" pitchFamily="34" charset="0"/>
              <a:ea typeface="+mn-ea"/>
              <a:cs typeface="Arial" pitchFamily="34" charset="0"/>
            </a:endParaRPr>
          </a:p>
        </p:txBody>
      </p:sp>
      <p:sp>
        <p:nvSpPr>
          <p:cNvPr id="24592" name="TextBox 197"/>
          <p:cNvSpPr txBox="1">
            <a:spLocks noChangeArrowheads="1"/>
          </p:cNvSpPr>
          <p:nvPr/>
        </p:nvSpPr>
        <p:spPr bwMode="auto">
          <a:xfrm>
            <a:off x="5105400" y="2082800"/>
            <a:ext cx="1857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FFFFFF"/>
                </a:solidFill>
                <a:cs typeface="Arial" charset="0"/>
              </a:rPr>
              <a:t>j=1,…,M</a:t>
            </a:r>
          </a:p>
        </p:txBody>
      </p:sp>
      <p:sp>
        <p:nvSpPr>
          <p:cNvPr id="24593" name="TextBox 218"/>
          <p:cNvSpPr txBox="1">
            <a:spLocks noChangeArrowheads="1"/>
          </p:cNvSpPr>
          <p:nvPr/>
        </p:nvSpPr>
        <p:spPr bwMode="auto">
          <a:xfrm>
            <a:off x="5791200" y="3643313"/>
            <a:ext cx="60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a:solidFill>
                  <a:srgbClr val="000000"/>
                </a:solidFill>
                <a:latin typeface="Calibri" charset="0"/>
              </a:rPr>
              <a:t>W</a:t>
            </a:r>
            <a:r>
              <a:rPr lang="en-US" sz="2000" baseline="-25000" dirty="0">
                <a:solidFill>
                  <a:srgbClr val="000000"/>
                </a:solidFill>
                <a:latin typeface="Calibri" charset="0"/>
              </a:rPr>
              <a:t>it</a:t>
            </a:r>
            <a:endParaRPr lang="en-US" sz="2000" baseline="30000" dirty="0">
              <a:solidFill>
                <a:srgbClr val="000000"/>
              </a:solidFill>
              <a:latin typeface="Calibri" charset="0"/>
            </a:endParaRPr>
          </a:p>
        </p:txBody>
      </p:sp>
      <p:sp>
        <p:nvSpPr>
          <p:cNvPr id="24594" name="Title 56"/>
          <p:cNvSpPr>
            <a:spLocks noGrp="1"/>
          </p:cNvSpPr>
          <p:nvPr>
            <p:ph type="title"/>
          </p:nvPr>
        </p:nvSpPr>
        <p:spPr>
          <a:xfrm>
            <a:off x="457200" y="76200"/>
            <a:ext cx="8229600" cy="1143000"/>
          </a:xfrm>
        </p:spPr>
        <p:txBody>
          <a:bodyPr/>
          <a:lstStyle/>
          <a:p>
            <a:r>
              <a:rPr lang="en-US" sz="3600" dirty="0">
                <a:solidFill>
                  <a:srgbClr val="FFFFFF"/>
                </a:solidFill>
                <a:latin typeface="+mn-lt"/>
              </a:rPr>
              <a:t>Methodology</a:t>
            </a:r>
          </a:p>
        </p:txBody>
      </p:sp>
      <p:cxnSp>
        <p:nvCxnSpPr>
          <p:cNvPr id="58" name="Straight Arrow Connector 57"/>
          <p:cNvCxnSpPr>
            <a:cxnSpLocks noChangeShapeType="1"/>
            <a:stCxn id="178" idx="2"/>
          </p:cNvCxnSpPr>
          <p:nvPr/>
        </p:nvCxnSpPr>
        <p:spPr bwMode="auto">
          <a:xfrm rot="10800000">
            <a:off x="4724400" y="3873500"/>
            <a:ext cx="990600" cy="6350"/>
          </a:xfrm>
          <a:prstGeom prst="straightConnector1">
            <a:avLst/>
          </a:prstGeom>
          <a:noFill/>
          <a:ln w="25400">
            <a:solidFill>
              <a:srgbClr val="FFFFFF"/>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4596" name="TextBox 60"/>
          <p:cNvSpPr txBox="1">
            <a:spLocks noChangeArrowheads="1"/>
          </p:cNvSpPr>
          <p:nvPr/>
        </p:nvSpPr>
        <p:spPr bwMode="auto">
          <a:xfrm>
            <a:off x="685800" y="5638800"/>
            <a:ext cx="792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dirty="0">
                <a:solidFill>
                  <a:schemeClr val="bg1"/>
                </a:solidFill>
                <a:latin typeface="+mn-lt"/>
              </a:rPr>
              <a:t>Occupancy-Detection-Expertise (ODE) model</a:t>
            </a:r>
          </a:p>
        </p:txBody>
      </p:sp>
      <p:sp>
        <p:nvSpPr>
          <p:cNvPr id="62" name="Rectangular Callout 61"/>
          <p:cNvSpPr/>
          <p:nvPr/>
        </p:nvSpPr>
        <p:spPr>
          <a:xfrm>
            <a:off x="609600" y="1219200"/>
            <a:ext cx="1600200" cy="914400"/>
          </a:xfrm>
          <a:prstGeom prst="wedgeRectCallout">
            <a:avLst>
              <a:gd name="adj1" fmla="val 89959"/>
              <a:gd name="adj2" fmla="val 3346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0000"/>
                </a:solidFill>
              </a:rPr>
              <a:t>Expertise</a:t>
            </a:r>
          </a:p>
          <a:p>
            <a:pPr algn="ctr">
              <a:defRPr/>
            </a:pPr>
            <a:r>
              <a:rPr lang="en-US" dirty="0">
                <a:solidFill>
                  <a:srgbClr val="000000"/>
                </a:solidFill>
              </a:rPr>
              <a:t>Covariates</a:t>
            </a:r>
          </a:p>
        </p:txBody>
      </p:sp>
      <p:sp>
        <p:nvSpPr>
          <p:cNvPr id="63" name="Rectangular Callout 62"/>
          <p:cNvSpPr/>
          <p:nvPr/>
        </p:nvSpPr>
        <p:spPr>
          <a:xfrm>
            <a:off x="5181600" y="990600"/>
            <a:ext cx="1600200" cy="914400"/>
          </a:xfrm>
          <a:prstGeom prst="wedgeRectCallout">
            <a:avLst>
              <a:gd name="adj1" fmla="val -74257"/>
              <a:gd name="adj2" fmla="val 5094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0000"/>
                </a:solidFill>
              </a:rPr>
              <a:t>Expertise</a:t>
            </a:r>
          </a:p>
        </p:txBody>
      </p:sp>
      <p:sp>
        <p:nvSpPr>
          <p:cNvPr id="24599" name="TextBox 23"/>
          <p:cNvSpPr txBox="1">
            <a:spLocks noChangeArrowheads="1"/>
          </p:cNvSpPr>
          <p:nvPr/>
        </p:nvSpPr>
        <p:spPr bwMode="auto">
          <a:xfrm>
            <a:off x="3657600" y="1600200"/>
            <a:ext cx="38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dirty="0" err="1">
                <a:solidFill>
                  <a:srgbClr val="FFFFFF"/>
                </a:solidFill>
              </a:rPr>
              <a:t>v</a:t>
            </a:r>
            <a:r>
              <a:rPr lang="en-US" sz="1800" baseline="-25000" dirty="0" err="1">
                <a:solidFill>
                  <a:srgbClr val="FFFFFF"/>
                </a:solidFill>
              </a:rPr>
              <a:t>j</a:t>
            </a:r>
            <a:endParaRPr lang="en-US" sz="1800" baseline="-25000" dirty="0">
              <a:solidFill>
                <a:srgbClr val="FFFFFF"/>
              </a:solidFill>
            </a:endParaRPr>
          </a:p>
        </p:txBody>
      </p:sp>
      <p:sp>
        <p:nvSpPr>
          <p:cNvPr id="24600" name="TextBox 24"/>
          <p:cNvSpPr txBox="1">
            <a:spLocks noChangeArrowheads="1"/>
          </p:cNvSpPr>
          <p:nvPr/>
        </p:nvSpPr>
        <p:spPr bwMode="auto">
          <a:xfrm>
            <a:off x="2590800" y="3429000"/>
            <a:ext cx="38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t>o</a:t>
            </a:r>
            <a:r>
              <a:rPr lang="en-US" sz="1800" baseline="-25000"/>
              <a:t>i</a:t>
            </a:r>
          </a:p>
        </p:txBody>
      </p:sp>
      <p:sp>
        <p:nvSpPr>
          <p:cNvPr id="24601" name="TextBox 25"/>
          <p:cNvSpPr txBox="1">
            <a:spLocks noChangeArrowheads="1"/>
          </p:cNvSpPr>
          <p:nvPr/>
        </p:nvSpPr>
        <p:spPr bwMode="auto">
          <a:xfrm>
            <a:off x="4953000" y="35052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dirty="0" err="1">
                <a:solidFill>
                  <a:srgbClr val="FFFFFF"/>
                </a:solidFill>
              </a:rPr>
              <a:t>d</a:t>
            </a:r>
            <a:r>
              <a:rPr lang="en-US" sz="1800" baseline="-25000" dirty="0" err="1">
                <a:solidFill>
                  <a:srgbClr val="FFFFFF"/>
                </a:solidFill>
              </a:rPr>
              <a:t>it</a:t>
            </a:r>
            <a:r>
              <a:rPr lang="en-US" sz="1800" dirty="0">
                <a:solidFill>
                  <a:srgbClr val="FFFFFF"/>
                </a:solidFill>
              </a:rPr>
              <a:t>, f</a:t>
            </a:r>
            <a:r>
              <a:rPr lang="en-US" sz="1800" baseline="-25000" dirty="0">
                <a:solidFill>
                  <a:srgbClr val="FFFFFF"/>
                </a:solidFill>
              </a:rPr>
              <a:t>it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llard_Arizona_Pima County_201102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81000"/>
            <a:ext cx="11514667" cy="6477000"/>
          </a:xfrm>
          <a:prstGeom prst="rect">
            <a:avLst/>
          </a:prstGeom>
        </p:spPr>
      </p:pic>
    </p:spTree>
    <p:extLst>
      <p:ext uri="{BB962C8B-B14F-4D97-AF65-F5344CB8AC3E}">
        <p14:creationId xmlns:p14="http://schemas.microsoft.com/office/powerpoint/2010/main" val="590698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794" name="TextBox 7"/>
          <p:cNvSpPr txBox="1">
            <a:spLocks noChangeArrowheads="1"/>
          </p:cNvSpPr>
          <p:nvPr/>
        </p:nvSpPr>
        <p:spPr bwMode="auto">
          <a:xfrm>
            <a:off x="4829912" y="4957396"/>
            <a:ext cx="2438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dirty="0">
                <a:solidFill>
                  <a:schemeClr val="accent2"/>
                </a:solidFill>
                <a:latin typeface="+mn-lt"/>
              </a:rPr>
              <a:t>Hard-to-detect birds</a:t>
            </a:r>
          </a:p>
        </p:txBody>
      </p:sp>
      <p:sp>
        <p:nvSpPr>
          <p:cNvPr id="33795" name="TextBox 8"/>
          <p:cNvSpPr txBox="1">
            <a:spLocks noChangeArrowheads="1"/>
          </p:cNvSpPr>
          <p:nvPr/>
        </p:nvSpPr>
        <p:spPr bwMode="auto">
          <a:xfrm>
            <a:off x="2239112" y="4957396"/>
            <a:ext cx="2514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dirty="0">
                <a:solidFill>
                  <a:schemeClr val="bg2">
                    <a:lumMod val="40000"/>
                    <a:lumOff val="60000"/>
                  </a:schemeClr>
                </a:solidFill>
                <a:latin typeface="+mn-lt"/>
              </a:rPr>
              <a:t>Common birds</a:t>
            </a:r>
          </a:p>
        </p:txBody>
      </p:sp>
      <p:sp>
        <p:nvSpPr>
          <p:cNvPr id="10" name="Right Brace 9"/>
          <p:cNvSpPr>
            <a:spLocks/>
          </p:cNvSpPr>
          <p:nvPr/>
        </p:nvSpPr>
        <p:spPr bwMode="auto">
          <a:xfrm rot="5400000">
            <a:off x="3382112" y="3677871"/>
            <a:ext cx="381000" cy="2057400"/>
          </a:xfrm>
          <a:prstGeom prst="rightBrace">
            <a:avLst>
              <a:gd name="adj1" fmla="val 7500"/>
              <a:gd name="adj2" fmla="val 50000"/>
            </a:avLst>
          </a:prstGeom>
          <a:noFill/>
          <a:ln w="9525" algn="ctr">
            <a:solidFill>
              <a:srgbClr val="FFFFFF"/>
            </a:solidFill>
            <a:round/>
            <a:headEnd/>
            <a:tailEnd/>
          </a:ln>
        </p:spPr>
        <p:txBody>
          <a:bodyPr rot="10800000" vert="eaVert" anchor="ctr"/>
          <a:lstStyle/>
          <a:p>
            <a:pPr algn="ctr">
              <a:defRPr/>
            </a:pPr>
            <a:endParaRPr lang="en-US">
              <a:solidFill>
                <a:schemeClr val="bg2">
                  <a:lumMod val="40000"/>
                  <a:lumOff val="60000"/>
                </a:schemeClr>
              </a:solidFill>
              <a:latin typeface="+mn-lt"/>
              <a:ea typeface="+mn-ea"/>
              <a:cs typeface="+mn-cs"/>
            </a:endParaRPr>
          </a:p>
        </p:txBody>
      </p:sp>
      <p:sp>
        <p:nvSpPr>
          <p:cNvPr id="12" name="Right Brace 11"/>
          <p:cNvSpPr>
            <a:spLocks/>
          </p:cNvSpPr>
          <p:nvPr/>
        </p:nvSpPr>
        <p:spPr bwMode="auto">
          <a:xfrm rot="5400000">
            <a:off x="5858612" y="3563571"/>
            <a:ext cx="381000" cy="2286000"/>
          </a:xfrm>
          <a:prstGeom prst="rightBrace">
            <a:avLst>
              <a:gd name="adj1" fmla="val 8333"/>
              <a:gd name="adj2" fmla="val 50000"/>
            </a:avLst>
          </a:prstGeom>
          <a:noFill/>
          <a:ln w="9525" algn="ctr">
            <a:solidFill>
              <a:srgbClr val="FFFFFF"/>
            </a:solidFill>
            <a:round/>
            <a:headEnd/>
            <a:tailEnd/>
          </a:ln>
        </p:spPr>
        <p:txBody>
          <a:bodyPr rot="10800000" vert="eaVert" anchor="ctr"/>
          <a:lstStyle/>
          <a:p>
            <a:pPr algn="ctr">
              <a:defRPr/>
            </a:pPr>
            <a:endParaRPr lang="en-US">
              <a:latin typeface="+mn-lt"/>
              <a:ea typeface="+mn-ea"/>
              <a:cs typeface="+mn-cs"/>
            </a:endParaRPr>
          </a:p>
        </p:txBody>
      </p:sp>
      <p:sp>
        <p:nvSpPr>
          <p:cNvPr id="33798" name="Content Placeholder 2"/>
          <p:cNvSpPr>
            <a:spLocks/>
          </p:cNvSpPr>
          <p:nvPr/>
        </p:nvSpPr>
        <p:spPr bwMode="auto">
          <a:xfrm>
            <a:off x="685800" y="1091151"/>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pPr>
            <a:endParaRPr lang="en-US" sz="2800" b="1" dirty="0"/>
          </a:p>
        </p:txBody>
      </p:sp>
      <p:graphicFrame>
        <p:nvGraphicFramePr>
          <p:cNvPr id="14" name="Chart 13"/>
          <p:cNvGraphicFramePr/>
          <p:nvPr>
            <p:extLst>
              <p:ext uri="{D42A27DB-BD31-4B8C-83A1-F6EECF244321}">
                <p14:modId xmlns:p14="http://schemas.microsoft.com/office/powerpoint/2010/main" val="2308010096"/>
              </p:ext>
            </p:extLst>
          </p:nvPr>
        </p:nvGraphicFramePr>
        <p:xfrm>
          <a:off x="1934312" y="1620471"/>
          <a:ext cx="5334000" cy="3048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525907" y="304800"/>
            <a:ext cx="8618093" cy="861774"/>
          </a:xfrm>
          <a:prstGeom prst="rect">
            <a:avLst/>
          </a:prstGeom>
          <a:noFill/>
        </p:spPr>
        <p:txBody>
          <a:bodyPr wrap="square" rtlCol="0">
            <a:spAutoFit/>
          </a:bodyPr>
          <a:lstStyle/>
          <a:p>
            <a:pPr algn="ctr"/>
            <a:r>
              <a:rPr lang="en-US" sz="3200" dirty="0">
                <a:solidFill>
                  <a:srgbClr val="FFFF00"/>
                </a:solidFill>
              </a:rPr>
              <a:t>Average Difference in </a:t>
            </a:r>
            <a:r>
              <a:rPr lang="en-US" sz="3200" dirty="0" smtClean="0">
                <a:solidFill>
                  <a:srgbClr val="FFFF00"/>
                </a:solidFill>
              </a:rPr>
              <a:t>Detection </a:t>
            </a:r>
            <a:r>
              <a:rPr lang="en-US" sz="3200" dirty="0">
                <a:solidFill>
                  <a:srgbClr val="FFFF00"/>
                </a:solidFill>
              </a:rPr>
              <a:t>Probability</a:t>
            </a:r>
          </a:p>
          <a:p>
            <a:endParaRPr lang="en-US" dirty="0"/>
          </a:p>
        </p:txBody>
      </p:sp>
      <p:sp>
        <p:nvSpPr>
          <p:cNvPr id="3" name="Rectangle 2"/>
          <p:cNvSpPr/>
          <p:nvPr/>
        </p:nvSpPr>
        <p:spPr>
          <a:xfrm>
            <a:off x="152400" y="5646003"/>
            <a:ext cx="8915400" cy="461665"/>
          </a:xfrm>
          <a:prstGeom prst="rect">
            <a:avLst/>
          </a:prstGeom>
        </p:spPr>
        <p:txBody>
          <a:bodyPr wrap="square">
            <a:spAutoFit/>
          </a:bodyPr>
          <a:lstStyle/>
          <a:p>
            <a:r>
              <a:rPr lang="en-US" sz="1200" dirty="0">
                <a:solidFill>
                  <a:srgbClr val="D9D9D9"/>
                </a:solidFill>
              </a:rPr>
              <a:t>Yu, J., W. K. Wong, and R. A. Hutchinson. 2010. Modeling Experts and Novices in Citizen Science Data for Species Distribution Modeling. </a:t>
            </a:r>
            <a:r>
              <a:rPr lang="en-US" sz="1200" dirty="0" smtClean="0">
                <a:solidFill>
                  <a:srgbClr val="D9D9D9"/>
                </a:solidFill>
              </a:rPr>
              <a:t>Data </a:t>
            </a:r>
            <a:r>
              <a:rPr lang="en-US" sz="1200" dirty="0">
                <a:solidFill>
                  <a:srgbClr val="D9D9D9"/>
                </a:solidFill>
              </a:rPr>
              <a:t>Mining (ICDM), 2010 IEEE 10th International Conference</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9237"/>
            <a:ext cx="8229600" cy="1143000"/>
          </a:xfrm>
        </p:spPr>
        <p:txBody>
          <a:bodyPr>
            <a:normAutofit fontScale="90000"/>
          </a:bodyPr>
          <a:lstStyle/>
          <a:p>
            <a:r>
              <a:rPr lang="en-US" dirty="0" smtClean="0"/>
              <a:t>American Tree Sparrow Tompkins Co.</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2426744878"/>
              </p:ext>
            </p:extLst>
          </p:nvPr>
        </p:nvGraphicFramePr>
        <p:xfrm>
          <a:off x="457203" y="685803"/>
          <a:ext cx="8229594" cy="54863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4554943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8730"/>
            <a:ext cx="8229600" cy="1143000"/>
          </a:xfrm>
        </p:spPr>
        <p:txBody>
          <a:bodyPr/>
          <a:lstStyle/>
          <a:p>
            <a:r>
              <a:rPr lang="en-US" dirty="0" smtClean="0"/>
              <a:t>Chipping Sparrow Tompkins Co.</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626825753"/>
              </p:ext>
            </p:extLst>
          </p:nvPr>
        </p:nvGraphicFramePr>
        <p:xfrm>
          <a:off x="457203" y="685803"/>
          <a:ext cx="8229594" cy="54863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941421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5886" y="2209800"/>
            <a:ext cx="9614686" cy="2826192"/>
          </a:xfrm>
          <a:prstGeom prst="rect">
            <a:avLst/>
          </a:prstGeom>
        </p:spPr>
      </p:pic>
      <p:sp>
        <p:nvSpPr>
          <p:cNvPr id="2" name="TextBox 1"/>
          <p:cNvSpPr txBox="1"/>
          <p:nvPr/>
        </p:nvSpPr>
        <p:spPr>
          <a:xfrm>
            <a:off x="76200" y="5638800"/>
            <a:ext cx="9067800" cy="461665"/>
          </a:xfrm>
          <a:prstGeom prst="rect">
            <a:avLst/>
          </a:prstGeom>
          <a:noFill/>
        </p:spPr>
        <p:txBody>
          <a:bodyPr wrap="square" rtlCol="0">
            <a:spAutoFit/>
          </a:bodyPr>
          <a:lstStyle/>
          <a:p>
            <a:r>
              <a:rPr lang="en-US" sz="1200" dirty="0">
                <a:solidFill>
                  <a:schemeClr val="bg1">
                    <a:lumMod val="85000"/>
                  </a:schemeClr>
                </a:solidFill>
              </a:rPr>
              <a:t>S</a:t>
            </a:r>
            <a:r>
              <a:rPr lang="en-US" sz="1200" dirty="0" smtClean="0">
                <a:solidFill>
                  <a:schemeClr val="bg1">
                    <a:lumMod val="85000"/>
                  </a:schemeClr>
                </a:solidFill>
              </a:rPr>
              <a:t> </a:t>
            </a:r>
            <a:r>
              <a:rPr lang="en-US" sz="1200" dirty="0">
                <a:solidFill>
                  <a:schemeClr val="bg1">
                    <a:lumMod val="85000"/>
                  </a:schemeClr>
                </a:solidFill>
              </a:rPr>
              <a:t>Kelling, </a:t>
            </a:r>
            <a:r>
              <a:rPr lang="en-US" sz="1200" dirty="0" smtClean="0">
                <a:solidFill>
                  <a:srgbClr val="D9D9D9"/>
                </a:solidFill>
              </a:rPr>
              <a:t>C </a:t>
            </a:r>
            <a:r>
              <a:rPr lang="en-US" sz="1200" dirty="0" err="1">
                <a:solidFill>
                  <a:srgbClr val="D9D9D9"/>
                </a:solidFill>
              </a:rPr>
              <a:t>Lagoze</a:t>
            </a:r>
            <a:r>
              <a:rPr lang="en-US" sz="1200" dirty="0">
                <a:solidFill>
                  <a:srgbClr val="D9D9D9"/>
                </a:solidFill>
              </a:rPr>
              <a:t>, </a:t>
            </a:r>
            <a:r>
              <a:rPr lang="en-US" sz="1200" dirty="0" smtClean="0">
                <a:solidFill>
                  <a:srgbClr val="D9D9D9"/>
                </a:solidFill>
              </a:rPr>
              <a:t>W-K </a:t>
            </a:r>
            <a:r>
              <a:rPr lang="en-US" sz="1200" dirty="0">
                <a:solidFill>
                  <a:srgbClr val="D9D9D9"/>
                </a:solidFill>
              </a:rPr>
              <a:t>Wong, </a:t>
            </a:r>
            <a:r>
              <a:rPr lang="en-US" sz="1200" dirty="0" smtClean="0">
                <a:solidFill>
                  <a:srgbClr val="D9D9D9"/>
                </a:solidFill>
              </a:rPr>
              <a:t>J </a:t>
            </a:r>
            <a:r>
              <a:rPr lang="en-US" sz="1200" dirty="0">
                <a:solidFill>
                  <a:srgbClr val="D9D9D9"/>
                </a:solidFill>
              </a:rPr>
              <a:t>Yu, </a:t>
            </a:r>
            <a:r>
              <a:rPr lang="en-US" sz="1200" dirty="0" smtClean="0">
                <a:solidFill>
                  <a:srgbClr val="D9D9D9"/>
                </a:solidFill>
              </a:rPr>
              <a:t>T </a:t>
            </a:r>
            <a:r>
              <a:rPr lang="en-US" sz="1200" dirty="0" err="1">
                <a:solidFill>
                  <a:srgbClr val="D9D9D9"/>
                </a:solidFill>
              </a:rPr>
              <a:t>Damoulas</a:t>
            </a:r>
            <a:r>
              <a:rPr lang="en-US" sz="1200" dirty="0">
                <a:solidFill>
                  <a:srgbClr val="D9D9D9"/>
                </a:solidFill>
              </a:rPr>
              <a:t>, </a:t>
            </a:r>
            <a:r>
              <a:rPr lang="en-US" sz="1200" dirty="0" smtClean="0">
                <a:solidFill>
                  <a:srgbClr val="D9D9D9"/>
                </a:solidFill>
              </a:rPr>
              <a:t>J</a:t>
            </a:r>
            <a:r>
              <a:rPr lang="en-US" sz="1200" dirty="0">
                <a:solidFill>
                  <a:srgbClr val="D9D9D9"/>
                </a:solidFill>
              </a:rPr>
              <a:t> </a:t>
            </a:r>
            <a:r>
              <a:rPr lang="en-US" sz="1200" dirty="0" err="1" smtClean="0">
                <a:solidFill>
                  <a:srgbClr val="D9D9D9"/>
                </a:solidFill>
              </a:rPr>
              <a:t>Gerbracht</a:t>
            </a:r>
            <a:r>
              <a:rPr lang="en-US" sz="1200" dirty="0">
                <a:solidFill>
                  <a:srgbClr val="D9D9D9"/>
                </a:solidFill>
              </a:rPr>
              <a:t>, </a:t>
            </a:r>
            <a:r>
              <a:rPr lang="en-US" sz="1200" dirty="0" smtClean="0">
                <a:solidFill>
                  <a:srgbClr val="D9D9D9"/>
                </a:solidFill>
              </a:rPr>
              <a:t>D </a:t>
            </a:r>
            <a:r>
              <a:rPr lang="en-US" sz="1200" dirty="0">
                <a:solidFill>
                  <a:srgbClr val="D9D9D9"/>
                </a:solidFill>
              </a:rPr>
              <a:t>Fink, </a:t>
            </a:r>
            <a:r>
              <a:rPr lang="en-US" sz="1200" dirty="0" smtClean="0">
                <a:solidFill>
                  <a:srgbClr val="D9D9D9"/>
                </a:solidFill>
              </a:rPr>
              <a:t>C Gomes. 2012.  eBird</a:t>
            </a:r>
            <a:r>
              <a:rPr lang="en-US" sz="1200" dirty="0">
                <a:solidFill>
                  <a:srgbClr val="D9D9D9"/>
                </a:solidFill>
              </a:rPr>
              <a:t>: A Human/</a:t>
            </a:r>
            <a:r>
              <a:rPr lang="en-US" sz="1200" dirty="0" smtClean="0">
                <a:solidFill>
                  <a:srgbClr val="D9D9D9"/>
                </a:solidFill>
              </a:rPr>
              <a:t>Computer Learning </a:t>
            </a:r>
            <a:r>
              <a:rPr lang="en-US" sz="1200" dirty="0">
                <a:solidFill>
                  <a:srgbClr val="D9D9D9"/>
                </a:solidFill>
              </a:rPr>
              <a:t>Network to </a:t>
            </a:r>
            <a:r>
              <a:rPr lang="en-US" sz="1200" dirty="0" smtClean="0">
                <a:solidFill>
                  <a:srgbClr val="D9D9D9"/>
                </a:solidFill>
              </a:rPr>
              <a:t>Improve Biodiversity </a:t>
            </a:r>
            <a:r>
              <a:rPr lang="en-US" sz="1200" dirty="0">
                <a:solidFill>
                  <a:srgbClr val="D9D9D9"/>
                </a:solidFill>
              </a:rPr>
              <a:t>Conservation </a:t>
            </a:r>
            <a:r>
              <a:rPr lang="en-US" sz="1200" dirty="0" smtClean="0">
                <a:solidFill>
                  <a:srgbClr val="D9D9D9"/>
                </a:solidFill>
              </a:rPr>
              <a:t>and Research.  </a:t>
            </a:r>
            <a:r>
              <a:rPr lang="en-US" sz="1200" dirty="0">
                <a:solidFill>
                  <a:srgbClr val="D9D9D9"/>
                </a:solidFill>
              </a:rPr>
              <a:t>Artificial Intelligence</a:t>
            </a:r>
          </a:p>
        </p:txBody>
      </p:sp>
      <p:sp>
        <p:nvSpPr>
          <p:cNvPr id="4" name="TextBox 3"/>
          <p:cNvSpPr txBox="1"/>
          <p:nvPr/>
        </p:nvSpPr>
        <p:spPr>
          <a:xfrm>
            <a:off x="609600" y="762000"/>
            <a:ext cx="6417141" cy="584776"/>
          </a:xfrm>
          <a:prstGeom prst="rect">
            <a:avLst/>
          </a:prstGeom>
          <a:noFill/>
        </p:spPr>
        <p:txBody>
          <a:bodyPr wrap="none" rtlCol="0">
            <a:spAutoFit/>
          </a:bodyPr>
          <a:lstStyle/>
          <a:p>
            <a:r>
              <a:rPr lang="en-US" sz="3200" dirty="0" smtClean="0">
                <a:solidFill>
                  <a:srgbClr val="FFFF00"/>
                </a:solidFill>
              </a:rPr>
              <a:t>Human Computer Learning Network</a:t>
            </a:r>
            <a:endParaRPr lang="en-US" sz="3200" dirty="0">
              <a:solidFill>
                <a:srgbClr val="FFFF00"/>
              </a:solidFill>
            </a:endParaRPr>
          </a:p>
        </p:txBody>
      </p:sp>
    </p:spTree>
    <p:extLst>
      <p:ext uri="{BB962C8B-B14F-4D97-AF65-F5344CB8AC3E}">
        <p14:creationId xmlns:p14="http://schemas.microsoft.com/office/powerpoint/2010/main" val="264528602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2993" name="Picture 3" descr="sbe_a.png"/>
          <p:cNvPicPr>
            <a:picLocks noChangeAspect="1"/>
          </p:cNvPicPr>
          <p:nvPr/>
        </p:nvPicPr>
        <p:blipFill>
          <a:blip r:embed="rId3"/>
          <a:srcRect/>
          <a:stretch>
            <a:fillRect/>
          </a:stretch>
        </p:blipFill>
        <p:spPr bwMode="auto">
          <a:xfrm>
            <a:off x="33338" y="0"/>
            <a:ext cx="9077325"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solidFill>
                  <a:srgbClr val="FFFF00"/>
                </a:solidFill>
                <a:cs typeface="Arial" charset="0"/>
              </a:rPr>
              <a:t>Observational Data Sources</a:t>
            </a:r>
            <a:r>
              <a:rPr lang="en-US" dirty="0" smtClean="0"/>
              <a:t/>
            </a:r>
            <a:br>
              <a:rPr lang="en-US" dirty="0" smtClean="0"/>
            </a:br>
            <a:endParaRPr lang="en-US" dirty="0"/>
          </a:p>
        </p:txBody>
      </p:sp>
      <p:pic>
        <p:nvPicPr>
          <p:cNvPr id="55302" name="Picture 6"/>
          <p:cNvPicPr>
            <a:picLocks noChangeAspect="1" noChangeArrowheads="1"/>
          </p:cNvPicPr>
          <p:nvPr/>
        </p:nvPicPr>
        <p:blipFill>
          <a:blip r:embed="rId3"/>
          <a:srcRect/>
          <a:stretch>
            <a:fillRect/>
          </a:stretch>
        </p:blipFill>
        <p:spPr bwMode="auto">
          <a:xfrm>
            <a:off x="7084140" y="1219200"/>
            <a:ext cx="1839728" cy="2368648"/>
          </a:xfrm>
          <a:prstGeom prst="rect">
            <a:avLst/>
          </a:prstGeom>
          <a:noFill/>
          <a:ln w="9525">
            <a:noFill/>
            <a:miter lim="800000"/>
            <a:headEnd/>
            <a:tailEnd/>
          </a:ln>
        </p:spPr>
      </p:pic>
      <p:pic>
        <p:nvPicPr>
          <p:cNvPr id="4" name="Object 2"/>
          <p:cNvPicPr>
            <a:picLocks noChangeAspect="1" noChangeArrowheads="1"/>
          </p:cNvPicPr>
          <p:nvPr/>
        </p:nvPicPr>
        <p:blipFill>
          <a:blip r:embed="rId4"/>
          <a:srcRect l="18034" t="16875" r="39368"/>
          <a:stretch>
            <a:fillRect/>
          </a:stretch>
        </p:blipFill>
        <p:spPr bwMode="auto">
          <a:xfrm>
            <a:off x="7162800" y="3733800"/>
            <a:ext cx="1839728" cy="2693413"/>
          </a:xfrm>
          <a:prstGeom prst="rect">
            <a:avLst/>
          </a:prstGeom>
          <a:noFill/>
          <a:ln w="9525">
            <a:noFill/>
            <a:miter lim="800000"/>
            <a:headEnd/>
            <a:tailEnd/>
          </a:ln>
        </p:spPr>
      </p:pic>
      <p:pic>
        <p:nvPicPr>
          <p:cNvPr id="55298" name="Picture 2"/>
          <p:cNvPicPr>
            <a:picLocks noChangeAspect="1" noChangeArrowheads="1"/>
          </p:cNvPicPr>
          <p:nvPr/>
        </p:nvPicPr>
        <p:blipFill>
          <a:blip r:embed="rId5"/>
          <a:srcRect/>
          <a:stretch>
            <a:fillRect/>
          </a:stretch>
        </p:blipFill>
        <p:spPr bwMode="auto">
          <a:xfrm>
            <a:off x="1804921" y="4115334"/>
            <a:ext cx="3495357" cy="2330237"/>
          </a:xfrm>
          <a:prstGeom prst="rect">
            <a:avLst/>
          </a:prstGeom>
          <a:noFill/>
          <a:ln w="9525">
            <a:noFill/>
            <a:miter lim="800000"/>
            <a:headEnd/>
            <a:tailEnd/>
          </a:ln>
        </p:spPr>
      </p:pic>
      <p:pic>
        <p:nvPicPr>
          <p:cNvPr id="55299" name="Picture 3"/>
          <p:cNvPicPr>
            <a:picLocks noChangeAspect="1" noChangeArrowheads="1"/>
          </p:cNvPicPr>
          <p:nvPr/>
        </p:nvPicPr>
        <p:blipFill>
          <a:blip r:embed="rId6"/>
          <a:srcRect t="4351"/>
          <a:stretch>
            <a:fillRect/>
          </a:stretch>
        </p:blipFill>
        <p:spPr bwMode="auto">
          <a:xfrm>
            <a:off x="5467203" y="1219200"/>
            <a:ext cx="1432838" cy="5226371"/>
          </a:xfrm>
          <a:prstGeom prst="rect">
            <a:avLst/>
          </a:prstGeom>
          <a:noFill/>
          <a:ln w="9525">
            <a:noFill/>
            <a:miter lim="800000"/>
            <a:headEnd/>
            <a:tailEnd/>
          </a:ln>
        </p:spPr>
      </p:pic>
      <p:pic>
        <p:nvPicPr>
          <p:cNvPr id="55300" name="Picture 4"/>
          <p:cNvPicPr>
            <a:picLocks noChangeAspect="1" noChangeArrowheads="1"/>
          </p:cNvPicPr>
          <p:nvPr/>
        </p:nvPicPr>
        <p:blipFill>
          <a:blip r:embed="rId7"/>
          <a:srcRect/>
          <a:stretch>
            <a:fillRect/>
          </a:stretch>
        </p:blipFill>
        <p:spPr bwMode="auto">
          <a:xfrm>
            <a:off x="285146" y="4629277"/>
            <a:ext cx="1362220" cy="1816294"/>
          </a:xfrm>
          <a:prstGeom prst="rect">
            <a:avLst/>
          </a:prstGeom>
          <a:noFill/>
          <a:ln w="9525">
            <a:noFill/>
            <a:miter lim="800000"/>
            <a:headEnd/>
            <a:tailEnd/>
          </a:ln>
        </p:spPr>
      </p:pic>
      <p:pic>
        <p:nvPicPr>
          <p:cNvPr id="55301" name="Picture 5"/>
          <p:cNvPicPr>
            <a:picLocks noChangeAspect="1" noChangeArrowheads="1"/>
          </p:cNvPicPr>
          <p:nvPr/>
        </p:nvPicPr>
        <p:blipFill>
          <a:blip r:embed="rId8"/>
          <a:srcRect/>
          <a:stretch>
            <a:fillRect/>
          </a:stretch>
        </p:blipFill>
        <p:spPr bwMode="auto">
          <a:xfrm>
            <a:off x="285146" y="2341875"/>
            <a:ext cx="1362220" cy="925174"/>
          </a:xfrm>
          <a:prstGeom prst="rect">
            <a:avLst/>
          </a:prstGeom>
          <a:noFill/>
          <a:ln w="9525">
            <a:noFill/>
            <a:miter lim="800000"/>
            <a:headEnd/>
            <a:tailEnd/>
          </a:ln>
        </p:spPr>
      </p:pic>
      <p:pic>
        <p:nvPicPr>
          <p:cNvPr id="55303" name="Picture 7"/>
          <p:cNvPicPr>
            <a:picLocks noChangeAspect="1" noChangeArrowheads="1"/>
          </p:cNvPicPr>
          <p:nvPr/>
        </p:nvPicPr>
        <p:blipFill>
          <a:blip r:embed="rId9"/>
          <a:srcRect/>
          <a:stretch>
            <a:fillRect/>
          </a:stretch>
        </p:blipFill>
        <p:spPr bwMode="auto">
          <a:xfrm>
            <a:off x="1804921" y="2140896"/>
            <a:ext cx="3495357" cy="1937989"/>
          </a:xfrm>
          <a:prstGeom prst="rect">
            <a:avLst/>
          </a:prstGeom>
          <a:noFill/>
          <a:ln w="9525">
            <a:noFill/>
            <a:miter lim="800000"/>
            <a:headEnd/>
            <a:tailEnd/>
          </a:ln>
        </p:spPr>
      </p:pic>
      <p:pic>
        <p:nvPicPr>
          <p:cNvPr id="55304" name="Picture 8"/>
          <p:cNvPicPr>
            <a:picLocks noChangeAspect="1" noChangeArrowheads="1"/>
          </p:cNvPicPr>
          <p:nvPr/>
        </p:nvPicPr>
        <p:blipFill>
          <a:blip r:embed="rId10"/>
          <a:srcRect/>
          <a:stretch>
            <a:fillRect/>
          </a:stretch>
        </p:blipFill>
        <p:spPr bwMode="auto">
          <a:xfrm>
            <a:off x="285146" y="3430520"/>
            <a:ext cx="1362220" cy="1035288"/>
          </a:xfrm>
          <a:prstGeom prst="rect">
            <a:avLst/>
          </a:prstGeom>
          <a:noFill/>
          <a:ln w="9525">
            <a:noFill/>
            <a:miter lim="800000"/>
            <a:headEnd/>
            <a:tailEnd/>
          </a:ln>
        </p:spPr>
      </p:pic>
      <p:sp>
        <p:nvSpPr>
          <p:cNvPr id="12" name="Rectangle 11"/>
          <p:cNvSpPr/>
          <p:nvPr/>
        </p:nvSpPr>
        <p:spPr>
          <a:xfrm>
            <a:off x="237067" y="1358899"/>
            <a:ext cx="4792133" cy="646331"/>
          </a:xfrm>
          <a:prstGeom prst="rect">
            <a:avLst/>
          </a:prstGeom>
        </p:spPr>
        <p:txBody>
          <a:bodyPr wrap="square">
            <a:spAutoFit/>
          </a:bodyPr>
          <a:lstStyle/>
          <a:p>
            <a:r>
              <a:rPr lang="en-US" dirty="0" smtClean="0"/>
              <a:t>Sensors, sensor networks, and </a:t>
            </a:r>
          </a:p>
          <a:p>
            <a:r>
              <a:rPr lang="en-US" dirty="0" smtClean="0"/>
              <a:t>remote sensing gather observations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51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0906_stk_cs_akn_02.png"/>
          <p:cNvPicPr>
            <a:picLocks noGrp="1" noChangeAspect="1"/>
          </p:cNvPicPr>
          <p:nvPr>
            <p:ph sz="quarter" idx="10"/>
          </p:nvPr>
        </p:nvPicPr>
        <p:blipFill>
          <a:blip r:embed="rId2"/>
          <a:stretch>
            <a:fillRect/>
          </a:stretch>
        </p:blipFill>
        <p:spPr>
          <a:xfrm>
            <a:off x="1891554" y="1524000"/>
            <a:ext cx="5423645" cy="4191000"/>
          </a:xfrm>
        </p:spPr>
      </p:pic>
      <p:sp>
        <p:nvSpPr>
          <p:cNvPr id="6" name="TextBox 5"/>
          <p:cNvSpPr txBox="1"/>
          <p:nvPr/>
        </p:nvSpPr>
        <p:spPr>
          <a:xfrm>
            <a:off x="76200" y="196553"/>
            <a:ext cx="3456587" cy="461665"/>
          </a:xfrm>
          <a:prstGeom prst="rect">
            <a:avLst/>
          </a:prstGeom>
          <a:noFill/>
        </p:spPr>
        <p:txBody>
          <a:bodyPr wrap="none" rtlCol="0">
            <a:spAutoFit/>
          </a:bodyPr>
          <a:lstStyle/>
          <a:p>
            <a:r>
              <a:rPr lang="en-US" sz="2400" dirty="0" smtClean="0">
                <a:solidFill>
                  <a:srgbClr val="FFFF00"/>
                </a:solidFill>
              </a:rPr>
              <a:t>Observational Data Model</a:t>
            </a:r>
            <a:endParaRPr lang="en-US" sz="2400" dirty="0">
              <a:solidFill>
                <a:srgbClr val="FFFF00"/>
              </a:solidFill>
            </a:endParaRPr>
          </a:p>
        </p:txBody>
      </p:sp>
      <p:pic>
        <p:nvPicPr>
          <p:cNvPr id="9" name="Picture 8" descr="Dakotas_Trip_Scenics--19.jpg"/>
          <p:cNvPicPr>
            <a:picLocks noChangeAspect="1"/>
          </p:cNvPicPr>
          <p:nvPr/>
        </p:nvPicPr>
        <p:blipFill rotWithShape="1">
          <a:blip r:embed="rId3"/>
          <a:srcRect r="61495"/>
          <a:stretch/>
        </p:blipFill>
        <p:spPr>
          <a:xfrm>
            <a:off x="7010400" y="2207007"/>
            <a:ext cx="1981200" cy="2748950"/>
          </a:xfrm>
          <a:prstGeom prst="rect">
            <a:avLst/>
          </a:prstGeom>
        </p:spPr>
      </p:pic>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225" t="52584" b="6515"/>
          <a:stretch/>
        </p:blipFill>
        <p:spPr bwMode="auto">
          <a:xfrm>
            <a:off x="2143570" y="5192282"/>
            <a:ext cx="4562030" cy="1589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1387" y="304800"/>
            <a:ext cx="2157413"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7" name="Picture 9"/>
          <p:cNvPicPr>
            <a:picLocks noChangeAspect="1" noChangeArrowheads="1"/>
          </p:cNvPicPr>
          <p:nvPr/>
        </p:nvPicPr>
        <p:blipFill rotWithShape="1">
          <a:blip r:embed="rId6">
            <a:extLst>
              <a:ext uri="{28A0092B-C50C-407E-A947-70E740481C1C}">
                <a14:useLocalDpi xmlns:a14="http://schemas.microsoft.com/office/drawing/2010/main" val="0"/>
              </a:ext>
            </a:extLst>
          </a:blip>
          <a:srcRect l="56920" t="28665" r="12828" b="15844"/>
          <a:stretch/>
        </p:blipFill>
        <p:spPr bwMode="auto">
          <a:xfrm>
            <a:off x="152400" y="2207007"/>
            <a:ext cx="1981200" cy="275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Elbow Connector 18"/>
          <p:cNvCxnSpPr>
            <a:stCxn id="7176" idx="3"/>
            <a:endCxn id="9" idx="0"/>
          </p:cNvCxnSpPr>
          <p:nvPr/>
        </p:nvCxnSpPr>
        <p:spPr>
          <a:xfrm>
            <a:off x="5638800" y="1171575"/>
            <a:ext cx="2362200" cy="1035432"/>
          </a:xfrm>
          <a:prstGeom prst="bentConnector2">
            <a:avLst/>
          </a:prstGeom>
          <a:ln w="190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9" idx="2"/>
          </p:cNvCxnSpPr>
          <p:nvPr/>
        </p:nvCxnSpPr>
        <p:spPr>
          <a:xfrm rot="5400000">
            <a:off x="6837758" y="4823799"/>
            <a:ext cx="1031084" cy="1295400"/>
          </a:xfrm>
          <a:prstGeom prst="bentConnector2">
            <a:avLst/>
          </a:prstGeom>
          <a:ln w="190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7170" idx="1"/>
            <a:endCxn id="7177" idx="2"/>
          </p:cNvCxnSpPr>
          <p:nvPr/>
        </p:nvCxnSpPr>
        <p:spPr>
          <a:xfrm rot="10800000">
            <a:off x="1143000" y="4961795"/>
            <a:ext cx="1000570" cy="1025247"/>
          </a:xfrm>
          <a:prstGeom prst="bentConnector2">
            <a:avLst/>
          </a:prstGeom>
          <a:ln w="190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7177" idx="0"/>
            <a:endCxn id="7176" idx="1"/>
          </p:cNvCxnSpPr>
          <p:nvPr/>
        </p:nvCxnSpPr>
        <p:spPr>
          <a:xfrm rot="5400000" flipH="1" flipV="1">
            <a:off x="1794477" y="520098"/>
            <a:ext cx="1035432" cy="2338387"/>
          </a:xfrm>
          <a:prstGeom prst="bentConnector2">
            <a:avLst/>
          </a:prstGeom>
          <a:ln w="190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295400"/>
            <a:ext cx="6096000"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5"/>
          <p:cNvGrpSpPr>
            <a:grpSpLocks/>
          </p:cNvGrpSpPr>
          <p:nvPr/>
        </p:nvGrpSpPr>
        <p:grpSpPr bwMode="auto">
          <a:xfrm>
            <a:off x="2133600" y="3276600"/>
            <a:ext cx="4800600" cy="1524000"/>
            <a:chOff x="1968" y="2976"/>
            <a:chExt cx="3504" cy="835"/>
          </a:xfrm>
        </p:grpSpPr>
        <p:grpSp>
          <p:nvGrpSpPr>
            <p:cNvPr id="4" name="Group 6"/>
            <p:cNvGrpSpPr>
              <a:grpSpLocks noChangeAspect="1"/>
            </p:cNvGrpSpPr>
            <p:nvPr/>
          </p:nvGrpSpPr>
          <p:grpSpPr bwMode="auto">
            <a:xfrm>
              <a:off x="3552" y="3312"/>
              <a:ext cx="564" cy="141"/>
              <a:chOff x="672" y="3168"/>
              <a:chExt cx="960" cy="240"/>
            </a:xfrm>
          </p:grpSpPr>
          <p:sp>
            <p:nvSpPr>
              <p:cNvPr id="15" name="Line 7"/>
              <p:cNvSpPr>
                <a:spLocks noChangeAspect="1" noChangeShapeType="1"/>
              </p:cNvSpPr>
              <p:nvPr/>
            </p:nvSpPr>
            <p:spPr bwMode="auto">
              <a:xfrm flipV="1">
                <a:off x="672" y="3168"/>
                <a:ext cx="624" cy="9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8"/>
              <p:cNvSpPr>
                <a:spLocks noChangeAspect="1" noChangeShapeType="1"/>
              </p:cNvSpPr>
              <p:nvPr/>
            </p:nvSpPr>
            <p:spPr bwMode="auto">
              <a:xfrm flipV="1">
                <a:off x="1008" y="3312"/>
                <a:ext cx="624" cy="9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9"/>
              <p:cNvSpPr>
                <a:spLocks noChangeAspect="1" noChangeShapeType="1"/>
              </p:cNvSpPr>
              <p:nvPr/>
            </p:nvSpPr>
            <p:spPr bwMode="auto">
              <a:xfrm>
                <a:off x="1296" y="3168"/>
                <a:ext cx="336" cy="14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0"/>
              <p:cNvSpPr>
                <a:spLocks noChangeAspect="1" noChangeShapeType="1"/>
              </p:cNvSpPr>
              <p:nvPr/>
            </p:nvSpPr>
            <p:spPr bwMode="auto">
              <a:xfrm>
                <a:off x="672" y="3264"/>
                <a:ext cx="336" cy="14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 name="Group 11"/>
            <p:cNvGrpSpPr>
              <a:grpSpLocks noChangeAspect="1"/>
            </p:cNvGrpSpPr>
            <p:nvPr/>
          </p:nvGrpSpPr>
          <p:grpSpPr bwMode="auto">
            <a:xfrm>
              <a:off x="2880" y="3168"/>
              <a:ext cx="1893" cy="473"/>
              <a:chOff x="672" y="3168"/>
              <a:chExt cx="960" cy="240"/>
            </a:xfrm>
          </p:grpSpPr>
          <p:sp>
            <p:nvSpPr>
              <p:cNvPr id="11" name="Line 12"/>
              <p:cNvSpPr>
                <a:spLocks noChangeAspect="1" noChangeShapeType="1"/>
              </p:cNvSpPr>
              <p:nvPr/>
            </p:nvSpPr>
            <p:spPr bwMode="auto">
              <a:xfrm flipV="1">
                <a:off x="672" y="3168"/>
                <a:ext cx="624" cy="9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3"/>
              <p:cNvSpPr>
                <a:spLocks noChangeAspect="1" noChangeShapeType="1"/>
              </p:cNvSpPr>
              <p:nvPr/>
            </p:nvSpPr>
            <p:spPr bwMode="auto">
              <a:xfrm flipV="1">
                <a:off x="1008" y="3312"/>
                <a:ext cx="624" cy="9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4"/>
              <p:cNvSpPr>
                <a:spLocks noChangeAspect="1" noChangeShapeType="1"/>
              </p:cNvSpPr>
              <p:nvPr/>
            </p:nvSpPr>
            <p:spPr bwMode="auto">
              <a:xfrm>
                <a:off x="1296" y="3168"/>
                <a:ext cx="336" cy="14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5"/>
              <p:cNvSpPr>
                <a:spLocks noChangeAspect="1" noChangeShapeType="1"/>
              </p:cNvSpPr>
              <p:nvPr/>
            </p:nvSpPr>
            <p:spPr bwMode="auto">
              <a:xfrm>
                <a:off x="672" y="3264"/>
                <a:ext cx="336" cy="14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 name="Group 16"/>
            <p:cNvGrpSpPr>
              <a:grpSpLocks noChangeAspect="1"/>
            </p:cNvGrpSpPr>
            <p:nvPr/>
          </p:nvGrpSpPr>
          <p:grpSpPr bwMode="auto">
            <a:xfrm>
              <a:off x="1968" y="2976"/>
              <a:ext cx="3504" cy="835"/>
              <a:chOff x="672" y="3168"/>
              <a:chExt cx="960" cy="240"/>
            </a:xfrm>
          </p:grpSpPr>
          <p:sp>
            <p:nvSpPr>
              <p:cNvPr id="7" name="Line 17"/>
              <p:cNvSpPr>
                <a:spLocks noChangeAspect="1" noChangeShapeType="1"/>
              </p:cNvSpPr>
              <p:nvPr/>
            </p:nvSpPr>
            <p:spPr bwMode="auto">
              <a:xfrm flipV="1">
                <a:off x="672" y="3168"/>
                <a:ext cx="624" cy="9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18"/>
              <p:cNvSpPr>
                <a:spLocks noChangeAspect="1" noChangeShapeType="1"/>
              </p:cNvSpPr>
              <p:nvPr/>
            </p:nvSpPr>
            <p:spPr bwMode="auto">
              <a:xfrm flipV="1">
                <a:off x="1008" y="3312"/>
                <a:ext cx="624" cy="9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19"/>
              <p:cNvSpPr>
                <a:spLocks noChangeAspect="1" noChangeShapeType="1"/>
              </p:cNvSpPr>
              <p:nvPr/>
            </p:nvSpPr>
            <p:spPr bwMode="auto">
              <a:xfrm>
                <a:off x="1296" y="3168"/>
                <a:ext cx="336" cy="14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20"/>
              <p:cNvSpPr>
                <a:spLocks noChangeAspect="1" noChangeShapeType="1"/>
              </p:cNvSpPr>
              <p:nvPr/>
            </p:nvSpPr>
            <p:spPr bwMode="auto">
              <a:xfrm>
                <a:off x="672" y="3264"/>
                <a:ext cx="336" cy="14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9" name="Title 1"/>
          <p:cNvSpPr txBox="1">
            <a:spLocks/>
          </p:cNvSpPr>
          <p:nvPr/>
        </p:nvSpPr>
        <p:spPr>
          <a:xfrm>
            <a:off x="457200" y="4572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FFFF00"/>
                </a:solidFill>
              </a:rPr>
              <a:t>Data Interoperability</a:t>
            </a:r>
            <a:endParaRPr lang="en-US" sz="4000" dirty="0">
              <a:solidFill>
                <a:srgbClr val="FFFF00"/>
              </a:solidFill>
            </a:endParaRPr>
          </a:p>
        </p:txBody>
      </p:sp>
      <p:pic>
        <p:nvPicPr>
          <p:cNvPr id="20" name="Picture 2" descr="C:\users\Wes\Admin\IOC2010Symposium\IOC_presentation\Big_Bird\bigbird.jpg"/>
          <p:cNvPicPr>
            <a:picLocks noChangeAspect="1" noChangeArrowheads="1"/>
          </p:cNvPicPr>
          <p:nvPr/>
        </p:nvPicPr>
        <p:blipFill>
          <a:blip r:embed="rId3" cstate="print"/>
          <a:srcRect/>
          <a:stretch>
            <a:fillRect/>
          </a:stretch>
        </p:blipFill>
        <p:spPr bwMode="auto">
          <a:xfrm>
            <a:off x="4419600" y="3142005"/>
            <a:ext cx="553674" cy="896595"/>
          </a:xfrm>
          <a:prstGeom prst="rect">
            <a:avLst/>
          </a:prstGeom>
          <a:noFill/>
        </p:spPr>
      </p:pic>
      <p:grpSp>
        <p:nvGrpSpPr>
          <p:cNvPr id="27" name="Group 26"/>
          <p:cNvGrpSpPr/>
          <p:nvPr/>
        </p:nvGrpSpPr>
        <p:grpSpPr>
          <a:xfrm>
            <a:off x="0" y="1676400"/>
            <a:ext cx="3462721" cy="5181600"/>
            <a:chOff x="0" y="1676400"/>
            <a:chExt cx="3462721" cy="5181600"/>
          </a:xfrm>
        </p:grpSpPr>
        <p:pic>
          <p:nvPicPr>
            <p:cNvPr id="21" name="Picture 3" descr="F:\IOC\satellite_B&amp;W_version.jpg"/>
            <p:cNvPicPr>
              <a:picLocks noChangeAspect="1" noChangeArrowheads="1"/>
            </p:cNvPicPr>
            <p:nvPr/>
          </p:nvPicPr>
          <p:blipFill>
            <a:blip r:embed="rId4" cstate="print"/>
            <a:srcRect/>
            <a:stretch>
              <a:fillRect/>
            </a:stretch>
          </p:blipFill>
          <p:spPr bwMode="auto">
            <a:xfrm>
              <a:off x="1066800" y="1676400"/>
              <a:ext cx="1109279" cy="1079500"/>
            </a:xfrm>
            <a:prstGeom prst="rect">
              <a:avLst/>
            </a:prstGeom>
            <a:noFill/>
          </p:spPr>
        </p:pic>
        <p:pic>
          <p:nvPicPr>
            <p:cNvPr id="22"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6920" t="28665" r="12828" b="15844"/>
            <a:stretch/>
          </p:blipFill>
          <p:spPr bwMode="auto">
            <a:xfrm>
              <a:off x="0" y="4103213"/>
              <a:ext cx="1981200" cy="275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2133600" y="2057400"/>
              <a:ext cx="1329121" cy="1066800"/>
              <a:chOff x="2176079" y="2209800"/>
              <a:chExt cx="1329121" cy="1066800"/>
            </a:xfrm>
          </p:grpSpPr>
          <p:cxnSp>
            <p:nvCxnSpPr>
              <p:cNvPr id="24" name="Straight Connector 23"/>
              <p:cNvCxnSpPr>
                <a:stCxn id="21" idx="3"/>
              </p:cNvCxnSpPr>
              <p:nvPr/>
            </p:nvCxnSpPr>
            <p:spPr>
              <a:xfrm>
                <a:off x="2176079" y="2216150"/>
                <a:ext cx="1252921" cy="1060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209800" y="2209800"/>
                <a:ext cx="1295400" cy="91440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6" name="Straight Arrow Connector 25"/>
            <p:cNvCxnSpPr/>
            <p:nvPr/>
          </p:nvCxnSpPr>
          <p:spPr>
            <a:xfrm rot="5400000">
              <a:off x="266700" y="3009900"/>
              <a:ext cx="1676400" cy="381000"/>
            </a:xfrm>
            <a:prstGeom prst="straightConnector1">
              <a:avLst/>
            </a:prstGeom>
            <a:ln w="41275">
              <a:solidFill>
                <a:schemeClr val="accent6">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grpSp>
      <p:pic>
        <p:nvPicPr>
          <p:cNvPr id="28" name="Object 2"/>
          <p:cNvPicPr>
            <a:picLocks noChangeAspect="1" noChangeArrowheads="1"/>
          </p:cNvPicPr>
          <p:nvPr/>
        </p:nvPicPr>
        <p:blipFill>
          <a:blip r:embed="rId6"/>
          <a:srcRect l="18034" t="16875" r="39368"/>
          <a:stretch>
            <a:fillRect/>
          </a:stretch>
        </p:blipFill>
        <p:spPr bwMode="auto">
          <a:xfrm>
            <a:off x="6554514" y="3855691"/>
            <a:ext cx="876300" cy="1282928"/>
          </a:xfrm>
          <a:prstGeom prst="rect">
            <a:avLst/>
          </a:prstGeom>
          <a:noFill/>
          <a:ln w="9525">
            <a:noFill/>
            <a:miter lim="800000"/>
            <a:headEnd/>
            <a:tailEnd/>
          </a:ln>
        </p:spPr>
      </p:pic>
    </p:spTree>
    <p:extLst>
      <p:ext uri="{BB962C8B-B14F-4D97-AF65-F5344CB8AC3E}">
        <p14:creationId xmlns:p14="http://schemas.microsoft.com/office/powerpoint/2010/main" val="2264639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44"/>
          <p:cNvSpPr>
            <a:spLocks noChangeArrowheads="1"/>
          </p:cNvSpPr>
          <p:nvPr/>
        </p:nvSpPr>
        <p:spPr bwMode="auto">
          <a:xfrm>
            <a:off x="6037263" y="1398588"/>
            <a:ext cx="2963862" cy="4875212"/>
          </a:xfrm>
          <a:prstGeom prst="roundRect">
            <a:avLst>
              <a:gd name="adj" fmla="val 16667"/>
            </a:avLst>
          </a:prstGeom>
          <a:ln>
            <a:headEnd/>
            <a:tailEn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mn-lt"/>
            </a:endParaRPr>
          </a:p>
        </p:txBody>
      </p:sp>
      <p:sp>
        <p:nvSpPr>
          <p:cNvPr id="46" name="Rectangle 45"/>
          <p:cNvSpPr/>
          <p:nvPr/>
        </p:nvSpPr>
        <p:spPr>
          <a:xfrm>
            <a:off x="1245555" y="1550138"/>
            <a:ext cx="1467356" cy="4761778"/>
          </a:xfrm>
          <a:prstGeom prst="rect">
            <a:avLst/>
          </a:prstGeom>
          <a:gradFill flip="none" rotWithShape="1">
            <a:gsLst>
              <a:gs pos="0">
                <a:schemeClr val="accent1"/>
              </a:gs>
              <a:gs pos="100000">
                <a:srgbClr val="FFFFFF"/>
              </a:gs>
            </a:gsLst>
            <a:lin ang="10560000" scaled="0"/>
            <a:tileRect/>
          </a:gradFill>
          <a:ln>
            <a:noFill/>
          </a:ln>
          <a:effectLst>
            <a:glow rad="101600">
              <a:schemeClr val="bg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pic>
        <p:nvPicPr>
          <p:cNvPr id="16398" name="Picture 8"/>
          <p:cNvPicPr>
            <a:picLocks noChangeArrowheads="1"/>
          </p:cNvPicPr>
          <p:nvPr/>
        </p:nvPicPr>
        <p:blipFill>
          <a:blip r:embed="rId3"/>
          <a:srcRect/>
          <a:stretch>
            <a:fillRect/>
          </a:stretch>
        </p:blipFill>
        <p:spPr bwMode="auto">
          <a:xfrm>
            <a:off x="1354138" y="1768475"/>
            <a:ext cx="1198562" cy="1006475"/>
          </a:xfrm>
          <a:prstGeom prst="rect">
            <a:avLst/>
          </a:prstGeom>
          <a:noFill/>
          <a:ln w="3175" algn="ctr">
            <a:noFill/>
            <a:round/>
            <a:headEnd/>
            <a:tailEnd/>
          </a:ln>
        </p:spPr>
      </p:pic>
      <p:sp>
        <p:nvSpPr>
          <p:cNvPr id="20" name="Isosceles Triangle 19"/>
          <p:cNvSpPr/>
          <p:nvPr/>
        </p:nvSpPr>
        <p:spPr>
          <a:xfrm rot="5400000">
            <a:off x="762795" y="3517106"/>
            <a:ext cx="4748212" cy="841375"/>
          </a:xfrm>
          <a:prstGeom prst="triangle">
            <a:avLst>
              <a:gd name="adj" fmla="val 50401"/>
            </a:avLst>
          </a:prstGeom>
          <a:gradFill>
            <a:gsLst>
              <a:gs pos="0">
                <a:schemeClr val="tx2">
                  <a:alpha val="74000"/>
                </a:schemeClr>
              </a:gs>
              <a:gs pos="100000">
                <a:schemeClr val="accent1">
                  <a:tint val="50000"/>
                  <a:shade val="100000"/>
                  <a:satMod val="350000"/>
                </a:schemeClr>
              </a:gs>
            </a:gsLst>
            <a:lin ang="9720000" scaled="0"/>
          </a:gradFill>
          <a:ln w="3175"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pic>
        <p:nvPicPr>
          <p:cNvPr id="16400" name="Picture 3" descr="indigo.bunting.gif"/>
          <p:cNvPicPr>
            <a:picLocks noChangeAspect="1"/>
          </p:cNvPicPr>
          <p:nvPr/>
        </p:nvPicPr>
        <p:blipFill>
          <a:blip r:embed="rId4"/>
          <a:srcRect/>
          <a:stretch>
            <a:fillRect/>
          </a:stretch>
        </p:blipFill>
        <p:spPr bwMode="auto">
          <a:xfrm>
            <a:off x="6156325" y="2565400"/>
            <a:ext cx="2798763" cy="1755775"/>
          </a:xfrm>
          <a:prstGeom prst="rect">
            <a:avLst/>
          </a:prstGeom>
          <a:noFill/>
          <a:ln w="9525">
            <a:noFill/>
            <a:miter lim="800000"/>
            <a:headEnd/>
            <a:tailEnd/>
          </a:ln>
        </p:spPr>
      </p:pic>
      <p:pic>
        <p:nvPicPr>
          <p:cNvPr id="25" name="Picture 15"/>
          <p:cNvPicPr>
            <a:picLocks noChangeAspect="1" noChangeArrowheads="1"/>
          </p:cNvPicPr>
          <p:nvPr/>
        </p:nvPicPr>
        <p:blipFill>
          <a:blip r:embed="rId5"/>
          <a:srcRect/>
          <a:stretch>
            <a:fillRect/>
          </a:stretch>
        </p:blipFill>
        <p:spPr bwMode="auto">
          <a:xfrm>
            <a:off x="6167438" y="2586038"/>
            <a:ext cx="577850" cy="481012"/>
          </a:xfrm>
          <a:prstGeom prst="rect">
            <a:avLst/>
          </a:prstGeom>
          <a:ln>
            <a:noFill/>
          </a:ln>
          <a:effectLst>
            <a:outerShdw blurRad="190500" algn="tl" rotWithShape="0">
              <a:srgbClr val="000000">
                <a:alpha val="70000"/>
              </a:srgbClr>
            </a:outerShdw>
          </a:effectLst>
        </p:spPr>
      </p:pic>
      <p:sp>
        <p:nvSpPr>
          <p:cNvPr id="16402" name="Title 27"/>
          <p:cNvSpPr>
            <a:spLocks noGrp="1"/>
          </p:cNvSpPr>
          <p:nvPr>
            <p:ph type="title" idx="4294967295"/>
          </p:nvPr>
        </p:nvSpPr>
        <p:spPr>
          <a:xfrm>
            <a:off x="0" y="0"/>
            <a:ext cx="9144000" cy="1143001"/>
          </a:xfrm>
        </p:spPr>
        <p:txBody>
          <a:bodyPr>
            <a:noAutofit/>
          </a:bodyPr>
          <a:lstStyle/>
          <a:p>
            <a:r>
              <a:rPr lang="en-US" sz="3200" dirty="0" smtClean="0">
                <a:solidFill>
                  <a:schemeClr val="tx2">
                    <a:lumMod val="20000"/>
                    <a:lumOff val="80000"/>
                  </a:schemeClr>
                </a:solidFill>
              </a:rPr>
              <a:t>High-Performance Computer Modeling Framework</a:t>
            </a:r>
            <a:endParaRPr lang="en-US" sz="3200" i="1" dirty="0" smtClean="0">
              <a:solidFill>
                <a:schemeClr val="tx2">
                  <a:lumMod val="20000"/>
                  <a:lumOff val="80000"/>
                </a:schemeClr>
              </a:solidFill>
            </a:endParaRPr>
          </a:p>
        </p:txBody>
      </p:sp>
      <p:sp>
        <p:nvSpPr>
          <p:cNvPr id="16404" name="TextBox 32"/>
          <p:cNvSpPr txBox="1">
            <a:spLocks noChangeArrowheads="1"/>
          </p:cNvSpPr>
          <p:nvPr/>
        </p:nvSpPr>
        <p:spPr bwMode="auto">
          <a:xfrm>
            <a:off x="0" y="3284538"/>
            <a:ext cx="1600200" cy="369332"/>
          </a:xfrm>
          <a:prstGeom prst="rect">
            <a:avLst/>
          </a:prstGeom>
          <a:noFill/>
          <a:ln w="9525">
            <a:noFill/>
            <a:miter lim="800000"/>
            <a:headEnd/>
            <a:tailEnd/>
          </a:ln>
        </p:spPr>
        <p:txBody>
          <a:bodyPr wrap="square">
            <a:spAutoFit/>
          </a:bodyPr>
          <a:lstStyle/>
          <a:p>
            <a:r>
              <a:rPr lang="en-US" b="1" dirty="0">
                <a:solidFill>
                  <a:srgbClr val="FFFFFF"/>
                </a:solidFill>
                <a:latin typeface="Calibri" pitchFamily="34" charset="0"/>
              </a:rPr>
              <a:t>Land Cover</a:t>
            </a:r>
            <a:endParaRPr lang="en-US" sz="1400" b="1" dirty="0">
              <a:solidFill>
                <a:srgbClr val="FFFFFF"/>
              </a:solidFill>
              <a:latin typeface="Calibri" pitchFamily="34" charset="0"/>
            </a:endParaRPr>
          </a:p>
        </p:txBody>
      </p:sp>
      <p:pic>
        <p:nvPicPr>
          <p:cNvPr id="16405" name="Picture 103" descr="STEM_PPT.eps"/>
          <p:cNvPicPr>
            <a:picLocks noChangeAspect="1"/>
          </p:cNvPicPr>
          <p:nvPr/>
        </p:nvPicPr>
        <p:blipFill>
          <a:blip r:embed="rId6"/>
          <a:srcRect/>
          <a:stretch>
            <a:fillRect/>
          </a:stretch>
        </p:blipFill>
        <p:spPr bwMode="auto">
          <a:xfrm>
            <a:off x="3803650" y="4895850"/>
            <a:ext cx="1524000" cy="279400"/>
          </a:xfrm>
          <a:prstGeom prst="rect">
            <a:avLst/>
          </a:prstGeom>
          <a:solidFill>
            <a:schemeClr val="bg1"/>
          </a:solidFill>
          <a:ln w="9525">
            <a:noFill/>
            <a:miter lim="800000"/>
            <a:headEnd/>
            <a:tailEnd/>
          </a:ln>
        </p:spPr>
      </p:pic>
      <p:sp>
        <p:nvSpPr>
          <p:cNvPr id="16406" name="TextBox 35"/>
          <p:cNvSpPr txBox="1">
            <a:spLocks noChangeArrowheads="1"/>
          </p:cNvSpPr>
          <p:nvPr/>
        </p:nvSpPr>
        <p:spPr bwMode="auto">
          <a:xfrm>
            <a:off x="6194425" y="4558605"/>
            <a:ext cx="2720975" cy="1384995"/>
          </a:xfrm>
          <a:prstGeom prst="rect">
            <a:avLst/>
          </a:prstGeom>
          <a:noFill/>
          <a:ln w="9525">
            <a:noFill/>
            <a:miter lim="800000"/>
            <a:headEnd/>
            <a:tailEnd/>
          </a:ln>
        </p:spPr>
        <p:txBody>
          <a:bodyPr wrap="square">
            <a:spAutoFit/>
          </a:bodyPr>
          <a:lstStyle/>
          <a:p>
            <a:r>
              <a:rPr lang="en-US" sz="1400" dirty="0" smtClean="0">
                <a:solidFill>
                  <a:srgbClr val="FFFFFF"/>
                </a:solidFill>
                <a:latin typeface="Calibri" pitchFamily="34" charset="0"/>
              </a:rPr>
              <a:t>Potential Uses-</a:t>
            </a:r>
          </a:p>
          <a:p>
            <a:pPr marL="177800" indent="-177800">
              <a:buFont typeface="Arial" charset="0"/>
              <a:buChar char="•"/>
            </a:pPr>
            <a:r>
              <a:rPr lang="en-US" sz="1400" dirty="0" smtClean="0">
                <a:solidFill>
                  <a:srgbClr val="FFFFFF"/>
                </a:solidFill>
                <a:latin typeface="Calibri" pitchFamily="34" charset="0"/>
              </a:rPr>
              <a:t>Fine-scale distributions</a:t>
            </a:r>
          </a:p>
          <a:p>
            <a:pPr marL="177800" indent="-177800">
              <a:buFont typeface="Arial" charset="0"/>
              <a:buChar char="•"/>
            </a:pPr>
            <a:r>
              <a:rPr lang="en-US" sz="1400" dirty="0" smtClean="0">
                <a:solidFill>
                  <a:srgbClr val="FFFFFF"/>
                </a:solidFill>
                <a:latin typeface="Calibri" pitchFamily="34" charset="0"/>
              </a:rPr>
              <a:t>Examine </a:t>
            </a:r>
            <a:r>
              <a:rPr lang="en-US" sz="1400" dirty="0">
                <a:solidFill>
                  <a:srgbClr val="FFFFFF"/>
                </a:solidFill>
                <a:latin typeface="Calibri" pitchFamily="34" charset="0"/>
              </a:rPr>
              <a:t>patterns of migration </a:t>
            </a:r>
          </a:p>
          <a:p>
            <a:pPr marL="177800" indent="-177800">
              <a:buFont typeface="Arial" charset="0"/>
              <a:buChar char="•"/>
            </a:pPr>
            <a:r>
              <a:rPr lang="en-US" sz="1400" dirty="0">
                <a:solidFill>
                  <a:srgbClr val="FFFFFF"/>
                </a:solidFill>
                <a:latin typeface="Calibri" pitchFamily="34" charset="0"/>
              </a:rPr>
              <a:t>Infer </a:t>
            </a:r>
            <a:r>
              <a:rPr lang="en-US" sz="1400" dirty="0" smtClean="0">
                <a:solidFill>
                  <a:srgbClr val="FFFFFF"/>
                </a:solidFill>
                <a:latin typeface="Calibri" pitchFamily="34" charset="0"/>
              </a:rPr>
              <a:t>impacts of climate change</a:t>
            </a:r>
          </a:p>
          <a:p>
            <a:pPr marL="177800" indent="-177800">
              <a:buFont typeface="Arial" charset="0"/>
              <a:buChar char="•"/>
            </a:pPr>
            <a:r>
              <a:rPr lang="en-US" sz="1400" dirty="0" smtClean="0">
                <a:solidFill>
                  <a:srgbClr val="FFFFFF"/>
                </a:solidFill>
                <a:latin typeface="Calibri" pitchFamily="34" charset="0"/>
              </a:rPr>
              <a:t>Measure patterns of habitat use</a:t>
            </a:r>
          </a:p>
          <a:p>
            <a:pPr marL="177800" indent="-177800">
              <a:buFont typeface="Arial" charset="0"/>
              <a:buChar char="•"/>
            </a:pPr>
            <a:r>
              <a:rPr lang="en-US" sz="1400" dirty="0" smtClean="0">
                <a:solidFill>
                  <a:srgbClr val="FFFFFF"/>
                </a:solidFill>
                <a:latin typeface="Calibri" pitchFamily="34" charset="0"/>
              </a:rPr>
              <a:t>Measure population trends</a:t>
            </a:r>
            <a:endParaRPr lang="en-US" sz="1400" dirty="0">
              <a:solidFill>
                <a:srgbClr val="FFFFFF"/>
              </a:solidFill>
              <a:latin typeface="Calibri" pitchFamily="34" charset="0"/>
            </a:endParaRPr>
          </a:p>
        </p:txBody>
      </p:sp>
      <p:sp>
        <p:nvSpPr>
          <p:cNvPr id="16407" name="TextBox 36"/>
          <p:cNvSpPr txBox="1">
            <a:spLocks noChangeArrowheads="1"/>
          </p:cNvSpPr>
          <p:nvPr/>
        </p:nvSpPr>
        <p:spPr bwMode="auto">
          <a:xfrm>
            <a:off x="6629400" y="1595735"/>
            <a:ext cx="2246312" cy="461665"/>
          </a:xfrm>
          <a:prstGeom prst="rect">
            <a:avLst/>
          </a:prstGeom>
          <a:noFill/>
          <a:ln w="9525">
            <a:noFill/>
            <a:miter lim="800000"/>
            <a:headEnd/>
            <a:tailEnd/>
          </a:ln>
        </p:spPr>
        <p:txBody>
          <a:bodyPr wrap="square">
            <a:spAutoFit/>
          </a:bodyPr>
          <a:lstStyle/>
          <a:p>
            <a:r>
              <a:rPr lang="en-US" sz="2400" b="1" dirty="0">
                <a:solidFill>
                  <a:srgbClr val="FFFFFF"/>
                </a:solidFill>
                <a:latin typeface="Calibri" pitchFamily="34" charset="0"/>
              </a:rPr>
              <a:t>Model results</a:t>
            </a:r>
            <a:endParaRPr lang="en-US" sz="2400" dirty="0">
              <a:solidFill>
                <a:srgbClr val="FFFFFF"/>
              </a:solidFill>
              <a:latin typeface="Calibri" pitchFamily="34" charset="0"/>
            </a:endParaRPr>
          </a:p>
        </p:txBody>
      </p:sp>
      <p:pic>
        <p:nvPicPr>
          <p:cNvPr id="16408" name="Picture 46"/>
          <p:cNvPicPr>
            <a:picLocks noChangeAspect="1"/>
          </p:cNvPicPr>
          <p:nvPr/>
        </p:nvPicPr>
        <p:blipFill>
          <a:blip r:embed="rId7"/>
          <a:srcRect/>
          <a:stretch>
            <a:fillRect/>
          </a:stretch>
        </p:blipFill>
        <p:spPr bwMode="auto">
          <a:xfrm>
            <a:off x="1354138" y="5233988"/>
            <a:ext cx="1198562" cy="998537"/>
          </a:xfrm>
          <a:prstGeom prst="rect">
            <a:avLst/>
          </a:prstGeom>
          <a:noFill/>
          <a:ln w="9525">
            <a:noFill/>
            <a:miter lim="800000"/>
            <a:headEnd/>
            <a:tailEnd/>
          </a:ln>
        </p:spPr>
      </p:pic>
      <p:pic>
        <p:nvPicPr>
          <p:cNvPr id="16409" name="Picture 47"/>
          <p:cNvPicPr>
            <a:picLocks/>
          </p:cNvPicPr>
          <p:nvPr/>
        </p:nvPicPr>
        <p:blipFill>
          <a:blip r:embed="rId8"/>
          <a:srcRect l="44640"/>
          <a:stretch>
            <a:fillRect/>
          </a:stretch>
        </p:blipFill>
        <p:spPr bwMode="auto">
          <a:xfrm>
            <a:off x="1354138" y="2940050"/>
            <a:ext cx="1198562" cy="1004888"/>
          </a:xfrm>
          <a:prstGeom prst="rect">
            <a:avLst/>
          </a:prstGeom>
          <a:noFill/>
          <a:ln w="9525">
            <a:noFill/>
            <a:miter lim="800000"/>
            <a:headEnd/>
            <a:tailEnd/>
          </a:ln>
        </p:spPr>
      </p:pic>
      <p:pic>
        <p:nvPicPr>
          <p:cNvPr id="54" name="Picture 53" descr="june29_indigo_bunting_full.png"/>
          <p:cNvPicPr>
            <a:picLocks noChangeAspect="1"/>
          </p:cNvPicPr>
          <p:nvPr/>
        </p:nvPicPr>
        <p:blipFill>
          <a:blip r:embed="rId9"/>
          <a:srcRect l="26943"/>
          <a:stretch>
            <a:fillRect/>
          </a:stretch>
        </p:blipFill>
        <p:spPr>
          <a:xfrm>
            <a:off x="3651631" y="3453436"/>
            <a:ext cx="1275960" cy="9190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pic>
        <p:nvPicPr>
          <p:cNvPr id="55" name="Picture 54" descr="june29_indigo_bunting_full.png"/>
          <p:cNvPicPr>
            <a:picLocks noChangeAspect="1"/>
          </p:cNvPicPr>
          <p:nvPr/>
        </p:nvPicPr>
        <p:blipFill>
          <a:blip r:embed="rId9"/>
          <a:srcRect l="26943"/>
          <a:stretch>
            <a:fillRect/>
          </a:stretch>
        </p:blipFill>
        <p:spPr>
          <a:xfrm>
            <a:off x="3804031" y="3605836"/>
            <a:ext cx="1275960" cy="9190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pic>
        <p:nvPicPr>
          <p:cNvPr id="56" name="Picture 55" descr="june29_indigo_bunting_full.png"/>
          <p:cNvPicPr>
            <a:picLocks noChangeAspect="1"/>
          </p:cNvPicPr>
          <p:nvPr/>
        </p:nvPicPr>
        <p:blipFill>
          <a:blip r:embed="rId9"/>
          <a:srcRect l="26943"/>
          <a:stretch>
            <a:fillRect/>
          </a:stretch>
        </p:blipFill>
        <p:spPr>
          <a:xfrm>
            <a:off x="3956431" y="3758236"/>
            <a:ext cx="1275960" cy="9190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pic>
        <p:nvPicPr>
          <p:cNvPr id="57" name="Picture 56" descr="june29_indigo_bunting_full.png"/>
          <p:cNvPicPr>
            <a:picLocks noChangeAspect="1"/>
          </p:cNvPicPr>
          <p:nvPr/>
        </p:nvPicPr>
        <p:blipFill>
          <a:blip r:embed="rId9"/>
          <a:srcRect l="26943"/>
          <a:stretch>
            <a:fillRect/>
          </a:stretch>
        </p:blipFill>
        <p:spPr>
          <a:xfrm>
            <a:off x="4108831" y="3944910"/>
            <a:ext cx="1275960" cy="9190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sp>
        <p:nvSpPr>
          <p:cNvPr id="16414" name="TextBox 61"/>
          <p:cNvSpPr txBox="1">
            <a:spLocks noChangeArrowheads="1"/>
          </p:cNvSpPr>
          <p:nvPr/>
        </p:nvSpPr>
        <p:spPr bwMode="auto">
          <a:xfrm>
            <a:off x="228600" y="1979613"/>
            <a:ext cx="731315" cy="400110"/>
          </a:xfrm>
          <a:prstGeom prst="rect">
            <a:avLst/>
          </a:prstGeom>
          <a:noFill/>
          <a:ln w="9525">
            <a:noFill/>
            <a:miter lim="800000"/>
            <a:headEnd/>
            <a:tailEnd/>
          </a:ln>
        </p:spPr>
        <p:txBody>
          <a:bodyPr wrap="none">
            <a:spAutoFit/>
          </a:bodyPr>
          <a:lstStyle/>
          <a:p>
            <a:r>
              <a:rPr lang="en-US" sz="2000" dirty="0">
                <a:solidFill>
                  <a:srgbClr val="FFFFFF"/>
                </a:solidFill>
                <a:latin typeface="Calibri" pitchFamily="34" charset="0"/>
              </a:rPr>
              <a:t>eBird</a:t>
            </a:r>
            <a:endParaRPr lang="en-US" sz="1600" dirty="0">
              <a:solidFill>
                <a:srgbClr val="FFFFFF"/>
              </a:solidFill>
              <a:latin typeface="Calibri" pitchFamily="34" charset="0"/>
            </a:endParaRPr>
          </a:p>
        </p:txBody>
      </p:sp>
      <p:sp>
        <p:nvSpPr>
          <p:cNvPr id="16415" name="TextBox 64"/>
          <p:cNvSpPr txBox="1">
            <a:spLocks noChangeArrowheads="1"/>
          </p:cNvSpPr>
          <p:nvPr/>
        </p:nvSpPr>
        <p:spPr bwMode="auto">
          <a:xfrm>
            <a:off x="152400" y="4356100"/>
            <a:ext cx="1066800" cy="369332"/>
          </a:xfrm>
          <a:prstGeom prst="rect">
            <a:avLst/>
          </a:prstGeom>
          <a:noFill/>
          <a:ln w="9525">
            <a:noFill/>
            <a:miter lim="800000"/>
            <a:headEnd/>
            <a:tailEnd/>
          </a:ln>
        </p:spPr>
        <p:txBody>
          <a:bodyPr wrap="square">
            <a:spAutoFit/>
          </a:bodyPr>
          <a:lstStyle/>
          <a:p>
            <a:r>
              <a:rPr lang="en-US" b="1" dirty="0" smtClean="0">
                <a:solidFill>
                  <a:srgbClr val="FFFFFF"/>
                </a:solidFill>
                <a:latin typeface="Calibri" pitchFamily="34" charset="0"/>
              </a:rPr>
              <a:t>Climate</a:t>
            </a:r>
            <a:endParaRPr lang="en-US" b="1" dirty="0">
              <a:solidFill>
                <a:srgbClr val="FFFFFF"/>
              </a:solidFill>
              <a:latin typeface="Calibri" pitchFamily="34" charset="0"/>
            </a:endParaRPr>
          </a:p>
        </p:txBody>
      </p:sp>
      <p:sp>
        <p:nvSpPr>
          <p:cNvPr id="16416" name="TextBox 65"/>
          <p:cNvSpPr txBox="1">
            <a:spLocks noChangeArrowheads="1"/>
          </p:cNvSpPr>
          <p:nvPr/>
        </p:nvSpPr>
        <p:spPr bwMode="auto">
          <a:xfrm>
            <a:off x="142875" y="5953125"/>
            <a:ext cx="1381125" cy="830997"/>
          </a:xfrm>
          <a:prstGeom prst="rect">
            <a:avLst/>
          </a:prstGeom>
          <a:noFill/>
          <a:ln w="9525">
            <a:noFill/>
            <a:miter lim="800000"/>
            <a:headEnd/>
            <a:tailEnd/>
          </a:ln>
        </p:spPr>
        <p:txBody>
          <a:bodyPr wrap="square">
            <a:spAutoFit/>
          </a:bodyPr>
          <a:lstStyle/>
          <a:p>
            <a:r>
              <a:rPr lang="en-US" sz="1600" b="1" dirty="0">
                <a:solidFill>
                  <a:srgbClr val="FFFFFF"/>
                </a:solidFill>
                <a:latin typeface="Calibri" pitchFamily="34" charset="0"/>
              </a:rPr>
              <a:t>MODIS – Remote sensing data</a:t>
            </a:r>
          </a:p>
        </p:txBody>
      </p:sp>
      <p:sp>
        <p:nvSpPr>
          <p:cNvPr id="68" name="Striped Right Arrow 67"/>
          <p:cNvSpPr/>
          <p:nvPr/>
        </p:nvSpPr>
        <p:spPr>
          <a:xfrm>
            <a:off x="5384800" y="3633788"/>
            <a:ext cx="652463" cy="406400"/>
          </a:xfrm>
          <a:prstGeom prst="stripedRightArrow">
            <a:avLst>
              <a:gd name="adj1" fmla="val 50000"/>
              <a:gd name="adj2" fmla="val 50000"/>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pic>
        <p:nvPicPr>
          <p:cNvPr id="16418" name="Picture 70"/>
          <p:cNvPicPr>
            <a:picLocks noChangeAspect="1"/>
          </p:cNvPicPr>
          <p:nvPr/>
        </p:nvPicPr>
        <p:blipFill>
          <a:blip r:embed="rId10"/>
          <a:srcRect/>
          <a:stretch>
            <a:fillRect/>
          </a:stretch>
        </p:blipFill>
        <p:spPr bwMode="auto">
          <a:xfrm>
            <a:off x="250825" y="5360988"/>
            <a:ext cx="660400" cy="547687"/>
          </a:xfrm>
          <a:prstGeom prst="rect">
            <a:avLst/>
          </a:prstGeom>
          <a:noFill/>
          <a:ln w="9525">
            <a:noFill/>
            <a:miter lim="800000"/>
            <a:headEnd/>
            <a:tailEnd/>
          </a:ln>
        </p:spPr>
      </p:pic>
      <p:pic>
        <p:nvPicPr>
          <p:cNvPr id="16419" name="Picture 74"/>
          <p:cNvPicPr>
            <a:picLocks/>
          </p:cNvPicPr>
          <p:nvPr/>
        </p:nvPicPr>
        <p:blipFill>
          <a:blip r:embed="rId11"/>
          <a:srcRect/>
          <a:stretch>
            <a:fillRect/>
          </a:stretch>
        </p:blipFill>
        <p:spPr bwMode="auto">
          <a:xfrm>
            <a:off x="1354138" y="4081463"/>
            <a:ext cx="1198562" cy="1006475"/>
          </a:xfrm>
          <a:prstGeom prst="rect">
            <a:avLst/>
          </a:prstGeom>
          <a:noFill/>
          <a:ln w="9525">
            <a:noFill/>
            <a:miter lim="800000"/>
            <a:headEnd/>
            <a:tailEnd/>
          </a:ln>
        </p:spPr>
      </p:pic>
      <p:sp>
        <p:nvSpPr>
          <p:cNvPr id="43" name="Rectangle 42"/>
          <p:cNvSpPr/>
          <p:nvPr/>
        </p:nvSpPr>
        <p:spPr>
          <a:xfrm>
            <a:off x="6303963" y="4102100"/>
            <a:ext cx="2400300" cy="4603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00" b="1">
              <a:solidFill>
                <a:srgbClr val="FFFFFF"/>
              </a:solidFill>
            </a:endParaRPr>
          </a:p>
        </p:txBody>
      </p:sp>
      <p:sp>
        <p:nvSpPr>
          <p:cNvPr id="16430" name="Text Box 14"/>
          <p:cNvSpPr txBox="1">
            <a:spLocks noChangeArrowheads="1"/>
          </p:cNvSpPr>
          <p:nvPr/>
        </p:nvSpPr>
        <p:spPr bwMode="auto">
          <a:xfrm>
            <a:off x="6019800" y="2227263"/>
            <a:ext cx="3124200" cy="307777"/>
          </a:xfrm>
          <a:prstGeom prst="rect">
            <a:avLst/>
          </a:prstGeom>
          <a:noFill/>
          <a:ln w="9525">
            <a:noFill/>
            <a:miter lim="800000"/>
            <a:headEnd/>
            <a:tailEnd/>
          </a:ln>
        </p:spPr>
        <p:txBody>
          <a:bodyPr wrap="square">
            <a:spAutoFit/>
          </a:bodyPr>
          <a:lstStyle/>
          <a:p>
            <a:pPr>
              <a:spcBef>
                <a:spcPct val="50000"/>
              </a:spcBef>
            </a:pPr>
            <a:r>
              <a:rPr lang="en-US" sz="1400" b="1" dirty="0" smtClean="0">
                <a:solidFill>
                  <a:srgbClr val="FFFFFF"/>
                </a:solidFill>
                <a:latin typeface="Calibri" pitchFamily="34" charset="0"/>
              </a:rPr>
              <a:t>Seasonal Occurrence </a:t>
            </a:r>
            <a:r>
              <a:rPr lang="en-US" sz="1400" b="1" dirty="0">
                <a:solidFill>
                  <a:srgbClr val="FFFFFF"/>
                </a:solidFill>
                <a:latin typeface="Calibri" pitchFamily="34" charset="0"/>
              </a:rPr>
              <a:t>of Indigo </a:t>
            </a:r>
            <a:r>
              <a:rPr lang="en-US" sz="1400" b="1" dirty="0" smtClean="0">
                <a:solidFill>
                  <a:srgbClr val="FFFFFF"/>
                </a:solidFill>
                <a:latin typeface="Calibri" pitchFamily="34" charset="0"/>
              </a:rPr>
              <a:t>Bunting</a:t>
            </a:r>
            <a:endParaRPr lang="en-US" sz="1400" dirty="0">
              <a:solidFill>
                <a:srgbClr val="FFFFFF"/>
              </a:solidFill>
              <a:latin typeface="Calibri" pitchFamily="34" charset="0"/>
            </a:endParaRPr>
          </a:p>
        </p:txBody>
      </p:sp>
      <p:sp>
        <p:nvSpPr>
          <p:cNvPr id="16424" name="TextBox 37"/>
          <p:cNvSpPr txBox="1">
            <a:spLocks noChangeArrowheads="1"/>
          </p:cNvSpPr>
          <p:nvPr/>
        </p:nvSpPr>
        <p:spPr bwMode="auto">
          <a:xfrm>
            <a:off x="6288088" y="4068763"/>
            <a:ext cx="401637" cy="246221"/>
          </a:xfrm>
          <a:prstGeom prst="rect">
            <a:avLst/>
          </a:prstGeom>
          <a:solidFill>
            <a:schemeClr val="tx1"/>
          </a:solidFill>
          <a:ln w="9525">
            <a:noFill/>
            <a:miter lim="800000"/>
            <a:headEnd/>
            <a:tailEnd/>
          </a:ln>
        </p:spPr>
        <p:txBody>
          <a:bodyPr>
            <a:spAutoFit/>
          </a:bodyPr>
          <a:lstStyle/>
          <a:p>
            <a:r>
              <a:rPr lang="en-US" sz="1000" b="1" dirty="0">
                <a:solidFill>
                  <a:srgbClr val="FFFFFF"/>
                </a:solidFill>
                <a:latin typeface="Calibri" pitchFamily="34" charset="0"/>
              </a:rPr>
              <a:t>Jan</a:t>
            </a:r>
          </a:p>
        </p:txBody>
      </p:sp>
      <p:sp>
        <p:nvSpPr>
          <p:cNvPr id="16425" name="TextBox 38"/>
          <p:cNvSpPr txBox="1">
            <a:spLocks noChangeArrowheads="1"/>
          </p:cNvSpPr>
          <p:nvPr/>
        </p:nvSpPr>
        <p:spPr bwMode="auto">
          <a:xfrm>
            <a:off x="7805738" y="4068763"/>
            <a:ext cx="401637" cy="246221"/>
          </a:xfrm>
          <a:prstGeom prst="rect">
            <a:avLst/>
          </a:prstGeom>
          <a:solidFill>
            <a:schemeClr val="tx1"/>
          </a:solidFill>
          <a:ln w="9525">
            <a:noFill/>
            <a:miter lim="800000"/>
            <a:headEnd/>
            <a:tailEnd/>
          </a:ln>
        </p:spPr>
        <p:txBody>
          <a:bodyPr>
            <a:spAutoFit/>
          </a:bodyPr>
          <a:lstStyle/>
          <a:p>
            <a:r>
              <a:rPr lang="en-US" sz="1000" b="1">
                <a:solidFill>
                  <a:srgbClr val="FFFFFF"/>
                </a:solidFill>
                <a:latin typeface="Calibri" pitchFamily="34" charset="0"/>
              </a:rPr>
              <a:t>Sep</a:t>
            </a:r>
          </a:p>
        </p:txBody>
      </p:sp>
      <p:sp>
        <p:nvSpPr>
          <p:cNvPr id="16426" name="TextBox 39"/>
          <p:cNvSpPr txBox="1">
            <a:spLocks noChangeArrowheads="1"/>
          </p:cNvSpPr>
          <p:nvPr/>
        </p:nvSpPr>
        <p:spPr bwMode="auto">
          <a:xfrm>
            <a:off x="8372475" y="4068763"/>
            <a:ext cx="403225" cy="246221"/>
          </a:xfrm>
          <a:prstGeom prst="rect">
            <a:avLst/>
          </a:prstGeom>
          <a:solidFill>
            <a:schemeClr val="tx1"/>
          </a:solidFill>
          <a:ln w="9525">
            <a:noFill/>
            <a:miter lim="800000"/>
            <a:headEnd/>
            <a:tailEnd/>
          </a:ln>
        </p:spPr>
        <p:txBody>
          <a:bodyPr>
            <a:spAutoFit/>
          </a:bodyPr>
          <a:lstStyle/>
          <a:p>
            <a:r>
              <a:rPr lang="en-US" sz="1000" b="1" dirty="0">
                <a:solidFill>
                  <a:srgbClr val="FFFFFF"/>
                </a:solidFill>
                <a:latin typeface="Calibri" pitchFamily="34" charset="0"/>
              </a:rPr>
              <a:t>Dec</a:t>
            </a:r>
          </a:p>
        </p:txBody>
      </p:sp>
      <p:sp>
        <p:nvSpPr>
          <p:cNvPr id="16427" name="TextBox 40"/>
          <p:cNvSpPr txBox="1">
            <a:spLocks noChangeArrowheads="1"/>
          </p:cNvSpPr>
          <p:nvPr/>
        </p:nvSpPr>
        <p:spPr bwMode="auto">
          <a:xfrm>
            <a:off x="7345363" y="4068763"/>
            <a:ext cx="401637" cy="246221"/>
          </a:xfrm>
          <a:prstGeom prst="rect">
            <a:avLst/>
          </a:prstGeom>
          <a:solidFill>
            <a:schemeClr val="tx1"/>
          </a:solidFill>
          <a:ln w="9525">
            <a:noFill/>
            <a:miter lim="800000"/>
            <a:headEnd/>
            <a:tailEnd/>
          </a:ln>
        </p:spPr>
        <p:txBody>
          <a:bodyPr>
            <a:spAutoFit/>
          </a:bodyPr>
          <a:lstStyle/>
          <a:p>
            <a:r>
              <a:rPr lang="en-US" sz="1000" b="1" dirty="0">
                <a:solidFill>
                  <a:srgbClr val="FFFFFF"/>
                </a:solidFill>
                <a:latin typeface="Calibri" pitchFamily="34" charset="0"/>
              </a:rPr>
              <a:t>Jun</a:t>
            </a:r>
          </a:p>
        </p:txBody>
      </p:sp>
      <p:sp>
        <p:nvSpPr>
          <p:cNvPr id="16428" name="TextBox 41"/>
          <p:cNvSpPr txBox="1">
            <a:spLocks noChangeArrowheads="1"/>
          </p:cNvSpPr>
          <p:nvPr/>
        </p:nvSpPr>
        <p:spPr bwMode="auto">
          <a:xfrm>
            <a:off x="6808788" y="4068763"/>
            <a:ext cx="401637" cy="246221"/>
          </a:xfrm>
          <a:prstGeom prst="rect">
            <a:avLst/>
          </a:prstGeom>
          <a:solidFill>
            <a:schemeClr val="tx1"/>
          </a:solidFill>
          <a:ln w="9525">
            <a:noFill/>
            <a:miter lim="800000"/>
            <a:headEnd/>
            <a:tailEnd/>
          </a:ln>
        </p:spPr>
        <p:txBody>
          <a:bodyPr>
            <a:spAutoFit/>
          </a:bodyPr>
          <a:lstStyle/>
          <a:p>
            <a:r>
              <a:rPr lang="en-US" sz="1000" b="1">
                <a:solidFill>
                  <a:srgbClr val="FFFFFF"/>
                </a:solidFill>
                <a:latin typeface="Calibri" pitchFamily="34" charset="0"/>
              </a:rPr>
              <a:t>Apr</a:t>
            </a:r>
          </a:p>
        </p:txBody>
      </p:sp>
      <p:pic>
        <p:nvPicPr>
          <p:cNvPr id="36" name="Picture 35" descr="xsede-full-color.jpg"/>
          <p:cNvPicPr>
            <a:picLocks noChangeAspect="1"/>
          </p:cNvPicPr>
          <p:nvPr/>
        </p:nvPicPr>
        <p:blipFill>
          <a:blip r:embed="rId12"/>
          <a:stretch>
            <a:fillRect/>
          </a:stretch>
        </p:blipFill>
        <p:spPr>
          <a:xfrm>
            <a:off x="3886200" y="2438400"/>
            <a:ext cx="1514229" cy="5733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Wes\Admin\ITR2004Logistics\BTO_Sept_2012_fodder\BTO_2012_presentation\fodder\Indigo_Bunting.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00" y="771576"/>
            <a:ext cx="8929688" cy="5781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87799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erican Wigeon_Arizona_Pima County_201102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172" y="0"/>
            <a:ext cx="10289572" cy="6858000"/>
          </a:xfrm>
          <a:prstGeom prst="rect">
            <a:avLst/>
          </a:prstGeom>
        </p:spPr>
      </p:pic>
    </p:spTree>
    <p:extLst>
      <p:ext uri="{BB962C8B-B14F-4D97-AF65-F5344CB8AC3E}">
        <p14:creationId xmlns:p14="http://schemas.microsoft.com/office/powerpoint/2010/main" val="2820196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1-13 at 1.44.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749" y="483778"/>
            <a:ext cx="9706349" cy="5459822"/>
          </a:xfrm>
          <a:prstGeom prst="rect">
            <a:avLst/>
          </a:prstGeom>
        </p:spPr>
      </p:pic>
    </p:spTree>
    <p:extLst>
      <p:ext uri="{BB962C8B-B14F-4D97-AF65-F5344CB8AC3E}">
        <p14:creationId xmlns:p14="http://schemas.microsoft.com/office/powerpoint/2010/main" val="45788315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Wes\Admin\ITR2004Logistics\BTO_Sept_2012_fodder\BTO_2012_presentation\fodder\Orchard_Oriol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00" y="731490"/>
            <a:ext cx="8991600" cy="58217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1-13 at 1.47.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500"/>
            <a:ext cx="9144000" cy="5143500"/>
          </a:xfrm>
          <a:prstGeom prst="rect">
            <a:avLst/>
          </a:prstGeom>
        </p:spPr>
      </p:pic>
    </p:spTree>
    <p:extLst>
      <p:ext uri="{BB962C8B-B14F-4D97-AF65-F5344CB8AC3E}">
        <p14:creationId xmlns:p14="http://schemas.microsoft.com/office/powerpoint/2010/main" val="310198407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1-13 at 1.47.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500"/>
            <a:ext cx="9144000" cy="5143500"/>
          </a:xfrm>
          <a:prstGeom prst="rect">
            <a:avLst/>
          </a:prstGeom>
        </p:spPr>
      </p:pic>
    </p:spTree>
    <p:extLst>
      <p:ext uri="{BB962C8B-B14F-4D97-AF65-F5344CB8AC3E}">
        <p14:creationId xmlns:p14="http://schemas.microsoft.com/office/powerpoint/2010/main" val="225538196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07 at 4.35.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98" y="3188279"/>
            <a:ext cx="9144000" cy="2298121"/>
          </a:xfrm>
          <a:prstGeom prst="rect">
            <a:avLst/>
          </a:prstGeom>
        </p:spPr>
      </p:pic>
      <p:sp>
        <p:nvSpPr>
          <p:cNvPr id="5" name="Title 1"/>
          <p:cNvSpPr txBox="1">
            <a:spLocks/>
          </p:cNvSpPr>
          <p:nvPr/>
        </p:nvSpPr>
        <p:spPr>
          <a:xfrm>
            <a:off x="4223169" y="1494520"/>
            <a:ext cx="3441646" cy="1676400"/>
          </a:xfrm>
          <a:prstGeom prst="rect">
            <a:avLst/>
          </a:prstGeom>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9600" b="1" dirty="0" smtClean="0">
                <a:solidFill>
                  <a:srgbClr val="FCDB01"/>
                </a:solidFill>
                <a:latin typeface="Arial"/>
                <a:cs typeface="Arial"/>
              </a:rPr>
              <a:t>BirdCast</a:t>
            </a:r>
            <a:r>
              <a:rPr lang="en-US" sz="9600" b="1" dirty="0" smtClean="0">
                <a:solidFill>
                  <a:srgbClr val="FFFF00"/>
                </a:solidFill>
                <a:latin typeface="Arial"/>
                <a:cs typeface="Arial"/>
              </a:rPr>
              <a:t> </a:t>
            </a:r>
            <a:r>
              <a:rPr lang="en-US" b="1" dirty="0" smtClean="0">
                <a:latin typeface="Arial"/>
                <a:cs typeface="Arial"/>
              </a:rPr>
              <a:t/>
            </a:r>
            <a:br>
              <a:rPr lang="en-US" b="1" dirty="0" smtClean="0">
                <a:latin typeface="Arial"/>
                <a:cs typeface="Arial"/>
              </a:rPr>
            </a:br>
            <a:endParaRPr lang="en-US" sz="2300" dirty="0">
              <a:latin typeface="Arial"/>
              <a:cs typeface="Arial"/>
            </a:endParaRPr>
          </a:p>
        </p:txBody>
      </p:sp>
      <p:pic>
        <p:nvPicPr>
          <p:cNvPr id="6" name="Picture 3" descr="C:\Documents and Settings\ac656.ORNITH\Desktop\slides graphics\nsf1.png"/>
          <p:cNvPicPr>
            <a:picLocks noChangeAspect="1" noChangeArrowheads="1"/>
          </p:cNvPicPr>
          <p:nvPr/>
        </p:nvPicPr>
        <p:blipFill>
          <a:blip r:embed="rId3"/>
          <a:srcRect/>
          <a:stretch>
            <a:fillRect/>
          </a:stretch>
        </p:blipFill>
        <p:spPr bwMode="auto">
          <a:xfrm>
            <a:off x="8068995" y="105276"/>
            <a:ext cx="722894" cy="724279"/>
          </a:xfrm>
          <a:prstGeom prst="rect">
            <a:avLst/>
          </a:prstGeom>
          <a:noFill/>
          <a:effectLst/>
        </p:spPr>
      </p:pic>
      <p:pic>
        <p:nvPicPr>
          <p:cNvPr id="7" name="Picture 5" descr="cornell_lab_logo_long_rev.png"/>
          <p:cNvPicPr>
            <a:picLocks noChangeAspect="1"/>
          </p:cNvPicPr>
          <p:nvPr/>
        </p:nvPicPr>
        <p:blipFill>
          <a:blip r:embed="rId4">
            <a:extLst>
              <a:ext uri="{28A0092B-C50C-407E-A947-70E740481C1C}">
                <a14:useLocalDpi xmlns:a14="http://schemas.microsoft.com/office/drawing/2010/main" val="0"/>
              </a:ext>
            </a:extLst>
          </a:blip>
          <a:srcRect t="32043" b="39539"/>
          <a:stretch>
            <a:fillRect/>
          </a:stretch>
        </p:blipFill>
        <p:spPr bwMode="auto">
          <a:xfrm>
            <a:off x="20990" y="83968"/>
            <a:ext cx="4944802" cy="90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523999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radar_4.gif"/>
          <p:cNvPicPr>
            <a:picLocks noChangeAspect="1"/>
          </p:cNvPicPr>
          <p:nvPr/>
        </p:nvPicPr>
        <p:blipFill>
          <a:blip r:embed="rId2"/>
          <a:stretch>
            <a:fillRect/>
          </a:stretch>
        </p:blipFill>
        <p:spPr>
          <a:xfrm>
            <a:off x="1447800" y="990600"/>
            <a:ext cx="7234271" cy="5425704"/>
          </a:xfrm>
          <a:prstGeom prst="rect">
            <a:avLst/>
          </a:prstGeom>
        </p:spPr>
      </p:pic>
      <p:sp>
        <p:nvSpPr>
          <p:cNvPr id="5" name="Title 1"/>
          <p:cNvSpPr txBox="1">
            <a:spLocks/>
          </p:cNvSpPr>
          <p:nvPr/>
        </p:nvSpPr>
        <p:spPr>
          <a:xfrm>
            <a:off x="304800" y="304800"/>
            <a:ext cx="5638800" cy="685800"/>
          </a:xfrm>
          <a:prstGeom prst="rect">
            <a:avLst/>
          </a:prstGeom>
        </p:spPr>
        <p:txBody>
          <a:bodyPr vert="horz"/>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a:ea typeface="ＭＳ Ｐゴシック" pitchFamily="48" charset="-128"/>
                <a:cs typeface="Arial"/>
              </a:rPr>
              <a:t>Forecasting Bird Migration</a:t>
            </a:r>
            <a:endParaRPr kumimoji="0" lang="en-US" sz="1800" b="0" i="0" u="none" strike="noStrike" kern="1200" cap="none" spc="0" normalizeH="0" baseline="0" noProof="0" dirty="0">
              <a:ln>
                <a:noFill/>
              </a:ln>
              <a:solidFill>
                <a:srgbClr val="7F7F7F"/>
              </a:solidFill>
              <a:effectLst/>
              <a:uLnTx/>
              <a:uFillTx/>
              <a:latin typeface="Arial"/>
              <a:ea typeface="ＭＳ Ｐゴシック" pitchFamily="48" charset="-128"/>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2296" tIns="41148" rIns="82296" bIns="41148">
            <a:noAutofit/>
          </a:bodyPr>
          <a:lstStyle/>
          <a:p>
            <a:r>
              <a:rPr lang="en-US" dirty="0" smtClean="0">
                <a:solidFill>
                  <a:schemeClr val="tx1"/>
                </a:solidFill>
              </a:rPr>
              <a:t>Modeling and forecasting nocturnal bird migration</a:t>
            </a:r>
            <a:endParaRPr lang="en-US" dirty="0">
              <a:solidFill>
                <a:schemeClr val="tx1"/>
              </a:solidFill>
            </a:endParaRPr>
          </a:p>
        </p:txBody>
      </p:sp>
      <p:pic>
        <p:nvPicPr>
          <p:cNvPr id="7" name="Picture 6" descr="uscomp58.gif"/>
          <p:cNvPicPr>
            <a:picLocks noChangeAspect="1"/>
          </p:cNvPicPr>
          <p:nvPr/>
        </p:nvPicPr>
        <p:blipFill>
          <a:blip r:embed="rId3"/>
          <a:srcRect t="2381"/>
          <a:stretch>
            <a:fillRect/>
          </a:stretch>
        </p:blipFill>
        <p:spPr>
          <a:xfrm>
            <a:off x="1905000" y="1737450"/>
            <a:ext cx="5257800" cy="3592830"/>
          </a:xfrm>
          <a:prstGeom prst="rect">
            <a:avLst/>
          </a:prstGeom>
        </p:spPr>
      </p:pic>
      <p:cxnSp>
        <p:nvCxnSpPr>
          <p:cNvPr id="12" name="Straight Connector 11"/>
          <p:cNvCxnSpPr/>
          <p:nvPr/>
        </p:nvCxnSpPr>
        <p:spPr>
          <a:xfrm rot="10800000" flipV="1">
            <a:off x="2652556" y="4838699"/>
            <a:ext cx="1833085" cy="678270"/>
          </a:xfrm>
          <a:prstGeom prst="line">
            <a:avLst/>
          </a:prstGeom>
          <a:ln>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a:off x="1003300" y="2183032"/>
            <a:ext cx="3182386" cy="986880"/>
          </a:xfrm>
          <a:prstGeom prst="line">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6436963" y="1634312"/>
            <a:ext cx="1368490" cy="1136015"/>
          </a:xfrm>
          <a:prstGeom prst="line">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979581" y="4084500"/>
            <a:ext cx="2709634" cy="1588"/>
          </a:xfrm>
          <a:prstGeom prst="line">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48167" y="3471007"/>
            <a:ext cx="1508760" cy="461663"/>
          </a:xfrm>
          <a:prstGeom prst="rect">
            <a:avLst/>
          </a:prstGeom>
          <a:noFill/>
        </p:spPr>
        <p:txBody>
          <a:bodyPr wrap="square" lIns="91439" tIns="45719" rIns="91439" bIns="45719" rtlCol="0">
            <a:spAutoFit/>
          </a:bodyPr>
          <a:lstStyle/>
          <a:p>
            <a:r>
              <a:rPr lang="en-US" sz="1200" dirty="0" smtClean="0">
                <a:solidFill>
                  <a:srgbClr val="FFFFFF"/>
                </a:solidFill>
              </a:rPr>
              <a:t>Scattered light </a:t>
            </a:r>
            <a:br>
              <a:rPr lang="en-US" sz="1200" dirty="0" smtClean="0">
                <a:solidFill>
                  <a:srgbClr val="FFFFFF"/>
                </a:solidFill>
              </a:rPr>
            </a:br>
            <a:r>
              <a:rPr lang="en-US" sz="1200" dirty="0" smtClean="0">
                <a:solidFill>
                  <a:srgbClr val="FFFFFF"/>
                </a:solidFill>
              </a:rPr>
              <a:t>rain</a:t>
            </a:r>
            <a:endParaRPr lang="en-US" sz="1200" dirty="0">
              <a:solidFill>
                <a:srgbClr val="FFFFFF"/>
              </a:solidFill>
            </a:endParaRPr>
          </a:p>
        </p:txBody>
      </p:sp>
      <p:sp>
        <p:nvSpPr>
          <p:cNvPr id="21" name="TextBox 20"/>
          <p:cNvSpPr txBox="1"/>
          <p:nvPr/>
        </p:nvSpPr>
        <p:spPr>
          <a:xfrm>
            <a:off x="1728672" y="5516969"/>
            <a:ext cx="1532688" cy="461663"/>
          </a:xfrm>
          <a:prstGeom prst="rect">
            <a:avLst/>
          </a:prstGeom>
          <a:noFill/>
        </p:spPr>
        <p:txBody>
          <a:bodyPr wrap="square" lIns="91439" tIns="45719" rIns="91439" bIns="45719" rtlCol="0">
            <a:spAutoFit/>
          </a:bodyPr>
          <a:lstStyle/>
          <a:p>
            <a:r>
              <a:rPr lang="en-US" sz="1200" dirty="0" smtClean="0">
                <a:solidFill>
                  <a:srgbClr val="FFFFFF"/>
                </a:solidFill>
              </a:rPr>
              <a:t>Circum-gulf flight: 1750 birds/km</a:t>
            </a:r>
            <a:r>
              <a:rPr lang="en-US" sz="1200" baseline="30000" dirty="0" smtClean="0">
                <a:solidFill>
                  <a:srgbClr val="FFFFFF"/>
                </a:solidFill>
              </a:rPr>
              <a:t>3</a:t>
            </a:r>
            <a:endParaRPr lang="en-US" sz="1200" baseline="30000" dirty="0">
              <a:solidFill>
                <a:srgbClr val="FFFFFF"/>
              </a:solidFill>
            </a:endParaRPr>
          </a:p>
        </p:txBody>
      </p:sp>
      <p:sp>
        <p:nvSpPr>
          <p:cNvPr id="22" name="TextBox 21"/>
          <p:cNvSpPr txBox="1"/>
          <p:nvPr/>
        </p:nvSpPr>
        <p:spPr>
          <a:xfrm>
            <a:off x="8134985" y="4299346"/>
            <a:ext cx="1009015" cy="853133"/>
          </a:xfrm>
          <a:prstGeom prst="rect">
            <a:avLst/>
          </a:prstGeom>
          <a:noFill/>
        </p:spPr>
        <p:txBody>
          <a:bodyPr wrap="square" lIns="91439" tIns="45719" rIns="91439" bIns="45719" rtlCol="0">
            <a:spAutoFit/>
          </a:bodyPr>
          <a:lstStyle/>
          <a:p>
            <a:r>
              <a:rPr lang="en-US" sz="1200" dirty="0" smtClean="0">
                <a:solidFill>
                  <a:srgbClr val="FFFFFF"/>
                </a:solidFill>
              </a:rPr>
              <a:t>Exodus from Cuba:</a:t>
            </a:r>
          </a:p>
          <a:p>
            <a:r>
              <a:rPr lang="en-US" sz="1200" dirty="0" smtClean="0">
                <a:solidFill>
                  <a:srgbClr val="FFFFFF"/>
                </a:solidFill>
              </a:rPr>
              <a:t>250 </a:t>
            </a:r>
            <a:br>
              <a:rPr lang="en-US" sz="1200" dirty="0" smtClean="0">
                <a:solidFill>
                  <a:srgbClr val="FFFFFF"/>
                </a:solidFill>
              </a:rPr>
            </a:br>
            <a:r>
              <a:rPr lang="en-US" sz="1200" dirty="0" smtClean="0">
                <a:solidFill>
                  <a:srgbClr val="FFFFFF"/>
                </a:solidFill>
              </a:rPr>
              <a:t>birds/km</a:t>
            </a:r>
            <a:r>
              <a:rPr lang="en-US" sz="1200" baseline="30000" dirty="0" smtClean="0">
                <a:solidFill>
                  <a:srgbClr val="FFFFFF"/>
                </a:solidFill>
              </a:rPr>
              <a:t>3</a:t>
            </a:r>
            <a:endParaRPr lang="en-US" sz="1200" baseline="30000" dirty="0">
              <a:solidFill>
                <a:srgbClr val="FFFFFF"/>
              </a:solidFill>
            </a:endParaRPr>
          </a:p>
        </p:txBody>
      </p:sp>
      <p:sp>
        <p:nvSpPr>
          <p:cNvPr id="23" name="TextBox 22"/>
          <p:cNvSpPr txBox="1"/>
          <p:nvPr/>
        </p:nvSpPr>
        <p:spPr>
          <a:xfrm>
            <a:off x="8134985" y="3002273"/>
            <a:ext cx="850133" cy="1200327"/>
          </a:xfrm>
          <a:prstGeom prst="rect">
            <a:avLst/>
          </a:prstGeom>
          <a:noFill/>
        </p:spPr>
        <p:txBody>
          <a:bodyPr wrap="square" lIns="91439" tIns="45719" rIns="91439" bIns="45719" rtlCol="0">
            <a:spAutoFit/>
          </a:bodyPr>
          <a:lstStyle/>
          <a:p>
            <a:r>
              <a:rPr lang="en-US" sz="1200" dirty="0" smtClean="0">
                <a:solidFill>
                  <a:srgbClr val="FFFFFF"/>
                </a:solidFill>
              </a:rPr>
              <a:t>Exodus from coastal plain:</a:t>
            </a:r>
          </a:p>
          <a:p>
            <a:r>
              <a:rPr lang="en-US" sz="1200" dirty="0" smtClean="0">
                <a:solidFill>
                  <a:srgbClr val="FFFFFF"/>
                </a:solidFill>
              </a:rPr>
              <a:t>1750 birds/km</a:t>
            </a:r>
            <a:r>
              <a:rPr lang="en-US" sz="1200" baseline="30000" dirty="0" smtClean="0">
                <a:solidFill>
                  <a:srgbClr val="FFFFFF"/>
                </a:solidFill>
              </a:rPr>
              <a:t>3</a:t>
            </a:r>
            <a:endParaRPr lang="en-US" sz="1200" baseline="30000" dirty="0">
              <a:solidFill>
                <a:srgbClr val="FFFFFF"/>
              </a:solidFill>
            </a:endParaRPr>
          </a:p>
        </p:txBody>
      </p:sp>
      <p:sp>
        <p:nvSpPr>
          <p:cNvPr id="24" name="TextBox 23"/>
          <p:cNvSpPr txBox="1"/>
          <p:nvPr/>
        </p:nvSpPr>
        <p:spPr>
          <a:xfrm>
            <a:off x="7124700" y="2270197"/>
            <a:ext cx="2464980" cy="461663"/>
          </a:xfrm>
          <a:prstGeom prst="rect">
            <a:avLst/>
          </a:prstGeom>
          <a:noFill/>
        </p:spPr>
        <p:txBody>
          <a:bodyPr wrap="square" lIns="91439" tIns="45719" rIns="91439" bIns="45719" rtlCol="0">
            <a:spAutoFit/>
          </a:bodyPr>
          <a:lstStyle/>
          <a:p>
            <a:r>
              <a:rPr lang="en-US" sz="1200" dirty="0" smtClean="0">
                <a:solidFill>
                  <a:srgbClr val="FFFFFF"/>
                </a:solidFill>
              </a:rPr>
              <a:t>Heavy spring flight:</a:t>
            </a:r>
          </a:p>
          <a:p>
            <a:r>
              <a:rPr lang="en-US" sz="1200" dirty="0" smtClean="0">
                <a:solidFill>
                  <a:srgbClr val="FFFFFF"/>
                </a:solidFill>
              </a:rPr>
              <a:t>2500 birds/km</a:t>
            </a:r>
            <a:r>
              <a:rPr lang="en-US" sz="1200" baseline="30000" dirty="0" smtClean="0">
                <a:solidFill>
                  <a:srgbClr val="FFFFFF"/>
                </a:solidFill>
              </a:rPr>
              <a:t>3</a:t>
            </a:r>
            <a:endParaRPr lang="en-US" sz="1200" baseline="30000" dirty="0">
              <a:solidFill>
                <a:srgbClr val="FFFFFF"/>
              </a:solidFill>
            </a:endParaRPr>
          </a:p>
        </p:txBody>
      </p:sp>
      <p:pic>
        <p:nvPicPr>
          <p:cNvPr id="16" name="Picture 15" descr="ll_00_4_bw_new.gif"/>
          <p:cNvPicPr>
            <a:picLocks noChangeAspect="1"/>
          </p:cNvPicPr>
          <p:nvPr/>
        </p:nvPicPr>
        <p:blipFill>
          <a:blip r:embed="rId4"/>
          <a:srcRect t="5649"/>
          <a:stretch>
            <a:fillRect/>
          </a:stretch>
        </p:blipFill>
        <p:spPr>
          <a:xfrm>
            <a:off x="7192646" y="1213638"/>
            <a:ext cx="1731222" cy="1070994"/>
          </a:xfrm>
          <a:prstGeom prst="rect">
            <a:avLst/>
          </a:prstGeom>
        </p:spPr>
      </p:pic>
      <p:pic>
        <p:nvPicPr>
          <p:cNvPr id="19" name="Picture 18" descr="538picture.png"/>
          <p:cNvPicPr>
            <a:picLocks noChangeAspect="1"/>
          </p:cNvPicPr>
          <p:nvPr/>
        </p:nvPicPr>
        <p:blipFill>
          <a:blip r:embed="rId5" cstate="print"/>
          <a:srcRect/>
          <a:stretch>
            <a:fillRect/>
          </a:stretch>
        </p:blipFill>
        <p:spPr>
          <a:xfrm>
            <a:off x="237067" y="2693760"/>
            <a:ext cx="1185333" cy="756430"/>
          </a:xfrm>
          <a:prstGeom prst="rect">
            <a:avLst/>
          </a:prstGeom>
        </p:spPr>
      </p:pic>
      <p:pic>
        <p:nvPicPr>
          <p:cNvPr id="29" name="Picture 28" descr="Figure_3.jpg"/>
          <p:cNvPicPr>
            <a:picLocks noChangeAspect="1"/>
          </p:cNvPicPr>
          <p:nvPr/>
        </p:nvPicPr>
        <p:blipFill>
          <a:blip r:embed="rId6" cstate="print"/>
          <a:stretch>
            <a:fillRect/>
          </a:stretch>
        </p:blipFill>
        <p:spPr>
          <a:xfrm>
            <a:off x="237067" y="1737124"/>
            <a:ext cx="1185333" cy="889000"/>
          </a:xfrm>
          <a:prstGeom prst="rect">
            <a:avLst/>
          </a:prstGeom>
        </p:spPr>
      </p:pic>
      <p:pic>
        <p:nvPicPr>
          <p:cNvPr id="30" name="Picture 29" descr="Figure_2.jpg"/>
          <p:cNvPicPr>
            <a:picLocks noChangeAspect="1"/>
          </p:cNvPicPr>
          <p:nvPr/>
        </p:nvPicPr>
        <p:blipFill>
          <a:blip r:embed="rId7" cstate="print"/>
          <a:stretch>
            <a:fillRect/>
          </a:stretch>
        </p:blipFill>
        <p:spPr>
          <a:xfrm>
            <a:off x="7192645" y="3027673"/>
            <a:ext cx="891539" cy="1188719"/>
          </a:xfrm>
          <a:prstGeom prst="rect">
            <a:avLst/>
          </a:prstGeom>
        </p:spPr>
      </p:pic>
      <p:sp>
        <p:nvSpPr>
          <p:cNvPr id="49" name="TextBox 48"/>
          <p:cNvSpPr txBox="1"/>
          <p:nvPr/>
        </p:nvSpPr>
        <p:spPr>
          <a:xfrm>
            <a:off x="634744" y="1158011"/>
            <a:ext cx="1408811" cy="461663"/>
          </a:xfrm>
          <a:prstGeom prst="rect">
            <a:avLst/>
          </a:prstGeom>
          <a:noFill/>
        </p:spPr>
        <p:txBody>
          <a:bodyPr wrap="square" lIns="91439" tIns="45719" rIns="91439" bIns="45719" rtlCol="0">
            <a:spAutoFit/>
          </a:bodyPr>
          <a:lstStyle/>
          <a:p>
            <a:pPr algn="r"/>
            <a:r>
              <a:rPr lang="en-US" sz="1200" dirty="0" err="1" smtClean="0">
                <a:solidFill>
                  <a:srgbClr val="FFFFFF"/>
                </a:solidFill>
              </a:rPr>
              <a:t>Swainson’s</a:t>
            </a:r>
            <a:r>
              <a:rPr lang="en-US" sz="1200" dirty="0" smtClean="0">
                <a:solidFill>
                  <a:srgbClr val="FFFFFF"/>
                </a:solidFill>
              </a:rPr>
              <a:t> </a:t>
            </a:r>
          </a:p>
          <a:p>
            <a:pPr algn="r"/>
            <a:r>
              <a:rPr lang="en-US" sz="1200" dirty="0" smtClean="0">
                <a:solidFill>
                  <a:srgbClr val="FFFFFF"/>
                </a:solidFill>
              </a:rPr>
              <a:t>Thrush</a:t>
            </a:r>
            <a:endParaRPr lang="en-US" sz="1200" dirty="0">
              <a:solidFill>
                <a:srgbClr val="FFFFFF"/>
              </a:solidFill>
            </a:endParaRPr>
          </a:p>
        </p:txBody>
      </p:sp>
      <p:sp>
        <p:nvSpPr>
          <p:cNvPr id="50" name="TextBox 49"/>
          <p:cNvSpPr txBox="1"/>
          <p:nvPr/>
        </p:nvSpPr>
        <p:spPr>
          <a:xfrm>
            <a:off x="3261360" y="1156066"/>
            <a:ext cx="1006729" cy="461663"/>
          </a:xfrm>
          <a:prstGeom prst="rect">
            <a:avLst/>
          </a:prstGeom>
          <a:noFill/>
        </p:spPr>
        <p:txBody>
          <a:bodyPr wrap="square" lIns="91439" tIns="45719" rIns="91439" bIns="45719" rtlCol="0">
            <a:spAutoFit/>
          </a:bodyPr>
          <a:lstStyle/>
          <a:p>
            <a:pPr algn="r"/>
            <a:r>
              <a:rPr lang="en-US" sz="1200" dirty="0" smtClean="0">
                <a:solidFill>
                  <a:srgbClr val="FFFFFF"/>
                </a:solidFill>
              </a:rPr>
              <a:t>Canada Warbler</a:t>
            </a:r>
          </a:p>
        </p:txBody>
      </p:sp>
      <p:sp>
        <p:nvSpPr>
          <p:cNvPr id="51" name="TextBox 50"/>
          <p:cNvSpPr txBox="1"/>
          <p:nvPr/>
        </p:nvSpPr>
        <p:spPr>
          <a:xfrm>
            <a:off x="5068190" y="-1076303"/>
            <a:ext cx="1104011" cy="397030"/>
          </a:xfrm>
          <a:prstGeom prst="rect">
            <a:avLst/>
          </a:prstGeom>
          <a:noFill/>
        </p:spPr>
        <p:txBody>
          <a:bodyPr wrap="square" lIns="91439" tIns="45719" rIns="91439" bIns="45719" rtlCol="0">
            <a:spAutoFit/>
          </a:bodyPr>
          <a:lstStyle/>
          <a:p>
            <a:r>
              <a:rPr lang="en-US" sz="1000" dirty="0" smtClean="0">
                <a:solidFill>
                  <a:srgbClr val="FCDB01"/>
                </a:solidFill>
              </a:rPr>
              <a:t>Blackpoll Warbler</a:t>
            </a:r>
            <a:endParaRPr lang="en-US" sz="1000" dirty="0">
              <a:solidFill>
                <a:srgbClr val="FCDB01"/>
              </a:solidFill>
            </a:endParaRPr>
          </a:p>
        </p:txBody>
      </p:sp>
      <p:cxnSp>
        <p:nvCxnSpPr>
          <p:cNvPr id="53" name="Straight Arrow Connector 52"/>
          <p:cNvCxnSpPr/>
          <p:nvPr/>
        </p:nvCxnSpPr>
        <p:spPr>
          <a:xfrm rot="16200000" flipH="1">
            <a:off x="5745876" y="1863576"/>
            <a:ext cx="1219202" cy="3649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4485640" y="1437254"/>
            <a:ext cx="1976120" cy="12946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16200000" flipH="1">
            <a:off x="4406900" y="1515199"/>
            <a:ext cx="1752601" cy="15951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5400000">
            <a:off x="4644391" y="2964268"/>
            <a:ext cx="3055620" cy="15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rot="16200000" flipH="1">
            <a:off x="2539592" y="1629091"/>
            <a:ext cx="2434930" cy="22090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2959100" y="1518074"/>
            <a:ext cx="2893060" cy="17471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a:off x="1470660" y="2617560"/>
            <a:ext cx="2362200" cy="15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10800000">
            <a:off x="4303931" y="3657604"/>
            <a:ext cx="2888714" cy="23210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1003299" y="3379559"/>
            <a:ext cx="2402841" cy="17983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60867" y="5881667"/>
            <a:ext cx="1645920" cy="461663"/>
          </a:xfrm>
          <a:prstGeom prst="rect">
            <a:avLst/>
          </a:prstGeom>
          <a:noFill/>
        </p:spPr>
        <p:txBody>
          <a:bodyPr wrap="square" lIns="91439" tIns="45719" rIns="91439" bIns="45719" rtlCol="0">
            <a:spAutoFit/>
          </a:bodyPr>
          <a:lstStyle/>
          <a:p>
            <a:r>
              <a:rPr lang="en-US" sz="1200" dirty="0" smtClean="0">
                <a:solidFill>
                  <a:srgbClr val="FFFFFF"/>
                </a:solidFill>
              </a:rPr>
              <a:t>Land Cover </a:t>
            </a:r>
            <a:br>
              <a:rPr lang="en-US" sz="1200" dirty="0" smtClean="0">
                <a:solidFill>
                  <a:srgbClr val="FFFFFF"/>
                </a:solidFill>
              </a:rPr>
            </a:br>
            <a:r>
              <a:rPr lang="en-US" sz="1200" dirty="0" smtClean="0">
                <a:solidFill>
                  <a:srgbClr val="FFFFFF"/>
                </a:solidFill>
              </a:rPr>
              <a:t>Features</a:t>
            </a:r>
            <a:endParaRPr lang="en-US" sz="1200" baseline="30000" dirty="0">
              <a:solidFill>
                <a:srgbClr val="FFFFFF"/>
              </a:solidFill>
            </a:endParaRPr>
          </a:p>
        </p:txBody>
      </p:sp>
      <p:pic>
        <p:nvPicPr>
          <p:cNvPr id="40" name="Picture 1"/>
          <p:cNvPicPr>
            <a:picLocks noChangeAspect="1" noChangeArrowheads="1"/>
          </p:cNvPicPr>
          <p:nvPr/>
        </p:nvPicPr>
        <p:blipFill>
          <a:blip r:embed="rId8"/>
          <a:srcRect l="29258" b="43875"/>
          <a:stretch>
            <a:fillRect/>
          </a:stretch>
        </p:blipFill>
        <p:spPr bwMode="auto">
          <a:xfrm>
            <a:off x="3701670" y="5431564"/>
            <a:ext cx="1366520" cy="953926"/>
          </a:xfrm>
          <a:prstGeom prst="rect">
            <a:avLst/>
          </a:prstGeom>
          <a:noFill/>
          <a:ln w="9525">
            <a:noFill/>
            <a:miter lim="800000"/>
            <a:headEnd/>
            <a:tailEnd/>
          </a:ln>
        </p:spPr>
      </p:pic>
      <p:pic>
        <p:nvPicPr>
          <p:cNvPr id="41" name="Picture 40" descr="signs20061009.jpg"/>
          <p:cNvPicPr>
            <a:picLocks noChangeAspect="1"/>
          </p:cNvPicPr>
          <p:nvPr/>
        </p:nvPicPr>
        <p:blipFill>
          <a:blip r:embed="rId9"/>
          <a:srcRect l="16632" t="16904" r="58757" b="9086"/>
          <a:stretch>
            <a:fillRect/>
          </a:stretch>
        </p:blipFill>
        <p:spPr>
          <a:xfrm>
            <a:off x="3341812" y="5428069"/>
            <a:ext cx="423358" cy="954866"/>
          </a:xfrm>
          <a:prstGeom prst="rect">
            <a:avLst/>
          </a:prstGeom>
        </p:spPr>
      </p:pic>
      <p:sp>
        <p:nvSpPr>
          <p:cNvPr id="52" name="TextBox 51"/>
          <p:cNvSpPr txBox="1"/>
          <p:nvPr/>
        </p:nvSpPr>
        <p:spPr>
          <a:xfrm>
            <a:off x="5118990" y="5398886"/>
            <a:ext cx="1104805" cy="646329"/>
          </a:xfrm>
          <a:prstGeom prst="rect">
            <a:avLst/>
          </a:prstGeom>
          <a:noFill/>
        </p:spPr>
        <p:txBody>
          <a:bodyPr wrap="square" lIns="91439" tIns="45719" rIns="91439" bIns="45719" rtlCol="0">
            <a:spAutoFit/>
          </a:bodyPr>
          <a:lstStyle/>
          <a:p>
            <a:r>
              <a:rPr lang="en-US" sz="1200" dirty="0" smtClean="0">
                <a:solidFill>
                  <a:srgbClr val="FFFFFF"/>
                </a:solidFill>
              </a:rPr>
              <a:t>Visual Observations + </a:t>
            </a:r>
            <a:r>
              <a:rPr lang="en-US" sz="1200" dirty="0" err="1" smtClean="0">
                <a:solidFill>
                  <a:srgbClr val="FFFFFF"/>
                </a:solidFill>
              </a:rPr>
              <a:t>eBird</a:t>
            </a:r>
            <a:endParaRPr lang="en-US" sz="1200" baseline="30000" dirty="0">
              <a:solidFill>
                <a:srgbClr val="FFFFFF"/>
              </a:solidFill>
            </a:endParaRPr>
          </a:p>
        </p:txBody>
      </p:sp>
      <p:pic>
        <p:nvPicPr>
          <p:cNvPr id="43" name="Picture 42"/>
          <p:cNvPicPr>
            <a:picLocks noChangeAspect="1"/>
          </p:cNvPicPr>
          <p:nvPr/>
        </p:nvPicPr>
        <p:blipFill>
          <a:blip r:embed="rId10"/>
          <a:stretch>
            <a:fillRect/>
          </a:stretch>
        </p:blipFill>
        <p:spPr>
          <a:xfrm>
            <a:off x="237067" y="4288642"/>
            <a:ext cx="1185333" cy="1548931"/>
          </a:xfrm>
          <a:prstGeom prst="rect">
            <a:avLst/>
          </a:prstGeom>
        </p:spPr>
      </p:pic>
      <p:pic>
        <p:nvPicPr>
          <p:cNvPr id="47" name="Picture 46" descr="SWTHEX3.JPG"/>
          <p:cNvPicPr>
            <a:picLocks noChangeAspect="1"/>
          </p:cNvPicPr>
          <p:nvPr/>
        </p:nvPicPr>
        <p:blipFill>
          <a:blip r:embed="rId11" cstate="print"/>
          <a:stretch>
            <a:fillRect/>
          </a:stretch>
        </p:blipFill>
        <p:spPr>
          <a:xfrm>
            <a:off x="2071240" y="1234211"/>
            <a:ext cx="1334900" cy="641669"/>
          </a:xfrm>
          <a:prstGeom prst="rect">
            <a:avLst/>
          </a:prstGeom>
        </p:spPr>
      </p:pic>
      <p:pic>
        <p:nvPicPr>
          <p:cNvPr id="37" name="Picture 36" descr="CAWANFC1.JPG"/>
          <p:cNvPicPr>
            <a:picLocks noChangeAspect="1"/>
          </p:cNvPicPr>
          <p:nvPr/>
        </p:nvPicPr>
        <p:blipFill>
          <a:blip r:embed="rId12" cstate="print"/>
          <a:stretch>
            <a:fillRect/>
          </a:stretch>
        </p:blipFill>
        <p:spPr>
          <a:xfrm>
            <a:off x="4280789" y="1234211"/>
            <a:ext cx="691027" cy="641669"/>
          </a:xfrm>
          <a:prstGeom prst="rect">
            <a:avLst/>
          </a:prstGeom>
        </p:spPr>
      </p:pic>
      <p:pic>
        <p:nvPicPr>
          <p:cNvPr id="36" name="Picture 35"/>
          <p:cNvPicPr>
            <a:picLocks noChangeAspect="1"/>
          </p:cNvPicPr>
          <p:nvPr/>
        </p:nvPicPr>
        <p:blipFill>
          <a:blip r:embed="rId13"/>
          <a:stretch>
            <a:fillRect/>
          </a:stretch>
        </p:blipFill>
        <p:spPr>
          <a:xfrm>
            <a:off x="6461760" y="5398886"/>
            <a:ext cx="1677319" cy="1045413"/>
          </a:xfrm>
          <a:prstGeom prst="rect">
            <a:avLst/>
          </a:prstGeom>
        </p:spPr>
      </p:pic>
      <p:sp>
        <p:nvSpPr>
          <p:cNvPr id="38" name="TextBox 37"/>
          <p:cNvSpPr txBox="1"/>
          <p:nvPr/>
        </p:nvSpPr>
        <p:spPr>
          <a:xfrm>
            <a:off x="6667164" y="5697001"/>
            <a:ext cx="1645920" cy="461663"/>
          </a:xfrm>
          <a:prstGeom prst="rect">
            <a:avLst/>
          </a:prstGeom>
          <a:noFill/>
        </p:spPr>
        <p:txBody>
          <a:bodyPr wrap="square" lIns="91439" tIns="45719" rIns="91439" bIns="45719" rtlCol="0">
            <a:spAutoFit/>
          </a:bodyPr>
          <a:lstStyle/>
          <a:p>
            <a:r>
              <a:rPr lang="en-US" sz="1200" dirty="0" smtClean="0">
                <a:solidFill>
                  <a:srgbClr val="FFFFFF"/>
                </a:solidFill>
              </a:rPr>
              <a:t>Topographic Features</a:t>
            </a:r>
            <a:endParaRPr lang="en-US" sz="1200" baseline="30000" dirty="0">
              <a:solidFill>
                <a:srgbClr val="FFFFFF"/>
              </a:solidFill>
            </a:endParaRPr>
          </a:p>
        </p:txBody>
      </p:sp>
      <p:cxnSp>
        <p:nvCxnSpPr>
          <p:cNvPr id="72" name="Straight Connector 71"/>
          <p:cNvCxnSpPr/>
          <p:nvPr/>
        </p:nvCxnSpPr>
        <p:spPr>
          <a:xfrm rot="10800000">
            <a:off x="6461761" y="5029200"/>
            <a:ext cx="1227455" cy="1588"/>
          </a:xfrm>
          <a:prstGeom prst="line">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descr="Low_pressure_system_over_Iceland.jpg"/>
          <p:cNvPicPr>
            <a:picLocks noChangeAspect="1"/>
          </p:cNvPicPr>
          <p:nvPr/>
        </p:nvPicPr>
        <p:blipFill>
          <a:blip r:embed="rId14" cstate="print"/>
          <a:stretch>
            <a:fillRect/>
          </a:stretch>
        </p:blipFill>
        <p:spPr>
          <a:xfrm>
            <a:off x="7192645" y="4405296"/>
            <a:ext cx="891540" cy="772583"/>
          </a:xfrm>
          <a:prstGeom prst="rect">
            <a:avLst/>
          </a:prstGeom>
        </p:spPr>
      </p:pic>
      <p:sp>
        <p:nvSpPr>
          <p:cNvPr id="77" name="TextBox 76"/>
          <p:cNvSpPr txBox="1"/>
          <p:nvPr/>
        </p:nvSpPr>
        <p:spPr>
          <a:xfrm>
            <a:off x="4921631" y="1156066"/>
            <a:ext cx="1006729" cy="461663"/>
          </a:xfrm>
          <a:prstGeom prst="rect">
            <a:avLst/>
          </a:prstGeom>
          <a:noFill/>
        </p:spPr>
        <p:txBody>
          <a:bodyPr wrap="square" lIns="91439" tIns="45719" rIns="91439" bIns="45719" rtlCol="0">
            <a:spAutoFit/>
          </a:bodyPr>
          <a:lstStyle/>
          <a:p>
            <a:pPr algn="r"/>
            <a:r>
              <a:rPr lang="en-US" sz="1200" dirty="0" smtClean="0">
                <a:solidFill>
                  <a:srgbClr val="FFFFFF"/>
                </a:solidFill>
              </a:rPr>
              <a:t>Blackpoll Warbler</a:t>
            </a:r>
          </a:p>
        </p:txBody>
      </p:sp>
      <p:pic>
        <p:nvPicPr>
          <p:cNvPr id="42" name="Picture 41" descr="BLPWEX3.JPG"/>
          <p:cNvPicPr>
            <a:picLocks noChangeAspect="1"/>
          </p:cNvPicPr>
          <p:nvPr/>
        </p:nvPicPr>
        <p:blipFill>
          <a:blip r:embed="rId15" cstate="print"/>
          <a:stretch>
            <a:fillRect/>
          </a:stretch>
        </p:blipFill>
        <p:spPr>
          <a:xfrm>
            <a:off x="5941060" y="1213638"/>
            <a:ext cx="727070" cy="648842"/>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5886" y="2209800"/>
            <a:ext cx="9614686" cy="2826192"/>
          </a:xfrm>
          <a:prstGeom prst="rect">
            <a:avLst/>
          </a:prstGeom>
        </p:spPr>
      </p:pic>
      <p:sp>
        <p:nvSpPr>
          <p:cNvPr id="2" name="TextBox 1"/>
          <p:cNvSpPr txBox="1"/>
          <p:nvPr/>
        </p:nvSpPr>
        <p:spPr>
          <a:xfrm>
            <a:off x="76200" y="5638800"/>
            <a:ext cx="9067800" cy="461665"/>
          </a:xfrm>
          <a:prstGeom prst="rect">
            <a:avLst/>
          </a:prstGeom>
          <a:noFill/>
        </p:spPr>
        <p:txBody>
          <a:bodyPr wrap="square" rtlCol="0">
            <a:spAutoFit/>
          </a:bodyPr>
          <a:lstStyle/>
          <a:p>
            <a:r>
              <a:rPr lang="en-US" sz="1200" dirty="0">
                <a:solidFill>
                  <a:schemeClr val="bg1">
                    <a:lumMod val="85000"/>
                  </a:schemeClr>
                </a:solidFill>
              </a:rPr>
              <a:t>S</a:t>
            </a:r>
            <a:r>
              <a:rPr lang="en-US" sz="1200" dirty="0" smtClean="0">
                <a:solidFill>
                  <a:schemeClr val="bg1">
                    <a:lumMod val="85000"/>
                  </a:schemeClr>
                </a:solidFill>
              </a:rPr>
              <a:t> </a:t>
            </a:r>
            <a:r>
              <a:rPr lang="en-US" sz="1200" dirty="0">
                <a:solidFill>
                  <a:schemeClr val="bg1">
                    <a:lumMod val="85000"/>
                  </a:schemeClr>
                </a:solidFill>
              </a:rPr>
              <a:t>Kelling, </a:t>
            </a:r>
            <a:r>
              <a:rPr lang="en-US" sz="1200" dirty="0" smtClean="0">
                <a:solidFill>
                  <a:srgbClr val="D9D9D9"/>
                </a:solidFill>
              </a:rPr>
              <a:t>C </a:t>
            </a:r>
            <a:r>
              <a:rPr lang="en-US" sz="1200" dirty="0" err="1">
                <a:solidFill>
                  <a:srgbClr val="D9D9D9"/>
                </a:solidFill>
              </a:rPr>
              <a:t>Lagoze</a:t>
            </a:r>
            <a:r>
              <a:rPr lang="en-US" sz="1200" dirty="0">
                <a:solidFill>
                  <a:srgbClr val="D9D9D9"/>
                </a:solidFill>
              </a:rPr>
              <a:t>, </a:t>
            </a:r>
            <a:r>
              <a:rPr lang="en-US" sz="1200" dirty="0" smtClean="0">
                <a:solidFill>
                  <a:srgbClr val="D9D9D9"/>
                </a:solidFill>
              </a:rPr>
              <a:t>W-K </a:t>
            </a:r>
            <a:r>
              <a:rPr lang="en-US" sz="1200" dirty="0">
                <a:solidFill>
                  <a:srgbClr val="D9D9D9"/>
                </a:solidFill>
              </a:rPr>
              <a:t>Wong, </a:t>
            </a:r>
            <a:r>
              <a:rPr lang="en-US" sz="1200" dirty="0" smtClean="0">
                <a:solidFill>
                  <a:srgbClr val="D9D9D9"/>
                </a:solidFill>
              </a:rPr>
              <a:t>J </a:t>
            </a:r>
            <a:r>
              <a:rPr lang="en-US" sz="1200" dirty="0">
                <a:solidFill>
                  <a:srgbClr val="D9D9D9"/>
                </a:solidFill>
              </a:rPr>
              <a:t>Yu, </a:t>
            </a:r>
            <a:r>
              <a:rPr lang="en-US" sz="1200" dirty="0" smtClean="0">
                <a:solidFill>
                  <a:srgbClr val="D9D9D9"/>
                </a:solidFill>
              </a:rPr>
              <a:t>T </a:t>
            </a:r>
            <a:r>
              <a:rPr lang="en-US" sz="1200" dirty="0" err="1">
                <a:solidFill>
                  <a:srgbClr val="D9D9D9"/>
                </a:solidFill>
              </a:rPr>
              <a:t>Damoulas</a:t>
            </a:r>
            <a:r>
              <a:rPr lang="en-US" sz="1200" dirty="0">
                <a:solidFill>
                  <a:srgbClr val="D9D9D9"/>
                </a:solidFill>
              </a:rPr>
              <a:t>, </a:t>
            </a:r>
            <a:r>
              <a:rPr lang="en-US" sz="1200" dirty="0" smtClean="0">
                <a:solidFill>
                  <a:srgbClr val="D9D9D9"/>
                </a:solidFill>
              </a:rPr>
              <a:t>J</a:t>
            </a:r>
            <a:r>
              <a:rPr lang="en-US" sz="1200" dirty="0">
                <a:solidFill>
                  <a:srgbClr val="D9D9D9"/>
                </a:solidFill>
              </a:rPr>
              <a:t> </a:t>
            </a:r>
            <a:r>
              <a:rPr lang="en-US" sz="1200" dirty="0" err="1" smtClean="0">
                <a:solidFill>
                  <a:srgbClr val="D9D9D9"/>
                </a:solidFill>
              </a:rPr>
              <a:t>Gerbracht</a:t>
            </a:r>
            <a:r>
              <a:rPr lang="en-US" sz="1200" dirty="0">
                <a:solidFill>
                  <a:srgbClr val="D9D9D9"/>
                </a:solidFill>
              </a:rPr>
              <a:t>, </a:t>
            </a:r>
            <a:r>
              <a:rPr lang="en-US" sz="1200" dirty="0" smtClean="0">
                <a:solidFill>
                  <a:srgbClr val="D9D9D9"/>
                </a:solidFill>
              </a:rPr>
              <a:t>D </a:t>
            </a:r>
            <a:r>
              <a:rPr lang="en-US" sz="1200" dirty="0">
                <a:solidFill>
                  <a:srgbClr val="D9D9D9"/>
                </a:solidFill>
              </a:rPr>
              <a:t>Fink, </a:t>
            </a:r>
            <a:r>
              <a:rPr lang="en-US" sz="1200" dirty="0" smtClean="0">
                <a:solidFill>
                  <a:srgbClr val="D9D9D9"/>
                </a:solidFill>
              </a:rPr>
              <a:t>C Gomes. 2012.  eBird</a:t>
            </a:r>
            <a:r>
              <a:rPr lang="en-US" sz="1200" dirty="0">
                <a:solidFill>
                  <a:srgbClr val="D9D9D9"/>
                </a:solidFill>
              </a:rPr>
              <a:t>: A Human/</a:t>
            </a:r>
            <a:r>
              <a:rPr lang="en-US" sz="1200" dirty="0" smtClean="0">
                <a:solidFill>
                  <a:srgbClr val="D9D9D9"/>
                </a:solidFill>
              </a:rPr>
              <a:t>Computer Learning </a:t>
            </a:r>
            <a:r>
              <a:rPr lang="en-US" sz="1200" dirty="0">
                <a:solidFill>
                  <a:srgbClr val="D9D9D9"/>
                </a:solidFill>
              </a:rPr>
              <a:t>Network to </a:t>
            </a:r>
            <a:r>
              <a:rPr lang="en-US" sz="1200" dirty="0" smtClean="0">
                <a:solidFill>
                  <a:srgbClr val="D9D9D9"/>
                </a:solidFill>
              </a:rPr>
              <a:t>Improve Biodiversity </a:t>
            </a:r>
            <a:r>
              <a:rPr lang="en-US" sz="1200" dirty="0">
                <a:solidFill>
                  <a:srgbClr val="D9D9D9"/>
                </a:solidFill>
              </a:rPr>
              <a:t>Conservation </a:t>
            </a:r>
            <a:r>
              <a:rPr lang="en-US" sz="1200" dirty="0" smtClean="0">
                <a:solidFill>
                  <a:srgbClr val="D9D9D9"/>
                </a:solidFill>
              </a:rPr>
              <a:t>and Research.  </a:t>
            </a:r>
            <a:r>
              <a:rPr lang="en-US" sz="1200" dirty="0">
                <a:solidFill>
                  <a:srgbClr val="D9D9D9"/>
                </a:solidFill>
              </a:rPr>
              <a:t>Artificial Intelligence</a:t>
            </a:r>
          </a:p>
        </p:txBody>
      </p:sp>
      <p:sp>
        <p:nvSpPr>
          <p:cNvPr id="4" name="TextBox 3"/>
          <p:cNvSpPr txBox="1"/>
          <p:nvPr/>
        </p:nvSpPr>
        <p:spPr>
          <a:xfrm>
            <a:off x="609600" y="762000"/>
            <a:ext cx="6417141" cy="584776"/>
          </a:xfrm>
          <a:prstGeom prst="rect">
            <a:avLst/>
          </a:prstGeom>
          <a:noFill/>
        </p:spPr>
        <p:txBody>
          <a:bodyPr wrap="none" rtlCol="0">
            <a:spAutoFit/>
          </a:bodyPr>
          <a:lstStyle/>
          <a:p>
            <a:r>
              <a:rPr lang="en-US" sz="3200" dirty="0" smtClean="0">
                <a:solidFill>
                  <a:srgbClr val="FFFF00"/>
                </a:solidFill>
              </a:rPr>
              <a:t>Human Computer Learning Network</a:t>
            </a:r>
            <a:endParaRPr lang="en-US" sz="3200" dirty="0">
              <a:solidFill>
                <a:srgbClr val="FFFF00"/>
              </a:solidFill>
            </a:endParaRPr>
          </a:p>
        </p:txBody>
      </p:sp>
    </p:spTree>
    <p:extLst>
      <p:ext uri="{BB962C8B-B14F-4D97-AF65-F5344CB8AC3E}">
        <p14:creationId xmlns:p14="http://schemas.microsoft.com/office/powerpoint/2010/main" val="264528602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7741" y="1742381"/>
            <a:ext cx="3909853" cy="5089964"/>
          </a:xfrm>
          <a:prstGeom prst="rect">
            <a:avLst/>
          </a:prstGeom>
        </p:spPr>
      </p:pic>
      <p:sp>
        <p:nvSpPr>
          <p:cNvPr id="6" name="Title 1"/>
          <p:cNvSpPr>
            <a:spLocks noGrp="1"/>
          </p:cNvSpPr>
          <p:nvPr>
            <p:ph type="ctrTitle"/>
          </p:nvPr>
        </p:nvSpPr>
        <p:spPr>
          <a:xfrm>
            <a:off x="4223169" y="1494520"/>
            <a:ext cx="3441646" cy="1676400"/>
          </a:xfrm>
        </p:spPr>
        <p:txBody>
          <a:bodyPr>
            <a:normAutofit fontScale="90000"/>
          </a:bodyPr>
          <a:lstStyle/>
          <a:p>
            <a:pPr algn="l"/>
            <a:r>
              <a:rPr lang="en-US" sz="9600" b="1" dirty="0" smtClean="0">
                <a:solidFill>
                  <a:srgbClr val="FCDB01"/>
                </a:solidFill>
                <a:latin typeface="Arial"/>
                <a:cs typeface="Arial"/>
              </a:rPr>
              <a:t>Merlin</a:t>
            </a:r>
            <a:r>
              <a:rPr lang="en-US" sz="9600" b="1" dirty="0" smtClean="0">
                <a:solidFill>
                  <a:srgbClr val="FFFF00"/>
                </a:solidFill>
                <a:latin typeface="Arial"/>
                <a:cs typeface="Arial"/>
              </a:rPr>
              <a:t> </a:t>
            </a:r>
            <a:r>
              <a:rPr lang="en-US" b="1" dirty="0" smtClean="0">
                <a:latin typeface="Arial"/>
                <a:cs typeface="Arial"/>
              </a:rPr>
              <a:t/>
            </a:r>
            <a:br>
              <a:rPr lang="en-US" b="1" dirty="0" smtClean="0">
                <a:latin typeface="Arial"/>
                <a:cs typeface="Arial"/>
              </a:rPr>
            </a:br>
            <a:endParaRPr lang="en-US" sz="2300" dirty="0">
              <a:latin typeface="Arial"/>
              <a:cs typeface="Arial"/>
            </a:endParaRPr>
          </a:p>
        </p:txBody>
      </p:sp>
      <p:pic>
        <p:nvPicPr>
          <p:cNvPr id="7" name="Picture 3" descr="C:\Documents and Settings\ac656.ORNITH\Desktop\slides graphics\nsf1.png"/>
          <p:cNvPicPr>
            <a:picLocks noChangeAspect="1" noChangeArrowheads="1"/>
          </p:cNvPicPr>
          <p:nvPr/>
        </p:nvPicPr>
        <p:blipFill>
          <a:blip r:embed="rId4"/>
          <a:srcRect/>
          <a:stretch>
            <a:fillRect/>
          </a:stretch>
        </p:blipFill>
        <p:spPr bwMode="auto">
          <a:xfrm>
            <a:off x="8068995" y="105276"/>
            <a:ext cx="722894" cy="724279"/>
          </a:xfrm>
          <a:prstGeom prst="rect">
            <a:avLst/>
          </a:prstGeom>
          <a:noFill/>
          <a:effectLst/>
        </p:spPr>
      </p:pic>
      <p:sp>
        <p:nvSpPr>
          <p:cNvPr id="8" name="Subtitle 2"/>
          <p:cNvSpPr>
            <a:spLocks noGrp="1"/>
          </p:cNvSpPr>
          <p:nvPr>
            <p:ph type="subTitle" idx="1"/>
          </p:nvPr>
        </p:nvSpPr>
        <p:spPr>
          <a:xfrm>
            <a:off x="4253051" y="3265384"/>
            <a:ext cx="3375946" cy="1237292"/>
          </a:xfrm>
        </p:spPr>
        <p:txBody>
          <a:bodyPr>
            <a:normAutofit/>
          </a:bodyPr>
          <a:lstStyle/>
          <a:p>
            <a:pPr algn="just"/>
            <a:r>
              <a:rPr lang="en-US" sz="2400" dirty="0" smtClean="0">
                <a:latin typeface="Arial"/>
                <a:cs typeface="Arial"/>
              </a:rPr>
              <a:t>Can a computer ID your bird?</a:t>
            </a:r>
            <a:endParaRPr lang="en-US" sz="2400" dirty="0">
              <a:latin typeface="Arial"/>
              <a:cs typeface="Arial"/>
            </a:endParaRPr>
          </a:p>
        </p:txBody>
      </p:sp>
      <p:pic>
        <p:nvPicPr>
          <p:cNvPr id="9" name="Picture 5" descr="cornell_lab_logo_long_rev.png"/>
          <p:cNvPicPr>
            <a:picLocks noChangeAspect="1"/>
          </p:cNvPicPr>
          <p:nvPr/>
        </p:nvPicPr>
        <p:blipFill>
          <a:blip r:embed="rId5">
            <a:extLst>
              <a:ext uri="{28A0092B-C50C-407E-A947-70E740481C1C}">
                <a14:useLocalDpi xmlns:a14="http://schemas.microsoft.com/office/drawing/2010/main" val="0"/>
              </a:ext>
            </a:extLst>
          </a:blip>
          <a:srcRect t="32043" b="39539"/>
          <a:stretch>
            <a:fillRect/>
          </a:stretch>
        </p:blipFill>
        <p:spPr bwMode="auto">
          <a:xfrm>
            <a:off x="20990" y="83968"/>
            <a:ext cx="4944802" cy="90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15"/>
          <p:cNvSpPr/>
          <p:nvPr/>
        </p:nvSpPr>
        <p:spPr>
          <a:xfrm>
            <a:off x="1301412" y="4844708"/>
            <a:ext cx="1932582" cy="2044112"/>
          </a:xfrm>
          <a:custGeom>
            <a:avLst/>
            <a:gdLst>
              <a:gd name="connsiteX0" fmla="*/ 188915 w 1805186"/>
              <a:gd name="connsiteY0" fmla="*/ 31489 h 1952664"/>
              <a:gd name="connsiteX1" fmla="*/ 661202 w 1805186"/>
              <a:gd name="connsiteY1" fmla="*/ 10497 h 1952664"/>
              <a:gd name="connsiteX2" fmla="*/ 692688 w 1805186"/>
              <a:gd name="connsiteY2" fmla="*/ 0 h 1952664"/>
              <a:gd name="connsiteX3" fmla="*/ 776650 w 1805186"/>
              <a:gd name="connsiteY3" fmla="*/ 20993 h 1952664"/>
              <a:gd name="connsiteX4" fmla="*/ 797641 w 1805186"/>
              <a:gd name="connsiteY4" fmla="*/ 52482 h 1952664"/>
              <a:gd name="connsiteX5" fmla="*/ 808136 w 1805186"/>
              <a:gd name="connsiteY5" fmla="*/ 83971 h 1952664"/>
              <a:gd name="connsiteX6" fmla="*/ 839622 w 1805186"/>
              <a:gd name="connsiteY6" fmla="*/ 104963 h 1952664"/>
              <a:gd name="connsiteX7" fmla="*/ 860612 w 1805186"/>
              <a:gd name="connsiteY7" fmla="*/ 230918 h 1952664"/>
              <a:gd name="connsiteX8" fmla="*/ 881603 w 1805186"/>
              <a:gd name="connsiteY8" fmla="*/ 262407 h 1952664"/>
              <a:gd name="connsiteX9" fmla="*/ 923584 w 1805186"/>
              <a:gd name="connsiteY9" fmla="*/ 367370 h 1952664"/>
              <a:gd name="connsiteX10" fmla="*/ 965565 w 1805186"/>
              <a:gd name="connsiteY10" fmla="*/ 388362 h 1952664"/>
              <a:gd name="connsiteX11" fmla="*/ 997051 w 1805186"/>
              <a:gd name="connsiteY11" fmla="*/ 451340 h 1952664"/>
              <a:gd name="connsiteX12" fmla="*/ 1028536 w 1805186"/>
              <a:gd name="connsiteY12" fmla="*/ 472333 h 1952664"/>
              <a:gd name="connsiteX13" fmla="*/ 1049527 w 1805186"/>
              <a:gd name="connsiteY13" fmla="*/ 598288 h 1952664"/>
              <a:gd name="connsiteX14" fmla="*/ 1060022 w 1805186"/>
              <a:gd name="connsiteY14" fmla="*/ 650769 h 1952664"/>
              <a:gd name="connsiteX15" fmla="*/ 1081013 w 1805186"/>
              <a:gd name="connsiteY15" fmla="*/ 682258 h 1952664"/>
              <a:gd name="connsiteX16" fmla="*/ 1102003 w 1805186"/>
              <a:gd name="connsiteY16" fmla="*/ 755732 h 1952664"/>
              <a:gd name="connsiteX17" fmla="*/ 1112498 w 1805186"/>
              <a:gd name="connsiteY17" fmla="*/ 797717 h 1952664"/>
              <a:gd name="connsiteX18" fmla="*/ 1164975 w 1805186"/>
              <a:gd name="connsiteY18" fmla="*/ 860695 h 1952664"/>
              <a:gd name="connsiteX19" fmla="*/ 1185965 w 1805186"/>
              <a:gd name="connsiteY19" fmla="*/ 923672 h 1952664"/>
              <a:gd name="connsiteX20" fmla="*/ 1196461 w 1805186"/>
              <a:gd name="connsiteY20" fmla="*/ 955161 h 1952664"/>
              <a:gd name="connsiteX21" fmla="*/ 1238442 w 1805186"/>
              <a:gd name="connsiteY21" fmla="*/ 1018139 h 1952664"/>
              <a:gd name="connsiteX22" fmla="*/ 1248937 w 1805186"/>
              <a:gd name="connsiteY22" fmla="*/ 1049627 h 1952664"/>
              <a:gd name="connsiteX23" fmla="*/ 1322404 w 1805186"/>
              <a:gd name="connsiteY23" fmla="*/ 1070620 h 1952664"/>
              <a:gd name="connsiteX24" fmla="*/ 1395871 w 1805186"/>
              <a:gd name="connsiteY24" fmla="*/ 1133598 h 1952664"/>
              <a:gd name="connsiteX25" fmla="*/ 1416861 w 1805186"/>
              <a:gd name="connsiteY25" fmla="*/ 1165086 h 1952664"/>
              <a:gd name="connsiteX26" fmla="*/ 1437852 w 1805186"/>
              <a:gd name="connsiteY26" fmla="*/ 1228064 h 1952664"/>
              <a:gd name="connsiteX27" fmla="*/ 1448347 w 1805186"/>
              <a:gd name="connsiteY27" fmla="*/ 1259553 h 1952664"/>
              <a:gd name="connsiteX28" fmla="*/ 1458842 w 1805186"/>
              <a:gd name="connsiteY28" fmla="*/ 1333027 h 1952664"/>
              <a:gd name="connsiteX29" fmla="*/ 1490328 w 1805186"/>
              <a:gd name="connsiteY29" fmla="*/ 1354019 h 1952664"/>
              <a:gd name="connsiteX30" fmla="*/ 1511319 w 1805186"/>
              <a:gd name="connsiteY30" fmla="*/ 1396004 h 1952664"/>
              <a:gd name="connsiteX31" fmla="*/ 1521814 w 1805186"/>
              <a:gd name="connsiteY31" fmla="*/ 1427493 h 1952664"/>
              <a:gd name="connsiteX32" fmla="*/ 1553300 w 1805186"/>
              <a:gd name="connsiteY32" fmla="*/ 1448486 h 1952664"/>
              <a:gd name="connsiteX33" fmla="*/ 1584785 w 1805186"/>
              <a:gd name="connsiteY33" fmla="*/ 1479974 h 1952664"/>
              <a:gd name="connsiteX34" fmla="*/ 1595281 w 1805186"/>
              <a:gd name="connsiteY34" fmla="*/ 1511463 h 1952664"/>
              <a:gd name="connsiteX35" fmla="*/ 1626767 w 1805186"/>
              <a:gd name="connsiteY35" fmla="*/ 1532456 h 1952664"/>
              <a:gd name="connsiteX36" fmla="*/ 1689738 w 1805186"/>
              <a:gd name="connsiteY36" fmla="*/ 1584937 h 1952664"/>
              <a:gd name="connsiteX37" fmla="*/ 1700233 w 1805186"/>
              <a:gd name="connsiteY37" fmla="*/ 1616426 h 1952664"/>
              <a:gd name="connsiteX38" fmla="*/ 1773700 w 1805186"/>
              <a:gd name="connsiteY38" fmla="*/ 1710892 h 1952664"/>
              <a:gd name="connsiteX39" fmla="*/ 1794691 w 1805186"/>
              <a:gd name="connsiteY39" fmla="*/ 1773870 h 1952664"/>
              <a:gd name="connsiteX40" fmla="*/ 1805186 w 1805186"/>
              <a:gd name="connsiteY40" fmla="*/ 1805359 h 1952664"/>
              <a:gd name="connsiteX41" fmla="*/ 1794691 w 1805186"/>
              <a:gd name="connsiteY41" fmla="*/ 1920818 h 1952664"/>
              <a:gd name="connsiteX42" fmla="*/ 1742214 w 1805186"/>
              <a:gd name="connsiteY42" fmla="*/ 1952307 h 1952664"/>
              <a:gd name="connsiteX43" fmla="*/ 1406366 w 1805186"/>
              <a:gd name="connsiteY43" fmla="*/ 1931314 h 1952664"/>
              <a:gd name="connsiteX44" fmla="*/ 1332899 w 1805186"/>
              <a:gd name="connsiteY44" fmla="*/ 1920818 h 1952664"/>
              <a:gd name="connsiteX45" fmla="*/ 1185965 w 1805186"/>
              <a:gd name="connsiteY45" fmla="*/ 1878833 h 1952664"/>
              <a:gd name="connsiteX46" fmla="*/ 1122994 w 1805186"/>
              <a:gd name="connsiteY46" fmla="*/ 1847344 h 1952664"/>
              <a:gd name="connsiteX47" fmla="*/ 1070517 w 1805186"/>
              <a:gd name="connsiteY47" fmla="*/ 1826351 h 1952664"/>
              <a:gd name="connsiteX48" fmla="*/ 1028536 w 1805186"/>
              <a:gd name="connsiteY48" fmla="*/ 1794863 h 1952664"/>
              <a:gd name="connsiteX49" fmla="*/ 965565 w 1805186"/>
              <a:gd name="connsiteY49" fmla="*/ 1752877 h 1952664"/>
              <a:gd name="connsiteX50" fmla="*/ 808136 w 1805186"/>
              <a:gd name="connsiteY50" fmla="*/ 1584937 h 1952664"/>
              <a:gd name="connsiteX51" fmla="*/ 766155 w 1805186"/>
              <a:gd name="connsiteY51" fmla="*/ 1500967 h 1952664"/>
              <a:gd name="connsiteX52" fmla="*/ 692688 w 1805186"/>
              <a:gd name="connsiteY52" fmla="*/ 1354019 h 1952664"/>
              <a:gd name="connsiteX53" fmla="*/ 661202 w 1805186"/>
              <a:gd name="connsiteY53" fmla="*/ 1259553 h 1952664"/>
              <a:gd name="connsiteX54" fmla="*/ 640212 w 1805186"/>
              <a:gd name="connsiteY54" fmla="*/ 1228064 h 1952664"/>
              <a:gd name="connsiteX55" fmla="*/ 629716 w 1805186"/>
              <a:gd name="connsiteY55" fmla="*/ 1196575 h 1952664"/>
              <a:gd name="connsiteX56" fmla="*/ 587735 w 1805186"/>
              <a:gd name="connsiteY56" fmla="*/ 1154590 h 1952664"/>
              <a:gd name="connsiteX57" fmla="*/ 482783 w 1805186"/>
              <a:gd name="connsiteY57" fmla="*/ 1028635 h 1952664"/>
              <a:gd name="connsiteX58" fmla="*/ 199410 w 1805186"/>
              <a:gd name="connsiteY58" fmla="*/ 619280 h 1952664"/>
              <a:gd name="connsiteX59" fmla="*/ 83962 w 1805186"/>
              <a:gd name="connsiteY59" fmla="*/ 451340 h 1952664"/>
              <a:gd name="connsiteX60" fmla="*/ 0 w 1805186"/>
              <a:gd name="connsiteY60" fmla="*/ 251911 h 1952664"/>
              <a:gd name="connsiteX61" fmla="*/ 20991 w 1805186"/>
              <a:gd name="connsiteY61" fmla="*/ 188933 h 1952664"/>
              <a:gd name="connsiteX62" fmla="*/ 125944 w 1805186"/>
              <a:gd name="connsiteY62" fmla="*/ 146948 h 1952664"/>
              <a:gd name="connsiteX63" fmla="*/ 136439 w 1805186"/>
              <a:gd name="connsiteY63" fmla="*/ 83971 h 1952664"/>
              <a:gd name="connsiteX64" fmla="*/ 199410 w 1805186"/>
              <a:gd name="connsiteY64" fmla="*/ 31489 h 1952664"/>
              <a:gd name="connsiteX65" fmla="*/ 262382 w 1805186"/>
              <a:gd name="connsiteY65" fmla="*/ 31489 h 195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805186" h="1952664">
                <a:moveTo>
                  <a:pt x="188915" y="31489"/>
                </a:moveTo>
                <a:lnTo>
                  <a:pt x="661202" y="10497"/>
                </a:lnTo>
                <a:cubicBezTo>
                  <a:pt x="672244" y="9807"/>
                  <a:pt x="681625" y="0"/>
                  <a:pt x="692688" y="0"/>
                </a:cubicBezTo>
                <a:cubicBezTo>
                  <a:pt x="718014" y="0"/>
                  <a:pt x="751807" y="12711"/>
                  <a:pt x="776650" y="20993"/>
                </a:cubicBezTo>
                <a:cubicBezTo>
                  <a:pt x="783647" y="31489"/>
                  <a:pt x="792000" y="41199"/>
                  <a:pt x="797641" y="52482"/>
                </a:cubicBezTo>
                <a:cubicBezTo>
                  <a:pt x="802589" y="62378"/>
                  <a:pt x="801225" y="75331"/>
                  <a:pt x="808136" y="83971"/>
                </a:cubicBezTo>
                <a:cubicBezTo>
                  <a:pt x="816016" y="93821"/>
                  <a:pt x="829127" y="97966"/>
                  <a:pt x="839622" y="104963"/>
                </a:cubicBezTo>
                <a:cubicBezTo>
                  <a:pt x="842947" y="134891"/>
                  <a:pt x="843029" y="195750"/>
                  <a:pt x="860612" y="230918"/>
                </a:cubicBezTo>
                <a:cubicBezTo>
                  <a:pt x="866253" y="242201"/>
                  <a:pt x="874606" y="251911"/>
                  <a:pt x="881603" y="262407"/>
                </a:cubicBezTo>
                <a:cubicBezTo>
                  <a:pt x="888331" y="285959"/>
                  <a:pt x="897244" y="345418"/>
                  <a:pt x="923584" y="367370"/>
                </a:cubicBezTo>
                <a:cubicBezTo>
                  <a:pt x="935603" y="377387"/>
                  <a:pt x="951571" y="381365"/>
                  <a:pt x="965565" y="388362"/>
                </a:cubicBezTo>
                <a:cubicBezTo>
                  <a:pt x="974101" y="413974"/>
                  <a:pt x="976704" y="430991"/>
                  <a:pt x="997051" y="451340"/>
                </a:cubicBezTo>
                <a:cubicBezTo>
                  <a:pt x="1005970" y="460260"/>
                  <a:pt x="1018041" y="465335"/>
                  <a:pt x="1028536" y="472333"/>
                </a:cubicBezTo>
                <a:cubicBezTo>
                  <a:pt x="1049642" y="556759"/>
                  <a:pt x="1029874" y="470525"/>
                  <a:pt x="1049527" y="598288"/>
                </a:cubicBezTo>
                <a:cubicBezTo>
                  <a:pt x="1052239" y="615921"/>
                  <a:pt x="1053758" y="634065"/>
                  <a:pt x="1060022" y="650769"/>
                </a:cubicBezTo>
                <a:cubicBezTo>
                  <a:pt x="1064451" y="662581"/>
                  <a:pt x="1074016" y="671762"/>
                  <a:pt x="1081013" y="682258"/>
                </a:cubicBezTo>
                <a:cubicBezTo>
                  <a:pt x="1113822" y="813510"/>
                  <a:pt x="1071890" y="650325"/>
                  <a:pt x="1102003" y="755732"/>
                </a:cubicBezTo>
                <a:cubicBezTo>
                  <a:pt x="1105966" y="769603"/>
                  <a:pt x="1106816" y="784458"/>
                  <a:pt x="1112498" y="797717"/>
                </a:cubicBezTo>
                <a:cubicBezTo>
                  <a:pt x="1123457" y="823289"/>
                  <a:pt x="1146062" y="841780"/>
                  <a:pt x="1164975" y="860695"/>
                </a:cubicBezTo>
                <a:lnTo>
                  <a:pt x="1185965" y="923672"/>
                </a:lnTo>
                <a:cubicBezTo>
                  <a:pt x="1189463" y="934168"/>
                  <a:pt x="1190324" y="945955"/>
                  <a:pt x="1196461" y="955161"/>
                </a:cubicBezTo>
                <a:lnTo>
                  <a:pt x="1238442" y="1018139"/>
                </a:lnTo>
                <a:cubicBezTo>
                  <a:pt x="1241940" y="1028635"/>
                  <a:pt x="1241114" y="1041803"/>
                  <a:pt x="1248937" y="1049627"/>
                </a:cubicBezTo>
                <a:cubicBezTo>
                  <a:pt x="1253957" y="1054648"/>
                  <a:pt x="1322038" y="1070528"/>
                  <a:pt x="1322404" y="1070620"/>
                </a:cubicBezTo>
                <a:cubicBezTo>
                  <a:pt x="1359542" y="1095382"/>
                  <a:pt x="1361938" y="1094005"/>
                  <a:pt x="1395871" y="1133598"/>
                </a:cubicBezTo>
                <a:cubicBezTo>
                  <a:pt x="1404080" y="1143176"/>
                  <a:pt x="1409864" y="1154590"/>
                  <a:pt x="1416861" y="1165086"/>
                </a:cubicBezTo>
                <a:lnTo>
                  <a:pt x="1437852" y="1228064"/>
                </a:lnTo>
                <a:lnTo>
                  <a:pt x="1448347" y="1259553"/>
                </a:lnTo>
                <a:cubicBezTo>
                  <a:pt x="1451845" y="1284044"/>
                  <a:pt x="1448795" y="1310419"/>
                  <a:pt x="1458842" y="1333027"/>
                </a:cubicBezTo>
                <a:cubicBezTo>
                  <a:pt x="1463965" y="1344554"/>
                  <a:pt x="1482253" y="1344328"/>
                  <a:pt x="1490328" y="1354019"/>
                </a:cubicBezTo>
                <a:cubicBezTo>
                  <a:pt x="1500344" y="1366039"/>
                  <a:pt x="1505156" y="1381622"/>
                  <a:pt x="1511319" y="1396004"/>
                </a:cubicBezTo>
                <a:cubicBezTo>
                  <a:pt x="1515677" y="1406174"/>
                  <a:pt x="1514903" y="1418853"/>
                  <a:pt x="1521814" y="1427493"/>
                </a:cubicBezTo>
                <a:cubicBezTo>
                  <a:pt x="1529694" y="1437343"/>
                  <a:pt x="1543610" y="1440410"/>
                  <a:pt x="1553300" y="1448486"/>
                </a:cubicBezTo>
                <a:cubicBezTo>
                  <a:pt x="1564702" y="1457989"/>
                  <a:pt x="1574290" y="1469478"/>
                  <a:pt x="1584785" y="1479974"/>
                </a:cubicBezTo>
                <a:cubicBezTo>
                  <a:pt x="1588284" y="1490470"/>
                  <a:pt x="1588370" y="1502823"/>
                  <a:pt x="1595281" y="1511463"/>
                </a:cubicBezTo>
                <a:cubicBezTo>
                  <a:pt x="1603161" y="1521313"/>
                  <a:pt x="1617077" y="1524380"/>
                  <a:pt x="1626767" y="1532456"/>
                </a:cubicBezTo>
                <a:cubicBezTo>
                  <a:pt x="1707568" y="1599798"/>
                  <a:pt x="1611571" y="1532822"/>
                  <a:pt x="1689738" y="1584937"/>
                </a:cubicBezTo>
                <a:cubicBezTo>
                  <a:pt x="1693236" y="1595433"/>
                  <a:pt x="1694860" y="1606754"/>
                  <a:pt x="1700233" y="1616426"/>
                </a:cubicBezTo>
                <a:cubicBezTo>
                  <a:pt x="1731617" y="1672924"/>
                  <a:pt x="1735453" y="1672642"/>
                  <a:pt x="1773700" y="1710892"/>
                </a:cubicBezTo>
                <a:lnTo>
                  <a:pt x="1794691" y="1773870"/>
                </a:lnTo>
                <a:lnTo>
                  <a:pt x="1805186" y="1805359"/>
                </a:lnTo>
                <a:cubicBezTo>
                  <a:pt x="1801688" y="1843845"/>
                  <a:pt x="1809913" y="1885297"/>
                  <a:pt x="1794691" y="1920818"/>
                </a:cubicBezTo>
                <a:cubicBezTo>
                  <a:pt x="1786656" y="1939569"/>
                  <a:pt x="1762606" y="1951756"/>
                  <a:pt x="1742214" y="1952307"/>
                </a:cubicBezTo>
                <a:cubicBezTo>
                  <a:pt x="1630087" y="1955338"/>
                  <a:pt x="1518315" y="1938312"/>
                  <a:pt x="1406366" y="1931314"/>
                </a:cubicBezTo>
                <a:cubicBezTo>
                  <a:pt x="1381877" y="1927815"/>
                  <a:pt x="1357156" y="1925670"/>
                  <a:pt x="1332899" y="1920818"/>
                </a:cubicBezTo>
                <a:cubicBezTo>
                  <a:pt x="1297112" y="1913660"/>
                  <a:pt x="1222893" y="1894221"/>
                  <a:pt x="1185965" y="1878833"/>
                </a:cubicBezTo>
                <a:cubicBezTo>
                  <a:pt x="1164302" y="1869806"/>
                  <a:pt x="1144358" y="1857056"/>
                  <a:pt x="1122994" y="1847344"/>
                </a:cubicBezTo>
                <a:cubicBezTo>
                  <a:pt x="1105843" y="1839547"/>
                  <a:pt x="1086986" y="1835501"/>
                  <a:pt x="1070517" y="1826351"/>
                </a:cubicBezTo>
                <a:cubicBezTo>
                  <a:pt x="1055226" y="1817855"/>
                  <a:pt x="1042866" y="1804895"/>
                  <a:pt x="1028536" y="1794863"/>
                </a:cubicBezTo>
                <a:cubicBezTo>
                  <a:pt x="1007869" y="1780395"/>
                  <a:pt x="985967" y="1767717"/>
                  <a:pt x="965565" y="1752877"/>
                </a:cubicBezTo>
                <a:cubicBezTo>
                  <a:pt x="906588" y="1709980"/>
                  <a:pt x="839184" y="1647039"/>
                  <a:pt x="808136" y="1584937"/>
                </a:cubicBezTo>
                <a:cubicBezTo>
                  <a:pt x="794142" y="1556947"/>
                  <a:pt x="780880" y="1528579"/>
                  <a:pt x="766155" y="1500967"/>
                </a:cubicBezTo>
                <a:cubicBezTo>
                  <a:pt x="724543" y="1422938"/>
                  <a:pt x="722449" y="1435869"/>
                  <a:pt x="692688" y="1354019"/>
                </a:cubicBezTo>
                <a:cubicBezTo>
                  <a:pt x="665962" y="1280516"/>
                  <a:pt x="702781" y="1342719"/>
                  <a:pt x="661202" y="1259553"/>
                </a:cubicBezTo>
                <a:cubicBezTo>
                  <a:pt x="655561" y="1248270"/>
                  <a:pt x="645853" y="1239347"/>
                  <a:pt x="640212" y="1228064"/>
                </a:cubicBezTo>
                <a:cubicBezTo>
                  <a:pt x="635264" y="1218168"/>
                  <a:pt x="636147" y="1205578"/>
                  <a:pt x="629716" y="1196575"/>
                </a:cubicBezTo>
                <a:cubicBezTo>
                  <a:pt x="618213" y="1180470"/>
                  <a:pt x="600767" y="1169485"/>
                  <a:pt x="587735" y="1154590"/>
                </a:cubicBezTo>
                <a:cubicBezTo>
                  <a:pt x="551750" y="1113460"/>
                  <a:pt x="514873" y="1072871"/>
                  <a:pt x="482783" y="1028635"/>
                </a:cubicBezTo>
                <a:cubicBezTo>
                  <a:pt x="385335" y="894302"/>
                  <a:pt x="293739" y="755821"/>
                  <a:pt x="199410" y="619280"/>
                </a:cubicBezTo>
                <a:cubicBezTo>
                  <a:pt x="160798" y="563389"/>
                  <a:pt x="112687" y="512899"/>
                  <a:pt x="83962" y="451340"/>
                </a:cubicBezTo>
                <a:cubicBezTo>
                  <a:pt x="4396" y="280823"/>
                  <a:pt x="24542" y="350081"/>
                  <a:pt x="0" y="251911"/>
                </a:cubicBezTo>
                <a:cubicBezTo>
                  <a:pt x="6997" y="230918"/>
                  <a:pt x="2323" y="200814"/>
                  <a:pt x="20991" y="188933"/>
                </a:cubicBezTo>
                <a:cubicBezTo>
                  <a:pt x="149881" y="106904"/>
                  <a:pt x="97245" y="233047"/>
                  <a:pt x="125944" y="146948"/>
                </a:cubicBezTo>
                <a:cubicBezTo>
                  <a:pt x="129442" y="125956"/>
                  <a:pt x="127796" y="103419"/>
                  <a:pt x="136439" y="83971"/>
                </a:cubicBezTo>
                <a:cubicBezTo>
                  <a:pt x="140630" y="74540"/>
                  <a:pt x="186350" y="34392"/>
                  <a:pt x="199410" y="31489"/>
                </a:cubicBezTo>
                <a:cubicBezTo>
                  <a:pt x="219901" y="26935"/>
                  <a:pt x="241391" y="31489"/>
                  <a:pt x="262382" y="31489"/>
                </a:cubicBezTo>
              </a:path>
            </a:pathLst>
          </a:custGeom>
          <a:solidFill>
            <a:schemeClr val="bg1"/>
          </a:solidFill>
          <a:ln w="635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7" name="Freeform 16"/>
          <p:cNvSpPr/>
          <p:nvPr/>
        </p:nvSpPr>
        <p:spPr>
          <a:xfrm>
            <a:off x="1643071" y="4897188"/>
            <a:ext cx="309048" cy="235496"/>
          </a:xfrm>
          <a:custGeom>
            <a:avLst/>
            <a:gdLst>
              <a:gd name="connsiteX0" fmla="*/ 4686 w 309048"/>
              <a:gd name="connsiteY0" fmla="*/ 4570 h 235496"/>
              <a:gd name="connsiteX1" fmla="*/ 141124 w 309048"/>
              <a:gd name="connsiteY1" fmla="*/ 25562 h 235496"/>
              <a:gd name="connsiteX2" fmla="*/ 214591 w 309048"/>
              <a:gd name="connsiteY2" fmla="*/ 78044 h 235496"/>
              <a:gd name="connsiteX3" fmla="*/ 267067 w 309048"/>
              <a:gd name="connsiteY3" fmla="*/ 130525 h 235496"/>
              <a:gd name="connsiteX4" fmla="*/ 309048 w 309048"/>
              <a:gd name="connsiteY4" fmla="*/ 193503 h 235496"/>
              <a:gd name="connsiteX5" fmla="*/ 298553 w 309048"/>
              <a:gd name="connsiteY5" fmla="*/ 224991 h 235496"/>
              <a:gd name="connsiteX6" fmla="*/ 172610 w 309048"/>
              <a:gd name="connsiteY6" fmla="*/ 224991 h 235496"/>
              <a:gd name="connsiteX7" fmla="*/ 78153 w 309048"/>
              <a:gd name="connsiteY7" fmla="*/ 172510 h 235496"/>
              <a:gd name="connsiteX8" fmla="*/ 46667 w 309048"/>
              <a:gd name="connsiteY8" fmla="*/ 141021 h 235496"/>
              <a:gd name="connsiteX9" fmla="*/ 36171 w 309048"/>
              <a:gd name="connsiteY9" fmla="*/ 109532 h 235496"/>
              <a:gd name="connsiteX10" fmla="*/ 4686 w 309048"/>
              <a:gd name="connsiteY10" fmla="*/ 4570 h 23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048" h="235496">
                <a:moveTo>
                  <a:pt x="4686" y="4570"/>
                </a:moveTo>
                <a:cubicBezTo>
                  <a:pt x="22178" y="-9425"/>
                  <a:pt x="109313" y="11927"/>
                  <a:pt x="141124" y="25562"/>
                </a:cubicBezTo>
                <a:cubicBezTo>
                  <a:pt x="152020" y="30232"/>
                  <a:pt x="211255" y="75078"/>
                  <a:pt x="214591" y="78044"/>
                </a:cubicBezTo>
                <a:cubicBezTo>
                  <a:pt x="233080" y="94480"/>
                  <a:pt x="251403" y="111378"/>
                  <a:pt x="267067" y="130525"/>
                </a:cubicBezTo>
                <a:cubicBezTo>
                  <a:pt x="283042" y="150052"/>
                  <a:pt x="309048" y="193503"/>
                  <a:pt x="309048" y="193503"/>
                </a:cubicBezTo>
                <a:cubicBezTo>
                  <a:pt x="305550" y="203999"/>
                  <a:pt x="307192" y="218079"/>
                  <a:pt x="298553" y="224991"/>
                </a:cubicBezTo>
                <a:cubicBezTo>
                  <a:pt x="270439" y="247484"/>
                  <a:pt x="190265" y="227198"/>
                  <a:pt x="172610" y="224991"/>
                </a:cubicBezTo>
                <a:cubicBezTo>
                  <a:pt x="100433" y="176869"/>
                  <a:pt x="133571" y="190985"/>
                  <a:pt x="78153" y="172510"/>
                </a:cubicBezTo>
                <a:cubicBezTo>
                  <a:pt x="67658" y="162014"/>
                  <a:pt x="54900" y="153372"/>
                  <a:pt x="46667" y="141021"/>
                </a:cubicBezTo>
                <a:cubicBezTo>
                  <a:pt x="40530" y="131815"/>
                  <a:pt x="38571" y="120333"/>
                  <a:pt x="36171" y="109532"/>
                </a:cubicBezTo>
                <a:cubicBezTo>
                  <a:pt x="23375" y="51948"/>
                  <a:pt x="-12806" y="18565"/>
                  <a:pt x="4686" y="4570"/>
                </a:cubicBezTo>
                <a:close/>
              </a:path>
            </a:pathLst>
          </a:cu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a:off x="-1787185" y="993380"/>
            <a:ext cx="11250924" cy="0"/>
          </a:xfrm>
          <a:prstGeom prst="line">
            <a:avLst/>
          </a:prstGeom>
          <a:ln w="0">
            <a:solidFill>
              <a:srgbClr val="7F7F7F">
                <a:alpha val="35000"/>
              </a:srgbClr>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4253051" y="5132684"/>
            <a:ext cx="4572000" cy="646331"/>
          </a:xfrm>
          <a:prstGeom prst="rect">
            <a:avLst/>
          </a:prstGeom>
        </p:spPr>
        <p:txBody>
          <a:bodyPr>
            <a:spAutoFit/>
          </a:bodyPr>
          <a:lstStyle/>
          <a:p>
            <a:pPr algn="just"/>
            <a:r>
              <a:rPr lang="en-US" dirty="0" smtClean="0">
                <a:latin typeface="Arial"/>
                <a:cs typeface="Arial"/>
              </a:rPr>
              <a:t>Miyoko Chu</a:t>
            </a:r>
          </a:p>
          <a:p>
            <a:pPr algn="just"/>
            <a:r>
              <a:rPr lang="en-US" dirty="0" smtClean="0">
                <a:latin typeface="Arial"/>
                <a:cs typeface="Arial"/>
              </a:rPr>
              <a:t>Senior Director, Communications</a:t>
            </a:r>
          </a:p>
        </p:txBody>
      </p:sp>
    </p:spTree>
    <p:extLst>
      <p:ext uri="{BB962C8B-B14F-4D97-AF65-F5344CB8AC3E}">
        <p14:creationId xmlns:p14="http://schemas.microsoft.com/office/powerpoint/2010/main" val="171902587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1359" y="675389"/>
            <a:ext cx="8229600" cy="920749"/>
          </a:xfrm>
        </p:spPr>
        <p:txBody>
          <a:bodyPr>
            <a:normAutofit fontScale="90000"/>
          </a:bodyPr>
          <a:lstStyle/>
          <a:p>
            <a:pPr algn="l"/>
            <a:r>
              <a:rPr lang="en-US" dirty="0" smtClean="0">
                <a:solidFill>
                  <a:srgbClr val="FCDB01"/>
                </a:solidFill>
                <a:cs typeface="Arial"/>
              </a:rPr>
              <a:t>Building</a:t>
            </a:r>
            <a:br>
              <a:rPr lang="en-US" dirty="0" smtClean="0">
                <a:solidFill>
                  <a:srgbClr val="FCDB01"/>
                </a:solidFill>
                <a:cs typeface="Arial"/>
              </a:rPr>
            </a:br>
            <a:r>
              <a:rPr lang="en-US" sz="3800" dirty="0" smtClean="0">
                <a:solidFill>
                  <a:srgbClr val="FCDB01"/>
                </a:solidFill>
                <a:cs typeface="Arial"/>
              </a:rPr>
              <a:t>Merlin</a:t>
            </a:r>
            <a:endParaRPr lang="en-US" sz="3800" dirty="0">
              <a:solidFill>
                <a:srgbClr val="FFFF00"/>
              </a:solidFill>
            </a:endParaRPr>
          </a:p>
        </p:txBody>
      </p:sp>
      <p:grpSp>
        <p:nvGrpSpPr>
          <p:cNvPr id="19" name="Group 18"/>
          <p:cNvGrpSpPr/>
          <p:nvPr/>
        </p:nvGrpSpPr>
        <p:grpSpPr>
          <a:xfrm>
            <a:off x="4717526" y="2291588"/>
            <a:ext cx="2189949" cy="2189949"/>
            <a:chOff x="1935980" y="1923526"/>
            <a:chExt cx="2189949" cy="2189949"/>
          </a:xfrm>
          <a:solidFill>
            <a:schemeClr val="accent4">
              <a:lumMod val="50000"/>
            </a:schemeClr>
          </a:solidFill>
        </p:grpSpPr>
        <p:sp>
          <p:nvSpPr>
            <p:cNvPr id="29" name="Oval 28"/>
            <p:cNvSpPr/>
            <p:nvPr/>
          </p:nvSpPr>
          <p:spPr>
            <a:xfrm>
              <a:off x="1935980" y="1923526"/>
              <a:ext cx="2189949" cy="2189949"/>
            </a:xfrm>
            <a:prstGeom prst="ellipse">
              <a:avLst/>
            </a:prstGeom>
            <a:grpFill/>
            <a:ln w="25400" cap="flat" cmpd="sng" algn="ctr">
              <a:solidFill>
                <a:sysClr val="window" lastClr="FFFFFF">
                  <a:hueOff val="0"/>
                  <a:satOff val="0"/>
                  <a:lumOff val="0"/>
                  <a:alphaOff val="0"/>
                </a:sysClr>
              </a:solidFill>
              <a:prstDash val="solid"/>
            </a:ln>
            <a:effectLst/>
          </p:spPr>
        </p:sp>
        <p:sp>
          <p:nvSpPr>
            <p:cNvPr id="30" name="Oval 4"/>
            <p:cNvSpPr/>
            <p:nvPr/>
          </p:nvSpPr>
          <p:spPr>
            <a:xfrm>
              <a:off x="2256691" y="2244237"/>
              <a:ext cx="1548527" cy="1548527"/>
            </a:xfrm>
            <a:prstGeom prst="rect">
              <a:avLst/>
            </a:prstGeom>
            <a:grpFill/>
            <a:ln>
              <a:noFill/>
            </a:ln>
            <a:effectLst/>
          </p:spPr>
          <p:txBody>
            <a:bodyPr spcFirstLastPara="0" vert="horz" wrap="square" lIns="50800" tIns="50800" rIns="50800" bIns="50800" numCol="1" spcCol="1270" anchor="ctr" anchorCtr="0">
              <a:noAutofit/>
            </a:bodyPr>
            <a:lstStyle/>
            <a:p>
              <a:pPr marL="0" marR="0" lvl="0" indent="0" algn="ctr" defTabSz="1778000" eaLnBrk="1" fontAlgn="auto" latinLnBrk="0" hangingPunct="1">
                <a:lnSpc>
                  <a:spcPct val="90000"/>
                </a:lnSpc>
                <a:spcBef>
                  <a:spcPct val="0"/>
                </a:spcBef>
                <a:spcAft>
                  <a:spcPct val="35000"/>
                </a:spcAft>
                <a:buClrTx/>
                <a:buSzTx/>
                <a:buFontTx/>
                <a:buNone/>
                <a:tabLst/>
                <a:defRPr/>
              </a:pPr>
              <a:r>
                <a:rPr kumimoji="0" lang="en-US" sz="4000" b="1" i="0" u="none" strike="noStrike" kern="1200" cap="none" spc="0" normalizeH="0" baseline="0" noProof="0" dirty="0" smtClean="0">
                  <a:ln>
                    <a:noFill/>
                  </a:ln>
                  <a:solidFill>
                    <a:sysClr val="window" lastClr="FFFFFF"/>
                  </a:solidFill>
                  <a:effectLst/>
                  <a:uLnTx/>
                  <a:uFillTx/>
                  <a:latin typeface="Calibri"/>
                  <a:ea typeface="+mn-ea"/>
                  <a:cs typeface="+mn-cs"/>
                </a:rPr>
                <a:t>Merlin</a:t>
              </a:r>
              <a:endParaRPr kumimoji="0" lang="en-US" sz="4000" b="1" i="0" u="none" strike="noStrike" kern="1200" cap="none" spc="0" normalizeH="0" baseline="0" noProof="0" dirty="0">
                <a:ln>
                  <a:noFill/>
                </a:ln>
                <a:solidFill>
                  <a:sysClr val="window" lastClr="FFFFFF"/>
                </a:solidFill>
                <a:effectLst/>
                <a:uLnTx/>
                <a:uFillTx/>
                <a:latin typeface="Calibri"/>
                <a:ea typeface="+mn-ea"/>
                <a:cs typeface="+mn-cs"/>
              </a:endParaRPr>
            </a:p>
          </p:txBody>
        </p:sp>
      </p:grpSp>
      <p:grpSp>
        <p:nvGrpSpPr>
          <p:cNvPr id="20" name="Group 19"/>
          <p:cNvGrpSpPr/>
          <p:nvPr/>
        </p:nvGrpSpPr>
        <p:grpSpPr>
          <a:xfrm>
            <a:off x="6618785" y="616775"/>
            <a:ext cx="1616199" cy="1616199"/>
            <a:chOff x="3707198" y="38498"/>
            <a:chExt cx="1616199" cy="1616199"/>
          </a:xfrm>
        </p:grpSpPr>
        <p:sp>
          <p:nvSpPr>
            <p:cNvPr id="27" name="Oval 26"/>
            <p:cNvSpPr/>
            <p:nvPr/>
          </p:nvSpPr>
          <p:spPr>
            <a:xfrm>
              <a:off x="3707198" y="38498"/>
              <a:ext cx="1616199" cy="1616199"/>
            </a:xfrm>
            <a:prstGeom prst="ellipse">
              <a:avLst/>
            </a:prstGeom>
            <a:solidFill>
              <a:srgbClr val="4F81BD"/>
            </a:solidFill>
            <a:ln w="25400" cap="flat" cmpd="sng" algn="ctr">
              <a:solidFill>
                <a:sysClr val="window" lastClr="FFFFFF">
                  <a:hueOff val="0"/>
                  <a:satOff val="0"/>
                  <a:lumOff val="0"/>
                  <a:alphaOff val="0"/>
                </a:sysClr>
              </a:solidFill>
              <a:prstDash val="solid"/>
            </a:ln>
            <a:effectLst/>
          </p:spPr>
        </p:sp>
        <p:sp>
          <p:nvSpPr>
            <p:cNvPr id="28" name="Oval 6"/>
            <p:cNvSpPr/>
            <p:nvPr/>
          </p:nvSpPr>
          <p:spPr>
            <a:xfrm>
              <a:off x="3947043" y="288699"/>
              <a:ext cx="1142825" cy="1142825"/>
            </a:xfrm>
            <a:prstGeom prst="rect">
              <a:avLst/>
            </a:prstGeom>
            <a:noFill/>
            <a:ln>
              <a:noFill/>
            </a:ln>
            <a:effectLst/>
          </p:spPr>
          <p:txBody>
            <a:bodyPr spcFirstLastPara="0" vert="horz" wrap="square" lIns="17780" tIns="17780" rIns="17780" bIns="17780" numCol="1" spcCol="1270" anchor="ctr" anchorCtr="0">
              <a:noAutofit/>
            </a:bodyPr>
            <a:lstStyle/>
            <a:p>
              <a:pPr marL="0" marR="0" lvl="0" indent="0" algn="ctr" defTabSz="62230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smtClean="0">
                  <a:ln>
                    <a:noFill/>
                  </a:ln>
                  <a:solidFill>
                    <a:sysClr val="window" lastClr="FFFFFF"/>
                  </a:solidFill>
                  <a:effectLst/>
                  <a:uLnTx/>
                  <a:uFillTx/>
                  <a:latin typeface="Calibri"/>
                  <a:ea typeface="+mn-ea"/>
                  <a:cs typeface="+mn-cs"/>
                </a:rPr>
                <a:t>Machine learning</a:t>
              </a:r>
              <a:endParaRPr kumimoji="0" lang="en-US" sz="2400" b="1" i="0" u="none" strike="noStrike" kern="1200" cap="none" spc="0" normalizeH="0" baseline="0" noProof="0" dirty="0">
                <a:ln>
                  <a:noFill/>
                </a:ln>
                <a:solidFill>
                  <a:sysClr val="window" lastClr="FFFFFF"/>
                </a:solidFill>
                <a:effectLst/>
                <a:uLnTx/>
                <a:uFillTx/>
                <a:latin typeface="Calibri"/>
                <a:ea typeface="+mn-ea"/>
                <a:cs typeface="+mn-cs"/>
              </a:endParaRPr>
            </a:p>
          </p:txBody>
        </p:sp>
      </p:grpSp>
      <p:grpSp>
        <p:nvGrpSpPr>
          <p:cNvPr id="21" name="Group 20"/>
          <p:cNvGrpSpPr/>
          <p:nvPr/>
        </p:nvGrpSpPr>
        <p:grpSpPr>
          <a:xfrm>
            <a:off x="7014936" y="4161882"/>
            <a:ext cx="1616199" cy="1616199"/>
            <a:chOff x="3953461" y="3361531"/>
            <a:chExt cx="1616199" cy="1616199"/>
          </a:xfrm>
        </p:grpSpPr>
        <p:sp>
          <p:nvSpPr>
            <p:cNvPr id="25" name="Oval 24"/>
            <p:cNvSpPr/>
            <p:nvPr/>
          </p:nvSpPr>
          <p:spPr>
            <a:xfrm>
              <a:off x="3953461" y="3361531"/>
              <a:ext cx="1616199" cy="1616199"/>
            </a:xfrm>
            <a:prstGeom prst="ellipse">
              <a:avLst/>
            </a:prstGeom>
            <a:solidFill>
              <a:srgbClr val="9BBB59"/>
            </a:solidFill>
            <a:ln w="25400" cap="flat" cmpd="sng" algn="ctr">
              <a:solidFill>
                <a:sysClr val="window" lastClr="FFFFFF">
                  <a:hueOff val="0"/>
                  <a:satOff val="0"/>
                  <a:lumOff val="0"/>
                  <a:alphaOff val="0"/>
                </a:sysClr>
              </a:solidFill>
              <a:prstDash val="solid"/>
            </a:ln>
            <a:effectLst/>
          </p:spPr>
        </p:sp>
        <p:sp>
          <p:nvSpPr>
            <p:cNvPr id="26" name="Oval 8"/>
            <p:cNvSpPr/>
            <p:nvPr/>
          </p:nvSpPr>
          <p:spPr>
            <a:xfrm>
              <a:off x="4190148" y="3598218"/>
              <a:ext cx="1275784" cy="1142825"/>
            </a:xfrm>
            <a:prstGeom prst="rect">
              <a:avLst/>
            </a:prstGeom>
            <a:noFill/>
            <a:ln>
              <a:noFill/>
            </a:ln>
            <a:effectLst/>
          </p:spPr>
          <p:txBody>
            <a:bodyPr spcFirstLastPara="0" vert="horz" wrap="square" lIns="17780" tIns="17780" rIns="17780" bIns="17780" numCol="1" spcCol="1270" anchor="ctr" anchorCtr="0">
              <a:noAutofit/>
            </a:bodyPr>
            <a:lstStyle/>
            <a:p>
              <a:pPr marL="0" marR="0" lvl="0" indent="0" algn="ctr" defTabSz="622300" eaLnBrk="1" fontAlgn="auto" latinLnBrk="0" hangingPunct="1">
                <a:lnSpc>
                  <a:spcPct val="90000"/>
                </a:lnSpc>
                <a:spcBef>
                  <a:spcPct val="0"/>
                </a:spcBef>
                <a:spcAft>
                  <a:spcPct val="35000"/>
                </a:spcAft>
                <a:buClrTx/>
                <a:buSzTx/>
                <a:buFontTx/>
                <a:buNone/>
                <a:tabLst/>
                <a:defRPr/>
              </a:pPr>
              <a:r>
                <a:rPr lang="en-US" sz="2400" b="1" dirty="0" smtClean="0">
                  <a:solidFill>
                    <a:sysClr val="window" lastClr="FFFFFF"/>
                  </a:solidFill>
                  <a:latin typeface="Calibri"/>
                </a:rPr>
                <a:t>Photo identifier</a:t>
              </a:r>
              <a:endParaRPr kumimoji="0" lang="en-US" sz="2400" b="1" i="0" u="none" strike="noStrike" kern="1200" cap="none" spc="0" normalizeH="0" baseline="0" noProof="0" dirty="0" smtClean="0">
                <a:ln>
                  <a:noFill/>
                </a:ln>
                <a:solidFill>
                  <a:sysClr val="window" lastClr="FFFFFF"/>
                </a:solidFill>
                <a:effectLst/>
                <a:uLnTx/>
                <a:uFillTx/>
                <a:latin typeface="Calibri"/>
              </a:endParaRPr>
            </a:p>
          </p:txBody>
        </p:sp>
      </p:grpSp>
      <p:grpSp>
        <p:nvGrpSpPr>
          <p:cNvPr id="22" name="Group 21"/>
          <p:cNvGrpSpPr/>
          <p:nvPr/>
        </p:nvGrpSpPr>
        <p:grpSpPr>
          <a:xfrm>
            <a:off x="3306700" y="675389"/>
            <a:ext cx="1616199" cy="1616199"/>
            <a:chOff x="142616" y="3431082"/>
            <a:chExt cx="1616199" cy="1616199"/>
          </a:xfrm>
        </p:grpSpPr>
        <p:sp>
          <p:nvSpPr>
            <p:cNvPr id="23" name="Oval 22"/>
            <p:cNvSpPr/>
            <p:nvPr/>
          </p:nvSpPr>
          <p:spPr>
            <a:xfrm>
              <a:off x="142616" y="3431082"/>
              <a:ext cx="1616199" cy="1616199"/>
            </a:xfrm>
            <a:prstGeom prst="ellipse">
              <a:avLst/>
            </a:prstGeom>
            <a:solidFill>
              <a:srgbClr val="4BACC6"/>
            </a:solidFill>
            <a:ln w="25400" cap="flat" cmpd="sng" algn="ctr">
              <a:solidFill>
                <a:sysClr val="window" lastClr="FFFFFF">
                  <a:hueOff val="0"/>
                  <a:satOff val="0"/>
                  <a:lumOff val="0"/>
                  <a:alphaOff val="0"/>
                </a:sysClr>
              </a:solidFill>
              <a:prstDash val="solid"/>
            </a:ln>
            <a:effectLst/>
          </p:spPr>
        </p:sp>
        <p:sp>
          <p:nvSpPr>
            <p:cNvPr id="24" name="Oval 10"/>
            <p:cNvSpPr/>
            <p:nvPr/>
          </p:nvSpPr>
          <p:spPr>
            <a:xfrm>
              <a:off x="383263" y="3630782"/>
              <a:ext cx="1142825" cy="1142825"/>
            </a:xfrm>
            <a:prstGeom prst="rect">
              <a:avLst/>
            </a:prstGeom>
            <a:noFill/>
            <a:ln>
              <a:noFill/>
            </a:ln>
            <a:effectLst/>
          </p:spPr>
          <p:txBody>
            <a:bodyPr spcFirstLastPara="0" vert="horz" wrap="square" lIns="17780" tIns="17780" rIns="17780" bIns="17780" numCol="1" spcCol="1270" anchor="ctr" anchorCtr="0">
              <a:noAutofit/>
            </a:bodyPr>
            <a:lstStyle/>
            <a:p>
              <a:pPr marL="0" marR="0" lvl="0" indent="0" algn="ctr" defTabSz="62230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smtClean="0">
                  <a:ln>
                    <a:noFill/>
                  </a:ln>
                  <a:solidFill>
                    <a:sysClr val="window" lastClr="FFFFFF"/>
                  </a:solidFill>
                  <a:effectLst/>
                  <a:uLnTx/>
                  <a:uFillTx/>
                  <a:latin typeface="Calibri"/>
                  <a:ea typeface="+mn-ea"/>
                  <a:cs typeface="+mn-cs"/>
                </a:rPr>
                <a:t>eBird</a:t>
              </a:r>
              <a:r>
                <a:rPr kumimoji="0" lang="en-US" sz="1400" b="1" i="0" u="none" strike="noStrike" kern="1200" cap="none" spc="0" normalizeH="0" baseline="0" noProof="0" dirty="0" smtClean="0">
                  <a:ln>
                    <a:noFill/>
                  </a:ln>
                  <a:solidFill>
                    <a:sysClr val="window" lastClr="FFFFFF"/>
                  </a:solidFill>
                  <a:effectLst/>
                  <a:uLnTx/>
                  <a:uFillTx/>
                  <a:latin typeface="Calibri"/>
                  <a:ea typeface="+mn-ea"/>
                  <a:cs typeface="+mn-cs"/>
                </a:rPr>
                <a:t> </a:t>
              </a:r>
            </a:p>
          </p:txBody>
        </p:sp>
      </p:grpSp>
      <p:grpSp>
        <p:nvGrpSpPr>
          <p:cNvPr id="31" name="Group 30"/>
          <p:cNvGrpSpPr/>
          <p:nvPr/>
        </p:nvGrpSpPr>
        <p:grpSpPr>
          <a:xfrm rot="19132437">
            <a:off x="4535220" y="1973575"/>
            <a:ext cx="549507" cy="700844"/>
            <a:chOff x="2554805" y="1539983"/>
            <a:chExt cx="549507" cy="563911"/>
          </a:xfrm>
        </p:grpSpPr>
        <p:sp>
          <p:nvSpPr>
            <p:cNvPr id="32" name="Right Arrow 31"/>
            <p:cNvSpPr/>
            <p:nvPr/>
          </p:nvSpPr>
          <p:spPr>
            <a:xfrm rot="5400000">
              <a:off x="2566825" y="1566406"/>
              <a:ext cx="525468" cy="549507"/>
            </a:xfrm>
            <a:prstGeom prst="rightArrow">
              <a:avLst>
                <a:gd name="adj1" fmla="val 60000"/>
                <a:gd name="adj2" fmla="val 50000"/>
              </a:avLst>
            </a:prstGeom>
            <a:solidFill>
              <a:schemeClr val="accent4"/>
            </a:solidFill>
          </p:spPr>
          <p:style>
            <a:lnRef idx="0">
              <a:schemeClr val="accent2">
                <a:tint val="60000"/>
                <a:hueOff val="0"/>
                <a:satOff val="0"/>
                <a:lumOff val="0"/>
                <a:alphaOff val="0"/>
              </a:schemeClr>
            </a:lnRef>
            <a:fillRef idx="1">
              <a:scrgbClr r="0" g="0" b="0"/>
            </a:fillRef>
            <a:effectRef idx="0">
              <a:schemeClr val="accent2">
                <a:tint val="60000"/>
                <a:hueOff val="0"/>
                <a:satOff val="0"/>
                <a:lumOff val="0"/>
                <a:alphaOff val="0"/>
              </a:schemeClr>
            </a:effectRef>
            <a:fontRef idx="minor">
              <a:schemeClr val="lt1"/>
            </a:fontRef>
          </p:style>
        </p:sp>
        <p:sp>
          <p:nvSpPr>
            <p:cNvPr id="33" name="Right Arrow 4"/>
            <p:cNvSpPr/>
            <p:nvPr/>
          </p:nvSpPr>
          <p:spPr>
            <a:xfrm rot="5400000">
              <a:off x="2635485" y="1559044"/>
              <a:ext cx="367828" cy="3297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latin typeface="+mj-lt"/>
              </a:endParaRPr>
            </a:p>
          </p:txBody>
        </p:sp>
      </p:grpSp>
      <p:sp>
        <p:nvSpPr>
          <p:cNvPr id="39" name="Right Arrow 4"/>
          <p:cNvSpPr/>
          <p:nvPr/>
        </p:nvSpPr>
        <p:spPr>
          <a:xfrm rot="12625104">
            <a:off x="6686706" y="3986634"/>
            <a:ext cx="367828" cy="3297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latin typeface="+mj-lt"/>
            </a:endParaRPr>
          </a:p>
        </p:txBody>
      </p:sp>
      <p:grpSp>
        <p:nvGrpSpPr>
          <p:cNvPr id="40" name="Group 39"/>
          <p:cNvGrpSpPr/>
          <p:nvPr/>
        </p:nvGrpSpPr>
        <p:grpSpPr>
          <a:xfrm>
            <a:off x="3159941" y="4308613"/>
            <a:ext cx="1616199" cy="1616199"/>
            <a:chOff x="52857" y="3394095"/>
            <a:chExt cx="1616199" cy="1616199"/>
          </a:xfrm>
        </p:grpSpPr>
        <p:sp>
          <p:nvSpPr>
            <p:cNvPr id="41" name="Oval 40"/>
            <p:cNvSpPr/>
            <p:nvPr/>
          </p:nvSpPr>
          <p:spPr>
            <a:xfrm>
              <a:off x="52857" y="3394095"/>
              <a:ext cx="1616199" cy="1616199"/>
            </a:xfrm>
            <a:prstGeom prst="ellipse">
              <a:avLst/>
            </a:prstGeom>
            <a:solidFill>
              <a:srgbClr val="A6559E"/>
            </a:solidFill>
            <a:ln w="25400" cap="flat" cmpd="sng" algn="ctr">
              <a:solidFill>
                <a:sysClr val="window" lastClr="FFFFFF">
                  <a:hueOff val="0"/>
                  <a:satOff val="0"/>
                  <a:lumOff val="0"/>
                  <a:alphaOff val="0"/>
                </a:sysClr>
              </a:solidFill>
              <a:prstDash val="solid"/>
            </a:ln>
            <a:effectLst/>
          </p:spPr>
        </p:sp>
        <p:sp>
          <p:nvSpPr>
            <p:cNvPr id="42" name="Oval 10"/>
            <p:cNvSpPr/>
            <p:nvPr/>
          </p:nvSpPr>
          <p:spPr>
            <a:xfrm>
              <a:off x="199617" y="3640551"/>
              <a:ext cx="1383472" cy="1142825"/>
            </a:xfrm>
            <a:prstGeom prst="rect">
              <a:avLst/>
            </a:prstGeom>
            <a:noFill/>
            <a:ln>
              <a:noFill/>
            </a:ln>
            <a:effectLst/>
          </p:spPr>
          <p:txBody>
            <a:bodyPr spcFirstLastPara="0" vert="horz" wrap="square" lIns="17780" tIns="17780" rIns="17780" bIns="17780" numCol="1" spcCol="1270" anchor="ctr" anchorCtr="0">
              <a:noAutofit/>
            </a:bodyPr>
            <a:lstStyle/>
            <a:p>
              <a:pPr marL="0" marR="0" lvl="0" indent="0" algn="ctr" defTabSz="622300" eaLnBrk="1" fontAlgn="auto" latinLnBrk="0" hangingPunct="1">
                <a:lnSpc>
                  <a:spcPct val="90000"/>
                </a:lnSpc>
                <a:spcBef>
                  <a:spcPct val="0"/>
                </a:spcBef>
                <a:spcAft>
                  <a:spcPct val="35000"/>
                </a:spcAft>
                <a:buClrTx/>
                <a:buSzTx/>
                <a:buFontTx/>
                <a:buNone/>
                <a:tabLst/>
                <a:defRPr/>
              </a:pPr>
              <a:r>
                <a:rPr lang="en-US" sz="2400" b="1" dirty="0" smtClean="0">
                  <a:solidFill>
                    <a:sysClr val="window" lastClr="FFFFFF"/>
                  </a:solidFill>
                  <a:latin typeface="Calibri"/>
                </a:rPr>
                <a:t>Bird Attributes</a:t>
              </a:r>
              <a:endParaRPr kumimoji="0" lang="en-US" sz="2400" b="1" i="0" u="none" strike="noStrike" kern="1200" cap="none" spc="0" normalizeH="0" baseline="0" noProof="0" dirty="0">
                <a:ln>
                  <a:noFill/>
                </a:ln>
                <a:solidFill>
                  <a:sysClr val="window" lastClr="FFFFFF"/>
                </a:solidFill>
                <a:effectLst/>
                <a:uLnTx/>
                <a:uFillTx/>
                <a:latin typeface="Calibri"/>
              </a:endParaRPr>
            </a:p>
          </p:txBody>
        </p:sp>
      </p:grpSp>
      <p:grpSp>
        <p:nvGrpSpPr>
          <p:cNvPr id="49" name="Group 48"/>
          <p:cNvGrpSpPr/>
          <p:nvPr/>
        </p:nvGrpSpPr>
        <p:grpSpPr>
          <a:xfrm rot="7868670">
            <a:off x="6688919" y="3919249"/>
            <a:ext cx="549507" cy="700844"/>
            <a:chOff x="2554805" y="1539983"/>
            <a:chExt cx="549507" cy="563911"/>
          </a:xfrm>
        </p:grpSpPr>
        <p:sp>
          <p:nvSpPr>
            <p:cNvPr id="50" name="Right Arrow 49"/>
            <p:cNvSpPr/>
            <p:nvPr/>
          </p:nvSpPr>
          <p:spPr>
            <a:xfrm rot="5400000">
              <a:off x="2566825" y="1566406"/>
              <a:ext cx="525468" cy="549507"/>
            </a:xfrm>
            <a:prstGeom prst="rightArrow">
              <a:avLst>
                <a:gd name="adj1" fmla="val 60000"/>
                <a:gd name="adj2" fmla="val 50000"/>
              </a:avLst>
            </a:prstGeom>
            <a:solidFill>
              <a:schemeClr val="accent4"/>
            </a:solidFill>
          </p:spPr>
          <p:style>
            <a:lnRef idx="0">
              <a:schemeClr val="accent2">
                <a:tint val="60000"/>
                <a:hueOff val="0"/>
                <a:satOff val="0"/>
                <a:lumOff val="0"/>
                <a:alphaOff val="0"/>
              </a:schemeClr>
            </a:lnRef>
            <a:fillRef idx="1">
              <a:scrgbClr r="0" g="0" b="0"/>
            </a:fillRef>
            <a:effectRef idx="0">
              <a:schemeClr val="accent2">
                <a:tint val="60000"/>
                <a:hueOff val="0"/>
                <a:satOff val="0"/>
                <a:lumOff val="0"/>
                <a:alphaOff val="0"/>
              </a:schemeClr>
            </a:effectRef>
            <a:fontRef idx="minor">
              <a:schemeClr val="lt1"/>
            </a:fontRef>
          </p:style>
        </p:sp>
        <p:sp>
          <p:nvSpPr>
            <p:cNvPr id="51" name="Right Arrow 4"/>
            <p:cNvSpPr/>
            <p:nvPr/>
          </p:nvSpPr>
          <p:spPr>
            <a:xfrm rot="5400000">
              <a:off x="2635485" y="1559044"/>
              <a:ext cx="367828" cy="3297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latin typeface="+mj-lt"/>
              </a:endParaRPr>
            </a:p>
          </p:txBody>
        </p:sp>
      </p:grpSp>
      <p:grpSp>
        <p:nvGrpSpPr>
          <p:cNvPr id="52" name="Group 51"/>
          <p:cNvGrpSpPr/>
          <p:nvPr/>
        </p:nvGrpSpPr>
        <p:grpSpPr>
          <a:xfrm rot="13420530">
            <a:off x="4442773" y="3964042"/>
            <a:ext cx="549507" cy="700844"/>
            <a:chOff x="2554805" y="1539983"/>
            <a:chExt cx="549507" cy="563911"/>
          </a:xfrm>
        </p:grpSpPr>
        <p:sp>
          <p:nvSpPr>
            <p:cNvPr id="53" name="Right Arrow 52"/>
            <p:cNvSpPr/>
            <p:nvPr/>
          </p:nvSpPr>
          <p:spPr>
            <a:xfrm rot="5400000">
              <a:off x="2566825" y="1566406"/>
              <a:ext cx="525468" cy="549507"/>
            </a:xfrm>
            <a:prstGeom prst="rightArrow">
              <a:avLst>
                <a:gd name="adj1" fmla="val 60000"/>
                <a:gd name="adj2" fmla="val 50000"/>
              </a:avLst>
            </a:prstGeom>
            <a:solidFill>
              <a:schemeClr val="accent4"/>
            </a:solidFill>
          </p:spPr>
          <p:style>
            <a:lnRef idx="0">
              <a:schemeClr val="accent2">
                <a:tint val="60000"/>
                <a:hueOff val="0"/>
                <a:satOff val="0"/>
                <a:lumOff val="0"/>
                <a:alphaOff val="0"/>
              </a:schemeClr>
            </a:lnRef>
            <a:fillRef idx="1">
              <a:scrgbClr r="0" g="0" b="0"/>
            </a:fillRef>
            <a:effectRef idx="0">
              <a:schemeClr val="accent2">
                <a:tint val="60000"/>
                <a:hueOff val="0"/>
                <a:satOff val="0"/>
                <a:lumOff val="0"/>
                <a:alphaOff val="0"/>
              </a:schemeClr>
            </a:effectRef>
            <a:fontRef idx="minor">
              <a:schemeClr val="lt1"/>
            </a:fontRef>
          </p:style>
        </p:sp>
        <p:sp>
          <p:nvSpPr>
            <p:cNvPr id="54" name="Right Arrow 4"/>
            <p:cNvSpPr/>
            <p:nvPr/>
          </p:nvSpPr>
          <p:spPr>
            <a:xfrm rot="5400000">
              <a:off x="2635485" y="1559044"/>
              <a:ext cx="367828" cy="3297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latin typeface="+mj-lt"/>
              </a:endParaRPr>
            </a:p>
          </p:txBody>
        </p:sp>
      </p:grpSp>
      <p:grpSp>
        <p:nvGrpSpPr>
          <p:cNvPr id="55" name="Group 54"/>
          <p:cNvGrpSpPr/>
          <p:nvPr/>
        </p:nvGrpSpPr>
        <p:grpSpPr>
          <a:xfrm rot="2573967">
            <a:off x="6443922" y="1889884"/>
            <a:ext cx="549507" cy="739840"/>
            <a:chOff x="2487132" y="1539983"/>
            <a:chExt cx="549507" cy="595288"/>
          </a:xfrm>
        </p:grpSpPr>
        <p:sp>
          <p:nvSpPr>
            <p:cNvPr id="56" name="Right Arrow 55"/>
            <p:cNvSpPr/>
            <p:nvPr/>
          </p:nvSpPr>
          <p:spPr>
            <a:xfrm rot="5400000">
              <a:off x="2499152" y="1597783"/>
              <a:ext cx="525468" cy="549507"/>
            </a:xfrm>
            <a:prstGeom prst="rightArrow">
              <a:avLst>
                <a:gd name="adj1" fmla="val 60000"/>
                <a:gd name="adj2" fmla="val 50000"/>
              </a:avLst>
            </a:prstGeom>
            <a:solidFill>
              <a:schemeClr val="accent4"/>
            </a:solidFill>
          </p:spPr>
          <p:style>
            <a:lnRef idx="0">
              <a:schemeClr val="accent2">
                <a:tint val="60000"/>
                <a:hueOff val="0"/>
                <a:satOff val="0"/>
                <a:lumOff val="0"/>
                <a:alphaOff val="0"/>
              </a:schemeClr>
            </a:lnRef>
            <a:fillRef idx="1">
              <a:scrgbClr r="0" g="0" b="0"/>
            </a:fillRef>
            <a:effectRef idx="0">
              <a:schemeClr val="accent2">
                <a:tint val="60000"/>
                <a:hueOff val="0"/>
                <a:satOff val="0"/>
                <a:lumOff val="0"/>
                <a:alphaOff val="0"/>
              </a:schemeClr>
            </a:effectRef>
            <a:fontRef idx="minor">
              <a:schemeClr val="lt1"/>
            </a:fontRef>
          </p:style>
        </p:sp>
        <p:sp>
          <p:nvSpPr>
            <p:cNvPr id="57" name="Right Arrow 4"/>
            <p:cNvSpPr/>
            <p:nvPr/>
          </p:nvSpPr>
          <p:spPr>
            <a:xfrm rot="5400000">
              <a:off x="2635485" y="1559044"/>
              <a:ext cx="367828" cy="3297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latin typeface="+mj-lt"/>
              </a:endParaRPr>
            </a:p>
          </p:txBody>
        </p:sp>
      </p:grpSp>
    </p:spTree>
    <p:extLst>
      <p:ext uri="{BB962C8B-B14F-4D97-AF65-F5344CB8AC3E}">
        <p14:creationId xmlns:p14="http://schemas.microsoft.com/office/powerpoint/2010/main" val="23067043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300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000" fill="hold"/>
                                        <p:tgtEl>
                                          <p:spTgt spid="22"/>
                                        </p:tgtEl>
                                        <p:attrNameLst>
                                          <p:attrName>ppt_x</p:attrName>
                                        </p:attrNameLst>
                                      </p:cBhvr>
                                      <p:tavLst>
                                        <p:tav tm="0">
                                          <p:val>
                                            <p:strVal val="0-#ppt_w/2"/>
                                          </p:val>
                                        </p:tav>
                                        <p:tav tm="100000">
                                          <p:val>
                                            <p:strVal val="#ppt_x"/>
                                          </p:val>
                                        </p:tav>
                                      </p:tavLst>
                                    </p:anim>
                                    <p:anim calcmode="lin" valueType="num">
                                      <p:cBhvr additive="base">
                                        <p:cTn id="8" dur="20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300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2000" fill="hold"/>
                                        <p:tgtEl>
                                          <p:spTgt spid="31"/>
                                        </p:tgtEl>
                                        <p:attrNameLst>
                                          <p:attrName>ppt_x</p:attrName>
                                        </p:attrNameLst>
                                      </p:cBhvr>
                                      <p:tavLst>
                                        <p:tav tm="0">
                                          <p:val>
                                            <p:strVal val="0-#ppt_w/2"/>
                                          </p:val>
                                        </p:tav>
                                        <p:tav tm="100000">
                                          <p:val>
                                            <p:strVal val="#ppt_x"/>
                                          </p:val>
                                        </p:tav>
                                      </p:tavLst>
                                    </p:anim>
                                    <p:anim calcmode="lin" valueType="num">
                                      <p:cBhvr additive="base">
                                        <p:cTn id="12" dur="20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nodeType="clickEffect">
                                  <p:stCondLst>
                                    <p:cond delay="300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2000" fill="hold"/>
                                        <p:tgtEl>
                                          <p:spTgt spid="20"/>
                                        </p:tgtEl>
                                        <p:attrNameLst>
                                          <p:attrName>ppt_x</p:attrName>
                                        </p:attrNameLst>
                                      </p:cBhvr>
                                      <p:tavLst>
                                        <p:tav tm="0">
                                          <p:val>
                                            <p:strVal val="1+#ppt_w/2"/>
                                          </p:val>
                                        </p:tav>
                                        <p:tav tm="100000">
                                          <p:val>
                                            <p:strVal val="#ppt_x"/>
                                          </p:val>
                                        </p:tav>
                                      </p:tavLst>
                                    </p:anim>
                                    <p:anim calcmode="lin" valueType="num">
                                      <p:cBhvr additive="base">
                                        <p:cTn id="18" dur="2000" fill="hold"/>
                                        <p:tgtEl>
                                          <p:spTgt spid="20"/>
                                        </p:tgtEl>
                                        <p:attrNameLst>
                                          <p:attrName>ppt_y</p:attrName>
                                        </p:attrNameLst>
                                      </p:cBhvr>
                                      <p:tavLst>
                                        <p:tav tm="0">
                                          <p:val>
                                            <p:strVal val="0-#ppt_h/2"/>
                                          </p:val>
                                        </p:tav>
                                        <p:tav tm="100000">
                                          <p:val>
                                            <p:strVal val="#ppt_y"/>
                                          </p:val>
                                        </p:tav>
                                      </p:tavLst>
                                    </p:anim>
                                  </p:childTnLst>
                                </p:cTn>
                              </p:par>
                              <p:par>
                                <p:cTn id="19" presetID="2" presetClass="entr" presetSubtype="3" fill="hold" nodeType="withEffect">
                                  <p:stCondLst>
                                    <p:cond delay="3000"/>
                                  </p:stCondLst>
                                  <p:childTnLst>
                                    <p:set>
                                      <p:cBhvr>
                                        <p:cTn id="20" dur="1" fill="hold">
                                          <p:stCondLst>
                                            <p:cond delay="0"/>
                                          </p:stCondLst>
                                        </p:cTn>
                                        <p:tgtEl>
                                          <p:spTgt spid="55"/>
                                        </p:tgtEl>
                                        <p:attrNameLst>
                                          <p:attrName>style.visibility</p:attrName>
                                        </p:attrNameLst>
                                      </p:cBhvr>
                                      <p:to>
                                        <p:strVal val="visible"/>
                                      </p:to>
                                    </p:set>
                                    <p:anim calcmode="lin" valueType="num">
                                      <p:cBhvr additive="base">
                                        <p:cTn id="21" dur="2000" fill="hold"/>
                                        <p:tgtEl>
                                          <p:spTgt spid="55"/>
                                        </p:tgtEl>
                                        <p:attrNameLst>
                                          <p:attrName>ppt_x</p:attrName>
                                        </p:attrNameLst>
                                      </p:cBhvr>
                                      <p:tavLst>
                                        <p:tav tm="0">
                                          <p:val>
                                            <p:strVal val="1+#ppt_w/2"/>
                                          </p:val>
                                        </p:tav>
                                        <p:tav tm="100000">
                                          <p:val>
                                            <p:strVal val="#ppt_x"/>
                                          </p:val>
                                        </p:tav>
                                      </p:tavLst>
                                    </p:anim>
                                    <p:anim calcmode="lin" valueType="num">
                                      <p:cBhvr additive="base">
                                        <p:cTn id="22" dur="2000" fill="hold"/>
                                        <p:tgtEl>
                                          <p:spTgt spid="55"/>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2" fill="hold" nodeType="clickEffect">
                                  <p:stCondLst>
                                    <p:cond delay="300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2000" fill="hold"/>
                                        <p:tgtEl>
                                          <p:spTgt spid="40"/>
                                        </p:tgtEl>
                                        <p:attrNameLst>
                                          <p:attrName>ppt_x</p:attrName>
                                        </p:attrNameLst>
                                      </p:cBhvr>
                                      <p:tavLst>
                                        <p:tav tm="0">
                                          <p:val>
                                            <p:strVal val="0-#ppt_w/2"/>
                                          </p:val>
                                        </p:tav>
                                        <p:tav tm="100000">
                                          <p:val>
                                            <p:strVal val="#ppt_x"/>
                                          </p:val>
                                        </p:tav>
                                      </p:tavLst>
                                    </p:anim>
                                    <p:anim calcmode="lin" valueType="num">
                                      <p:cBhvr additive="base">
                                        <p:cTn id="28" dur="2000" fill="hold"/>
                                        <p:tgtEl>
                                          <p:spTgt spid="40"/>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300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2000" fill="hold"/>
                                        <p:tgtEl>
                                          <p:spTgt spid="52"/>
                                        </p:tgtEl>
                                        <p:attrNameLst>
                                          <p:attrName>ppt_x</p:attrName>
                                        </p:attrNameLst>
                                      </p:cBhvr>
                                      <p:tavLst>
                                        <p:tav tm="0">
                                          <p:val>
                                            <p:strVal val="0-#ppt_w/2"/>
                                          </p:val>
                                        </p:tav>
                                        <p:tav tm="100000">
                                          <p:val>
                                            <p:strVal val="#ppt_x"/>
                                          </p:val>
                                        </p:tav>
                                      </p:tavLst>
                                    </p:anim>
                                    <p:anim calcmode="lin" valueType="num">
                                      <p:cBhvr additive="base">
                                        <p:cTn id="32" dur="20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nodeType="clickEffect">
                                  <p:stCondLst>
                                    <p:cond delay="300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2000" fill="hold"/>
                                        <p:tgtEl>
                                          <p:spTgt spid="21"/>
                                        </p:tgtEl>
                                        <p:attrNameLst>
                                          <p:attrName>ppt_x</p:attrName>
                                        </p:attrNameLst>
                                      </p:cBhvr>
                                      <p:tavLst>
                                        <p:tav tm="0">
                                          <p:val>
                                            <p:strVal val="1+#ppt_w/2"/>
                                          </p:val>
                                        </p:tav>
                                        <p:tav tm="100000">
                                          <p:val>
                                            <p:strVal val="#ppt_x"/>
                                          </p:val>
                                        </p:tav>
                                      </p:tavLst>
                                    </p:anim>
                                    <p:anim calcmode="lin" valueType="num">
                                      <p:cBhvr additive="base">
                                        <p:cTn id="38" dur="2000" fill="hold"/>
                                        <p:tgtEl>
                                          <p:spTgt spid="21"/>
                                        </p:tgtEl>
                                        <p:attrNameLst>
                                          <p:attrName>ppt_y</p:attrName>
                                        </p:attrNameLst>
                                      </p:cBhvr>
                                      <p:tavLst>
                                        <p:tav tm="0">
                                          <p:val>
                                            <p:strVal val="1+#ppt_h/2"/>
                                          </p:val>
                                        </p:tav>
                                        <p:tav tm="100000">
                                          <p:val>
                                            <p:strVal val="#ppt_y"/>
                                          </p:val>
                                        </p:tav>
                                      </p:tavLst>
                                    </p:anim>
                                  </p:childTnLst>
                                </p:cTn>
                              </p:par>
                              <p:par>
                                <p:cTn id="39" presetID="2" presetClass="entr" presetSubtype="6" fill="hold" nodeType="withEffect">
                                  <p:stCondLst>
                                    <p:cond delay="3000"/>
                                  </p:stCondLst>
                                  <p:childTnLst>
                                    <p:set>
                                      <p:cBhvr>
                                        <p:cTn id="40" dur="1" fill="hold">
                                          <p:stCondLst>
                                            <p:cond delay="0"/>
                                          </p:stCondLst>
                                        </p:cTn>
                                        <p:tgtEl>
                                          <p:spTgt spid="49"/>
                                        </p:tgtEl>
                                        <p:attrNameLst>
                                          <p:attrName>style.visibility</p:attrName>
                                        </p:attrNameLst>
                                      </p:cBhvr>
                                      <p:to>
                                        <p:strVal val="visible"/>
                                      </p:to>
                                    </p:set>
                                    <p:anim calcmode="lin" valueType="num">
                                      <p:cBhvr additive="base">
                                        <p:cTn id="41" dur="2000" fill="hold"/>
                                        <p:tgtEl>
                                          <p:spTgt spid="49"/>
                                        </p:tgtEl>
                                        <p:attrNameLst>
                                          <p:attrName>ppt_x</p:attrName>
                                        </p:attrNameLst>
                                      </p:cBhvr>
                                      <p:tavLst>
                                        <p:tav tm="0">
                                          <p:val>
                                            <p:strVal val="1+#ppt_w/2"/>
                                          </p:val>
                                        </p:tav>
                                        <p:tav tm="100000">
                                          <p:val>
                                            <p:strVal val="#ppt_x"/>
                                          </p:val>
                                        </p:tav>
                                      </p:tavLst>
                                    </p:anim>
                                    <p:anim calcmode="lin" valueType="num">
                                      <p:cBhvr additive="base">
                                        <p:cTn id="42" dur="20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3600"/>
            <a:ext cx="8229600" cy="1143000"/>
          </a:xfrm>
        </p:spPr>
        <p:txBody>
          <a:bodyPr/>
          <a:lstStyle/>
          <a:p>
            <a:r>
              <a:rPr lang="en-US" dirty="0" smtClean="0">
                <a:solidFill>
                  <a:srgbClr val="FFFF00"/>
                </a:solidFill>
              </a:rPr>
              <a:t>So What?</a:t>
            </a:r>
            <a:endParaRPr lang="en-US" dirty="0">
              <a:solidFill>
                <a:srgbClr val="FFFF00"/>
              </a:solidFill>
            </a:endParaRPr>
          </a:p>
        </p:txBody>
      </p:sp>
    </p:spTree>
    <p:extLst>
      <p:ext uri="{BB962C8B-B14F-4D97-AF65-F5344CB8AC3E}">
        <p14:creationId xmlns:p14="http://schemas.microsoft.com/office/powerpoint/2010/main" val="3114735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7" name="Picture 6"/>
          <p:cNvPicPr>
            <a:picLocks noChangeAspect="1"/>
          </p:cNvPicPr>
          <p:nvPr/>
        </p:nvPicPr>
        <p:blipFill>
          <a:blip r:embed="rId3"/>
          <a:stretch>
            <a:fillRect/>
          </a:stretch>
        </p:blipFill>
        <p:spPr>
          <a:xfrm>
            <a:off x="4967386" y="913176"/>
            <a:ext cx="4176614" cy="6858000"/>
          </a:xfrm>
          <a:prstGeom prst="rect">
            <a:avLst/>
          </a:prstGeom>
        </p:spPr>
      </p:pic>
      <p:pic>
        <p:nvPicPr>
          <p:cNvPr id="5" name="Picture 4"/>
          <p:cNvPicPr>
            <a:picLocks noChangeAspect="1"/>
          </p:cNvPicPr>
          <p:nvPr/>
        </p:nvPicPr>
        <p:blipFill>
          <a:blip r:embed="rId4"/>
          <a:stretch>
            <a:fillRect/>
          </a:stretch>
        </p:blipFill>
        <p:spPr>
          <a:xfrm>
            <a:off x="310429" y="1544356"/>
            <a:ext cx="4985727" cy="2780107"/>
          </a:xfrm>
          <a:prstGeom prst="rect">
            <a:avLst/>
          </a:prstGeom>
        </p:spPr>
      </p:pic>
      <p:pic>
        <p:nvPicPr>
          <p:cNvPr id="6" name="Picture 5"/>
          <p:cNvPicPr>
            <a:picLocks noChangeAspect="1"/>
          </p:cNvPicPr>
          <p:nvPr/>
        </p:nvPicPr>
        <p:blipFill>
          <a:blip r:embed="rId5"/>
          <a:stretch>
            <a:fillRect/>
          </a:stretch>
        </p:blipFill>
        <p:spPr>
          <a:xfrm>
            <a:off x="1370288" y="3280714"/>
            <a:ext cx="1197910" cy="760350"/>
          </a:xfrm>
          <a:prstGeom prst="rect">
            <a:avLst/>
          </a:prstGeom>
        </p:spPr>
      </p:pic>
      <p:sp>
        <p:nvSpPr>
          <p:cNvPr id="8" name="Rectangle 7"/>
          <p:cNvSpPr/>
          <p:nvPr/>
        </p:nvSpPr>
        <p:spPr>
          <a:xfrm rot="5400000">
            <a:off x="2645502" y="3074525"/>
            <a:ext cx="4633557" cy="7517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39651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3"/>
          <a:srcRect l="-13231" r="-13231"/>
          <a:stretch>
            <a:fillRect/>
          </a:stretch>
        </p:blipFill>
        <p:spPr>
          <a:xfrm>
            <a:off x="-1227944" y="501214"/>
            <a:ext cx="11660239" cy="6412682"/>
          </a:xfrm>
        </p:spPr>
      </p:pic>
      <p:sp>
        <p:nvSpPr>
          <p:cNvPr id="6" name="Rectangle 5"/>
          <p:cNvSpPr/>
          <p:nvPr/>
        </p:nvSpPr>
        <p:spPr>
          <a:xfrm rot="10800000">
            <a:off x="-314163" y="6653753"/>
            <a:ext cx="10148226" cy="7517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41363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3"/>
          <a:srcRect t="-4407" b="-4407"/>
          <a:stretch>
            <a:fillRect/>
          </a:stretch>
        </p:blipFill>
        <p:spPr>
          <a:xfrm>
            <a:off x="0" y="656981"/>
            <a:ext cx="9874974" cy="5430855"/>
          </a:xfrm>
        </p:spPr>
      </p:pic>
      <p:sp>
        <p:nvSpPr>
          <p:cNvPr id="6" name="Diamond 5"/>
          <p:cNvSpPr/>
          <p:nvPr/>
        </p:nvSpPr>
        <p:spPr>
          <a:xfrm>
            <a:off x="3794038" y="3799650"/>
            <a:ext cx="236143" cy="377864"/>
          </a:xfrm>
          <a:prstGeom prst="diamond">
            <a:avLst/>
          </a:prstGeom>
          <a:solidFill>
            <a:srgbClr val="40A70C"/>
          </a:solidFill>
          <a:ln>
            <a:solidFill>
              <a:schemeClr val="bg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13030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3"/>
          <a:stretch>
            <a:fillRect/>
          </a:stretch>
        </p:blipFill>
        <p:spPr>
          <a:xfrm>
            <a:off x="-1" y="978378"/>
            <a:ext cx="9729112" cy="5151217"/>
          </a:xfrm>
          <a:prstGeom prst="rect">
            <a:avLst/>
          </a:prstGeom>
        </p:spPr>
      </p:pic>
      <p:sp>
        <p:nvSpPr>
          <p:cNvPr id="6" name="Rectangle 5"/>
          <p:cNvSpPr/>
          <p:nvPr/>
        </p:nvSpPr>
        <p:spPr>
          <a:xfrm>
            <a:off x="5121687" y="2880196"/>
            <a:ext cx="818633" cy="887964"/>
          </a:xfrm>
          <a:prstGeom prst="rect">
            <a:avLst/>
          </a:prstGeom>
          <a:noFill/>
          <a:ln w="508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521378" y="1888502"/>
            <a:ext cx="818633" cy="887964"/>
          </a:xfrm>
          <a:prstGeom prst="rect">
            <a:avLst/>
          </a:prstGeom>
          <a:noFill/>
          <a:ln w="508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56945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Content Placeholder 2"/>
          <p:cNvPicPr>
            <a:picLocks noGrp="1" noChangeAspect="1"/>
          </p:cNvPicPr>
          <p:nvPr>
            <p:ph idx="1"/>
          </p:nvPr>
        </p:nvPicPr>
        <p:blipFill>
          <a:blip r:embed="rId3"/>
          <a:srcRect t="941" b="941"/>
          <a:stretch>
            <a:fillRect/>
          </a:stretch>
        </p:blipFill>
        <p:spPr>
          <a:xfrm>
            <a:off x="1" y="1134239"/>
            <a:ext cx="9217110" cy="5069055"/>
          </a:xfrm>
        </p:spPr>
      </p:pic>
      <p:sp>
        <p:nvSpPr>
          <p:cNvPr id="6" name="TextBox 5"/>
          <p:cNvSpPr txBox="1"/>
          <p:nvPr/>
        </p:nvSpPr>
        <p:spPr>
          <a:xfrm>
            <a:off x="787146" y="1930638"/>
            <a:ext cx="1007545" cy="323165"/>
          </a:xfrm>
          <a:prstGeom prst="rect">
            <a:avLst/>
          </a:prstGeom>
          <a:solidFill>
            <a:schemeClr val="tx1"/>
          </a:solidFill>
        </p:spPr>
        <p:txBody>
          <a:bodyPr wrap="square" rtlCol="0">
            <a:spAutoFit/>
          </a:bodyPr>
          <a:lstStyle/>
          <a:p>
            <a:r>
              <a:rPr lang="en-US" sz="1500" b="1" dirty="0" smtClean="0">
                <a:solidFill>
                  <a:schemeClr val="bg1"/>
                </a:solidFill>
              </a:rPr>
              <a:t>July 1 </a:t>
            </a:r>
            <a:endParaRPr lang="en-US" sz="1500" b="1" dirty="0">
              <a:solidFill>
                <a:schemeClr val="bg1"/>
              </a:solidFill>
            </a:endParaRPr>
          </a:p>
        </p:txBody>
      </p:sp>
      <p:sp>
        <p:nvSpPr>
          <p:cNvPr id="7" name="TextBox 6"/>
          <p:cNvSpPr txBox="1"/>
          <p:nvPr/>
        </p:nvSpPr>
        <p:spPr>
          <a:xfrm>
            <a:off x="2587303" y="1934738"/>
            <a:ext cx="2838750" cy="323165"/>
          </a:xfrm>
          <a:prstGeom prst="rect">
            <a:avLst/>
          </a:prstGeom>
          <a:solidFill>
            <a:schemeClr val="tx1"/>
          </a:solidFill>
        </p:spPr>
        <p:txBody>
          <a:bodyPr wrap="square" rtlCol="0">
            <a:spAutoFit/>
          </a:bodyPr>
          <a:lstStyle/>
          <a:p>
            <a:r>
              <a:rPr lang="en-US" sz="1500" b="1" dirty="0" smtClean="0">
                <a:solidFill>
                  <a:schemeClr val="bg1"/>
                </a:solidFill>
              </a:rPr>
              <a:t>Washington, D.C. </a:t>
            </a:r>
            <a:endParaRPr lang="en-US" sz="1500" b="1" dirty="0">
              <a:solidFill>
                <a:schemeClr val="bg1"/>
              </a:solidFill>
            </a:endParaRPr>
          </a:p>
        </p:txBody>
      </p:sp>
      <p:sp>
        <p:nvSpPr>
          <p:cNvPr id="8" name="TextBox 7"/>
          <p:cNvSpPr txBox="1"/>
          <p:nvPr/>
        </p:nvSpPr>
        <p:spPr>
          <a:xfrm>
            <a:off x="457200" y="2539153"/>
            <a:ext cx="2230023" cy="369332"/>
          </a:xfrm>
          <a:prstGeom prst="rect">
            <a:avLst/>
          </a:prstGeom>
          <a:solidFill>
            <a:schemeClr val="tx1"/>
          </a:solidFill>
        </p:spPr>
        <p:txBody>
          <a:bodyPr wrap="square" rtlCol="0">
            <a:spAutoFit/>
          </a:bodyPr>
          <a:lstStyle/>
          <a:p>
            <a:r>
              <a:rPr lang="en-US" b="1" dirty="0" smtClean="0">
                <a:solidFill>
                  <a:schemeClr val="bg1"/>
                </a:solidFill>
              </a:rPr>
              <a:t>Baltimore Oriole</a:t>
            </a:r>
            <a:endParaRPr lang="en-US" b="1" dirty="0">
              <a:solidFill>
                <a:schemeClr val="bg1"/>
              </a:solidFill>
            </a:endParaRPr>
          </a:p>
        </p:txBody>
      </p:sp>
      <p:pic>
        <p:nvPicPr>
          <p:cNvPr id="9" name="Picture 8"/>
          <p:cNvPicPr>
            <a:picLocks noChangeAspect="1"/>
          </p:cNvPicPr>
          <p:nvPr/>
        </p:nvPicPr>
        <p:blipFill>
          <a:blip r:embed="rId4"/>
          <a:stretch>
            <a:fillRect/>
          </a:stretch>
        </p:blipFill>
        <p:spPr>
          <a:xfrm>
            <a:off x="2149142" y="4826284"/>
            <a:ext cx="876322" cy="658533"/>
          </a:xfrm>
          <a:prstGeom prst="rect">
            <a:avLst/>
          </a:prstGeom>
        </p:spPr>
      </p:pic>
      <p:pic>
        <p:nvPicPr>
          <p:cNvPr id="10" name="Picture 9"/>
          <p:cNvPicPr>
            <a:picLocks noChangeAspect="1"/>
          </p:cNvPicPr>
          <p:nvPr/>
        </p:nvPicPr>
        <p:blipFill>
          <a:blip r:embed="rId5"/>
          <a:stretch>
            <a:fillRect/>
          </a:stretch>
        </p:blipFill>
        <p:spPr>
          <a:xfrm>
            <a:off x="519737" y="2908485"/>
            <a:ext cx="2471414" cy="1895347"/>
          </a:xfrm>
          <a:prstGeom prst="rect">
            <a:avLst/>
          </a:prstGeom>
        </p:spPr>
      </p:pic>
      <p:pic>
        <p:nvPicPr>
          <p:cNvPr id="11" name="Picture 10"/>
          <p:cNvPicPr>
            <a:picLocks noChangeAspect="1"/>
          </p:cNvPicPr>
          <p:nvPr/>
        </p:nvPicPr>
        <p:blipFill>
          <a:blip r:embed="rId6"/>
          <a:stretch>
            <a:fillRect/>
          </a:stretch>
        </p:blipFill>
        <p:spPr>
          <a:xfrm>
            <a:off x="1345129" y="4847991"/>
            <a:ext cx="828899" cy="636826"/>
          </a:xfrm>
          <a:prstGeom prst="rect">
            <a:avLst/>
          </a:prstGeom>
        </p:spPr>
      </p:pic>
      <p:pic>
        <p:nvPicPr>
          <p:cNvPr id="12" name="Picture 11"/>
          <p:cNvPicPr>
            <a:picLocks noChangeAspect="1"/>
          </p:cNvPicPr>
          <p:nvPr/>
        </p:nvPicPr>
        <p:blipFill>
          <a:blip r:embed="rId7"/>
          <a:stretch>
            <a:fillRect/>
          </a:stretch>
        </p:blipFill>
        <p:spPr>
          <a:xfrm>
            <a:off x="519737" y="4859232"/>
            <a:ext cx="825392" cy="644208"/>
          </a:xfrm>
          <a:prstGeom prst="rect">
            <a:avLst/>
          </a:prstGeom>
        </p:spPr>
      </p:pic>
      <p:sp>
        <p:nvSpPr>
          <p:cNvPr id="13" name="Rectangle 12"/>
          <p:cNvSpPr/>
          <p:nvPr/>
        </p:nvSpPr>
        <p:spPr>
          <a:xfrm>
            <a:off x="4165047" y="4803832"/>
            <a:ext cx="3029614" cy="30855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57200" y="5426301"/>
            <a:ext cx="2884260" cy="15427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57200" y="4704954"/>
            <a:ext cx="2884260" cy="15427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rot="5400000">
            <a:off x="883126" y="5118577"/>
            <a:ext cx="828749" cy="9525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rot="5400000">
            <a:off x="1688587" y="5095139"/>
            <a:ext cx="875625" cy="9525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rot="5400000">
            <a:off x="2600966" y="5095139"/>
            <a:ext cx="875625" cy="9525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257150" y="2967679"/>
            <a:ext cx="4658592" cy="1231106"/>
          </a:xfrm>
          <a:prstGeom prst="rect">
            <a:avLst/>
          </a:prstGeom>
          <a:solidFill>
            <a:schemeClr val="tx1"/>
          </a:solidFill>
        </p:spPr>
        <p:txBody>
          <a:bodyPr wrap="square" rtlCol="0">
            <a:spAutoFit/>
          </a:bodyPr>
          <a:lstStyle/>
          <a:p>
            <a:r>
              <a:rPr lang="en-US" sz="1300" dirty="0" smtClean="0">
                <a:solidFill>
                  <a:schemeClr val="bg1"/>
                </a:solidFill>
              </a:rPr>
              <a:t>Males are bright orange and black with some white edging on the wings. Females and immature males are yellowish-gray. Look and listen for orioles whistling from treetops in Eastern forests.</a:t>
            </a:r>
          </a:p>
          <a:p>
            <a:endParaRPr lang="en-US" sz="800" dirty="0">
              <a:solidFill>
                <a:schemeClr val="bg1"/>
              </a:solidFill>
            </a:endParaRPr>
          </a:p>
          <a:p>
            <a:r>
              <a:rPr lang="en-US" sz="1300" b="1" dirty="0" smtClean="0">
                <a:solidFill>
                  <a:schemeClr val="bg1"/>
                </a:solidFill>
              </a:rPr>
              <a:t>Size and Shape</a:t>
            </a:r>
          </a:p>
          <a:p>
            <a:endParaRPr lang="en-US" sz="200" b="1" dirty="0" smtClean="0">
              <a:solidFill>
                <a:schemeClr val="bg1"/>
              </a:solidFill>
            </a:endParaRPr>
          </a:p>
          <a:p>
            <a:r>
              <a:rPr lang="en-US" sz="1200" dirty="0" smtClean="0">
                <a:solidFill>
                  <a:schemeClr val="bg1"/>
                </a:solidFill>
              </a:rPr>
              <a:t>Slightly smaller than American Robin with a long, sharply pointed bill.</a:t>
            </a:r>
            <a:endParaRPr lang="en-US" sz="1200" dirty="0">
              <a:solidFill>
                <a:schemeClr val="bg1"/>
              </a:solidFill>
            </a:endParaRPr>
          </a:p>
        </p:txBody>
      </p:sp>
    </p:spTree>
    <p:extLst>
      <p:ext uri="{BB962C8B-B14F-4D97-AF65-F5344CB8AC3E}">
        <p14:creationId xmlns:p14="http://schemas.microsoft.com/office/powerpoint/2010/main" val="203452757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685800"/>
            <a:ext cx="2667000" cy="6096000"/>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dirty="0" smtClean="0">
                <a:solidFill>
                  <a:srgbClr val="FFFFFF"/>
                </a:solidFill>
              </a:rPr>
              <a:t>Art Munson - </a:t>
            </a:r>
            <a:r>
              <a:rPr lang="en-US" sz="1400" i="1" dirty="0" smtClean="0">
                <a:solidFill>
                  <a:srgbClr val="FFFFFF"/>
                </a:solidFill>
              </a:rPr>
              <a:t>CS</a:t>
            </a:r>
          </a:p>
          <a:p>
            <a:pPr>
              <a:lnSpc>
                <a:spcPct val="150000"/>
              </a:lnSpc>
            </a:pPr>
            <a:r>
              <a:rPr lang="en-US" sz="1400" dirty="0" smtClean="0">
                <a:solidFill>
                  <a:srgbClr val="FFFFFF"/>
                </a:solidFill>
              </a:rPr>
              <a:t>Daniel Fink - </a:t>
            </a:r>
            <a:r>
              <a:rPr lang="en-US" sz="1400" i="1" dirty="0" smtClean="0">
                <a:solidFill>
                  <a:srgbClr val="FFFFFF"/>
                </a:solidFill>
              </a:rPr>
              <a:t>ST</a:t>
            </a:r>
          </a:p>
          <a:p>
            <a:pPr>
              <a:lnSpc>
                <a:spcPct val="150000"/>
              </a:lnSpc>
            </a:pPr>
            <a:r>
              <a:rPr lang="en-US" sz="1400" dirty="0" smtClean="0">
                <a:solidFill>
                  <a:srgbClr val="FFFFFF"/>
                </a:solidFill>
              </a:rPr>
              <a:t>Wesley </a:t>
            </a:r>
            <a:r>
              <a:rPr lang="en-US" sz="1400" dirty="0" err="1" smtClean="0">
                <a:solidFill>
                  <a:srgbClr val="FFFFFF"/>
                </a:solidFill>
              </a:rPr>
              <a:t>Hochachka</a:t>
            </a:r>
            <a:r>
              <a:rPr lang="en-US" sz="1400" dirty="0" smtClean="0">
                <a:solidFill>
                  <a:srgbClr val="FFFFFF"/>
                </a:solidFill>
              </a:rPr>
              <a:t> - </a:t>
            </a:r>
            <a:r>
              <a:rPr lang="en-US" sz="1400" i="1" dirty="0" smtClean="0">
                <a:solidFill>
                  <a:srgbClr val="FFFFFF"/>
                </a:solidFill>
              </a:rPr>
              <a:t>EC</a:t>
            </a:r>
          </a:p>
          <a:p>
            <a:pPr algn="just">
              <a:lnSpc>
                <a:spcPct val="150000"/>
              </a:lnSpc>
            </a:pPr>
            <a:r>
              <a:rPr lang="en-US" sz="1400" dirty="0" smtClean="0">
                <a:solidFill>
                  <a:srgbClr val="FFFFFF"/>
                </a:solidFill>
              </a:rPr>
              <a:t>Denis </a:t>
            </a:r>
            <a:r>
              <a:rPr lang="en-US" sz="1400" dirty="0" err="1" smtClean="0">
                <a:solidFill>
                  <a:srgbClr val="FFFFFF"/>
                </a:solidFill>
              </a:rPr>
              <a:t>Lepage</a:t>
            </a:r>
            <a:r>
              <a:rPr lang="en-US" sz="1400" dirty="0" smtClean="0">
                <a:solidFill>
                  <a:srgbClr val="FFFFFF"/>
                </a:solidFill>
              </a:rPr>
              <a:t> - </a:t>
            </a:r>
            <a:r>
              <a:rPr lang="en-US" sz="1400" i="1" dirty="0" smtClean="0">
                <a:solidFill>
                  <a:srgbClr val="FFFFFF"/>
                </a:solidFill>
              </a:rPr>
              <a:t>IN</a:t>
            </a:r>
          </a:p>
          <a:p>
            <a:pPr>
              <a:lnSpc>
                <a:spcPct val="150000"/>
              </a:lnSpc>
            </a:pPr>
            <a:r>
              <a:rPr lang="en-US" sz="1400" dirty="0" smtClean="0">
                <a:solidFill>
                  <a:srgbClr val="FFFFFF"/>
                </a:solidFill>
              </a:rPr>
              <a:t>Rich </a:t>
            </a:r>
            <a:r>
              <a:rPr lang="en-US" sz="1400" dirty="0" err="1" smtClean="0">
                <a:solidFill>
                  <a:srgbClr val="FFFFFF"/>
                </a:solidFill>
              </a:rPr>
              <a:t>Caruana</a:t>
            </a:r>
            <a:r>
              <a:rPr lang="en-US" sz="1400" dirty="0" smtClean="0">
                <a:solidFill>
                  <a:srgbClr val="FFFFFF"/>
                </a:solidFill>
              </a:rPr>
              <a:t> - </a:t>
            </a:r>
            <a:r>
              <a:rPr lang="en-US" sz="1400" i="1" dirty="0" smtClean="0">
                <a:solidFill>
                  <a:srgbClr val="FFFFFF"/>
                </a:solidFill>
              </a:rPr>
              <a:t>CS</a:t>
            </a:r>
          </a:p>
          <a:p>
            <a:pPr>
              <a:lnSpc>
                <a:spcPct val="150000"/>
              </a:lnSpc>
            </a:pPr>
            <a:r>
              <a:rPr lang="en-US" sz="1400" dirty="0" err="1" smtClean="0">
                <a:solidFill>
                  <a:srgbClr val="FFFFFF"/>
                </a:solidFill>
              </a:rPr>
              <a:t>Mirek</a:t>
            </a:r>
            <a:r>
              <a:rPr lang="en-US" sz="1400" dirty="0" smtClean="0">
                <a:solidFill>
                  <a:srgbClr val="FFFFFF"/>
                </a:solidFill>
              </a:rPr>
              <a:t> </a:t>
            </a:r>
            <a:r>
              <a:rPr lang="en-US" sz="1400" dirty="0" err="1" smtClean="0">
                <a:solidFill>
                  <a:srgbClr val="FFFFFF"/>
                </a:solidFill>
              </a:rPr>
              <a:t>Riedewald</a:t>
            </a:r>
            <a:r>
              <a:rPr lang="en-US" sz="1400" dirty="0" smtClean="0">
                <a:solidFill>
                  <a:srgbClr val="FFFFFF"/>
                </a:solidFill>
              </a:rPr>
              <a:t> - </a:t>
            </a:r>
            <a:r>
              <a:rPr lang="en-US" sz="1400" i="1" dirty="0" smtClean="0">
                <a:solidFill>
                  <a:srgbClr val="FFFFFF"/>
                </a:solidFill>
              </a:rPr>
              <a:t>CS</a:t>
            </a:r>
          </a:p>
          <a:p>
            <a:pPr>
              <a:lnSpc>
                <a:spcPct val="150000"/>
              </a:lnSpc>
            </a:pPr>
            <a:r>
              <a:rPr lang="en-US" sz="1400" dirty="0" err="1" smtClean="0">
                <a:solidFill>
                  <a:srgbClr val="FFFFFF"/>
                </a:solidFill>
              </a:rPr>
              <a:t>Daria</a:t>
            </a:r>
            <a:r>
              <a:rPr lang="en-US" sz="1400" dirty="0" smtClean="0">
                <a:solidFill>
                  <a:srgbClr val="FFFFFF"/>
                </a:solidFill>
              </a:rPr>
              <a:t> </a:t>
            </a:r>
            <a:r>
              <a:rPr lang="en-US" sz="1400" dirty="0" err="1" smtClean="0">
                <a:solidFill>
                  <a:srgbClr val="FFFFFF"/>
                </a:solidFill>
              </a:rPr>
              <a:t>Sorokina</a:t>
            </a:r>
            <a:r>
              <a:rPr lang="en-US" sz="1400" dirty="0" smtClean="0">
                <a:solidFill>
                  <a:srgbClr val="FFFFFF"/>
                </a:solidFill>
              </a:rPr>
              <a:t> - </a:t>
            </a:r>
            <a:r>
              <a:rPr lang="en-US" sz="1400" i="1" dirty="0" smtClean="0">
                <a:solidFill>
                  <a:srgbClr val="FFFFFF"/>
                </a:solidFill>
              </a:rPr>
              <a:t>CS</a:t>
            </a:r>
          </a:p>
          <a:p>
            <a:pPr>
              <a:lnSpc>
                <a:spcPct val="150000"/>
              </a:lnSpc>
            </a:pPr>
            <a:r>
              <a:rPr lang="en-US" sz="1400" dirty="0" smtClean="0">
                <a:solidFill>
                  <a:srgbClr val="FFFFFF"/>
                </a:solidFill>
              </a:rPr>
              <a:t>Kevin Webb - </a:t>
            </a:r>
            <a:r>
              <a:rPr lang="en-US" sz="1400" i="1" dirty="0" smtClean="0">
                <a:solidFill>
                  <a:srgbClr val="FFFFFF"/>
                </a:solidFill>
              </a:rPr>
              <a:t>IN</a:t>
            </a:r>
          </a:p>
          <a:p>
            <a:pPr>
              <a:lnSpc>
                <a:spcPct val="150000"/>
              </a:lnSpc>
            </a:pPr>
            <a:r>
              <a:rPr lang="en-US" sz="1400" dirty="0" smtClean="0">
                <a:solidFill>
                  <a:srgbClr val="FFFFFF"/>
                </a:solidFill>
              </a:rPr>
              <a:t>Giles Hooker - </a:t>
            </a:r>
            <a:r>
              <a:rPr lang="en-US" sz="1400" i="1" dirty="0" smtClean="0">
                <a:solidFill>
                  <a:srgbClr val="FFFFFF"/>
                </a:solidFill>
              </a:rPr>
              <a:t>ST</a:t>
            </a:r>
          </a:p>
          <a:p>
            <a:pPr>
              <a:lnSpc>
                <a:spcPct val="150000"/>
              </a:lnSpc>
            </a:pPr>
            <a:r>
              <a:rPr lang="en-US" sz="1400" dirty="0" smtClean="0">
                <a:solidFill>
                  <a:srgbClr val="FFFFFF"/>
                </a:solidFill>
              </a:rPr>
              <a:t>Brian Sullivan - </a:t>
            </a:r>
            <a:r>
              <a:rPr lang="en-US" sz="1400" i="1" dirty="0" smtClean="0">
                <a:solidFill>
                  <a:srgbClr val="FFFFFF"/>
                </a:solidFill>
              </a:rPr>
              <a:t>OR</a:t>
            </a:r>
          </a:p>
          <a:p>
            <a:pPr>
              <a:lnSpc>
                <a:spcPct val="150000"/>
              </a:lnSpc>
            </a:pPr>
            <a:r>
              <a:rPr lang="en-US" sz="1400" dirty="0" smtClean="0">
                <a:solidFill>
                  <a:srgbClr val="FFFFFF"/>
                </a:solidFill>
              </a:rPr>
              <a:t>Chris Wood - </a:t>
            </a:r>
            <a:r>
              <a:rPr lang="en-US" sz="1400" i="1" dirty="0" smtClean="0">
                <a:solidFill>
                  <a:srgbClr val="FFFFFF"/>
                </a:solidFill>
              </a:rPr>
              <a:t>OR</a:t>
            </a:r>
          </a:p>
          <a:p>
            <a:pPr>
              <a:lnSpc>
                <a:spcPct val="150000"/>
              </a:lnSpc>
            </a:pPr>
            <a:r>
              <a:rPr lang="en-US" sz="1400" dirty="0" smtClean="0">
                <a:solidFill>
                  <a:srgbClr val="FFFFFF"/>
                </a:solidFill>
              </a:rPr>
              <a:t>Marshall </a:t>
            </a:r>
            <a:r>
              <a:rPr lang="en-US" sz="1400" dirty="0" err="1" smtClean="0">
                <a:solidFill>
                  <a:srgbClr val="FFFFFF"/>
                </a:solidFill>
              </a:rPr>
              <a:t>Iliff</a:t>
            </a:r>
            <a:r>
              <a:rPr lang="en-US" sz="1400" dirty="0" smtClean="0">
                <a:solidFill>
                  <a:srgbClr val="FFFFFF"/>
                </a:solidFill>
              </a:rPr>
              <a:t> – </a:t>
            </a:r>
            <a:r>
              <a:rPr lang="en-US" sz="1400" i="1" dirty="0" smtClean="0">
                <a:solidFill>
                  <a:srgbClr val="FFFFFF"/>
                </a:solidFill>
              </a:rPr>
              <a:t>OR</a:t>
            </a:r>
          </a:p>
          <a:p>
            <a:pPr>
              <a:lnSpc>
                <a:spcPct val="150000"/>
              </a:lnSpc>
            </a:pPr>
            <a:r>
              <a:rPr lang="en-US" sz="1400" dirty="0" smtClean="0">
                <a:solidFill>
                  <a:srgbClr val="FFFFFF"/>
                </a:solidFill>
              </a:rPr>
              <a:t>Andrew Farnsworth – </a:t>
            </a:r>
            <a:r>
              <a:rPr lang="en-US" sz="1400" i="1" dirty="0" smtClean="0">
                <a:solidFill>
                  <a:srgbClr val="FFFFFF"/>
                </a:solidFill>
              </a:rPr>
              <a:t>OR</a:t>
            </a:r>
          </a:p>
          <a:p>
            <a:pPr>
              <a:lnSpc>
                <a:spcPct val="150000"/>
              </a:lnSpc>
            </a:pPr>
            <a:r>
              <a:rPr lang="en-US" sz="1400" dirty="0" smtClean="0">
                <a:solidFill>
                  <a:srgbClr val="FFFFFF"/>
                </a:solidFill>
              </a:rPr>
              <a:t>David Winkler – </a:t>
            </a:r>
            <a:r>
              <a:rPr lang="en-US" sz="1400" i="1" dirty="0" smtClean="0">
                <a:solidFill>
                  <a:srgbClr val="FFFFFF"/>
                </a:solidFill>
              </a:rPr>
              <a:t>OR</a:t>
            </a:r>
          </a:p>
          <a:p>
            <a:pPr>
              <a:lnSpc>
                <a:spcPct val="150000"/>
              </a:lnSpc>
            </a:pPr>
            <a:r>
              <a:rPr lang="en-US" sz="1400" dirty="0" smtClean="0">
                <a:solidFill>
                  <a:srgbClr val="FFFFFF"/>
                </a:solidFill>
              </a:rPr>
              <a:t>Jeff </a:t>
            </a:r>
            <a:r>
              <a:rPr lang="en-US" sz="1400" dirty="0" err="1" smtClean="0">
                <a:solidFill>
                  <a:srgbClr val="FFFFFF"/>
                </a:solidFill>
              </a:rPr>
              <a:t>Gerbracht</a:t>
            </a:r>
            <a:r>
              <a:rPr lang="en-US" sz="1400" dirty="0" smtClean="0">
                <a:solidFill>
                  <a:srgbClr val="FFFFFF"/>
                </a:solidFill>
              </a:rPr>
              <a:t> – IN</a:t>
            </a:r>
          </a:p>
          <a:p>
            <a:pPr>
              <a:lnSpc>
                <a:spcPct val="150000"/>
              </a:lnSpc>
            </a:pPr>
            <a:r>
              <a:rPr lang="en-US" sz="1400" dirty="0" smtClean="0">
                <a:solidFill>
                  <a:srgbClr val="FFFFFF"/>
                </a:solidFill>
              </a:rPr>
              <a:t>Tim Lenz- IN</a:t>
            </a:r>
          </a:p>
          <a:p>
            <a:pPr>
              <a:lnSpc>
                <a:spcPct val="150000"/>
              </a:lnSpc>
            </a:pPr>
            <a:r>
              <a:rPr lang="en-US" sz="1400" dirty="0" smtClean="0">
                <a:solidFill>
                  <a:srgbClr val="FFFFFF"/>
                </a:solidFill>
              </a:rPr>
              <a:t>Tom Fredericks- IN</a:t>
            </a:r>
          </a:p>
          <a:p>
            <a:pPr>
              <a:lnSpc>
                <a:spcPct val="150000"/>
              </a:lnSpc>
            </a:pPr>
            <a:r>
              <a:rPr lang="en-US" sz="1400" dirty="0" smtClean="0">
                <a:solidFill>
                  <a:srgbClr val="FFFFFF"/>
                </a:solidFill>
              </a:rPr>
              <a:t>Will Morris- IN</a:t>
            </a:r>
          </a:p>
          <a:p>
            <a:pPr>
              <a:lnSpc>
                <a:spcPct val="150000"/>
              </a:lnSpc>
            </a:pPr>
            <a:endParaRPr lang="en-US" sz="1400" dirty="0" smtClean="0">
              <a:solidFill>
                <a:srgbClr val="FFFFFF"/>
              </a:solidFill>
            </a:endParaRPr>
          </a:p>
        </p:txBody>
      </p:sp>
      <p:sp>
        <p:nvSpPr>
          <p:cNvPr id="3" name="Content Placeholder 2"/>
          <p:cNvSpPr txBox="1">
            <a:spLocks/>
          </p:cNvSpPr>
          <p:nvPr/>
        </p:nvSpPr>
        <p:spPr>
          <a:xfrm>
            <a:off x="3083981" y="952500"/>
            <a:ext cx="2832100" cy="3962400"/>
          </a:xfrm>
          <a:prstGeom prst="rect">
            <a:avLst/>
          </a:prstGeom>
        </p:spPr>
        <p:txBody>
          <a:bodyPr vert="horz"/>
          <a:lstStyle/>
          <a:p>
            <a:pPr marR="0" lvl="0" algn="l" defTabSz="457200" rtl="0" eaLnBrk="0" fontAlgn="base" latinLnBrk="0" hangingPunct="0">
              <a:lnSpc>
                <a:spcPct val="100000"/>
              </a:lnSpc>
              <a:spcBef>
                <a:spcPct val="20000"/>
              </a:spcBef>
              <a:spcAft>
                <a:spcPts val="600"/>
              </a:spcAft>
              <a:buClrTx/>
              <a:buSzTx/>
              <a:buFont typeface="Arial" charset="0"/>
              <a:buNone/>
              <a:tabLst/>
              <a:defRPr/>
            </a:pPr>
            <a:r>
              <a:rPr lang="en-US" sz="1400" dirty="0" smtClean="0">
                <a:solidFill>
                  <a:srgbClr val="FFFFFF"/>
                </a:solidFill>
                <a:latin typeface="Arial"/>
                <a:cs typeface="Arial"/>
              </a:rPr>
              <a:t>Carla Gomes - </a:t>
            </a:r>
            <a:r>
              <a:rPr lang="en-US" sz="1400" i="1" dirty="0" smtClean="0">
                <a:solidFill>
                  <a:srgbClr val="FFFFFF"/>
                </a:solidFill>
                <a:latin typeface="Arial"/>
                <a:cs typeface="Arial"/>
              </a:rPr>
              <a:t>CS</a:t>
            </a:r>
            <a:endParaRPr lang="en-US" sz="1400" dirty="0" smtClean="0">
              <a:solidFill>
                <a:srgbClr val="FFFFFF"/>
              </a:solidFill>
              <a:latin typeface="Arial"/>
              <a:cs typeface="Arial"/>
            </a:endParaRPr>
          </a:p>
          <a:p>
            <a:pPr marR="0" lvl="0" indent="-342900" algn="l" defTabSz="457200" rtl="0" eaLnBrk="0" fontAlgn="base" latinLnBrk="0" hangingPunct="0">
              <a:lnSpc>
                <a:spcPct val="100000"/>
              </a:lnSpc>
              <a:spcBef>
                <a:spcPct val="20000"/>
              </a:spcBef>
              <a:spcAft>
                <a:spcPts val="600"/>
              </a:spcAft>
              <a:buClrTx/>
              <a:buSzTx/>
              <a:buFont typeface="Arial" charset="0"/>
              <a:buNone/>
              <a:tabLst/>
              <a:defRPr/>
            </a:pPr>
            <a:r>
              <a:rPr lang="en-US" sz="1400" dirty="0" smtClean="0">
                <a:solidFill>
                  <a:srgbClr val="FFFFFF"/>
                </a:solidFill>
                <a:latin typeface="Arial"/>
                <a:cs typeface="Arial"/>
              </a:rPr>
              <a:t>Tom </a:t>
            </a:r>
            <a:r>
              <a:rPr lang="en-US" sz="1400" dirty="0" err="1" smtClean="0">
                <a:solidFill>
                  <a:srgbClr val="FFFFFF"/>
                </a:solidFill>
                <a:latin typeface="Arial"/>
                <a:cs typeface="Arial"/>
              </a:rPr>
              <a:t>Dietterich</a:t>
            </a:r>
            <a:r>
              <a:rPr lang="en-US" sz="1400" dirty="0" smtClean="0">
                <a:solidFill>
                  <a:srgbClr val="FFFFFF"/>
                </a:solidFill>
                <a:latin typeface="Arial"/>
                <a:cs typeface="Arial"/>
              </a:rPr>
              <a:t> - </a:t>
            </a:r>
            <a:r>
              <a:rPr lang="en-US" sz="1400" i="1" dirty="0" smtClean="0">
                <a:solidFill>
                  <a:srgbClr val="FFFFFF"/>
                </a:solidFill>
                <a:latin typeface="Arial"/>
                <a:cs typeface="Arial"/>
              </a:rPr>
              <a:t>CS</a:t>
            </a:r>
          </a:p>
          <a:p>
            <a:pPr lvl="0" indent="-342900" eaLnBrk="0" hangingPunct="0">
              <a:spcBef>
                <a:spcPct val="20000"/>
              </a:spcBef>
              <a:spcAft>
                <a:spcPts val="600"/>
              </a:spcAft>
              <a:defRPr/>
            </a:pPr>
            <a:r>
              <a:rPr kumimoji="0" lang="en-US" sz="1400" b="0" i="0" strike="noStrike" kern="1200" cap="none" spc="0" normalizeH="0" baseline="0" noProof="0" dirty="0" smtClean="0">
                <a:ln>
                  <a:noFill/>
                </a:ln>
                <a:solidFill>
                  <a:srgbClr val="FFFFFF"/>
                </a:solidFill>
                <a:effectLst/>
                <a:uLnTx/>
                <a:uFillTx/>
                <a:latin typeface="Arial"/>
                <a:ea typeface="ＭＳ Ｐゴシック" pitchFamily="48" charset="-128"/>
                <a:cs typeface="Arial"/>
              </a:rPr>
              <a:t>Daniel</a:t>
            </a:r>
            <a:r>
              <a:rPr kumimoji="0" lang="en-US" sz="1400" b="0" i="0" strike="noStrike" kern="1200" cap="none" spc="0" normalizeH="0" noProof="0" dirty="0" smtClean="0">
                <a:ln>
                  <a:noFill/>
                </a:ln>
                <a:solidFill>
                  <a:srgbClr val="FFFFFF"/>
                </a:solidFill>
                <a:effectLst/>
                <a:uLnTx/>
                <a:uFillTx/>
                <a:latin typeface="Arial"/>
                <a:ea typeface="ＭＳ Ｐゴシック" pitchFamily="48" charset="-128"/>
                <a:cs typeface="Arial"/>
              </a:rPr>
              <a:t> Sheldon</a:t>
            </a:r>
            <a:r>
              <a:rPr lang="en-US" sz="1400" dirty="0" smtClean="0">
                <a:solidFill>
                  <a:srgbClr val="FFFFFF"/>
                </a:solidFill>
                <a:latin typeface="Arial"/>
                <a:cs typeface="Arial"/>
              </a:rPr>
              <a:t> - </a:t>
            </a:r>
            <a:r>
              <a:rPr lang="en-US" sz="1400" i="1" dirty="0" smtClean="0">
                <a:solidFill>
                  <a:srgbClr val="FFFFFF"/>
                </a:solidFill>
                <a:latin typeface="Arial"/>
                <a:ea typeface="ＭＳ Ｐゴシック" pitchFamily="48" charset="-128"/>
                <a:cs typeface="Arial"/>
              </a:rPr>
              <a:t>CS</a:t>
            </a:r>
            <a:endParaRPr kumimoji="0" lang="en-US" sz="1400" b="0" i="1" strike="noStrike" kern="1200" cap="none" spc="0" normalizeH="0" noProof="0" dirty="0" smtClean="0">
              <a:ln>
                <a:noFill/>
              </a:ln>
              <a:solidFill>
                <a:srgbClr val="FFFFFF"/>
              </a:solidFill>
              <a:effectLst/>
              <a:uLnTx/>
              <a:uFillTx/>
              <a:latin typeface="Arial"/>
              <a:ea typeface="ＭＳ Ｐゴシック" pitchFamily="48" charset="-128"/>
              <a:cs typeface="Arial"/>
            </a:endParaRPr>
          </a:p>
          <a:p>
            <a:pPr lvl="0" indent="-342900" eaLnBrk="0" hangingPunct="0">
              <a:spcBef>
                <a:spcPct val="20000"/>
              </a:spcBef>
              <a:spcAft>
                <a:spcPts val="600"/>
              </a:spcAft>
              <a:defRPr/>
            </a:pPr>
            <a:r>
              <a:rPr lang="en-US" sz="1400" baseline="0" dirty="0" smtClean="0">
                <a:solidFill>
                  <a:srgbClr val="FFFFFF"/>
                </a:solidFill>
                <a:latin typeface="Arial"/>
                <a:cs typeface="Arial"/>
              </a:rPr>
              <a:t>Ken</a:t>
            </a:r>
            <a:r>
              <a:rPr lang="en-US" sz="1400" dirty="0" smtClean="0">
                <a:solidFill>
                  <a:srgbClr val="FFFFFF"/>
                </a:solidFill>
                <a:latin typeface="Arial"/>
                <a:cs typeface="Arial"/>
              </a:rPr>
              <a:t> Rosenberg - </a:t>
            </a:r>
            <a:r>
              <a:rPr lang="en-US" sz="1400" i="1" dirty="0" smtClean="0">
                <a:solidFill>
                  <a:srgbClr val="FFFFFF"/>
                </a:solidFill>
                <a:latin typeface="Arial"/>
                <a:cs typeface="Arial"/>
              </a:rPr>
              <a:t>OR</a:t>
            </a:r>
          </a:p>
          <a:p>
            <a:pPr lvl="0" indent="-342900" eaLnBrk="0" hangingPunct="0">
              <a:spcBef>
                <a:spcPct val="20000"/>
              </a:spcBef>
              <a:spcAft>
                <a:spcPts val="600"/>
              </a:spcAft>
              <a:defRPr/>
            </a:pPr>
            <a:r>
              <a:rPr lang="en-US" sz="1400" noProof="0" dirty="0" smtClean="0">
                <a:solidFill>
                  <a:srgbClr val="FFFFFF"/>
                </a:solidFill>
                <a:latin typeface="Arial"/>
                <a:cs typeface="Arial"/>
              </a:rPr>
              <a:t>Rebecca Hutchinson</a:t>
            </a:r>
            <a:r>
              <a:rPr lang="en-US" sz="1400" dirty="0" smtClean="0">
                <a:solidFill>
                  <a:srgbClr val="FFFFFF"/>
                </a:solidFill>
                <a:latin typeface="Arial"/>
                <a:cs typeface="Arial"/>
              </a:rPr>
              <a:t> - </a:t>
            </a:r>
            <a:r>
              <a:rPr lang="en-US" sz="1400" i="1" dirty="0" smtClean="0">
                <a:solidFill>
                  <a:srgbClr val="FFFFFF"/>
                </a:solidFill>
                <a:latin typeface="Arial"/>
                <a:cs typeface="Arial"/>
              </a:rPr>
              <a:t>CS</a:t>
            </a:r>
            <a:endParaRPr lang="en-US" sz="1400" i="1" noProof="0" dirty="0" smtClean="0">
              <a:solidFill>
                <a:srgbClr val="FFFFFF"/>
              </a:solidFill>
              <a:latin typeface="Arial"/>
              <a:cs typeface="Arial"/>
            </a:endParaRPr>
          </a:p>
          <a:p>
            <a:pPr lvl="0" indent="-342900" eaLnBrk="0" hangingPunct="0">
              <a:spcBef>
                <a:spcPct val="20000"/>
              </a:spcBef>
              <a:spcAft>
                <a:spcPts val="600"/>
              </a:spcAft>
              <a:defRPr/>
            </a:pPr>
            <a:r>
              <a:rPr lang="en-US" sz="1400" noProof="0" dirty="0" err="1" smtClean="0">
                <a:solidFill>
                  <a:srgbClr val="FFFFFF"/>
                </a:solidFill>
                <a:latin typeface="Arial"/>
                <a:cs typeface="Arial"/>
              </a:rPr>
              <a:t>Weng</a:t>
            </a:r>
            <a:r>
              <a:rPr lang="en-US" sz="1400" noProof="0" dirty="0" smtClean="0">
                <a:solidFill>
                  <a:srgbClr val="FFFFFF"/>
                </a:solidFill>
                <a:latin typeface="Arial"/>
                <a:cs typeface="Arial"/>
              </a:rPr>
              <a:t>-Keen Wong</a:t>
            </a:r>
            <a:r>
              <a:rPr lang="en-US" sz="1400" dirty="0" smtClean="0">
                <a:solidFill>
                  <a:srgbClr val="FFFFFF"/>
                </a:solidFill>
                <a:latin typeface="Arial"/>
                <a:cs typeface="Arial"/>
              </a:rPr>
              <a:t> – </a:t>
            </a:r>
            <a:r>
              <a:rPr lang="en-US" sz="1400" i="1" dirty="0" smtClean="0">
                <a:solidFill>
                  <a:srgbClr val="FFFFFF"/>
                </a:solidFill>
                <a:latin typeface="Arial"/>
                <a:cs typeface="Arial"/>
              </a:rPr>
              <a:t>CS</a:t>
            </a:r>
            <a:endParaRPr lang="en-US" sz="1400" i="1" noProof="0" dirty="0" smtClean="0">
              <a:solidFill>
                <a:srgbClr val="FFFFFF"/>
              </a:solidFill>
              <a:latin typeface="Arial"/>
              <a:cs typeface="Arial"/>
            </a:endParaRPr>
          </a:p>
          <a:p>
            <a:pPr lvl="0" indent="-342900" eaLnBrk="0" hangingPunct="0">
              <a:spcBef>
                <a:spcPct val="20000"/>
              </a:spcBef>
              <a:spcAft>
                <a:spcPts val="600"/>
              </a:spcAft>
              <a:defRPr/>
            </a:pPr>
            <a:r>
              <a:rPr lang="en-US" sz="1400" dirty="0" smtClean="0">
                <a:solidFill>
                  <a:srgbClr val="FFFFFF"/>
                </a:solidFill>
                <a:latin typeface="Arial"/>
                <a:cs typeface="Arial"/>
              </a:rPr>
              <a:t>Jun Yu- CS</a:t>
            </a:r>
            <a:endParaRPr lang="en-US" sz="1400" i="1" noProof="0" dirty="0" smtClean="0">
              <a:solidFill>
                <a:srgbClr val="FFFFFF"/>
              </a:solidFill>
              <a:latin typeface="Arial"/>
              <a:cs typeface="Arial"/>
            </a:endParaRPr>
          </a:p>
          <a:p>
            <a:pPr lvl="0" indent="-342900" eaLnBrk="0" hangingPunct="0">
              <a:spcBef>
                <a:spcPct val="20000"/>
              </a:spcBef>
              <a:spcAft>
                <a:spcPts val="600"/>
              </a:spcAft>
              <a:defRPr/>
            </a:pPr>
            <a:r>
              <a:rPr lang="en-US" sz="1400" noProof="0" dirty="0" smtClean="0">
                <a:solidFill>
                  <a:srgbClr val="FFFFFF"/>
                </a:solidFill>
                <a:latin typeface="Arial"/>
                <a:cs typeface="Arial"/>
              </a:rPr>
              <a:t>Stefan </a:t>
            </a:r>
            <a:r>
              <a:rPr lang="en-US" sz="1400" noProof="0" dirty="0" err="1" smtClean="0">
                <a:solidFill>
                  <a:srgbClr val="FFFFFF"/>
                </a:solidFill>
                <a:latin typeface="Arial"/>
                <a:cs typeface="Arial"/>
              </a:rPr>
              <a:t>Hames</a:t>
            </a:r>
            <a:r>
              <a:rPr lang="en-US" sz="1400" dirty="0" smtClean="0">
                <a:solidFill>
                  <a:srgbClr val="FFFFFF"/>
                </a:solidFill>
                <a:latin typeface="Arial"/>
                <a:cs typeface="Arial"/>
              </a:rPr>
              <a:t> – </a:t>
            </a:r>
            <a:r>
              <a:rPr lang="en-US" sz="1400" i="1" dirty="0" smtClean="0">
                <a:solidFill>
                  <a:srgbClr val="FFFFFF"/>
                </a:solidFill>
                <a:latin typeface="Arial"/>
                <a:cs typeface="Arial"/>
              </a:rPr>
              <a:t>OR</a:t>
            </a:r>
            <a:endParaRPr lang="en-US" sz="1400" i="1" noProof="0" dirty="0" smtClean="0">
              <a:solidFill>
                <a:srgbClr val="FFFFFF"/>
              </a:solidFill>
              <a:latin typeface="Arial"/>
              <a:cs typeface="Arial"/>
            </a:endParaRPr>
          </a:p>
          <a:p>
            <a:pPr lvl="0" indent="-342900" eaLnBrk="0" hangingPunct="0">
              <a:spcBef>
                <a:spcPct val="20000"/>
              </a:spcBef>
              <a:spcAft>
                <a:spcPts val="600"/>
              </a:spcAft>
              <a:defRPr/>
            </a:pPr>
            <a:r>
              <a:rPr lang="en-US" sz="1400" dirty="0" smtClean="0">
                <a:solidFill>
                  <a:srgbClr val="FFFFFF"/>
                </a:solidFill>
                <a:latin typeface="Arial"/>
                <a:cs typeface="Arial"/>
              </a:rPr>
              <a:t>Frank La </a:t>
            </a:r>
            <a:r>
              <a:rPr lang="en-US" sz="1400" dirty="0" err="1" smtClean="0">
                <a:solidFill>
                  <a:srgbClr val="FFFFFF"/>
                </a:solidFill>
                <a:latin typeface="Arial"/>
                <a:cs typeface="Arial"/>
              </a:rPr>
              <a:t>Sorte</a:t>
            </a:r>
            <a:r>
              <a:rPr lang="en-US" sz="1400" dirty="0">
                <a:solidFill>
                  <a:srgbClr val="FFFFFF"/>
                </a:solidFill>
                <a:latin typeface="Arial"/>
                <a:cs typeface="Arial"/>
              </a:rPr>
              <a:t> </a:t>
            </a:r>
            <a:r>
              <a:rPr lang="en-US" sz="1400" dirty="0" smtClean="0">
                <a:solidFill>
                  <a:srgbClr val="FFFFFF"/>
                </a:solidFill>
                <a:latin typeface="Arial"/>
                <a:cs typeface="Arial"/>
              </a:rPr>
              <a:t>- </a:t>
            </a:r>
            <a:r>
              <a:rPr lang="en-US" sz="1400" i="1" dirty="0" smtClean="0">
                <a:solidFill>
                  <a:srgbClr val="FFFFFF"/>
                </a:solidFill>
                <a:latin typeface="Arial"/>
                <a:cs typeface="Arial"/>
              </a:rPr>
              <a:t>ST</a:t>
            </a:r>
            <a:endParaRPr lang="en-US" sz="1400" noProof="0" dirty="0" smtClean="0">
              <a:solidFill>
                <a:srgbClr val="FFFFFF"/>
              </a:solidFill>
              <a:latin typeface="Arial"/>
              <a:cs typeface="Arial"/>
            </a:endParaRPr>
          </a:p>
          <a:p>
            <a:pPr lvl="0" indent="-342900" eaLnBrk="0" hangingPunct="0">
              <a:spcBef>
                <a:spcPct val="20000"/>
              </a:spcBef>
              <a:spcAft>
                <a:spcPts val="600"/>
              </a:spcAft>
              <a:defRPr/>
            </a:pPr>
            <a:r>
              <a:rPr lang="en-US" sz="1400" noProof="0" dirty="0" smtClean="0">
                <a:solidFill>
                  <a:srgbClr val="FFFFFF"/>
                </a:solidFill>
                <a:latin typeface="Arial"/>
                <a:cs typeface="Arial"/>
              </a:rPr>
              <a:t>Theo </a:t>
            </a:r>
            <a:r>
              <a:rPr lang="en-US" sz="1400" noProof="0" dirty="0" err="1" smtClean="0">
                <a:solidFill>
                  <a:srgbClr val="FFFFFF"/>
                </a:solidFill>
                <a:latin typeface="Arial"/>
                <a:cs typeface="Arial"/>
              </a:rPr>
              <a:t>Damoulas</a:t>
            </a:r>
            <a:r>
              <a:rPr lang="en-US" sz="1400" dirty="0" smtClean="0">
                <a:solidFill>
                  <a:srgbClr val="FFFFFF"/>
                </a:solidFill>
                <a:latin typeface="Arial"/>
                <a:cs typeface="Arial"/>
              </a:rPr>
              <a:t> -</a:t>
            </a:r>
            <a:r>
              <a:rPr lang="en-US" sz="1400" noProof="0" dirty="0" smtClean="0">
                <a:solidFill>
                  <a:srgbClr val="FFFFFF"/>
                </a:solidFill>
                <a:latin typeface="Arial"/>
                <a:cs typeface="Arial"/>
              </a:rPr>
              <a:t> </a:t>
            </a:r>
            <a:r>
              <a:rPr lang="en-US" sz="1400" i="1" noProof="0" dirty="0" smtClean="0">
                <a:solidFill>
                  <a:srgbClr val="FFFFFF"/>
                </a:solidFill>
                <a:latin typeface="Arial"/>
                <a:cs typeface="Arial"/>
              </a:rPr>
              <a:t>CS</a:t>
            </a:r>
          </a:p>
          <a:p>
            <a:pPr indent="-342900" eaLnBrk="0" hangingPunct="0">
              <a:spcBef>
                <a:spcPct val="20000"/>
              </a:spcBef>
              <a:spcAft>
                <a:spcPts val="600"/>
              </a:spcAft>
              <a:defRPr/>
            </a:pPr>
            <a:r>
              <a:rPr lang="en-US" sz="1400" dirty="0" err="1" smtClean="0">
                <a:solidFill>
                  <a:srgbClr val="FFFFFF"/>
                </a:solidFill>
              </a:rPr>
              <a:t>Bistra</a:t>
            </a:r>
            <a:r>
              <a:rPr lang="en-US" sz="1400" dirty="0" smtClean="0">
                <a:solidFill>
                  <a:srgbClr val="FFFFFF"/>
                </a:solidFill>
              </a:rPr>
              <a:t> </a:t>
            </a:r>
            <a:r>
              <a:rPr lang="en-US" sz="1400" dirty="0" err="1" smtClean="0">
                <a:solidFill>
                  <a:srgbClr val="FFFFFF"/>
                </a:solidFill>
              </a:rPr>
              <a:t>Dilkina</a:t>
            </a:r>
            <a:r>
              <a:rPr lang="en-US" sz="1400" dirty="0" smtClean="0">
                <a:solidFill>
                  <a:srgbClr val="FFFFFF"/>
                </a:solidFill>
              </a:rPr>
              <a:t> - </a:t>
            </a:r>
            <a:r>
              <a:rPr lang="en-US" sz="1400" i="1" dirty="0" smtClean="0">
                <a:solidFill>
                  <a:srgbClr val="FFFFFF"/>
                </a:solidFill>
              </a:rPr>
              <a:t>CS</a:t>
            </a:r>
            <a:endParaRPr lang="en-US" sz="1400" dirty="0" smtClean="0">
              <a:solidFill>
                <a:srgbClr val="FFFFFF"/>
              </a:solidFill>
            </a:endParaRPr>
          </a:p>
          <a:p>
            <a:pPr marR="0" lvl="0" indent="-342900" algn="l" defTabSz="457200" rtl="0" eaLnBrk="0" fontAlgn="base" latinLnBrk="0" hangingPunct="0">
              <a:lnSpc>
                <a:spcPct val="100000"/>
              </a:lnSpc>
              <a:spcBef>
                <a:spcPct val="20000"/>
              </a:spcBef>
              <a:spcAft>
                <a:spcPts val="600"/>
              </a:spcAft>
              <a:buClrTx/>
              <a:buSzTx/>
              <a:buFont typeface="Arial" charset="0"/>
              <a:buNone/>
              <a:tabLst/>
              <a:defRPr/>
            </a:pPr>
            <a:endParaRPr kumimoji="0" lang="en-US" sz="1400" b="0" strike="noStrike" kern="1200" cap="none" spc="0" normalizeH="0" baseline="0" noProof="0" dirty="0">
              <a:ln>
                <a:noFill/>
              </a:ln>
              <a:solidFill>
                <a:srgbClr val="FFFFFF"/>
              </a:solidFill>
              <a:effectLst/>
              <a:uLnTx/>
              <a:uFillTx/>
              <a:latin typeface="Arial"/>
              <a:ea typeface="ＭＳ Ｐゴシック" pitchFamily="48" charset="-128"/>
              <a:cs typeface="Arial"/>
            </a:endParaRPr>
          </a:p>
        </p:txBody>
      </p:sp>
      <p:sp>
        <p:nvSpPr>
          <p:cNvPr id="4" name="Content Placeholder 2"/>
          <p:cNvSpPr txBox="1">
            <a:spLocks/>
          </p:cNvSpPr>
          <p:nvPr/>
        </p:nvSpPr>
        <p:spPr>
          <a:xfrm>
            <a:off x="5975350" y="952500"/>
            <a:ext cx="2895600" cy="3962400"/>
          </a:xfrm>
          <a:prstGeom prst="rect">
            <a:avLst/>
          </a:prstGeom>
        </p:spPr>
        <p:txBody>
          <a:bodyPr vert="horz"/>
          <a:lstStyle/>
          <a:p>
            <a:pPr marR="0" lvl="0" algn="l" defTabSz="457200" rtl="0" eaLnBrk="0" fontAlgn="base" latinLnBrk="0" hangingPunct="0">
              <a:spcBef>
                <a:spcPts val="336"/>
              </a:spcBef>
              <a:spcAft>
                <a:spcPts val="600"/>
              </a:spcAft>
              <a:buClrTx/>
              <a:buSzTx/>
              <a:tabLst/>
              <a:defRPr/>
            </a:pPr>
            <a:r>
              <a:rPr kumimoji="0" lang="en-US" sz="1400" u="none" strike="noStrike" kern="1200" cap="none" spc="0" noProof="0" dirty="0" smtClean="0">
                <a:ln>
                  <a:noFill/>
                </a:ln>
                <a:solidFill>
                  <a:srgbClr val="FFFFFF"/>
                </a:solidFill>
                <a:effectLst/>
                <a:uLnTx/>
                <a:uFillTx/>
                <a:latin typeface="Arial"/>
                <a:ea typeface="ＭＳ Ｐゴシック" pitchFamily="48" charset="-128"/>
                <a:cs typeface="Arial"/>
              </a:rPr>
              <a:t>Bill Michener - </a:t>
            </a:r>
            <a:r>
              <a:rPr lang="en-US" sz="1400" i="1" dirty="0" smtClean="0">
                <a:solidFill>
                  <a:srgbClr val="FFFFFF"/>
                </a:solidFill>
                <a:latin typeface="Arial"/>
                <a:ea typeface="ＭＳ Ｐゴシック" pitchFamily="48" charset="-128"/>
                <a:cs typeface="Arial"/>
              </a:rPr>
              <a:t>IN</a:t>
            </a:r>
            <a:endParaRPr lang="en-US" sz="1400" i="1" dirty="0" smtClean="0">
              <a:solidFill>
                <a:srgbClr val="FFFFFF"/>
              </a:solidFill>
              <a:latin typeface="Arial"/>
            </a:endParaRPr>
          </a:p>
          <a:p>
            <a:pPr eaLnBrk="0" hangingPunct="0">
              <a:spcBef>
                <a:spcPts val="336"/>
              </a:spcBef>
              <a:spcAft>
                <a:spcPts val="600"/>
              </a:spcAft>
              <a:buClr>
                <a:srgbClr val="C0C0C0"/>
              </a:buClr>
            </a:pPr>
            <a:r>
              <a:rPr lang="en-US" sz="1400" dirty="0" smtClean="0">
                <a:solidFill>
                  <a:srgbClr val="FFFFFF"/>
                </a:solidFill>
                <a:latin typeface="Arial"/>
              </a:rPr>
              <a:t>Bob Cook</a:t>
            </a:r>
            <a:r>
              <a:rPr lang="en-US" sz="1400" dirty="0" smtClean="0">
                <a:solidFill>
                  <a:srgbClr val="FFFFFF"/>
                </a:solidFill>
                <a:latin typeface="Arial"/>
                <a:cs typeface="Arial"/>
              </a:rPr>
              <a:t> - </a:t>
            </a:r>
            <a:r>
              <a:rPr lang="en-US" sz="1400" i="1" dirty="0" smtClean="0">
                <a:solidFill>
                  <a:srgbClr val="FFFFFF"/>
                </a:solidFill>
                <a:latin typeface="Arial"/>
              </a:rPr>
              <a:t>IN</a:t>
            </a:r>
          </a:p>
          <a:p>
            <a:pPr eaLnBrk="0" hangingPunct="0">
              <a:spcBef>
                <a:spcPts val="336"/>
              </a:spcBef>
              <a:spcAft>
                <a:spcPts val="600"/>
              </a:spcAft>
              <a:buClr>
                <a:srgbClr val="C0C0C0"/>
              </a:buClr>
            </a:pPr>
            <a:r>
              <a:rPr lang="en-US" sz="1400" dirty="0" smtClean="0">
                <a:solidFill>
                  <a:srgbClr val="FFFFFF"/>
                </a:solidFill>
                <a:latin typeface="Arial"/>
              </a:rPr>
              <a:t>Jeff </a:t>
            </a:r>
            <a:r>
              <a:rPr lang="en-US" sz="1400" dirty="0" err="1" smtClean="0">
                <a:solidFill>
                  <a:srgbClr val="FFFFFF"/>
                </a:solidFill>
                <a:latin typeface="Arial"/>
              </a:rPr>
              <a:t>Morrisette</a:t>
            </a:r>
            <a:r>
              <a:rPr lang="en-US" sz="1400" dirty="0" smtClean="0">
                <a:solidFill>
                  <a:srgbClr val="FFFFFF"/>
                </a:solidFill>
                <a:latin typeface="Arial"/>
                <a:cs typeface="Arial"/>
              </a:rPr>
              <a:t> - </a:t>
            </a:r>
            <a:r>
              <a:rPr lang="en-US" sz="1400" i="1" dirty="0" smtClean="0">
                <a:solidFill>
                  <a:srgbClr val="FFFFFF"/>
                </a:solidFill>
                <a:latin typeface="Arial"/>
              </a:rPr>
              <a:t>ST</a:t>
            </a:r>
          </a:p>
          <a:p>
            <a:pPr eaLnBrk="0" hangingPunct="0">
              <a:spcBef>
                <a:spcPts val="336"/>
              </a:spcBef>
              <a:spcAft>
                <a:spcPts val="600"/>
              </a:spcAft>
              <a:buClr>
                <a:srgbClr val="C0C0C0"/>
              </a:buClr>
            </a:pPr>
            <a:r>
              <a:rPr lang="en-US" sz="1400" dirty="0" smtClean="0">
                <a:solidFill>
                  <a:srgbClr val="FFFFFF"/>
                </a:solidFill>
                <a:latin typeface="Arial"/>
              </a:rPr>
              <a:t>Juliana </a:t>
            </a:r>
            <a:r>
              <a:rPr lang="en-US" sz="1400" dirty="0" err="1" smtClean="0">
                <a:solidFill>
                  <a:srgbClr val="FFFFFF"/>
                </a:solidFill>
                <a:latin typeface="Arial"/>
              </a:rPr>
              <a:t>Freire</a:t>
            </a:r>
            <a:r>
              <a:rPr lang="en-US" sz="1400" dirty="0" smtClean="0">
                <a:solidFill>
                  <a:srgbClr val="FFFFFF"/>
                </a:solidFill>
                <a:latin typeface="Arial"/>
              </a:rPr>
              <a:t> - </a:t>
            </a:r>
            <a:r>
              <a:rPr lang="en-US" sz="1400" i="1" dirty="0" smtClean="0">
                <a:solidFill>
                  <a:srgbClr val="FFFFFF"/>
                </a:solidFill>
                <a:latin typeface="Arial"/>
              </a:rPr>
              <a:t>CS</a:t>
            </a:r>
          </a:p>
          <a:p>
            <a:pPr eaLnBrk="0" hangingPunct="0">
              <a:spcBef>
                <a:spcPts val="336"/>
              </a:spcBef>
              <a:spcAft>
                <a:spcPts val="600"/>
              </a:spcAft>
              <a:buClr>
                <a:srgbClr val="C0C0C0"/>
              </a:buClr>
            </a:pPr>
            <a:r>
              <a:rPr lang="en-US" sz="1400" dirty="0" smtClean="0">
                <a:solidFill>
                  <a:srgbClr val="FFFFFF"/>
                </a:solidFill>
                <a:latin typeface="Arial"/>
              </a:rPr>
              <a:t>Claudio Silva -CS</a:t>
            </a:r>
            <a:endParaRPr lang="en-US" sz="1400" i="1" dirty="0" smtClean="0">
              <a:solidFill>
                <a:srgbClr val="FFFFFF"/>
              </a:solidFill>
              <a:latin typeface="Arial"/>
            </a:endParaRPr>
          </a:p>
          <a:p>
            <a:pPr eaLnBrk="0" hangingPunct="0">
              <a:spcBef>
                <a:spcPts val="336"/>
              </a:spcBef>
              <a:spcAft>
                <a:spcPts val="600"/>
              </a:spcAft>
              <a:buClr>
                <a:srgbClr val="C0C0C0"/>
              </a:buClr>
            </a:pPr>
            <a:r>
              <a:rPr lang="en-US" sz="1400" dirty="0" smtClean="0">
                <a:solidFill>
                  <a:srgbClr val="FFFFFF"/>
                </a:solidFill>
                <a:latin typeface="Arial"/>
              </a:rPr>
              <a:t>Matt Jones</a:t>
            </a:r>
            <a:r>
              <a:rPr lang="en-US" sz="1400" dirty="0" smtClean="0">
                <a:solidFill>
                  <a:srgbClr val="FFFFFF"/>
                </a:solidFill>
                <a:latin typeface="Arial"/>
                <a:cs typeface="Arial"/>
              </a:rPr>
              <a:t> - IN</a:t>
            </a:r>
            <a:endParaRPr lang="en-US" sz="1400" i="1" dirty="0" smtClean="0">
              <a:solidFill>
                <a:srgbClr val="FFFFFF"/>
              </a:solidFill>
              <a:latin typeface="Arial"/>
            </a:endParaRPr>
          </a:p>
          <a:p>
            <a:pPr eaLnBrk="0" hangingPunct="0">
              <a:spcBef>
                <a:spcPts val="336"/>
              </a:spcBef>
              <a:spcAft>
                <a:spcPts val="600"/>
              </a:spcAft>
              <a:buClr>
                <a:srgbClr val="C0C0C0"/>
              </a:buClr>
            </a:pPr>
            <a:r>
              <a:rPr lang="en-US" sz="1400" dirty="0" smtClean="0">
                <a:solidFill>
                  <a:srgbClr val="FFFFFF"/>
                </a:solidFill>
                <a:latin typeface="Arial"/>
              </a:rPr>
              <a:t>Suresh </a:t>
            </a:r>
            <a:r>
              <a:rPr lang="en-US" sz="1400" dirty="0" err="1" smtClean="0">
                <a:solidFill>
                  <a:srgbClr val="FFFFFF"/>
                </a:solidFill>
                <a:latin typeface="Arial"/>
              </a:rPr>
              <a:t>SanthanaVannan</a:t>
            </a:r>
            <a:r>
              <a:rPr lang="en-US" sz="1400" dirty="0" smtClean="0">
                <a:solidFill>
                  <a:srgbClr val="FFFFFF"/>
                </a:solidFill>
                <a:latin typeface="Arial"/>
              </a:rPr>
              <a:t> – </a:t>
            </a:r>
            <a:r>
              <a:rPr lang="en-US" sz="1400" i="1" dirty="0" smtClean="0">
                <a:solidFill>
                  <a:srgbClr val="FFFFFF"/>
                </a:solidFill>
                <a:latin typeface="Arial"/>
              </a:rPr>
              <a:t>IN</a:t>
            </a:r>
          </a:p>
          <a:p>
            <a:pPr eaLnBrk="0" hangingPunct="0">
              <a:spcBef>
                <a:spcPts val="336"/>
              </a:spcBef>
              <a:spcAft>
                <a:spcPts val="600"/>
              </a:spcAft>
              <a:buClr>
                <a:srgbClr val="C0C0C0"/>
              </a:buClr>
            </a:pPr>
            <a:r>
              <a:rPr lang="en-US" sz="1400" dirty="0" smtClean="0">
                <a:solidFill>
                  <a:srgbClr val="FFFFFF"/>
                </a:solidFill>
                <a:latin typeface="Arial"/>
              </a:rPr>
              <a:t>Carl </a:t>
            </a:r>
            <a:r>
              <a:rPr lang="en-US" sz="1400" dirty="0" err="1" smtClean="0">
                <a:solidFill>
                  <a:srgbClr val="FFFFFF"/>
                </a:solidFill>
                <a:latin typeface="Arial"/>
              </a:rPr>
              <a:t>Lagoze</a:t>
            </a:r>
            <a:r>
              <a:rPr lang="en-US" sz="1400" dirty="0" smtClean="0">
                <a:solidFill>
                  <a:srgbClr val="FFFFFF"/>
                </a:solidFill>
                <a:latin typeface="Arial"/>
              </a:rPr>
              <a:t> - </a:t>
            </a:r>
            <a:r>
              <a:rPr lang="en-US" sz="1400" i="1" dirty="0" smtClean="0">
                <a:solidFill>
                  <a:srgbClr val="FFFFFF"/>
                </a:solidFill>
                <a:latin typeface="Arial"/>
              </a:rPr>
              <a:t>CS</a:t>
            </a:r>
          </a:p>
          <a:p>
            <a:pPr eaLnBrk="0" hangingPunct="0">
              <a:spcBef>
                <a:spcPts val="336"/>
              </a:spcBef>
              <a:spcAft>
                <a:spcPts val="600"/>
              </a:spcAft>
              <a:buClr>
                <a:srgbClr val="C0C0C0"/>
              </a:buClr>
            </a:pPr>
            <a:endParaRPr lang="en-US" sz="1400" dirty="0" smtClean="0">
              <a:latin typeface="Arial"/>
            </a:endParaRPr>
          </a:p>
        </p:txBody>
      </p:sp>
      <p:sp>
        <p:nvSpPr>
          <p:cNvPr id="5" name="Title 1"/>
          <p:cNvSpPr txBox="1">
            <a:spLocks/>
          </p:cNvSpPr>
          <p:nvPr/>
        </p:nvSpPr>
        <p:spPr>
          <a:xfrm>
            <a:off x="304800" y="304800"/>
            <a:ext cx="5638800" cy="685800"/>
          </a:xfrm>
          <a:prstGeom prst="rect">
            <a:avLst/>
          </a:prstGeom>
        </p:spPr>
        <p:txBody>
          <a:bodyPr vert="horz"/>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a:ea typeface="ＭＳ Ｐゴシック" pitchFamily="48" charset="-128"/>
                <a:cs typeface="Arial"/>
              </a:rPr>
              <a:t>Acknowledgements</a:t>
            </a:r>
            <a:endParaRPr kumimoji="0" lang="en-US" sz="1800" b="0" i="0" u="none" strike="noStrike" kern="1200" cap="none" spc="0" normalizeH="0" baseline="0" noProof="0" dirty="0">
              <a:ln>
                <a:noFill/>
              </a:ln>
              <a:solidFill>
                <a:srgbClr val="7F7F7F"/>
              </a:solidFill>
              <a:effectLst/>
              <a:uLnTx/>
              <a:uFillTx/>
              <a:latin typeface="Arial"/>
              <a:ea typeface="ＭＳ Ｐゴシック" pitchFamily="48" charset="-128"/>
              <a:cs typeface="Arial"/>
            </a:endParaRPr>
          </a:p>
        </p:txBody>
      </p:sp>
      <p:sp>
        <p:nvSpPr>
          <p:cNvPr id="6" name="TextBox 5"/>
          <p:cNvSpPr txBox="1"/>
          <p:nvPr/>
        </p:nvSpPr>
        <p:spPr>
          <a:xfrm>
            <a:off x="6096000" y="4953000"/>
            <a:ext cx="2916183" cy="1200329"/>
          </a:xfrm>
          <a:prstGeom prst="rect">
            <a:avLst/>
          </a:prstGeom>
          <a:noFill/>
        </p:spPr>
        <p:txBody>
          <a:bodyPr wrap="none" rtlCol="0">
            <a:spAutoFit/>
          </a:bodyPr>
          <a:lstStyle/>
          <a:p>
            <a:r>
              <a:rPr lang="en-US" dirty="0" smtClean="0">
                <a:solidFill>
                  <a:srgbClr val="FFFF00"/>
                </a:solidFill>
              </a:rPr>
              <a:t>CS- Computer Science</a:t>
            </a:r>
          </a:p>
          <a:p>
            <a:r>
              <a:rPr lang="en-US" dirty="0" smtClean="0">
                <a:solidFill>
                  <a:srgbClr val="FFFF00"/>
                </a:solidFill>
              </a:rPr>
              <a:t>ST- Statistics</a:t>
            </a:r>
          </a:p>
          <a:p>
            <a:r>
              <a:rPr lang="en-US" dirty="0" smtClean="0">
                <a:solidFill>
                  <a:srgbClr val="FFFF00"/>
                </a:solidFill>
              </a:rPr>
              <a:t>IN- Informatics</a:t>
            </a:r>
            <a:r>
              <a:rPr lang="en-US" smtClean="0">
                <a:solidFill>
                  <a:srgbClr val="FFFF00"/>
                </a:solidFill>
              </a:rPr>
              <a:t>/Programming</a:t>
            </a:r>
            <a:endParaRPr lang="en-US" dirty="0" smtClean="0">
              <a:solidFill>
                <a:srgbClr val="FFFF00"/>
              </a:solidFill>
            </a:endParaRPr>
          </a:p>
          <a:p>
            <a:r>
              <a:rPr lang="en-US" dirty="0" smtClean="0">
                <a:solidFill>
                  <a:srgbClr val="FFFF00"/>
                </a:solidFill>
              </a:rPr>
              <a:t>OR- Ornithology</a:t>
            </a:r>
            <a:endParaRPr lang="en-US" dirty="0">
              <a:solidFill>
                <a:srgbClr val="FFFF00"/>
              </a:solidFill>
            </a:endParaRPr>
          </a:p>
        </p:txBody>
      </p:sp>
    </p:spTree>
    <p:extLst>
      <p:ext uri="{BB962C8B-B14F-4D97-AF65-F5344CB8AC3E}">
        <p14:creationId xmlns:p14="http://schemas.microsoft.com/office/powerpoint/2010/main" val="656727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0-03 at 11.55.1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381000"/>
            <a:ext cx="4714217" cy="5715000"/>
          </a:xfrm>
          <a:prstGeom prst="rect">
            <a:avLst/>
          </a:prstGeom>
        </p:spPr>
      </p:pic>
      <p:sp>
        <p:nvSpPr>
          <p:cNvPr id="5" name="TextBox 4"/>
          <p:cNvSpPr txBox="1"/>
          <p:nvPr/>
        </p:nvSpPr>
        <p:spPr>
          <a:xfrm>
            <a:off x="609600" y="3276600"/>
            <a:ext cx="1492716" cy="923330"/>
          </a:xfrm>
          <a:prstGeom prst="rect">
            <a:avLst/>
          </a:prstGeom>
          <a:noFill/>
        </p:spPr>
        <p:txBody>
          <a:bodyPr wrap="none" rtlCol="0">
            <a:spAutoFit/>
          </a:bodyPr>
          <a:lstStyle/>
          <a:p>
            <a:pPr marL="285750" indent="-285750">
              <a:buFont typeface="Arial"/>
              <a:buChar char="•"/>
            </a:pPr>
            <a:r>
              <a:rPr lang="en-US" dirty="0" smtClean="0"/>
              <a:t>CAPTCHA</a:t>
            </a:r>
          </a:p>
          <a:p>
            <a:pPr marL="285750" indent="-285750">
              <a:buFont typeface="Arial"/>
              <a:buChar char="•"/>
            </a:pPr>
            <a:r>
              <a:rPr lang="en-US" dirty="0" smtClean="0"/>
              <a:t>Fold It </a:t>
            </a:r>
          </a:p>
          <a:p>
            <a:pPr marL="285750" indent="-285750">
              <a:buFont typeface="Arial"/>
              <a:buChar char="•"/>
            </a:pPr>
            <a:r>
              <a:rPr lang="en-US" dirty="0" smtClean="0"/>
              <a:t>Galaxy Zoo</a:t>
            </a:r>
            <a:endParaRPr lang="en-US" dirty="0"/>
          </a:p>
        </p:txBody>
      </p:sp>
    </p:spTree>
    <p:extLst>
      <p:ext uri="{BB962C8B-B14F-4D97-AF65-F5344CB8AC3E}">
        <p14:creationId xmlns:p14="http://schemas.microsoft.com/office/powerpoint/2010/main" val="38607466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5886" y="2209800"/>
            <a:ext cx="9614686" cy="2826192"/>
          </a:xfrm>
          <a:prstGeom prst="rect">
            <a:avLst/>
          </a:prstGeom>
        </p:spPr>
      </p:pic>
      <p:sp>
        <p:nvSpPr>
          <p:cNvPr id="2" name="TextBox 1"/>
          <p:cNvSpPr txBox="1"/>
          <p:nvPr/>
        </p:nvSpPr>
        <p:spPr>
          <a:xfrm>
            <a:off x="76200" y="5638800"/>
            <a:ext cx="9067800" cy="461665"/>
          </a:xfrm>
          <a:prstGeom prst="rect">
            <a:avLst/>
          </a:prstGeom>
          <a:noFill/>
        </p:spPr>
        <p:txBody>
          <a:bodyPr wrap="square" rtlCol="0">
            <a:spAutoFit/>
          </a:bodyPr>
          <a:lstStyle/>
          <a:p>
            <a:r>
              <a:rPr lang="en-US" sz="1200" dirty="0">
                <a:solidFill>
                  <a:schemeClr val="bg1">
                    <a:lumMod val="85000"/>
                  </a:schemeClr>
                </a:solidFill>
              </a:rPr>
              <a:t>S</a:t>
            </a:r>
            <a:r>
              <a:rPr lang="en-US" sz="1200" dirty="0" smtClean="0">
                <a:solidFill>
                  <a:schemeClr val="bg1">
                    <a:lumMod val="85000"/>
                  </a:schemeClr>
                </a:solidFill>
              </a:rPr>
              <a:t> </a:t>
            </a:r>
            <a:r>
              <a:rPr lang="en-US" sz="1200" dirty="0">
                <a:solidFill>
                  <a:schemeClr val="bg1">
                    <a:lumMod val="85000"/>
                  </a:schemeClr>
                </a:solidFill>
              </a:rPr>
              <a:t>Kelling, </a:t>
            </a:r>
            <a:r>
              <a:rPr lang="en-US" sz="1200" dirty="0" smtClean="0">
                <a:solidFill>
                  <a:srgbClr val="D9D9D9"/>
                </a:solidFill>
              </a:rPr>
              <a:t>C </a:t>
            </a:r>
            <a:r>
              <a:rPr lang="en-US" sz="1200" dirty="0" err="1">
                <a:solidFill>
                  <a:srgbClr val="D9D9D9"/>
                </a:solidFill>
              </a:rPr>
              <a:t>Lagoze</a:t>
            </a:r>
            <a:r>
              <a:rPr lang="en-US" sz="1200" dirty="0">
                <a:solidFill>
                  <a:srgbClr val="D9D9D9"/>
                </a:solidFill>
              </a:rPr>
              <a:t>, </a:t>
            </a:r>
            <a:r>
              <a:rPr lang="en-US" sz="1200" dirty="0" smtClean="0">
                <a:solidFill>
                  <a:srgbClr val="D9D9D9"/>
                </a:solidFill>
              </a:rPr>
              <a:t>W-K </a:t>
            </a:r>
            <a:r>
              <a:rPr lang="en-US" sz="1200" dirty="0">
                <a:solidFill>
                  <a:srgbClr val="D9D9D9"/>
                </a:solidFill>
              </a:rPr>
              <a:t>Wong, </a:t>
            </a:r>
            <a:r>
              <a:rPr lang="en-US" sz="1200" dirty="0" smtClean="0">
                <a:solidFill>
                  <a:srgbClr val="D9D9D9"/>
                </a:solidFill>
              </a:rPr>
              <a:t>J </a:t>
            </a:r>
            <a:r>
              <a:rPr lang="en-US" sz="1200" dirty="0">
                <a:solidFill>
                  <a:srgbClr val="D9D9D9"/>
                </a:solidFill>
              </a:rPr>
              <a:t>Yu, </a:t>
            </a:r>
            <a:r>
              <a:rPr lang="en-US" sz="1200" dirty="0" smtClean="0">
                <a:solidFill>
                  <a:srgbClr val="D9D9D9"/>
                </a:solidFill>
              </a:rPr>
              <a:t>T </a:t>
            </a:r>
            <a:r>
              <a:rPr lang="en-US" sz="1200" dirty="0" err="1">
                <a:solidFill>
                  <a:srgbClr val="D9D9D9"/>
                </a:solidFill>
              </a:rPr>
              <a:t>Damoulas</a:t>
            </a:r>
            <a:r>
              <a:rPr lang="en-US" sz="1200" dirty="0">
                <a:solidFill>
                  <a:srgbClr val="D9D9D9"/>
                </a:solidFill>
              </a:rPr>
              <a:t>, </a:t>
            </a:r>
            <a:r>
              <a:rPr lang="en-US" sz="1200" dirty="0" smtClean="0">
                <a:solidFill>
                  <a:srgbClr val="D9D9D9"/>
                </a:solidFill>
              </a:rPr>
              <a:t>J</a:t>
            </a:r>
            <a:r>
              <a:rPr lang="en-US" sz="1200" dirty="0">
                <a:solidFill>
                  <a:srgbClr val="D9D9D9"/>
                </a:solidFill>
              </a:rPr>
              <a:t> </a:t>
            </a:r>
            <a:r>
              <a:rPr lang="en-US" sz="1200" dirty="0" err="1" smtClean="0">
                <a:solidFill>
                  <a:srgbClr val="D9D9D9"/>
                </a:solidFill>
              </a:rPr>
              <a:t>Gerbracht</a:t>
            </a:r>
            <a:r>
              <a:rPr lang="en-US" sz="1200" dirty="0">
                <a:solidFill>
                  <a:srgbClr val="D9D9D9"/>
                </a:solidFill>
              </a:rPr>
              <a:t>, </a:t>
            </a:r>
            <a:r>
              <a:rPr lang="en-US" sz="1200" dirty="0" smtClean="0">
                <a:solidFill>
                  <a:srgbClr val="D9D9D9"/>
                </a:solidFill>
              </a:rPr>
              <a:t>D </a:t>
            </a:r>
            <a:r>
              <a:rPr lang="en-US" sz="1200" dirty="0">
                <a:solidFill>
                  <a:srgbClr val="D9D9D9"/>
                </a:solidFill>
              </a:rPr>
              <a:t>Fink, </a:t>
            </a:r>
            <a:r>
              <a:rPr lang="en-US" sz="1200" dirty="0" smtClean="0">
                <a:solidFill>
                  <a:srgbClr val="D9D9D9"/>
                </a:solidFill>
              </a:rPr>
              <a:t>C Gomes. 2012.  eBird</a:t>
            </a:r>
            <a:r>
              <a:rPr lang="en-US" sz="1200" dirty="0">
                <a:solidFill>
                  <a:srgbClr val="D9D9D9"/>
                </a:solidFill>
              </a:rPr>
              <a:t>: A Human/</a:t>
            </a:r>
            <a:r>
              <a:rPr lang="en-US" sz="1200" dirty="0" smtClean="0">
                <a:solidFill>
                  <a:srgbClr val="D9D9D9"/>
                </a:solidFill>
              </a:rPr>
              <a:t>Computer Learning </a:t>
            </a:r>
            <a:r>
              <a:rPr lang="en-US" sz="1200" dirty="0">
                <a:solidFill>
                  <a:srgbClr val="D9D9D9"/>
                </a:solidFill>
              </a:rPr>
              <a:t>Network to </a:t>
            </a:r>
            <a:r>
              <a:rPr lang="en-US" sz="1200" dirty="0" smtClean="0">
                <a:solidFill>
                  <a:srgbClr val="D9D9D9"/>
                </a:solidFill>
              </a:rPr>
              <a:t>Improve Biodiversity </a:t>
            </a:r>
            <a:r>
              <a:rPr lang="en-US" sz="1200" dirty="0">
                <a:solidFill>
                  <a:srgbClr val="D9D9D9"/>
                </a:solidFill>
              </a:rPr>
              <a:t>Conservation </a:t>
            </a:r>
            <a:r>
              <a:rPr lang="en-US" sz="1200" dirty="0" smtClean="0">
                <a:solidFill>
                  <a:srgbClr val="D9D9D9"/>
                </a:solidFill>
              </a:rPr>
              <a:t>and Research.  </a:t>
            </a:r>
            <a:r>
              <a:rPr lang="en-US" sz="1200" dirty="0">
                <a:solidFill>
                  <a:srgbClr val="D9D9D9"/>
                </a:solidFill>
              </a:rPr>
              <a:t>Artificial Intelligence</a:t>
            </a:r>
          </a:p>
        </p:txBody>
      </p:sp>
      <p:sp>
        <p:nvSpPr>
          <p:cNvPr id="4" name="TextBox 3"/>
          <p:cNvSpPr txBox="1"/>
          <p:nvPr/>
        </p:nvSpPr>
        <p:spPr>
          <a:xfrm>
            <a:off x="609600" y="762000"/>
            <a:ext cx="6417141" cy="584776"/>
          </a:xfrm>
          <a:prstGeom prst="rect">
            <a:avLst/>
          </a:prstGeom>
          <a:noFill/>
        </p:spPr>
        <p:txBody>
          <a:bodyPr wrap="none" rtlCol="0">
            <a:spAutoFit/>
          </a:bodyPr>
          <a:lstStyle/>
          <a:p>
            <a:r>
              <a:rPr lang="en-US" sz="3200" dirty="0" smtClean="0">
                <a:solidFill>
                  <a:srgbClr val="FFFF00"/>
                </a:solidFill>
              </a:rPr>
              <a:t>Human Computer Learning Network</a:t>
            </a:r>
            <a:endParaRPr lang="en-US" sz="3200" dirty="0">
              <a:solidFill>
                <a:srgbClr val="FFFF00"/>
              </a:solidFill>
            </a:endParaRPr>
          </a:p>
        </p:txBody>
      </p:sp>
    </p:spTree>
    <p:extLst>
      <p:ext uri="{BB962C8B-B14F-4D97-AF65-F5344CB8AC3E}">
        <p14:creationId xmlns:p14="http://schemas.microsoft.com/office/powerpoint/2010/main" val="420382641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_ebird_rev.png"/>
          <p:cNvPicPr>
            <a:picLocks noChangeAspect="1"/>
          </p:cNvPicPr>
          <p:nvPr/>
        </p:nvPicPr>
        <p:blipFill>
          <a:blip r:embed="rId3"/>
          <a:stretch>
            <a:fillRect/>
          </a:stretch>
        </p:blipFill>
        <p:spPr>
          <a:xfrm>
            <a:off x="241300" y="152400"/>
            <a:ext cx="2017148" cy="726173"/>
          </a:xfrm>
          <a:prstGeom prst="rect">
            <a:avLst/>
          </a:prstGeom>
        </p:spPr>
      </p:pic>
      <p:pic>
        <p:nvPicPr>
          <p:cNvPr id="6" name="Picture 5" descr="5796984685_6f3fa904ca_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990600"/>
            <a:ext cx="8605594" cy="4842081"/>
          </a:xfrm>
          <a:prstGeom prst="rect">
            <a:avLst/>
          </a:prstGeom>
        </p:spPr>
      </p:pic>
      <p:sp>
        <p:nvSpPr>
          <p:cNvPr id="2" name="Rectangle 1"/>
          <p:cNvSpPr/>
          <p:nvPr/>
        </p:nvSpPr>
        <p:spPr>
          <a:xfrm>
            <a:off x="76200" y="6019800"/>
            <a:ext cx="9067800" cy="461665"/>
          </a:xfrm>
          <a:prstGeom prst="rect">
            <a:avLst/>
          </a:prstGeom>
        </p:spPr>
        <p:txBody>
          <a:bodyPr wrap="square">
            <a:spAutoFit/>
          </a:bodyPr>
          <a:lstStyle/>
          <a:p>
            <a:r>
              <a:rPr lang="en-US" sz="1200" dirty="0">
                <a:solidFill>
                  <a:srgbClr val="D9D9D9"/>
                </a:solidFill>
              </a:rPr>
              <a:t>Sullivan, B. L., C. L. Wood, M. J. </a:t>
            </a:r>
            <a:r>
              <a:rPr lang="en-US" sz="1200" dirty="0" err="1">
                <a:solidFill>
                  <a:srgbClr val="D9D9D9"/>
                </a:solidFill>
              </a:rPr>
              <a:t>Iliff</a:t>
            </a:r>
            <a:r>
              <a:rPr lang="en-US" sz="1200" dirty="0">
                <a:solidFill>
                  <a:srgbClr val="D9D9D9"/>
                </a:solidFill>
              </a:rPr>
              <a:t>, R. E. </a:t>
            </a:r>
            <a:r>
              <a:rPr lang="en-US" sz="1200" dirty="0" err="1">
                <a:solidFill>
                  <a:srgbClr val="D9D9D9"/>
                </a:solidFill>
              </a:rPr>
              <a:t>Bonney</a:t>
            </a:r>
            <a:r>
              <a:rPr lang="en-US" sz="1200" dirty="0">
                <a:solidFill>
                  <a:srgbClr val="D9D9D9"/>
                </a:solidFill>
              </a:rPr>
              <a:t>, D. Fink, and S. Kelling. 2009. eBird: A citizen-based bird observation network in the biological sciences. Biological Conservation </a:t>
            </a:r>
            <a:r>
              <a:rPr lang="en-US" sz="1200" b="1" dirty="0">
                <a:solidFill>
                  <a:srgbClr val="D9D9D9"/>
                </a:solidFill>
              </a:rPr>
              <a:t>142</a:t>
            </a:r>
            <a:r>
              <a:rPr lang="en-US" sz="1200" dirty="0">
                <a:solidFill>
                  <a:srgbClr val="D9D9D9"/>
                </a:solidFill>
              </a:rPr>
              <a:t>:2282-2292.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90525"/>
            <a:ext cx="76200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81000"/>
            <a:ext cx="76200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81000"/>
            <a:ext cx="76200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1000"/>
            <a:ext cx="76200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381000"/>
            <a:ext cx="76200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3755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5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fade">
                                      <p:cBhvr>
                                        <p:cTn id="12" dur="500"/>
                                        <p:tgtEl>
                                          <p:spTgt spid="71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3"/>
                                        </p:tgtEl>
                                        <p:attrNameLst>
                                          <p:attrName>style.visibility</p:attrName>
                                        </p:attrNameLst>
                                      </p:cBhvr>
                                      <p:to>
                                        <p:strVal val="visible"/>
                                      </p:to>
                                    </p:set>
                                    <p:animEffect transition="in" filter="fade">
                                      <p:cBhvr>
                                        <p:cTn id="17" dur="500"/>
                                        <p:tgtEl>
                                          <p:spTgt spid="717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Effect transition="in" filter="fade">
                                      <p:cBhvr>
                                        <p:cTn id="22"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 font theme">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7360</TotalTime>
  <Words>2335</Words>
  <Application>Microsoft Macintosh PowerPoint</Application>
  <PresentationFormat>On-screen Show (4:3)</PresentationFormat>
  <Paragraphs>344</Paragraphs>
  <Slides>55</Slides>
  <Notes>31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55</vt:i4>
      </vt:variant>
    </vt:vector>
  </HeadingPairs>
  <TitlesOfParts>
    <vt:vector size="58" baseType="lpstr">
      <vt:lpstr>Office Theme</vt:lpstr>
      <vt:lpstr>Image</vt:lpstr>
      <vt:lpstr>Photo Editor Photo</vt:lpstr>
      <vt:lpstr>PowerPoint Presentation</vt:lpstr>
      <vt:lpstr>PowerPoint Presentation</vt:lpstr>
      <vt:lpstr>PowerPoint Presentation</vt:lpstr>
      <vt:lpstr>PowerPoint Presentation</vt:lpstr>
      <vt:lpstr>So What?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Growth in Monthly eBird Observations and Checklists</vt:lpstr>
      <vt:lpstr>PowerPoint Presentation</vt:lpstr>
      <vt:lpstr>Data Quality</vt:lpstr>
      <vt:lpstr>PowerPoint Presentation</vt:lpstr>
      <vt:lpstr>PowerPoint Presentation</vt:lpstr>
      <vt:lpstr>PowerPoint Presentation</vt:lpstr>
      <vt:lpstr>PowerPoint Presentation</vt:lpstr>
      <vt:lpstr>PowerPoint Presentation</vt:lpstr>
      <vt:lpstr>PowerPoint Presentation</vt:lpstr>
      <vt:lpstr>Methodology</vt:lpstr>
      <vt:lpstr>Methodology</vt:lpstr>
      <vt:lpstr>Methodology</vt:lpstr>
      <vt:lpstr>PowerPoint Presentation</vt:lpstr>
      <vt:lpstr>American Tree Sparrow Tompkins Co.</vt:lpstr>
      <vt:lpstr>Chipping Sparrow Tompkins Co.</vt:lpstr>
      <vt:lpstr>PowerPoint Presentation</vt:lpstr>
      <vt:lpstr>PowerPoint Presentation</vt:lpstr>
      <vt:lpstr>Observational Data Sources </vt:lpstr>
      <vt:lpstr>PowerPoint Presentation</vt:lpstr>
      <vt:lpstr>PowerPoint Presentation</vt:lpstr>
      <vt:lpstr>High-Performance Computer Modeling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Modeling and forecasting nocturnal bird migration</vt:lpstr>
      <vt:lpstr>PowerPoint Presentation</vt:lpstr>
      <vt:lpstr>Merlin  </vt:lpstr>
      <vt:lpstr>Building Merlin</vt:lpstr>
      <vt:lpstr>  </vt:lpstr>
      <vt:lpstr>PowerPoint Presentation</vt:lpstr>
      <vt:lpstr>PowerPoint Presentation</vt:lpstr>
      <vt:lpstr>PowerPoint Presentation</vt:lpstr>
      <vt:lpstr>PowerPoint Presentation</vt:lpstr>
      <vt:lpstr>PowerPoint Presentation</vt:lpstr>
    </vt:vector>
  </TitlesOfParts>
  <Company> Cornell Lab of Ornithology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dc:creator>
  <cp:lastModifiedBy>Steve Kelling</cp:lastModifiedBy>
  <cp:revision>208</cp:revision>
  <dcterms:created xsi:type="dcterms:W3CDTF">2012-09-04T23:53:38Z</dcterms:created>
  <dcterms:modified xsi:type="dcterms:W3CDTF">2013-02-07T19:23:01Z</dcterms:modified>
</cp:coreProperties>
</file>