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sldIdLst>
    <p:sldId id="397" r:id="rId2"/>
    <p:sldId id="521" r:id="rId3"/>
    <p:sldId id="288" r:id="rId4"/>
    <p:sldId id="328" r:id="rId5"/>
    <p:sldId id="329" r:id="rId6"/>
    <p:sldId id="276" r:id="rId7"/>
    <p:sldId id="473" r:id="rId8"/>
    <p:sldId id="474" r:id="rId9"/>
    <p:sldId id="475" r:id="rId10"/>
    <p:sldId id="277" r:id="rId11"/>
    <p:sldId id="330" r:id="rId12"/>
    <p:sldId id="331" r:id="rId13"/>
    <p:sldId id="332" r:id="rId14"/>
    <p:sldId id="333" r:id="rId15"/>
    <p:sldId id="334" r:id="rId16"/>
    <p:sldId id="308" r:id="rId17"/>
    <p:sldId id="310" r:id="rId18"/>
    <p:sldId id="309" r:id="rId19"/>
    <p:sldId id="478" r:id="rId20"/>
    <p:sldId id="479" r:id="rId21"/>
    <p:sldId id="273" r:id="rId22"/>
    <p:sldId id="367" r:id="rId23"/>
    <p:sldId id="368" r:id="rId24"/>
    <p:sldId id="369" r:id="rId25"/>
    <p:sldId id="370" r:id="rId26"/>
    <p:sldId id="283" r:id="rId27"/>
    <p:sldId id="371" r:id="rId28"/>
    <p:sldId id="372" r:id="rId29"/>
    <p:sldId id="342" r:id="rId30"/>
    <p:sldId id="480" r:id="rId31"/>
    <p:sldId id="513" r:id="rId32"/>
    <p:sldId id="506" r:id="rId33"/>
    <p:sldId id="514" r:id="rId34"/>
    <p:sldId id="507" r:id="rId35"/>
    <p:sldId id="516" r:id="rId36"/>
    <p:sldId id="515" r:id="rId37"/>
    <p:sldId id="517" r:id="rId38"/>
    <p:sldId id="508" r:id="rId39"/>
    <p:sldId id="509" r:id="rId40"/>
    <p:sldId id="481" r:id="rId41"/>
    <p:sldId id="482" r:id="rId42"/>
    <p:sldId id="483" r:id="rId43"/>
    <p:sldId id="484" r:id="rId44"/>
    <p:sldId id="485" r:id="rId45"/>
    <p:sldId id="486" r:id="rId46"/>
    <p:sldId id="487" r:id="rId47"/>
    <p:sldId id="488" r:id="rId48"/>
    <p:sldId id="489" r:id="rId49"/>
    <p:sldId id="490" r:id="rId50"/>
    <p:sldId id="491" r:id="rId51"/>
    <p:sldId id="492" r:id="rId52"/>
    <p:sldId id="493" r:id="rId53"/>
    <p:sldId id="494" r:id="rId54"/>
    <p:sldId id="257" r:id="rId55"/>
    <p:sldId id="346" r:id="rId56"/>
    <p:sldId id="526" r:id="rId57"/>
    <p:sldId id="399" r:id="rId58"/>
    <p:sldId id="528" r:id="rId59"/>
    <p:sldId id="530" r:id="rId60"/>
    <p:sldId id="527" r:id="rId61"/>
    <p:sldId id="529" r:id="rId62"/>
    <p:sldId id="348" r:id="rId63"/>
    <p:sldId id="258" r:id="rId64"/>
    <p:sldId id="347" r:id="rId65"/>
    <p:sldId id="351" r:id="rId66"/>
    <p:sldId id="349" r:id="rId67"/>
    <p:sldId id="350" r:id="rId68"/>
    <p:sldId id="352" r:id="rId69"/>
    <p:sldId id="398" r:id="rId70"/>
    <p:sldId id="400" r:id="rId71"/>
    <p:sldId id="401" r:id="rId72"/>
    <p:sldId id="402" r:id="rId73"/>
    <p:sldId id="518" r:id="rId74"/>
    <p:sldId id="354" r:id="rId75"/>
    <p:sldId id="355" r:id="rId76"/>
    <p:sldId id="266" r:id="rId77"/>
    <p:sldId id="519" r:id="rId78"/>
    <p:sldId id="403" r:id="rId79"/>
    <p:sldId id="404" r:id="rId80"/>
    <p:sldId id="405" r:id="rId81"/>
    <p:sldId id="406" r:id="rId82"/>
    <p:sldId id="407" r:id="rId83"/>
    <p:sldId id="408" r:id="rId84"/>
    <p:sldId id="409" r:id="rId85"/>
    <p:sldId id="410" r:id="rId86"/>
    <p:sldId id="411" r:id="rId87"/>
    <p:sldId id="412" r:id="rId88"/>
    <p:sldId id="413" r:id="rId89"/>
    <p:sldId id="414" r:id="rId90"/>
    <p:sldId id="415" r:id="rId91"/>
    <p:sldId id="416" r:id="rId92"/>
    <p:sldId id="417" r:id="rId93"/>
    <p:sldId id="418" r:id="rId94"/>
    <p:sldId id="419" r:id="rId95"/>
    <p:sldId id="531" r:id="rId96"/>
    <p:sldId id="420" r:id="rId97"/>
    <p:sldId id="421" r:id="rId98"/>
    <p:sldId id="422" r:id="rId99"/>
    <p:sldId id="423" r:id="rId100"/>
    <p:sldId id="424" r:id="rId101"/>
    <p:sldId id="425" r:id="rId102"/>
    <p:sldId id="426" r:id="rId103"/>
    <p:sldId id="427" r:id="rId104"/>
    <p:sldId id="428" r:id="rId105"/>
    <p:sldId id="429" r:id="rId106"/>
    <p:sldId id="430" r:id="rId107"/>
    <p:sldId id="502" r:id="rId108"/>
    <p:sldId id="503" r:id="rId109"/>
    <p:sldId id="504" r:id="rId110"/>
    <p:sldId id="505" r:id="rId111"/>
    <p:sldId id="431" r:id="rId112"/>
    <p:sldId id="432" r:id="rId113"/>
    <p:sldId id="433" r:id="rId114"/>
    <p:sldId id="434" r:id="rId115"/>
    <p:sldId id="435" r:id="rId116"/>
    <p:sldId id="436" r:id="rId117"/>
    <p:sldId id="437" r:id="rId118"/>
    <p:sldId id="438" r:id="rId119"/>
    <p:sldId id="439" r:id="rId120"/>
    <p:sldId id="440" r:id="rId121"/>
    <p:sldId id="441" r:id="rId122"/>
    <p:sldId id="442" r:id="rId123"/>
    <p:sldId id="443" r:id="rId124"/>
    <p:sldId id="444" r:id="rId125"/>
    <p:sldId id="445" r:id="rId126"/>
    <p:sldId id="446" r:id="rId127"/>
    <p:sldId id="447" r:id="rId128"/>
    <p:sldId id="448" r:id="rId129"/>
    <p:sldId id="449" r:id="rId130"/>
    <p:sldId id="450" r:id="rId131"/>
    <p:sldId id="451" r:id="rId132"/>
    <p:sldId id="453" r:id="rId133"/>
    <p:sldId id="454" r:id="rId134"/>
    <p:sldId id="452" r:id="rId135"/>
    <p:sldId id="455" r:id="rId136"/>
    <p:sldId id="456" r:id="rId137"/>
    <p:sldId id="457" r:id="rId138"/>
    <p:sldId id="458" r:id="rId139"/>
    <p:sldId id="459" r:id="rId140"/>
    <p:sldId id="460" r:id="rId141"/>
    <p:sldId id="461" r:id="rId142"/>
    <p:sldId id="462" r:id="rId143"/>
    <p:sldId id="463" r:id="rId144"/>
    <p:sldId id="464" r:id="rId145"/>
    <p:sldId id="465" r:id="rId146"/>
    <p:sldId id="466" r:id="rId147"/>
    <p:sldId id="467" r:id="rId148"/>
    <p:sldId id="471" r:id="rId149"/>
    <p:sldId id="520" r:id="rId150"/>
    <p:sldId id="522" r:id="rId151"/>
    <p:sldId id="525" r:id="rId152"/>
    <p:sldId id="523" r:id="rId153"/>
    <p:sldId id="524" r:id="rId154"/>
    <p:sldId id="501" r:id="rId155"/>
    <p:sldId id="274" r:id="rId156"/>
    <p:sldId id="260" r:id="rId157"/>
    <p:sldId id="500" r:id="rId158"/>
    <p:sldId id="495" r:id="rId159"/>
    <p:sldId id="496" r:id="rId160"/>
    <p:sldId id="497" r:id="rId161"/>
    <p:sldId id="498" r:id="rId162"/>
    <p:sldId id="499" r:id="rId1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29" autoAdjust="0"/>
  </p:normalViewPr>
  <p:slideViewPr>
    <p:cSldViewPr>
      <p:cViewPr>
        <p:scale>
          <a:sx n="80" d="100"/>
          <a:sy n="80" d="100"/>
        </p:scale>
        <p:origin x="-3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E0828-626A-4913-B044-6D6848DD11ED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D56F4-08CD-4E7F-AE2B-5181251A9E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8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en-US" sz="1400" dirty="0" smtClean="0"/>
              <a:t>Each Edutainment Video Game: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Teaches a different set of algorithms &amp; CS principles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Focuses on a different</a:t>
            </a:r>
            <a:r>
              <a:rPr lang="en-US" sz="1200" baseline="0" dirty="0" smtClean="0"/>
              <a:t> sustainability issue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Offers a different &amp; unique style of </a:t>
            </a:r>
            <a:r>
              <a:rPr lang="en-US" sz="1200" dirty="0" err="1" smtClean="0"/>
              <a:t>gameplay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Targets a different demographic (rural, urban, women, etc.)</a:t>
            </a: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Nobody said the tutorials should be removed, i.e. not “stupid” or “worthless”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Nobody said the tutorials should be removed, i.e. not “stupid” or “worthless”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Nobody said the tutorials should be removed, i.e. not “stupid” or “worthless”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Nobody said the tutorials should be removed, i.e. not “stupid” or “worthless”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Nobody said the tutorials should be removed, i.e. not “stupid” or “worthless”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Nobody said the tutorials should be removed, i.e. not “stupid” or “worthless”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Nobody said the tutorials should be removed, i.e. not “stupid” or “worthless”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Nobody said the tutorials should be removed, i.e. not “stupid” or “worthless”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en-US" sz="1400" dirty="0" smtClean="0"/>
              <a:t>Each Edutainment Video Game: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Teaches a different set of algorithms &amp; CS principles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Focuses on a different</a:t>
            </a:r>
            <a:r>
              <a:rPr lang="en-US" sz="1200" baseline="0" dirty="0" smtClean="0"/>
              <a:t> sustainability issue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Offers a different &amp; unique style of </a:t>
            </a:r>
            <a:r>
              <a:rPr lang="en-US" sz="1200" dirty="0" err="1" smtClean="0"/>
              <a:t>gameplay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Targets a different demographic (rural, urban, women, etc.)</a:t>
            </a: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en-US" sz="1400" dirty="0" smtClean="0"/>
              <a:t>Each Edutainment Video Game: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Teaches a different set of algorithms &amp; CS principles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Focuses on a different</a:t>
            </a:r>
            <a:r>
              <a:rPr lang="en-US" sz="1200" baseline="0" dirty="0" smtClean="0"/>
              <a:t> sustainability issue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Offers a different &amp; unique style of </a:t>
            </a:r>
            <a:r>
              <a:rPr lang="en-US" sz="1200" dirty="0" err="1" smtClean="0"/>
              <a:t>gameplay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Targets a different demographic (rural, urban, women, etc.)</a:t>
            </a: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 in Testing by itself</a:t>
            </a:r>
            <a:r>
              <a:rPr lang="en-US" baseline="0" dirty="0" smtClean="0"/>
              <a:t> due to self-assigning roles, fixed by assigning general roles and using a 4 phase agile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en-US" sz="1400" dirty="0" smtClean="0"/>
              <a:t>Each Edutainment Video Game: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Teaches a different set of algorithms &amp; CS principles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Focuses on a different</a:t>
            </a:r>
            <a:r>
              <a:rPr lang="en-US" sz="1200" baseline="0" dirty="0" smtClean="0"/>
              <a:t> sustainability issue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Offers a different &amp; unique style of </a:t>
            </a:r>
            <a:r>
              <a:rPr lang="en-US" sz="1200" dirty="0" err="1" smtClean="0"/>
              <a:t>gameplay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Targets a different demographic (rural, urban, women, etc.)</a:t>
            </a: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1203-7930-4649-A13E-6C4255DBB752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en-US" sz="1400" dirty="0" smtClean="0"/>
              <a:t>Each Edutainment Video Game: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Teaches a different set of algorithms &amp; CS principles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Focuses on a different</a:t>
            </a:r>
            <a:r>
              <a:rPr lang="en-US" sz="1200" baseline="0" dirty="0" smtClean="0"/>
              <a:t> sustainability issue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Offers a different &amp; unique style of </a:t>
            </a:r>
            <a:r>
              <a:rPr lang="en-US" sz="1200" dirty="0" err="1" smtClean="0"/>
              <a:t>gameplay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Targets a different demographic (rural, urban, women, etc.)</a:t>
            </a: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en-US" sz="1400" dirty="0" smtClean="0"/>
              <a:t>Each Edutainment Video Game: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Teaches a different set of algorithms &amp; CS principles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Focuses on a different</a:t>
            </a:r>
            <a:r>
              <a:rPr lang="en-US" sz="1200" baseline="0" dirty="0" smtClean="0"/>
              <a:t> sustainability issue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Offers a different &amp; unique style of </a:t>
            </a:r>
            <a:r>
              <a:rPr lang="en-US" sz="1200" dirty="0" err="1" smtClean="0"/>
              <a:t>gameplay</a:t>
            </a: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1200" dirty="0" smtClean="0"/>
              <a:t>Targets a different demographic (rural, urban, women, etc.)</a:t>
            </a: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Motivated formal research on the effectiveness of this approach to be conducted this summer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Motivated formal research on the effectiveness of this approach to be conducted this summer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Motivated formal research on the effectiveness of this approach to be conducted this summer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D56F4-08CD-4E7F-AE2B-5181251A9E0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4368-9365-44B2-8CB0-F825191BF3D4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B588F-555B-4543-B646-0F0A0ABDDC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4.jpeg"/><Relationship Id="rId4" Type="http://schemas.openxmlformats.org/officeDocument/2006/relationships/image" Target="../media/image5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3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40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40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40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40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bls.gov/emp/ep_table_104.htm" TargetMode="Externa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F_Logo_Wh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3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Expedition Grants are 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Opportunity to Inspire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3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Development</a:t>
            </a:r>
          </a:p>
        </p:txBody>
      </p:sp>
      <p:grpSp>
        <p:nvGrpSpPr>
          <p:cNvPr id="54297" name="Group 54296"/>
          <p:cNvGrpSpPr/>
          <p:nvPr/>
        </p:nvGrpSpPr>
        <p:grpSpPr>
          <a:xfrm>
            <a:off x="-4678875" y="850553"/>
            <a:ext cx="11908976" cy="5892647"/>
            <a:chOff x="-4191001" y="609600"/>
            <a:chExt cx="11908976" cy="5892647"/>
          </a:xfrm>
        </p:grpSpPr>
        <p:grpSp>
          <p:nvGrpSpPr>
            <p:cNvPr id="54295" name="Group 54294"/>
            <p:cNvGrpSpPr/>
            <p:nvPr/>
          </p:nvGrpSpPr>
          <p:grpSpPr>
            <a:xfrm>
              <a:off x="374075" y="1043484"/>
              <a:ext cx="7343900" cy="5458763"/>
              <a:chOff x="352300" y="1067234"/>
              <a:chExt cx="7343900" cy="545876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33400" y="1067234"/>
                <a:ext cx="7162800" cy="54587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5400000">
                <a:off x="315228" y="4050019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5400000">
                <a:off x="1305828" y="3521997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5400000">
                <a:off x="2296428" y="2993978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5400000">
                <a:off x="3280104" y="2465959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5400000">
                <a:off x="4242004" y="1920111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5400000">
                <a:off x="5220729" y="1409921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1319150" y="1372850"/>
                <a:ext cx="0" cy="46465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1295400" y="6059001"/>
                <a:ext cx="6324600" cy="137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72" name="Straight Connector 54271"/>
              <p:cNvCxnSpPr>
                <a:stCxn id="26" idx="0"/>
                <a:endCxn id="27" idx="2"/>
              </p:cNvCxnSpPr>
              <p:nvPr/>
            </p:nvCxnSpPr>
            <p:spPr>
              <a:xfrm>
                <a:off x="6211837" y="2931186"/>
                <a:ext cx="12814" cy="449507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25" idx="0"/>
                <a:endCxn id="26" idx="2"/>
              </p:cNvCxnSpPr>
              <p:nvPr/>
            </p:nvCxnSpPr>
            <p:spPr>
              <a:xfrm flipH="1">
                <a:off x="5245926" y="3477034"/>
                <a:ext cx="4011" cy="413849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24" idx="0"/>
                <a:endCxn id="25" idx="2"/>
              </p:cNvCxnSpPr>
              <p:nvPr/>
            </p:nvCxnSpPr>
            <p:spPr>
              <a:xfrm>
                <a:off x="4266261" y="4005053"/>
                <a:ext cx="17765" cy="43167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23" idx="0"/>
                <a:endCxn id="24" idx="2"/>
              </p:cNvCxnSpPr>
              <p:nvPr/>
            </p:nvCxnSpPr>
            <p:spPr>
              <a:xfrm>
                <a:off x="3275661" y="4533072"/>
                <a:ext cx="24689" cy="43167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14" idx="0"/>
                <a:endCxn id="23" idx="2"/>
              </p:cNvCxnSpPr>
              <p:nvPr/>
            </p:nvCxnSpPr>
            <p:spPr>
              <a:xfrm>
                <a:off x="2285061" y="5061094"/>
                <a:ext cx="24689" cy="43167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286" name="TextBox 54285"/>
              <p:cNvSpPr txBox="1"/>
              <p:nvPr/>
            </p:nvSpPr>
            <p:spPr>
              <a:xfrm rot="16200000">
                <a:off x="-1092116" y="3405587"/>
                <a:ext cx="37126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Functionality Progress</a:t>
                </a:r>
                <a:endParaRPr lang="en-US" sz="2400" b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124200" y="6064332"/>
                <a:ext cx="876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Time</a:t>
                </a:r>
                <a:endParaRPr lang="en-US" sz="2400" b="1" dirty="0"/>
              </a:p>
            </p:txBody>
          </p:sp>
          <p:cxnSp>
            <p:nvCxnSpPr>
              <p:cNvPr id="54291" name="Straight Connector 54290"/>
              <p:cNvCxnSpPr/>
              <p:nvPr/>
            </p:nvCxnSpPr>
            <p:spPr>
              <a:xfrm flipH="1">
                <a:off x="988625" y="3453284"/>
                <a:ext cx="6631375" cy="0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5257800" y="3453284"/>
                <a:ext cx="0" cy="2795116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7191501" y="3453284"/>
                <a:ext cx="0" cy="2795116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Arc 7"/>
            <p:cNvSpPr/>
            <p:nvPr/>
          </p:nvSpPr>
          <p:spPr>
            <a:xfrm rot="5400000">
              <a:off x="-1205345" y="-2376056"/>
              <a:ext cx="5411189" cy="11382501"/>
            </a:xfrm>
            <a:prstGeom prst="arc">
              <a:avLst>
                <a:gd name="adj1" fmla="val 1628547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296" name="TextBox 54295"/>
          <p:cNvSpPr txBox="1"/>
          <p:nvPr/>
        </p:nvSpPr>
        <p:spPr>
          <a:xfrm>
            <a:off x="7239000" y="122640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</a:rPr>
              <a:t>Sawtooth</a:t>
            </a:r>
            <a:r>
              <a:rPr lang="en-US" sz="2400" b="1" dirty="0" smtClean="0">
                <a:solidFill>
                  <a:schemeClr val="bg1"/>
                </a:solidFill>
              </a:rPr>
              <a:t>” Graph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51369" y="2448021"/>
            <a:ext cx="1875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Develop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 Fully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Releasable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Product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Of Reduced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Functionality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50875" y="5259640"/>
            <a:ext cx="1875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Then add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 new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Set of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Functionality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99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155283" y="1024890"/>
            <a:ext cx="71101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Phase 0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All Team members decide on what is the next set of features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Architecture should be well established for 2-milestones ahead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System Leads have draft architecture documentation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	Testing plan draft developed 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Joint Development Outlined (ex. Grid)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11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155283" y="1024890"/>
            <a:ext cx="71101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Phase 0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All Team members decide on what is the next set of features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Architecture should be well established for 2-milestones ahead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System Leads have draft architecture documentation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	Testing plan draft developed 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Joint Development Outlined (ex. Grid)</a:t>
            </a:r>
          </a:p>
          <a:p>
            <a:r>
              <a:rPr lang="en-US" b="1" u="sng" dirty="0" smtClean="0">
                <a:solidFill>
                  <a:schemeClr val="bg1"/>
                </a:solidFill>
              </a:rPr>
              <a:t>Phase I Work: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Work on Phase I Feature Milestone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System Leads deal with Architecture Issues as they </a:t>
            </a:r>
            <a:r>
              <a:rPr lang="en-US" b="1" dirty="0" err="1" smtClean="0">
                <a:solidFill>
                  <a:schemeClr val="bg1"/>
                </a:solidFill>
              </a:rPr>
              <a:t>arrise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Testers offer advice on implementation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write internal documentation to their new features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67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155283" y="1024890"/>
            <a:ext cx="820545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Phase 0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All Team members decide on what is the next set of features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Architecture should be well established for 2-milestones ahead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System Leads have draft architecture documentation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	Testing plan draft developed 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Joint Development Outlined (ex. Grid)</a:t>
            </a:r>
          </a:p>
          <a:p>
            <a:r>
              <a:rPr lang="en-US" b="1" u="sng" dirty="0" smtClean="0">
                <a:solidFill>
                  <a:schemeClr val="bg1"/>
                </a:solidFill>
              </a:rPr>
              <a:t>Phase I Work: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Work on Phase I Feature Milestone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System Leads deal with Architecture Issues as they </a:t>
            </a:r>
            <a:r>
              <a:rPr lang="en-US" b="1" dirty="0" err="1" smtClean="0">
                <a:solidFill>
                  <a:schemeClr val="bg1"/>
                </a:solidFill>
              </a:rPr>
              <a:t>arrise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Testers offer advice on implementation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write internal documentation to their new features</a:t>
            </a:r>
          </a:p>
          <a:p>
            <a:r>
              <a:rPr lang="en-US" b="1" u="sng" dirty="0" smtClean="0">
                <a:solidFill>
                  <a:schemeClr val="bg1"/>
                </a:solidFill>
              </a:rPr>
              <a:t>Phase II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Tester completes testing plan, also looking for code simplification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adjust code and internal documentation as needed based on testing 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 System Leads deal with Architecture changes based on testing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4346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155283" y="1024890"/>
            <a:ext cx="906491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Phase 0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All Team members decide on what is the next set of features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Architecture should be well established for 2-milestones ahead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System Leads have draft architecture documentation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	Testing plan draft developed 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Joint Development Outlined (ex. Grid)</a:t>
            </a:r>
          </a:p>
          <a:p>
            <a:r>
              <a:rPr lang="en-US" b="1" u="sng" dirty="0" smtClean="0">
                <a:solidFill>
                  <a:schemeClr val="bg1"/>
                </a:solidFill>
              </a:rPr>
              <a:t>Phase I Work: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Work on Phase I Feature Milestone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System Leads deal with Architecture Issues as they </a:t>
            </a:r>
            <a:r>
              <a:rPr lang="en-US" b="1" dirty="0" err="1" smtClean="0">
                <a:solidFill>
                  <a:schemeClr val="bg1"/>
                </a:solidFill>
              </a:rPr>
              <a:t>arrise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Testers offer advice on implementation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write internal documentation to their new features</a:t>
            </a:r>
          </a:p>
          <a:p>
            <a:r>
              <a:rPr lang="en-US" b="1" u="sng" dirty="0" smtClean="0">
                <a:solidFill>
                  <a:schemeClr val="bg1"/>
                </a:solidFill>
              </a:rPr>
              <a:t>Phase II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Tester completes testing plan, also looking for code simplification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adjust code and internal documentation as needed based on testing 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 System Leads deal with Architecture changes based on testing </a:t>
            </a:r>
          </a:p>
          <a:p>
            <a:r>
              <a:rPr lang="en-US" b="1" u="sng" dirty="0" smtClean="0">
                <a:solidFill>
                  <a:schemeClr val="bg1"/>
                </a:solidFill>
              </a:rPr>
              <a:t>Phase III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Systems Leads review </a:t>
            </a:r>
            <a:r>
              <a:rPr lang="en-US" b="1" dirty="0">
                <a:solidFill>
                  <a:schemeClr val="bg1"/>
                </a:solidFill>
              </a:rPr>
              <a:t>documentation </a:t>
            </a:r>
            <a:r>
              <a:rPr lang="en-US" b="1" dirty="0" smtClean="0">
                <a:solidFill>
                  <a:schemeClr val="bg1"/>
                </a:solidFill>
              </a:rPr>
              <a:t>&amp; </a:t>
            </a:r>
            <a:r>
              <a:rPr lang="en-US" b="1" dirty="0">
                <a:solidFill>
                  <a:schemeClr val="bg1"/>
                </a:solidFill>
              </a:rPr>
              <a:t>performance testing results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work with Systems Leads on any internal documentation questions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write algorithmic documentation, reviewed/improved by Systems Leads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Testers turn over completed testing plan and store code version forever &amp; ever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Systems Leads complete all other documentation (Architecture, Planning Decisions)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030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0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155283" y="1024890"/>
            <a:ext cx="906491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Phase 0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All Team members decide on what is the next set of features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Architecture should be well established for 2-milestones ahead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System Leads have draft architecture documentation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	Testing plan draft developed 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Joint Development Outlined (ex. Grid)</a:t>
            </a:r>
          </a:p>
          <a:p>
            <a:r>
              <a:rPr lang="en-US" b="1" u="sng" dirty="0" smtClean="0">
                <a:solidFill>
                  <a:schemeClr val="bg1"/>
                </a:solidFill>
              </a:rPr>
              <a:t>Phase I Work: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Work on Phase I Feature Milestone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System Leads deal with Architecture Issues as they arise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Testers offer advice on implementation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write internal documentation to their new features</a:t>
            </a:r>
          </a:p>
          <a:p>
            <a:r>
              <a:rPr lang="en-US" b="1" u="sng" dirty="0" smtClean="0">
                <a:solidFill>
                  <a:schemeClr val="bg1"/>
                </a:solidFill>
              </a:rPr>
              <a:t>Phase II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Tester completes testing plan, also looking for code simplification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adjust code and internal documentation as needed based on testing 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 System Leads deal with Architecture changes based on testing </a:t>
            </a:r>
          </a:p>
          <a:p>
            <a:r>
              <a:rPr lang="en-US" b="1" u="sng" dirty="0" smtClean="0">
                <a:solidFill>
                  <a:schemeClr val="bg1"/>
                </a:solidFill>
              </a:rPr>
              <a:t>Phase III Work: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Systems Leads review documentation &amp; performance testing results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work with Systems Leads on any internal documentation questions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chemeClr val="bg1"/>
                </a:solidFill>
              </a:rPr>
              <a:t>Dev’s</a:t>
            </a:r>
            <a:r>
              <a:rPr lang="en-US" b="1" dirty="0" smtClean="0">
                <a:solidFill>
                  <a:schemeClr val="bg1"/>
                </a:solidFill>
              </a:rPr>
              <a:t> write algorithmic documentation, reviewed/improved by Systems Leads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Testers turn over completed testing plan and store code version forever &amp; ever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Systems Leads complete all other documentation (Architecture, Planning Decisions)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704077">
            <a:off x="5526085" y="2605194"/>
            <a:ext cx="3608680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1-4 Weeks / Milestone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8455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0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85" name="Rectangle 84"/>
          <p:cNvSpPr/>
          <p:nvPr/>
        </p:nvSpPr>
        <p:spPr>
          <a:xfrm>
            <a:off x="0" y="1219200"/>
            <a:ext cx="9111311" cy="464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1466073" y="1888199"/>
            <a:ext cx="1092457" cy="381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3" name="TextBox 2"/>
          <p:cNvSpPr txBox="1"/>
          <p:nvPr/>
        </p:nvSpPr>
        <p:spPr>
          <a:xfrm>
            <a:off x="1496679" y="1872951"/>
            <a:ext cx="972439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Phase 0</a:t>
            </a:r>
            <a:endParaRPr lang="en-US" sz="2000" b="1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4741481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640408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835465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7533" y="1852550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1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2538350" y="1207325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922325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8012875" y="1236025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734724" y="5454358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894123" y="546265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969874" y="5469575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117014" y="545818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203424" y="54507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327075" y="5458185"/>
            <a:ext cx="28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434450" y="5445825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99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0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85" name="Rectangle 84"/>
          <p:cNvSpPr/>
          <p:nvPr/>
        </p:nvSpPr>
        <p:spPr>
          <a:xfrm>
            <a:off x="0" y="1219200"/>
            <a:ext cx="9111311" cy="464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1466073" y="1888199"/>
            <a:ext cx="1092457" cy="381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17" name="Rectangle 16"/>
          <p:cNvSpPr/>
          <p:nvPr/>
        </p:nvSpPr>
        <p:spPr>
          <a:xfrm>
            <a:off x="2558531" y="1888199"/>
            <a:ext cx="1092457" cy="3819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3" name="TextBox 2"/>
          <p:cNvSpPr txBox="1"/>
          <p:nvPr/>
        </p:nvSpPr>
        <p:spPr>
          <a:xfrm>
            <a:off x="1496679" y="1872951"/>
            <a:ext cx="972439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Phase 0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14433" y="1872951"/>
            <a:ext cx="972439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Phase 1</a:t>
            </a:r>
            <a:endParaRPr lang="en-US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2550817" y="2556742"/>
            <a:ext cx="1092457" cy="381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2" name="TextBox 41"/>
          <p:cNvSpPr txBox="1"/>
          <p:nvPr/>
        </p:nvSpPr>
        <p:spPr>
          <a:xfrm>
            <a:off x="2949477" y="2556742"/>
            <a:ext cx="304198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</a:t>
            </a:r>
            <a:endParaRPr lang="en-US" sz="2000" b="1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4741481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640408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835465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7533" y="1852550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1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500" y="2533885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2538350" y="1207325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922325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8012875" y="1236025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734724" y="5454358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894123" y="546265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69874" y="5469575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17014" y="545818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203424" y="54507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327075" y="5458185"/>
            <a:ext cx="28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434450" y="5445825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48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0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85" name="Rectangle 84"/>
          <p:cNvSpPr/>
          <p:nvPr/>
        </p:nvSpPr>
        <p:spPr>
          <a:xfrm>
            <a:off x="0" y="1219200"/>
            <a:ext cx="9111311" cy="464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1466073" y="1888199"/>
            <a:ext cx="1092457" cy="381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17" name="Rectangle 16"/>
          <p:cNvSpPr/>
          <p:nvPr/>
        </p:nvSpPr>
        <p:spPr>
          <a:xfrm>
            <a:off x="2558531" y="1888199"/>
            <a:ext cx="1092457" cy="3819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18" name="Rectangle 17"/>
          <p:cNvSpPr/>
          <p:nvPr/>
        </p:nvSpPr>
        <p:spPr>
          <a:xfrm>
            <a:off x="3650988" y="1888199"/>
            <a:ext cx="1092457" cy="3819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3" name="TextBox 2"/>
          <p:cNvSpPr txBox="1"/>
          <p:nvPr/>
        </p:nvSpPr>
        <p:spPr>
          <a:xfrm>
            <a:off x="1496679" y="1872951"/>
            <a:ext cx="972439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Phase 0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14433" y="1872951"/>
            <a:ext cx="972439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Phase 1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686071" y="1872951"/>
            <a:ext cx="972439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Phase 2</a:t>
            </a:r>
            <a:endParaRPr lang="en-US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2550817" y="2556742"/>
            <a:ext cx="1092457" cy="381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39" name="Rectangle 38"/>
          <p:cNvSpPr/>
          <p:nvPr/>
        </p:nvSpPr>
        <p:spPr>
          <a:xfrm>
            <a:off x="3643275" y="2556742"/>
            <a:ext cx="1092457" cy="3819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42" name="TextBox 41"/>
          <p:cNvSpPr txBox="1"/>
          <p:nvPr/>
        </p:nvSpPr>
        <p:spPr>
          <a:xfrm>
            <a:off x="2949477" y="2556742"/>
            <a:ext cx="304198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</a:t>
            </a:r>
            <a:endParaRPr lang="en-US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041934" y="2546439"/>
            <a:ext cx="304198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47" name="Rectangle 46"/>
          <p:cNvSpPr/>
          <p:nvPr/>
        </p:nvSpPr>
        <p:spPr>
          <a:xfrm>
            <a:off x="3643274" y="3325647"/>
            <a:ext cx="1092457" cy="381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51" name="TextBox 50"/>
          <p:cNvSpPr txBox="1"/>
          <p:nvPr/>
        </p:nvSpPr>
        <p:spPr>
          <a:xfrm>
            <a:off x="4041934" y="3325647"/>
            <a:ext cx="304198" cy="386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</a:t>
            </a:r>
            <a:endParaRPr lang="en-US" sz="2000" b="1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4741481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640408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835465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7533" y="1852550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1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500" y="2533885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7500" y="3272135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3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2538350" y="1207325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922325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8012875" y="1236025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734724" y="5454358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94123" y="546265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69874" y="5469575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117014" y="545818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03424" y="54507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27075" y="5458185"/>
            <a:ext cx="28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434450" y="5445825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864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Expedition Grants are 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Opportunity to Inspire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1340584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Today’s students are: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Sensitive to today’s energy, environmental, &amp; economic crises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 Seeking ways to make a social difference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Concerned about their own personal futures &amp; careers</a:t>
            </a:r>
            <a:endParaRPr lang="en-US" sz="2400" dirty="0"/>
          </a:p>
        </p:txBody>
      </p:sp>
      <p:pic>
        <p:nvPicPr>
          <p:cNvPr id="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0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85" name="Rectangle 84"/>
          <p:cNvSpPr/>
          <p:nvPr/>
        </p:nvSpPr>
        <p:spPr>
          <a:xfrm>
            <a:off x="0" y="1219200"/>
            <a:ext cx="9111311" cy="464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99249" y="35625"/>
            <a:ext cx="7220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Development Cycle</a:t>
            </a:r>
            <a:endParaRPr lang="en-US" sz="4000" dirty="0"/>
          </a:p>
        </p:txBody>
      </p:sp>
      <p:grpSp>
        <p:nvGrpSpPr>
          <p:cNvPr id="79" name="Group 78"/>
          <p:cNvGrpSpPr/>
          <p:nvPr/>
        </p:nvGrpSpPr>
        <p:grpSpPr>
          <a:xfrm>
            <a:off x="1466073" y="1219200"/>
            <a:ext cx="7645238" cy="4495800"/>
            <a:chOff x="299850" y="1219200"/>
            <a:chExt cx="8811461" cy="5181600"/>
          </a:xfrm>
        </p:grpSpPr>
        <p:grpSp>
          <p:nvGrpSpPr>
            <p:cNvPr id="36" name="Group 35"/>
            <p:cNvGrpSpPr/>
            <p:nvPr/>
          </p:nvGrpSpPr>
          <p:grpSpPr>
            <a:xfrm>
              <a:off x="299850" y="1972676"/>
              <a:ext cx="5036414" cy="457774"/>
              <a:chOff x="300200" y="1972676"/>
              <a:chExt cx="5036414" cy="45777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00200" y="1990250"/>
                <a:ext cx="1259103" cy="4402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559304" y="1990250"/>
                <a:ext cx="1259103" cy="4402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18407" y="1990250"/>
                <a:ext cx="1259103" cy="440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077511" y="1990250"/>
                <a:ext cx="1259103" cy="4402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35475" y="1972676"/>
                <a:ext cx="1120777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Phase 0</a:t>
                </a:r>
                <a:endParaRPr lang="en-US" sz="20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23734" y="1972676"/>
                <a:ext cx="1120777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Phase 1</a:t>
                </a:r>
                <a:endParaRPr lang="en-US" sz="2000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858842" y="1972676"/>
                <a:ext cx="1120777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Phase 2</a:t>
                </a:r>
                <a:endParaRPr lang="en-US" sz="2000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127995" y="1972676"/>
                <a:ext cx="1120777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Phase 3</a:t>
                </a:r>
                <a:endParaRPr lang="en-US" sz="2000" b="1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50063" y="2743200"/>
              <a:ext cx="5036414" cy="463598"/>
              <a:chOff x="300200" y="1972676"/>
              <a:chExt cx="5036414" cy="463598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00200" y="1990250"/>
                <a:ext cx="1259103" cy="4402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559304" y="1990250"/>
                <a:ext cx="1259103" cy="4402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818407" y="1990250"/>
                <a:ext cx="1259103" cy="440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077511" y="1990250"/>
                <a:ext cx="1259103" cy="4402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59672" y="1990250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0</a:t>
                </a:r>
                <a:endParaRPr lang="en-US" sz="2000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018776" y="1978375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1</a:t>
                </a:r>
                <a:endParaRPr lang="en-US" sz="20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277879" y="1972676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2</a:t>
                </a:r>
                <a:endParaRPr lang="en-US" sz="2000" b="1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536983" y="1972676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3</a:t>
                </a:r>
                <a:endParaRPr lang="en-US" sz="2000" b="1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809167" y="3629396"/>
              <a:ext cx="5036414" cy="463598"/>
              <a:chOff x="300200" y="1972676"/>
              <a:chExt cx="5036414" cy="46359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00200" y="1990250"/>
                <a:ext cx="1259103" cy="4402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559304" y="1990250"/>
                <a:ext cx="1259103" cy="4402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818407" y="1990250"/>
                <a:ext cx="1259103" cy="440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077511" y="1990250"/>
                <a:ext cx="1259103" cy="4402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59672" y="1990250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0</a:t>
                </a:r>
                <a:endParaRPr lang="en-US" sz="2000" b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018776" y="1978375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1</a:t>
                </a:r>
                <a:endParaRPr lang="en-US" sz="20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277879" y="1972676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2</a:t>
                </a:r>
                <a:endParaRPr lang="en-US" sz="2000" b="1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536983" y="1972676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3</a:t>
                </a:r>
                <a:endParaRPr lang="en-US" sz="2000" b="1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074897" y="5257800"/>
              <a:ext cx="5036414" cy="463598"/>
              <a:chOff x="300200" y="1972676"/>
              <a:chExt cx="5036414" cy="46359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300200" y="1990250"/>
                <a:ext cx="1259103" cy="44020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559304" y="1990250"/>
                <a:ext cx="1259103" cy="4402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818407" y="1990250"/>
                <a:ext cx="1259103" cy="440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077511" y="1990250"/>
                <a:ext cx="1259103" cy="4402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59672" y="1990250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0</a:t>
                </a:r>
                <a:endParaRPr lang="en-US" sz="2000" b="1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018776" y="1978375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1</a:t>
                </a:r>
                <a:endParaRPr lang="en-US" sz="2000" b="1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277879" y="1972676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2</a:t>
                </a:r>
                <a:endParaRPr lang="en-US" sz="20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536983" y="1972676"/>
                <a:ext cx="350601" cy="446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3</a:t>
                </a:r>
                <a:endParaRPr lang="en-US" sz="2000" b="1" dirty="0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4323799" y="3959817"/>
              <a:ext cx="780027" cy="1064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/>
                <a:t>…</a:t>
              </a:r>
              <a:endParaRPr lang="en-US" sz="5400" b="1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074897" y="1219200"/>
              <a:ext cx="0" cy="518160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805863" y="1219200"/>
              <a:ext cx="0" cy="518160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335760" y="1219200"/>
              <a:ext cx="0" cy="518160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47533" y="1852550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1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500" y="2533885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7500" y="3272135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3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200" y="4690886"/>
            <a:ext cx="1083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32662" y="3564575"/>
            <a:ext cx="676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…</a:t>
            </a:r>
            <a:endParaRPr lang="en-US" sz="5400" b="1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2538350" y="1207325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922325" y="1219200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8012875" y="1236025"/>
            <a:ext cx="0" cy="449580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734724" y="5454358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894123" y="546265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969874" y="5469575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1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7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1377540" y="35625"/>
            <a:ext cx="784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Dev. Cycle: Transitions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597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381000" y="859572"/>
            <a:ext cx="61968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0 to Phase I:  Creating the Newest Milestone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List of Features to be Created  (Jointly?)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Architecture used to Create those features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Testing Plans / Concerns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(Planned modifications to past completed code)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7540" y="35625"/>
            <a:ext cx="784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Dev. Cycle: Transitions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33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381000" y="859572"/>
            <a:ext cx="74186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0 to Phase I:  Creating the Newest Milestone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List of Features to be Created  (Jointly?)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Architecture used to Create those features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Testing Plans / Concerns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(Planned modifications to past completed code)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I to Phase II: Testing the Previous Milestone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Testing Plan Update and schedule to complete testing plans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7540" y="35625"/>
            <a:ext cx="784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Dev. Cycle: Transitions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932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381000" y="859572"/>
            <a:ext cx="741863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0 to Phase I:  Creating the Newest Milestone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List of Features to be Created  (Jointly?)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Architecture used to Create those features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Testing Plans / Concerns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(Planned modifications to past completed code)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I to Phase II: Testing the Previous Milestone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Testing Plan Update and schedule to complete testing plans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II to Phase III: Recording Achievements &amp; “Lessons Learned”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All code has passed Phase II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7540" y="35625"/>
            <a:ext cx="784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Dev. Cycle: Transitions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5079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381000" y="832853"/>
            <a:ext cx="741863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0 to Phase I:  Creating the Newest Milestone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List of Features to be Created  (Jointly?)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Architecture used to Create those features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Testing Plans / Concerns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(Planned modifications to past completed code)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I to Phase II: Testing the Previous Milestone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Testing Plan Update and schedule to complete testing plans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II to Phase III: Recording Achievements &amp; “Lessons Learned”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All code has passed Phase II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All performance data is collected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77540" y="35625"/>
            <a:ext cx="784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Dev. Cycle: Transitions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65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381000" y="832853"/>
            <a:ext cx="741863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0 to Phase I:  Creating the Newest Milestone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List of Features to be Created  (Jointly?)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Architecture used to Create those features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Testing Plans / Concerns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(Planned modifications to past completed code)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I to Phase II: Testing the Previous Milestone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Testing Plan Update and schedule to complete testing plans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Phase II to Phase III: Recording Achievements &amp; “Lessons Learned”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All code has passed Phase II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All performance data is collected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	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321" y="5126842"/>
            <a:ext cx="83054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Phase R: Architecture Redevelopment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Testers in charge of a test plan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Everyone tests as need be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At the end all output code should be at least Phase II is not Phase III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7540" y="35625"/>
            <a:ext cx="784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4 Phase Dev. Cycle: Transitions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168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7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3" name="TextBox 2"/>
          <p:cNvSpPr txBox="1"/>
          <p:nvPr/>
        </p:nvSpPr>
        <p:spPr>
          <a:xfrm>
            <a:off x="304800" y="990600"/>
            <a:ext cx="6991081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50%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Listing of Accomplishments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Demonstration of New Features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Report on Testing (Code that has made it to Phase II)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Submission of Phase III Documentation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10%</a:t>
            </a:r>
          </a:p>
          <a:p>
            <a:pPr marL="45720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Update on Overall Progress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30%</a:t>
            </a:r>
          </a:p>
          <a:p>
            <a:pPr marL="461963" indent="-4763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Planning Details for the start of the next Phase I or Phase 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1248" y="35625"/>
            <a:ext cx="4432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Milestone Meetings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400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6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3449043" y="0"/>
            <a:ext cx="5694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Culture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552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7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4252083" y="0"/>
            <a:ext cx="4891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Cowboy Programming</a:t>
            </a:r>
            <a:endParaRPr lang="en-US" sz="4000" dirty="0"/>
          </a:p>
        </p:txBody>
      </p:sp>
      <p:pic>
        <p:nvPicPr>
          <p:cNvPr id="9218" name="Picture 2" descr="C:\Users\drs44\Cornell2\SystemsEngineering\5100_DAVE\LecturePics\Tombstone\1993-tombstone-poster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 b="31308"/>
          <a:stretch/>
        </p:blipFill>
        <p:spPr bwMode="auto">
          <a:xfrm>
            <a:off x="1066800" y="929217"/>
            <a:ext cx="7010400" cy="569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6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Expedition Grants are 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Opportunity to Inspire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318570"/>
            <a:ext cx="838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800" u="sng" dirty="0" smtClean="0"/>
              <a:t>The Creation of 5 Edutainment Video Games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The fastest growing form of entertainment</a:t>
            </a:r>
            <a:r>
              <a:rPr lang="en-US" sz="2800" dirty="0" smtClean="0"/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underrepresented populations</a:t>
            </a:r>
            <a:endParaRPr lang="en-US" sz="2800" dirty="0" smtClean="0"/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43000" y="1340584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Today’s students are: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Sensitive to today’s energy, environmental, &amp; economic crises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 Seeking ways to make a social difference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Concerned about their own personal futures &amp; careers</a:t>
            </a:r>
            <a:endParaRPr lang="en-US" sz="2400" dirty="0"/>
          </a:p>
        </p:txBody>
      </p:sp>
      <p:pic>
        <p:nvPicPr>
          <p:cNvPr id="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7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4252083" y="0"/>
            <a:ext cx="4891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Cowboy Programming</a:t>
            </a:r>
            <a:endParaRPr lang="en-US" sz="4000" dirty="0"/>
          </a:p>
        </p:txBody>
      </p:sp>
      <p:pic>
        <p:nvPicPr>
          <p:cNvPr id="10242" name="Picture 2" descr="C:\Users\drs44\Cornell2\SystemsEngineering\5100_DAVE\LecturePics\Tombstone\ellscom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9176"/>
            <a:ext cx="6553200" cy="563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6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445825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00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3544390" y="0"/>
            <a:ext cx="5599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Scrum, Not SCUMM</a:t>
            </a:r>
            <a:endParaRPr lang="en-US" sz="4000" dirty="0"/>
          </a:p>
        </p:txBody>
      </p:sp>
      <p:pic>
        <p:nvPicPr>
          <p:cNvPr id="4098" name="Picture 2" descr="C:\Users\drs44\Cornell2\SystemsEngineering\5100_DAVE\LecturePics\SCUMM\ScummBa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7490" b="12223"/>
          <a:stretch/>
        </p:blipFill>
        <p:spPr bwMode="auto">
          <a:xfrm>
            <a:off x="0" y="727678"/>
            <a:ext cx="9129648" cy="61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814950" y="3581400"/>
            <a:ext cx="1752600" cy="17526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3544390" y="0"/>
            <a:ext cx="5599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Scrum, Not SCUMM</a:t>
            </a:r>
            <a:endParaRPr lang="en-US" sz="4000" dirty="0"/>
          </a:p>
        </p:txBody>
      </p:sp>
      <p:pic>
        <p:nvPicPr>
          <p:cNvPr id="4098" name="Picture 2" descr="C:\Users\drs44\Cornell2\SystemsEngineering\5100_DAVE\LecturePics\SCUMM\ScummBa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7490" b="12223"/>
          <a:stretch/>
        </p:blipFill>
        <p:spPr bwMode="auto">
          <a:xfrm>
            <a:off x="0" y="727678"/>
            <a:ext cx="9129648" cy="61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gamerlimit.com/files/2009/07/the-secret-of-monkey-island-special-edition-3_1_thumb6-540x2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9029"/>
            <a:ext cx="5638800" cy="30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814950" y="3581400"/>
            <a:ext cx="1752600" cy="17526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445825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8698" y="5257800"/>
            <a:ext cx="4695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“the purpose of the scrum is to restart play quickly, safely and fairly after a minor </a:t>
            </a:r>
            <a:r>
              <a:rPr lang="en-US" b="1" dirty="0" smtClean="0">
                <a:solidFill>
                  <a:schemeClr val="bg1"/>
                </a:solidFill>
              </a:rPr>
              <a:t>[</a:t>
            </a:r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en-US" b="1" dirty="0" smtClean="0">
                <a:solidFill>
                  <a:schemeClr val="bg1"/>
                </a:solidFill>
              </a:rPr>
              <a:t>nfringement or] </a:t>
            </a:r>
            <a:r>
              <a:rPr lang="en-US" sz="2400" b="1" dirty="0">
                <a:solidFill>
                  <a:schemeClr val="bg1"/>
                </a:solidFill>
              </a:rPr>
              <a:t>a stoppage.” (Law 20).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445825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8698" y="5257800"/>
            <a:ext cx="4695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“the purpose of the scrum is to restart play quickly, safely and fairly after a minor </a:t>
            </a:r>
            <a:r>
              <a:rPr lang="en-US" b="1" dirty="0" smtClean="0">
                <a:solidFill>
                  <a:schemeClr val="bg1"/>
                </a:solidFill>
              </a:rPr>
              <a:t>[</a:t>
            </a:r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en-US" b="1" dirty="0" smtClean="0">
                <a:solidFill>
                  <a:schemeClr val="bg1"/>
                </a:solidFill>
              </a:rPr>
              <a:t>nfringement or] </a:t>
            </a:r>
            <a:r>
              <a:rPr lang="en-US" sz="2400" b="1" dirty="0">
                <a:solidFill>
                  <a:schemeClr val="bg1"/>
                </a:solidFill>
              </a:rPr>
              <a:t>a stoppage.” (Law 20).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drs44\Cornell2\SystemsEngineering\5100_DAVE\LecturePics\Rugby\scrum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6064825" cy="43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8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445825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pic>
        <p:nvPicPr>
          <p:cNvPr id="8194" name="Picture 2" descr="C:\Users\drs44\Cornell2\SystemsEngineering\5100_DAVE\LecturePics\Rugby\scrum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6064825" cy="43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rs44\Cornell2\SystemsEngineering\5100_DAVE\LecturePics\Rugby\RugbyScrumDiagr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76" y="990600"/>
            <a:ext cx="354232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698" y="5257800"/>
            <a:ext cx="4695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“the purpose of the scrum is to restart play quickly, safely and fairly after a minor </a:t>
            </a:r>
            <a:r>
              <a:rPr lang="en-US" b="1" dirty="0" smtClean="0">
                <a:solidFill>
                  <a:schemeClr val="bg1"/>
                </a:solidFill>
              </a:rPr>
              <a:t>[</a:t>
            </a:r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en-US" b="1" dirty="0" smtClean="0">
                <a:solidFill>
                  <a:schemeClr val="bg1"/>
                </a:solidFill>
              </a:rPr>
              <a:t>nfringement or] </a:t>
            </a:r>
            <a:r>
              <a:rPr lang="en-US" sz="2400" b="1" dirty="0">
                <a:solidFill>
                  <a:schemeClr val="bg1"/>
                </a:solidFill>
              </a:rPr>
              <a:t>a stoppage.” (Law 20).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2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445825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pic>
        <p:nvPicPr>
          <p:cNvPr id="8194" name="Picture 2" descr="C:\Users\drs44\Cornell2\SystemsEngineering\5100_DAVE\LecturePics\Rugby\scrum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6064825" cy="43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rs44\Cornell2\SystemsEngineering\5100_DAVE\LecturePics\Rugby\scrum_Mu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4286251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rs44\Cornell2\SystemsEngineering\5100_DAVE\LecturePics\Rugby\RugbyScrumDiagr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76" y="990600"/>
            <a:ext cx="354232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698" y="5257800"/>
            <a:ext cx="4695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“the purpose of the scrum is to restart play quickly, safely and fairly after a minor </a:t>
            </a:r>
            <a:r>
              <a:rPr lang="en-US" b="1" dirty="0" smtClean="0">
                <a:solidFill>
                  <a:schemeClr val="bg1"/>
                </a:solidFill>
              </a:rPr>
              <a:t>[</a:t>
            </a:r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en-US" b="1" dirty="0" smtClean="0">
                <a:solidFill>
                  <a:schemeClr val="bg1"/>
                </a:solidFill>
              </a:rPr>
              <a:t>nfringement or] </a:t>
            </a:r>
            <a:r>
              <a:rPr lang="en-US" sz="2400" b="1" dirty="0">
                <a:solidFill>
                  <a:schemeClr val="bg1"/>
                </a:solidFill>
              </a:rPr>
              <a:t>a stoppage.” (Law 20).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49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2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34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-3679376" y="850553"/>
            <a:ext cx="11908976" cy="5892647"/>
            <a:chOff x="-4678875" y="850553"/>
            <a:chExt cx="11908976" cy="5892647"/>
          </a:xfrm>
        </p:grpSpPr>
        <p:grpSp>
          <p:nvGrpSpPr>
            <p:cNvPr id="6" name="Group 5"/>
            <p:cNvGrpSpPr/>
            <p:nvPr/>
          </p:nvGrpSpPr>
          <p:grpSpPr>
            <a:xfrm>
              <a:off x="-4678875" y="850553"/>
              <a:ext cx="11908976" cy="5892647"/>
              <a:chOff x="-4191001" y="609600"/>
              <a:chExt cx="11908976" cy="589264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74075" y="1043484"/>
                <a:ext cx="7343900" cy="5458763"/>
                <a:chOff x="352300" y="1067234"/>
                <a:chExt cx="7343900" cy="5458763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533400" y="1067234"/>
                  <a:ext cx="7162800" cy="5458763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Arc 11"/>
                <p:cNvSpPr/>
                <p:nvPr/>
              </p:nvSpPr>
              <p:spPr>
                <a:xfrm rot="5400000">
                  <a:off x="315228" y="4050019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Arc 12"/>
                <p:cNvSpPr/>
                <p:nvPr/>
              </p:nvSpPr>
              <p:spPr>
                <a:xfrm rot="5400000">
                  <a:off x="1305828" y="3521997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Arc 13"/>
                <p:cNvSpPr/>
                <p:nvPr/>
              </p:nvSpPr>
              <p:spPr>
                <a:xfrm rot="5400000">
                  <a:off x="2296428" y="2993978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c 14"/>
                <p:cNvSpPr/>
                <p:nvPr/>
              </p:nvSpPr>
              <p:spPr>
                <a:xfrm rot="5400000">
                  <a:off x="3280104" y="2465959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Arc 15"/>
                <p:cNvSpPr/>
                <p:nvPr/>
              </p:nvSpPr>
              <p:spPr>
                <a:xfrm rot="5400000">
                  <a:off x="4242004" y="1920111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Arc 16"/>
                <p:cNvSpPr/>
                <p:nvPr/>
              </p:nvSpPr>
              <p:spPr>
                <a:xfrm rot="5400000">
                  <a:off x="5220729" y="1409921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319150" y="1372850"/>
                  <a:ext cx="0" cy="464656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1295400" y="6059001"/>
                  <a:ext cx="6324600" cy="137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>
                  <a:stCxn id="16" idx="0"/>
                  <a:endCxn id="17" idx="2"/>
                </p:cNvCxnSpPr>
                <p:nvPr/>
              </p:nvCxnSpPr>
              <p:spPr>
                <a:xfrm>
                  <a:off x="6211837" y="2931186"/>
                  <a:ext cx="12814" cy="449507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stCxn id="15" idx="0"/>
                  <a:endCxn id="16" idx="2"/>
                </p:cNvCxnSpPr>
                <p:nvPr/>
              </p:nvCxnSpPr>
              <p:spPr>
                <a:xfrm flipH="1">
                  <a:off x="5245926" y="3477034"/>
                  <a:ext cx="4011" cy="413849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4" idx="0"/>
                  <a:endCxn id="15" idx="2"/>
                </p:cNvCxnSpPr>
                <p:nvPr/>
              </p:nvCxnSpPr>
              <p:spPr>
                <a:xfrm>
                  <a:off x="4266261" y="4005053"/>
                  <a:ext cx="17765" cy="431678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13" idx="0"/>
                  <a:endCxn id="14" idx="2"/>
                </p:cNvCxnSpPr>
                <p:nvPr/>
              </p:nvCxnSpPr>
              <p:spPr>
                <a:xfrm>
                  <a:off x="3275661" y="4533072"/>
                  <a:ext cx="24689" cy="431678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>
                  <a:stCxn id="12" idx="0"/>
                  <a:endCxn id="13" idx="2"/>
                </p:cNvCxnSpPr>
                <p:nvPr/>
              </p:nvCxnSpPr>
              <p:spPr>
                <a:xfrm>
                  <a:off x="2285061" y="5061094"/>
                  <a:ext cx="24689" cy="431675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/>
                <p:cNvSpPr txBox="1"/>
                <p:nvPr/>
              </p:nvSpPr>
              <p:spPr>
                <a:xfrm rot="16200000">
                  <a:off x="-1092116" y="3405587"/>
                  <a:ext cx="37126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/>
                    <a:t>Functionality Progress</a:t>
                  </a:r>
                  <a:endParaRPr lang="en-US" sz="2400" b="1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124200" y="6064332"/>
                  <a:ext cx="8763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/>
                    <a:t>Time</a:t>
                  </a:r>
                  <a:endParaRPr lang="en-US" sz="2400" b="1" dirty="0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988625" y="3453284"/>
                  <a:ext cx="6631375" cy="0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5257800" y="3453284"/>
                  <a:ext cx="0" cy="2795116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7191501" y="3453284"/>
                  <a:ext cx="0" cy="2795116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Arc 9"/>
              <p:cNvSpPr/>
              <p:nvPr/>
            </p:nvSpPr>
            <p:spPr>
              <a:xfrm rot="5400000">
                <a:off x="-1205345" y="-2376056"/>
                <a:ext cx="5411189" cy="11382501"/>
              </a:xfrm>
              <a:prstGeom prst="arc">
                <a:avLst>
                  <a:gd name="adj1" fmla="val 16285474"/>
                  <a:gd name="adj2" fmla="val 0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507501" y="4966114"/>
              <a:ext cx="1499489" cy="1499489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82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Expedition Grants are 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Opportunity to Inspire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318570"/>
            <a:ext cx="838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800" u="sng" dirty="0" smtClean="0"/>
              <a:t>The Creation of 5 Edutainment Video Games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The fastest growing form of entertainment</a:t>
            </a:r>
            <a:r>
              <a:rPr lang="en-US" sz="2800" dirty="0" smtClean="0"/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underrepresented populations</a:t>
            </a:r>
            <a:endParaRPr lang="en-US" sz="28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Target Middle School students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When Career impressions are formed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1340584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Today’s students are: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Sensitive to today’s energy, environmental, &amp; economic crises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 Seeking ways to make a social difference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Concerned about their own personal futures &amp; careers</a:t>
            </a:r>
            <a:endParaRPr lang="en-US" sz="2400" dirty="0"/>
          </a:p>
        </p:txBody>
      </p:sp>
      <p:pic>
        <p:nvPicPr>
          <p:cNvPr id="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1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44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111087" y="802211"/>
            <a:ext cx="3764475" cy="1932199"/>
            <a:chOff x="-4678875" y="850553"/>
            <a:chExt cx="11908976" cy="6112543"/>
          </a:xfrm>
        </p:grpSpPr>
        <p:grpSp>
          <p:nvGrpSpPr>
            <p:cNvPr id="49" name="Group 48"/>
            <p:cNvGrpSpPr/>
            <p:nvPr/>
          </p:nvGrpSpPr>
          <p:grpSpPr>
            <a:xfrm>
              <a:off x="-4678875" y="850553"/>
              <a:ext cx="11908976" cy="6112543"/>
              <a:chOff x="-4191001" y="609600"/>
              <a:chExt cx="11908976" cy="6112543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74075" y="1043484"/>
                <a:ext cx="7343900" cy="5678659"/>
                <a:chOff x="352300" y="1067234"/>
                <a:chExt cx="7343900" cy="5678659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533400" y="1067234"/>
                  <a:ext cx="7162800" cy="5458763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55" name="Arc 54"/>
                <p:cNvSpPr/>
                <p:nvPr/>
              </p:nvSpPr>
              <p:spPr>
                <a:xfrm rot="5400000">
                  <a:off x="315228" y="4050019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58" name="Arc 57"/>
                <p:cNvSpPr/>
                <p:nvPr/>
              </p:nvSpPr>
              <p:spPr>
                <a:xfrm rot="5400000">
                  <a:off x="1305828" y="3521997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5400000">
                  <a:off x="2296428" y="2993978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 rot="5400000">
                  <a:off x="3280104" y="2465959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63" name="Arc 62"/>
                <p:cNvSpPr/>
                <p:nvPr/>
              </p:nvSpPr>
              <p:spPr>
                <a:xfrm rot="5400000">
                  <a:off x="4242004" y="1920111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66" name="Arc 65"/>
                <p:cNvSpPr/>
                <p:nvPr/>
              </p:nvSpPr>
              <p:spPr>
                <a:xfrm rot="5400000">
                  <a:off x="5220729" y="1409921"/>
                  <a:ext cx="2007843" cy="1933700"/>
                </a:xfrm>
                <a:prstGeom prst="arc">
                  <a:avLst>
                    <a:gd name="adj1" fmla="val 16357290"/>
                    <a:gd name="adj2" fmla="val 0"/>
                  </a:avLst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319150" y="1372850"/>
                  <a:ext cx="0" cy="464656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1295400" y="6059001"/>
                  <a:ext cx="6324600" cy="137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>
                  <a:stCxn id="63" idx="0"/>
                  <a:endCxn id="66" idx="2"/>
                </p:cNvCxnSpPr>
                <p:nvPr/>
              </p:nvCxnSpPr>
              <p:spPr>
                <a:xfrm>
                  <a:off x="6211837" y="2931186"/>
                  <a:ext cx="12814" cy="449507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>
                  <a:stCxn id="61" idx="0"/>
                  <a:endCxn id="63" idx="2"/>
                </p:cNvCxnSpPr>
                <p:nvPr/>
              </p:nvCxnSpPr>
              <p:spPr>
                <a:xfrm flipH="1">
                  <a:off x="5245926" y="3477034"/>
                  <a:ext cx="4011" cy="413849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>
                  <a:stCxn id="60" idx="0"/>
                  <a:endCxn id="61" idx="2"/>
                </p:cNvCxnSpPr>
                <p:nvPr/>
              </p:nvCxnSpPr>
              <p:spPr>
                <a:xfrm>
                  <a:off x="4266261" y="4005053"/>
                  <a:ext cx="17765" cy="431678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>
                  <a:stCxn id="58" idx="0"/>
                  <a:endCxn id="60" idx="2"/>
                </p:cNvCxnSpPr>
                <p:nvPr/>
              </p:nvCxnSpPr>
              <p:spPr>
                <a:xfrm>
                  <a:off x="3275661" y="4533072"/>
                  <a:ext cx="24689" cy="431678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>
                  <a:stCxn id="55" idx="0"/>
                  <a:endCxn id="58" idx="2"/>
                </p:cNvCxnSpPr>
                <p:nvPr/>
              </p:nvCxnSpPr>
              <p:spPr>
                <a:xfrm>
                  <a:off x="2285061" y="5061094"/>
                  <a:ext cx="24689" cy="431675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/>
                <p:cNvSpPr txBox="1"/>
                <p:nvPr/>
              </p:nvSpPr>
              <p:spPr>
                <a:xfrm rot="16200000">
                  <a:off x="-1092117" y="3295640"/>
                  <a:ext cx="3712699" cy="6815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/>
                    <a:t>Functionality Progress</a:t>
                  </a:r>
                  <a:endParaRPr lang="en-US" sz="800" b="1" dirty="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3124198" y="6064333"/>
                  <a:ext cx="2643519" cy="681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/>
                    <a:t>Time</a:t>
                  </a:r>
                  <a:endParaRPr lang="en-US" sz="800" b="1" dirty="0"/>
                </a:p>
              </p:txBody>
            </p:sp>
            <p:cxnSp>
              <p:nvCxnSpPr>
                <p:cNvPr id="76" name="Straight Connector 75"/>
                <p:cNvCxnSpPr/>
                <p:nvPr/>
              </p:nvCxnSpPr>
              <p:spPr>
                <a:xfrm flipH="1">
                  <a:off x="988625" y="3453284"/>
                  <a:ext cx="6631375" cy="0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flipV="1">
                  <a:off x="5257800" y="3453284"/>
                  <a:ext cx="0" cy="2795116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7191501" y="3453284"/>
                  <a:ext cx="0" cy="2795116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Arc 52"/>
              <p:cNvSpPr/>
              <p:nvPr/>
            </p:nvSpPr>
            <p:spPr>
              <a:xfrm rot="5400000">
                <a:off x="-1205345" y="-2376056"/>
                <a:ext cx="5411189" cy="11382501"/>
              </a:xfrm>
              <a:prstGeom prst="arc">
                <a:avLst>
                  <a:gd name="adj1" fmla="val 16285474"/>
                  <a:gd name="adj2" fmla="val 0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50" name="Oval 49"/>
            <p:cNvSpPr/>
            <p:nvPr/>
          </p:nvSpPr>
          <p:spPr>
            <a:xfrm>
              <a:off x="507501" y="4966114"/>
              <a:ext cx="1499489" cy="1499489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5196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8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1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3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1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3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2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4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2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2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4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9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0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35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28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1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37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7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7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4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4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Circular Arrow 2"/>
          <p:cNvSpPr/>
          <p:nvPr/>
        </p:nvSpPr>
        <p:spPr>
          <a:xfrm rot="5400000">
            <a:off x="5287007" y="2149695"/>
            <a:ext cx="19050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1280" y="460769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Work being done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8959" y="2802779"/>
            <a:ext cx="12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Timeboxed</a:t>
            </a:r>
            <a:endParaRPr lang="en-US" b="1" dirty="0" smtClean="0"/>
          </a:p>
          <a:p>
            <a:pPr algn="ctr"/>
            <a:r>
              <a:rPr lang="en-US" b="1" dirty="0" smtClean="0"/>
              <a:t>Period</a:t>
            </a:r>
          </a:p>
          <a:p>
            <a:pPr algn="ctr"/>
            <a:endParaRPr lang="en-US" b="1" dirty="0"/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7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4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4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Circular Arrow 2"/>
          <p:cNvSpPr/>
          <p:nvPr/>
        </p:nvSpPr>
        <p:spPr>
          <a:xfrm rot="5400000">
            <a:off x="5287007" y="2149695"/>
            <a:ext cx="19050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1280" y="460769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Work being done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8959" y="2802779"/>
            <a:ext cx="12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Timeboxed</a:t>
            </a:r>
            <a:endParaRPr lang="en-US" b="1" dirty="0" smtClean="0"/>
          </a:p>
          <a:p>
            <a:pPr algn="ctr"/>
            <a:r>
              <a:rPr lang="en-US" b="1" dirty="0" smtClean="0"/>
              <a:t>Period</a:t>
            </a:r>
          </a:p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6324600" y="1981200"/>
            <a:ext cx="2091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Typically </a:t>
            </a:r>
            <a:r>
              <a:rPr lang="en-US" dirty="0"/>
              <a:t>1 </a:t>
            </a:r>
            <a:r>
              <a:rPr lang="en-US" dirty="0" smtClean="0"/>
              <a:t>month</a:t>
            </a:r>
          </a:p>
          <a:p>
            <a:r>
              <a:rPr lang="en-US" dirty="0" smtClean="0"/>
              <a:t>         sometimes less</a:t>
            </a:r>
            <a:endParaRPr lang="en-US" dirty="0"/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Expedition Grants are 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Opportunity to Inspire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318570"/>
            <a:ext cx="838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800" u="sng" dirty="0" smtClean="0"/>
              <a:t>The Creation of 5 Edutainment Video Games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The fastest growing form of entertainment</a:t>
            </a:r>
            <a:r>
              <a:rPr lang="en-US" sz="2800" dirty="0" smtClean="0"/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underrepresented populations</a:t>
            </a:r>
            <a:endParaRPr lang="en-US" sz="28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Target Middle School students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When Career impressions are formed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Freely </a:t>
            </a:r>
            <a:r>
              <a:rPr lang="en-US" sz="2400" dirty="0" smtClean="0"/>
              <a:t>available &amp; downloadable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1340584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Today’s students are: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Sensitive to today’s energy, environmental, &amp; economic crises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 Seeking ways to make a social difference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Concerned about their own personal futures &amp; careers</a:t>
            </a:r>
            <a:endParaRPr lang="en-US" sz="2400" dirty="0"/>
          </a:p>
        </p:txBody>
      </p:sp>
      <p:pic>
        <p:nvPicPr>
          <p:cNvPr id="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0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4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Circular Arrow 2"/>
          <p:cNvSpPr/>
          <p:nvPr/>
        </p:nvSpPr>
        <p:spPr>
          <a:xfrm rot="5400000">
            <a:off x="5287007" y="2149695"/>
            <a:ext cx="19050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1280" y="460769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Work being done</a:t>
            </a:r>
            <a:endParaRPr lang="en-US" dirty="0"/>
          </a:p>
        </p:txBody>
      </p:sp>
      <p:sp>
        <p:nvSpPr>
          <p:cNvPr id="18" name="Circular Arrow 17"/>
          <p:cNvSpPr/>
          <p:nvPr/>
        </p:nvSpPr>
        <p:spPr>
          <a:xfrm rot="3600000">
            <a:off x="5006013" y="1444404"/>
            <a:ext cx="1230534" cy="123053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8959" y="2802779"/>
            <a:ext cx="12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Timeboxed</a:t>
            </a:r>
            <a:endParaRPr lang="en-US" b="1" dirty="0" smtClean="0"/>
          </a:p>
          <a:p>
            <a:pPr algn="ctr"/>
            <a:r>
              <a:rPr lang="en-US" b="1" dirty="0" smtClean="0"/>
              <a:t>Period</a:t>
            </a:r>
          </a:p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6324600" y="1981200"/>
            <a:ext cx="2091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Typically </a:t>
            </a:r>
            <a:r>
              <a:rPr lang="en-US" dirty="0"/>
              <a:t>1 </a:t>
            </a:r>
            <a:r>
              <a:rPr lang="en-US" dirty="0" smtClean="0"/>
              <a:t>month</a:t>
            </a:r>
          </a:p>
          <a:p>
            <a:r>
              <a:rPr lang="en-US" dirty="0" smtClean="0"/>
              <a:t>         sometimes less</a:t>
            </a:r>
            <a:endParaRPr lang="en-US" dirty="0"/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41861" y="1705100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Daily </a:t>
            </a:r>
          </a:p>
          <a:p>
            <a:pPr algn="ctr"/>
            <a:r>
              <a:rPr lang="en-US" b="1" dirty="0" smtClean="0"/>
              <a:t>Scrum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747498" y="1559625"/>
            <a:ext cx="1569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Followed by Scrum of Scrums for Details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1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4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4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Circular Arrow 2"/>
          <p:cNvSpPr/>
          <p:nvPr/>
        </p:nvSpPr>
        <p:spPr>
          <a:xfrm rot="5400000">
            <a:off x="5287007" y="2149695"/>
            <a:ext cx="19050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1280" y="460769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Work being done</a:t>
            </a:r>
            <a:endParaRPr lang="en-US" dirty="0"/>
          </a:p>
        </p:txBody>
      </p:sp>
      <p:sp>
        <p:nvSpPr>
          <p:cNvPr id="18" name="Circular Arrow 17"/>
          <p:cNvSpPr/>
          <p:nvPr/>
        </p:nvSpPr>
        <p:spPr>
          <a:xfrm rot="3600000">
            <a:off x="5006013" y="1444404"/>
            <a:ext cx="1230534" cy="123053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8959" y="2802779"/>
            <a:ext cx="12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Timeboxed</a:t>
            </a:r>
            <a:endParaRPr lang="en-US" b="1" dirty="0" smtClean="0"/>
          </a:p>
          <a:p>
            <a:pPr algn="ctr"/>
            <a:r>
              <a:rPr lang="en-US" b="1" dirty="0" smtClean="0"/>
              <a:t>Period</a:t>
            </a:r>
          </a:p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6324600" y="1981200"/>
            <a:ext cx="2091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Typically </a:t>
            </a:r>
            <a:r>
              <a:rPr lang="en-US" dirty="0"/>
              <a:t>1 </a:t>
            </a:r>
            <a:r>
              <a:rPr lang="en-US" dirty="0" smtClean="0"/>
              <a:t>month</a:t>
            </a:r>
          </a:p>
          <a:p>
            <a:r>
              <a:rPr lang="en-US" dirty="0" smtClean="0"/>
              <a:t>         sometimes less</a:t>
            </a:r>
            <a:endParaRPr lang="en-US" dirty="0"/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41861" y="1705100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Daily </a:t>
            </a:r>
          </a:p>
          <a:p>
            <a:pPr algn="ctr"/>
            <a:r>
              <a:rPr lang="en-US" b="1" dirty="0" smtClean="0"/>
              <a:t>Scrum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38800" y="1219200"/>
            <a:ext cx="199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Min. “Stand-up”</a:t>
            </a:r>
          </a:p>
          <a:p>
            <a:r>
              <a:rPr lang="en-US" dirty="0" smtClean="0"/>
              <a:t>       Update </a:t>
            </a:r>
            <a:r>
              <a:rPr lang="en-US" dirty="0" err="1" smtClean="0"/>
              <a:t>Mtg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747498" y="1559625"/>
            <a:ext cx="1569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Followed by Scrum of Scrums for Details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0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1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4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4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Circular Arrow 2"/>
          <p:cNvSpPr/>
          <p:nvPr/>
        </p:nvSpPr>
        <p:spPr>
          <a:xfrm rot="5400000">
            <a:off x="5287007" y="2149695"/>
            <a:ext cx="19050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1280" y="460769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Work being done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08125" y="4583875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en-US" dirty="0" smtClean="0"/>
              <a:t>Working, </a:t>
            </a:r>
          </a:p>
          <a:p>
            <a:r>
              <a:rPr lang="en-US" dirty="0" smtClean="0"/>
              <a:t>Fully Tested,</a:t>
            </a:r>
          </a:p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18" name="Circular Arrow 17"/>
          <p:cNvSpPr/>
          <p:nvPr/>
        </p:nvSpPr>
        <p:spPr>
          <a:xfrm rot="3600000">
            <a:off x="5006013" y="1444404"/>
            <a:ext cx="1230534" cy="123053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8959" y="2802779"/>
            <a:ext cx="12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Timeboxed</a:t>
            </a:r>
            <a:endParaRPr lang="en-US" b="1" dirty="0" smtClean="0"/>
          </a:p>
          <a:p>
            <a:pPr algn="ctr"/>
            <a:r>
              <a:rPr lang="en-US" b="1" dirty="0" smtClean="0"/>
              <a:t>Period</a:t>
            </a:r>
          </a:p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6324600" y="1981200"/>
            <a:ext cx="2091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Typically </a:t>
            </a:r>
            <a:r>
              <a:rPr lang="en-US" dirty="0"/>
              <a:t>1 </a:t>
            </a:r>
            <a:r>
              <a:rPr lang="en-US" dirty="0" smtClean="0"/>
              <a:t>month</a:t>
            </a:r>
          </a:p>
          <a:p>
            <a:r>
              <a:rPr lang="en-US" dirty="0" smtClean="0"/>
              <a:t>         sometimes less</a:t>
            </a:r>
            <a:endParaRPr lang="en-US" dirty="0"/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41861" y="1705100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Daily </a:t>
            </a:r>
          </a:p>
          <a:p>
            <a:pPr algn="ctr"/>
            <a:r>
              <a:rPr lang="en-US" b="1" dirty="0" smtClean="0"/>
              <a:t>Scrum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38800" y="1219200"/>
            <a:ext cx="199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Min. “Stand-up”</a:t>
            </a:r>
          </a:p>
          <a:p>
            <a:r>
              <a:rPr lang="en-US" dirty="0" smtClean="0"/>
              <a:t>       Update </a:t>
            </a:r>
            <a:r>
              <a:rPr lang="en-US" dirty="0" err="1" smtClean="0"/>
              <a:t>Mtg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747498" y="1559625"/>
            <a:ext cx="1569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Followed by Scrum of Scrums for Details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8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4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50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Circular Arrow 2"/>
          <p:cNvSpPr/>
          <p:nvPr/>
        </p:nvSpPr>
        <p:spPr>
          <a:xfrm rot="5400000">
            <a:off x="5287007" y="2149695"/>
            <a:ext cx="19050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1280" y="460769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Work being done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08125" y="4583875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en-US" dirty="0" smtClean="0"/>
              <a:t>Working, </a:t>
            </a:r>
          </a:p>
          <a:p>
            <a:r>
              <a:rPr lang="en-US" dirty="0" smtClean="0"/>
              <a:t>Fully Tested,</a:t>
            </a:r>
          </a:p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18" name="Circular Arrow 17"/>
          <p:cNvSpPr/>
          <p:nvPr/>
        </p:nvSpPr>
        <p:spPr>
          <a:xfrm rot="3600000">
            <a:off x="5006013" y="1444404"/>
            <a:ext cx="1230534" cy="123053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8959" y="2802779"/>
            <a:ext cx="12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Timeboxed</a:t>
            </a:r>
            <a:endParaRPr lang="en-US" b="1" dirty="0" smtClean="0"/>
          </a:p>
          <a:p>
            <a:pPr algn="ctr"/>
            <a:r>
              <a:rPr lang="en-US" b="1" dirty="0" smtClean="0"/>
              <a:t>Period</a:t>
            </a:r>
          </a:p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6324600" y="1981200"/>
            <a:ext cx="2091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Typically </a:t>
            </a:r>
            <a:r>
              <a:rPr lang="en-US" dirty="0"/>
              <a:t>1 </a:t>
            </a:r>
            <a:r>
              <a:rPr lang="en-US" dirty="0" smtClean="0"/>
              <a:t>month</a:t>
            </a:r>
          </a:p>
          <a:p>
            <a:r>
              <a:rPr lang="en-US" dirty="0" smtClean="0"/>
              <a:t>         sometimes less</a:t>
            </a:r>
            <a:endParaRPr lang="en-US" dirty="0"/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41861" y="1705100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Daily </a:t>
            </a:r>
          </a:p>
          <a:p>
            <a:pPr algn="ctr"/>
            <a:r>
              <a:rPr lang="en-US" b="1" dirty="0" smtClean="0"/>
              <a:t>Scrum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38800" y="1219200"/>
            <a:ext cx="199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Min. “Stand-up”</a:t>
            </a:r>
          </a:p>
          <a:p>
            <a:r>
              <a:rPr lang="en-US" dirty="0" smtClean="0"/>
              <a:t>       Update </a:t>
            </a:r>
            <a:r>
              <a:rPr lang="en-US" dirty="0" err="1" smtClean="0"/>
              <a:t>Mtg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747498" y="1559625"/>
            <a:ext cx="1569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Followed by Scrum of Scrums for Details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974775" y="5739513"/>
            <a:ext cx="200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Review Mtg.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6989243" y="6010870"/>
            <a:ext cx="2154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(4Hrs.) Asses Release</a:t>
            </a:r>
          </a:p>
          <a:p>
            <a:r>
              <a:rPr lang="en-US" dirty="0" smtClean="0"/>
              <a:t>with Product Owner</a:t>
            </a:r>
          </a:p>
          <a:p>
            <a:r>
              <a:rPr lang="en-US" dirty="0"/>
              <a:t>a</a:t>
            </a:r>
            <a:r>
              <a:rPr lang="en-US" dirty="0" smtClean="0"/>
              <a:t>nd/or Customer</a:t>
            </a:r>
            <a:endParaRPr lang="en-US" dirty="0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5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52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Circular Arrow 2"/>
          <p:cNvSpPr/>
          <p:nvPr/>
        </p:nvSpPr>
        <p:spPr>
          <a:xfrm rot="5400000">
            <a:off x="5287007" y="2149695"/>
            <a:ext cx="19050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1280" y="460769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Work being done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08125" y="4583875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en-US" dirty="0" smtClean="0"/>
              <a:t>Working, </a:t>
            </a:r>
          </a:p>
          <a:p>
            <a:r>
              <a:rPr lang="en-US" dirty="0" smtClean="0"/>
              <a:t>Fully Tested,</a:t>
            </a:r>
          </a:p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18" name="Circular Arrow 17"/>
          <p:cNvSpPr/>
          <p:nvPr/>
        </p:nvSpPr>
        <p:spPr>
          <a:xfrm rot="3600000">
            <a:off x="5006013" y="1444404"/>
            <a:ext cx="1230534" cy="123053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8959" y="2802779"/>
            <a:ext cx="12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Timeboxed</a:t>
            </a:r>
            <a:endParaRPr lang="en-US" b="1" dirty="0" smtClean="0"/>
          </a:p>
          <a:p>
            <a:pPr algn="ctr"/>
            <a:r>
              <a:rPr lang="en-US" b="1" dirty="0" smtClean="0"/>
              <a:t>Period</a:t>
            </a:r>
          </a:p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6324600" y="1981200"/>
            <a:ext cx="2091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Typically </a:t>
            </a:r>
            <a:r>
              <a:rPr lang="en-US" dirty="0"/>
              <a:t>1 </a:t>
            </a:r>
            <a:r>
              <a:rPr lang="en-US" dirty="0" smtClean="0"/>
              <a:t>month</a:t>
            </a:r>
          </a:p>
          <a:p>
            <a:r>
              <a:rPr lang="en-US" dirty="0" smtClean="0"/>
              <a:t>         sometimes less</a:t>
            </a:r>
            <a:endParaRPr lang="en-US" dirty="0"/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41861" y="1705100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Daily </a:t>
            </a:r>
          </a:p>
          <a:p>
            <a:pPr algn="ctr"/>
            <a:r>
              <a:rPr lang="en-US" b="1" dirty="0" smtClean="0"/>
              <a:t>Scrum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38800" y="1219200"/>
            <a:ext cx="199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Min. “Stand-up”</a:t>
            </a:r>
          </a:p>
          <a:p>
            <a:r>
              <a:rPr lang="en-US" dirty="0" smtClean="0"/>
              <a:t>       Update </a:t>
            </a:r>
            <a:r>
              <a:rPr lang="en-US" dirty="0" err="1" smtClean="0"/>
              <a:t>Mtg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747498" y="1559625"/>
            <a:ext cx="1569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Followed by Scrum of Scrums for Details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974775" y="5739513"/>
            <a:ext cx="200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Review Mtg.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335095" y="5726875"/>
            <a:ext cx="211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Retrospective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6989243" y="6010870"/>
            <a:ext cx="2154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(4Hrs.) Asses Release</a:t>
            </a:r>
          </a:p>
          <a:p>
            <a:r>
              <a:rPr lang="en-US" dirty="0" smtClean="0"/>
              <a:t>with Product Owner</a:t>
            </a:r>
          </a:p>
          <a:p>
            <a:r>
              <a:rPr lang="en-US" dirty="0"/>
              <a:t>a</a:t>
            </a:r>
            <a:r>
              <a:rPr lang="en-US" dirty="0" smtClean="0"/>
              <a:t>nd/or Customer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302825" y="5992070"/>
            <a:ext cx="2610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 Hrs.) Internal review</a:t>
            </a:r>
          </a:p>
          <a:p>
            <a:r>
              <a:rPr lang="en-US" dirty="0" smtClean="0"/>
              <a:t>What went well?</a:t>
            </a:r>
          </a:p>
          <a:p>
            <a:r>
              <a:rPr lang="en-US" dirty="0" smtClean="0"/>
              <a:t>What could be improved?</a:t>
            </a:r>
            <a:endParaRPr lang="en-US" dirty="0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5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52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Circular Arrow 2"/>
          <p:cNvSpPr/>
          <p:nvPr/>
        </p:nvSpPr>
        <p:spPr>
          <a:xfrm rot="5400000">
            <a:off x="5287007" y="2149695"/>
            <a:ext cx="19050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1280" y="460769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Work being done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08125" y="4583875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en-US" dirty="0" smtClean="0"/>
              <a:t>Working, </a:t>
            </a:r>
          </a:p>
          <a:p>
            <a:r>
              <a:rPr lang="en-US" dirty="0" smtClean="0"/>
              <a:t>Fully Tested,</a:t>
            </a:r>
          </a:p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18" name="Circular Arrow 17"/>
          <p:cNvSpPr/>
          <p:nvPr/>
        </p:nvSpPr>
        <p:spPr>
          <a:xfrm rot="3600000">
            <a:off x="5006013" y="1444404"/>
            <a:ext cx="1230534" cy="123053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8959" y="2802779"/>
            <a:ext cx="12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Timeboxed</a:t>
            </a:r>
            <a:endParaRPr lang="en-US" b="1" dirty="0" smtClean="0"/>
          </a:p>
          <a:p>
            <a:pPr algn="ctr"/>
            <a:r>
              <a:rPr lang="en-US" b="1" dirty="0" smtClean="0"/>
              <a:t>Period</a:t>
            </a:r>
          </a:p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6324600" y="1981200"/>
            <a:ext cx="2091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Typically </a:t>
            </a:r>
            <a:r>
              <a:rPr lang="en-US" dirty="0"/>
              <a:t>1 </a:t>
            </a:r>
            <a:r>
              <a:rPr lang="en-US" dirty="0" smtClean="0"/>
              <a:t>month</a:t>
            </a:r>
          </a:p>
          <a:p>
            <a:r>
              <a:rPr lang="en-US" dirty="0" smtClean="0"/>
              <a:t>         sometimes less</a:t>
            </a:r>
            <a:endParaRPr lang="en-US" dirty="0"/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41861" y="1705100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Daily </a:t>
            </a:r>
          </a:p>
          <a:p>
            <a:pPr algn="ctr"/>
            <a:r>
              <a:rPr lang="en-US" b="1" dirty="0" smtClean="0"/>
              <a:t>Scrum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38800" y="1219200"/>
            <a:ext cx="199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Min. “Stand-up”</a:t>
            </a:r>
          </a:p>
          <a:p>
            <a:r>
              <a:rPr lang="en-US" dirty="0" smtClean="0"/>
              <a:t>       Update </a:t>
            </a:r>
            <a:r>
              <a:rPr lang="en-US" dirty="0" err="1" smtClean="0"/>
              <a:t>Mtg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747498" y="1559625"/>
            <a:ext cx="1569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Followed by Scrum of Scrums for Details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1675" y="5738750"/>
            <a:ext cx="18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  <a:r>
              <a:rPr lang="en-US" b="1" dirty="0" err="1" smtClean="0"/>
              <a:t>Burndown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6974775" y="5739513"/>
            <a:ext cx="200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Review Mtg.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335095" y="5726875"/>
            <a:ext cx="211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Retrospective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6989243" y="6010870"/>
            <a:ext cx="2154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(4Hrs.) Asses Release</a:t>
            </a:r>
          </a:p>
          <a:p>
            <a:r>
              <a:rPr lang="en-US" dirty="0" smtClean="0"/>
              <a:t>with Product Owner</a:t>
            </a:r>
          </a:p>
          <a:p>
            <a:r>
              <a:rPr lang="en-US" dirty="0"/>
              <a:t>a</a:t>
            </a:r>
            <a:r>
              <a:rPr lang="en-US" dirty="0" smtClean="0"/>
              <a:t>nd/or Customer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302825" y="5992070"/>
            <a:ext cx="2610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 Hrs.) Internal review</a:t>
            </a:r>
          </a:p>
          <a:p>
            <a:r>
              <a:rPr lang="en-US" dirty="0" smtClean="0"/>
              <a:t>What went well?</a:t>
            </a:r>
          </a:p>
          <a:p>
            <a:r>
              <a:rPr lang="en-US" dirty="0" smtClean="0"/>
              <a:t>What could be improved?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0" y="5996328"/>
            <a:ext cx="4318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Update Product Backlog from Achievements</a:t>
            </a:r>
          </a:p>
          <a:p>
            <a:r>
              <a:rPr lang="en-US" dirty="0" smtClean="0"/>
              <a:t>And from new Customer Needs (stories)</a:t>
            </a:r>
            <a:endParaRPr lang="en-US" dirty="0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30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5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52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9" name="Rectangle 58"/>
          <p:cNvSpPr/>
          <p:nvPr/>
        </p:nvSpPr>
        <p:spPr>
          <a:xfrm>
            <a:off x="3460174" y="14515"/>
            <a:ext cx="5683826" cy="104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48145"/>
            <a:ext cx="9144000" cy="6090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918277" y="3597495"/>
            <a:ext cx="2667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0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Scrum</a:t>
            </a:r>
            <a:endParaRPr lang="en-US" sz="4000" dirty="0"/>
          </a:p>
        </p:txBody>
      </p:sp>
      <p:sp>
        <p:nvSpPr>
          <p:cNvPr id="3" name="Circular Arrow 2"/>
          <p:cNvSpPr/>
          <p:nvPr/>
        </p:nvSpPr>
        <p:spPr>
          <a:xfrm rot="5400000">
            <a:off x="5287007" y="2149695"/>
            <a:ext cx="1905000" cy="1905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38600"/>
            <a:ext cx="1076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Product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7441" y="4048060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  <a:p>
            <a:pPr algn="ctr"/>
            <a:r>
              <a:rPr lang="en-US" sz="2000" b="1" dirty="0" smtClean="0"/>
              <a:t>Backlog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497" y="4634391"/>
            <a:ext cx="2587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Functional Needs,</a:t>
            </a:r>
          </a:p>
          <a:p>
            <a:r>
              <a:rPr lang="en-US" dirty="0" smtClean="0"/>
              <a:t>Originating Requirements</a:t>
            </a:r>
          </a:p>
          <a:p>
            <a:r>
              <a:rPr lang="en-US" dirty="0" smtClean="0"/>
              <a:t>User Stories ≈ Use Cases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4639270"/>
            <a:ext cx="2022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of Functions</a:t>
            </a:r>
          </a:p>
          <a:p>
            <a:r>
              <a:rPr lang="en-US" dirty="0" smtClean="0"/>
              <a:t>to be made in the </a:t>
            </a:r>
          </a:p>
          <a:p>
            <a:r>
              <a:rPr lang="en-US" dirty="0" smtClean="0"/>
              <a:t>next Sprint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1977" y="4070265"/>
            <a:ext cx="87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1280" y="460769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Work being done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08125" y="4583875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en-US" dirty="0" smtClean="0"/>
              <a:t>Working, </a:t>
            </a:r>
          </a:p>
          <a:p>
            <a:r>
              <a:rPr lang="en-US" dirty="0" smtClean="0"/>
              <a:t>Fully Tested,</a:t>
            </a:r>
          </a:p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18" name="Circular Arrow 17"/>
          <p:cNvSpPr/>
          <p:nvPr/>
        </p:nvSpPr>
        <p:spPr>
          <a:xfrm rot="3600000">
            <a:off x="5006013" y="1444404"/>
            <a:ext cx="1230534" cy="123053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4038600"/>
            <a:ext cx="106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Sprint</a:t>
            </a:r>
          </a:p>
          <a:p>
            <a:pPr algn="ctr"/>
            <a:r>
              <a:rPr lang="en-US" sz="2000" b="1" dirty="0" smtClean="0"/>
              <a:t>Release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28959" y="2802779"/>
            <a:ext cx="12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Timeboxed</a:t>
            </a:r>
            <a:endParaRPr lang="en-US" b="1" dirty="0" smtClean="0"/>
          </a:p>
          <a:p>
            <a:pPr algn="ctr"/>
            <a:r>
              <a:rPr lang="en-US" b="1" dirty="0" smtClean="0"/>
              <a:t>Period</a:t>
            </a:r>
          </a:p>
          <a:p>
            <a:pPr algn="ctr"/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6324600" y="1981200"/>
            <a:ext cx="2091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Typically </a:t>
            </a:r>
            <a:r>
              <a:rPr lang="en-US" dirty="0"/>
              <a:t>1 </a:t>
            </a:r>
            <a:r>
              <a:rPr lang="en-US" dirty="0" smtClean="0"/>
              <a:t>month</a:t>
            </a:r>
          </a:p>
          <a:p>
            <a:r>
              <a:rPr lang="en-US" dirty="0" smtClean="0"/>
              <a:t>         sometimes less</a:t>
            </a:r>
            <a:endParaRPr lang="en-US" dirty="0"/>
          </a:p>
        </p:txBody>
      </p:sp>
      <p:pic>
        <p:nvPicPr>
          <p:cNvPr id="3074" name="Picture 2" descr="C:\Users\drs44\AppData\Local\Microsoft\Windows\Temporary Internet Files\Content.IE5\5G5DV68T\MC900431573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71" y="2590800"/>
            <a:ext cx="1472102" cy="14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15906" r="11750" b="12599"/>
          <a:stretch/>
        </p:blipFill>
        <p:spPr bwMode="auto">
          <a:xfrm>
            <a:off x="535248" y="1788225"/>
            <a:ext cx="1731077" cy="22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drs44\AppData\Local\Microsoft\Windows\Temporary Internet Files\Content.IE5\NWVTF2AT\MP90042241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74804" r="12612" b="12598"/>
          <a:stretch/>
        </p:blipFill>
        <p:spPr bwMode="auto">
          <a:xfrm>
            <a:off x="2799777" y="3683114"/>
            <a:ext cx="1712669" cy="4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41861" y="1705100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Daily </a:t>
            </a:r>
          </a:p>
          <a:p>
            <a:pPr algn="ctr"/>
            <a:r>
              <a:rPr lang="en-US" b="1" dirty="0" smtClean="0"/>
              <a:t>Scrum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38800" y="1219200"/>
            <a:ext cx="199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Min. “Stand-up”</a:t>
            </a:r>
          </a:p>
          <a:p>
            <a:r>
              <a:rPr lang="en-US" dirty="0" smtClean="0"/>
              <a:t>       Update </a:t>
            </a:r>
            <a:r>
              <a:rPr lang="en-US" dirty="0" err="1" smtClean="0"/>
              <a:t>Mtg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82687" y="-52450"/>
            <a:ext cx="5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Product Owner: </a:t>
            </a:r>
            <a:r>
              <a:rPr lang="en-US" i="1" dirty="0" smtClean="0"/>
              <a:t>Voice of the Customer &amp; Stakeholders</a:t>
            </a:r>
          </a:p>
          <a:p>
            <a:r>
              <a:rPr lang="en-US" b="1" i="1" dirty="0" smtClean="0"/>
              <a:t>Scrum Master: </a:t>
            </a:r>
            <a:r>
              <a:rPr lang="en-US" i="1" dirty="0" smtClean="0"/>
              <a:t>Rule Enforcer &amp; Team Protector </a:t>
            </a:r>
            <a:r>
              <a:rPr lang="en-US" sz="1200" i="1" dirty="0" smtClean="0"/>
              <a:t>(</a:t>
            </a:r>
            <a:r>
              <a:rPr lang="en-US" sz="1200" i="1" dirty="0" err="1" smtClean="0"/>
              <a:t>Servent</a:t>
            </a:r>
            <a:r>
              <a:rPr lang="en-US" sz="1200" i="1" dirty="0" smtClean="0"/>
              <a:t>-Leader)</a:t>
            </a:r>
          </a:p>
          <a:p>
            <a:r>
              <a:rPr lang="en-US" b="1" i="1" dirty="0" smtClean="0"/>
              <a:t>Development Team: </a:t>
            </a:r>
            <a:r>
              <a:rPr lang="en-US" i="1" dirty="0" smtClean="0"/>
              <a:t>Do Work, Self-Assigning in Roles</a:t>
            </a:r>
            <a:endParaRPr lang="en-US" i="1" dirty="0"/>
          </a:p>
        </p:txBody>
      </p:sp>
      <p:sp>
        <p:nvSpPr>
          <p:cNvPr id="27" name="Rectangle 26"/>
          <p:cNvSpPr/>
          <p:nvPr/>
        </p:nvSpPr>
        <p:spPr>
          <a:xfrm>
            <a:off x="755638" y="3666767"/>
            <a:ext cx="1304600" cy="178858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55638" y="2750047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8486" y="3048391"/>
            <a:ext cx="1304600" cy="89429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3" idx="3"/>
          </p:cNvCxnSpPr>
          <p:nvPr/>
        </p:nvCxnSpPr>
        <p:spPr>
          <a:xfrm>
            <a:off x="2060238" y="2794762"/>
            <a:ext cx="914400" cy="966972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3"/>
          </p:cNvCxnSpPr>
          <p:nvPr/>
        </p:nvCxnSpPr>
        <p:spPr>
          <a:xfrm>
            <a:off x="2053086" y="3093106"/>
            <a:ext cx="921552" cy="66862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3"/>
          </p:cNvCxnSpPr>
          <p:nvPr/>
        </p:nvCxnSpPr>
        <p:spPr>
          <a:xfrm>
            <a:off x="2060238" y="3756196"/>
            <a:ext cx="914400" cy="553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 rot="2542770">
            <a:off x="2194066" y="2889848"/>
            <a:ext cx="1278566" cy="50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ircular Arrow 41"/>
          <p:cNvSpPr/>
          <p:nvPr/>
        </p:nvSpPr>
        <p:spPr>
          <a:xfrm rot="7998955">
            <a:off x="1527249" y="1252704"/>
            <a:ext cx="1406195" cy="140619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13513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67313" y="1612075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Backlog Grooming</a:t>
            </a:r>
          </a:p>
          <a:p>
            <a:r>
              <a:rPr lang="en-US" b="1" dirty="0" smtClean="0"/>
              <a:t> / </a:t>
            </a:r>
            <a:r>
              <a:rPr lang="en-US" b="1" dirty="0" err="1" smtClean="0"/>
              <a:t>Storytime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-13197" y="745175"/>
            <a:ext cx="3084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Delve into </a:t>
            </a:r>
            <a:r>
              <a:rPr lang="en-US" dirty="0" err="1"/>
              <a:t>Func</a:t>
            </a:r>
            <a:r>
              <a:rPr lang="en-US" dirty="0"/>
              <a:t>. Needs</a:t>
            </a:r>
            <a:endParaRPr lang="en-US" dirty="0" smtClean="0"/>
          </a:p>
          <a:p>
            <a:r>
              <a:rPr lang="en-US" dirty="0" smtClean="0"/>
              <a:t>Est. Effort to meet </a:t>
            </a:r>
            <a:r>
              <a:rPr lang="en-US" dirty="0" err="1" smtClean="0"/>
              <a:t>Func</a:t>
            </a:r>
            <a:r>
              <a:rPr lang="en-US" dirty="0" smtClean="0"/>
              <a:t>. Needs</a:t>
            </a:r>
          </a:p>
          <a:p>
            <a:r>
              <a:rPr lang="en-US" dirty="0" smtClean="0"/>
              <a:t>Not Task Defining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747498" y="1559625"/>
            <a:ext cx="1569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Followed by Scrum of Scrums for Details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37613" y="2606053"/>
            <a:ext cx="1436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</a:p>
          <a:p>
            <a:r>
              <a:rPr lang="en-US" b="1" dirty="0" smtClean="0"/>
              <a:t>       Planning </a:t>
            </a:r>
          </a:p>
          <a:p>
            <a:r>
              <a:rPr lang="en-US" b="1" dirty="0" smtClean="0"/>
              <a:t>            Mtg.</a:t>
            </a:r>
            <a:endParaRPr lang="en-US" b="1" dirty="0"/>
          </a:p>
        </p:txBody>
      </p:sp>
      <p:cxnSp>
        <p:nvCxnSpPr>
          <p:cNvPr id="43" name="Elbow Connector 42"/>
          <p:cNvCxnSpPr>
            <a:stCxn id="19" idx="3"/>
            <a:endCxn id="5" idx="1"/>
          </p:cNvCxnSpPr>
          <p:nvPr/>
        </p:nvCxnSpPr>
        <p:spPr>
          <a:xfrm flipH="1">
            <a:off x="762000" y="4392543"/>
            <a:ext cx="7922137" cy="12700"/>
          </a:xfrm>
          <a:prstGeom prst="bentConnector5">
            <a:avLst>
              <a:gd name="adj1" fmla="val -3785"/>
              <a:gd name="adj2" fmla="val 10945394"/>
              <a:gd name="adj3" fmla="val 104985"/>
            </a:avLst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5400000">
            <a:off x="593835" y="4296759"/>
            <a:ext cx="228598" cy="19706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1675" y="5738750"/>
            <a:ext cx="18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</a:t>
            </a:r>
            <a:r>
              <a:rPr lang="en-US" b="1" dirty="0" err="1" smtClean="0"/>
              <a:t>Burndown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6974775" y="5739513"/>
            <a:ext cx="200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Review Mtg.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335095" y="5726875"/>
            <a:ext cx="211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Sprint Retrospective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6989243" y="6010870"/>
            <a:ext cx="2154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(4Hrs.) Asses Release</a:t>
            </a:r>
          </a:p>
          <a:p>
            <a:r>
              <a:rPr lang="en-US" dirty="0" smtClean="0"/>
              <a:t>with Product Owner</a:t>
            </a:r>
          </a:p>
          <a:p>
            <a:r>
              <a:rPr lang="en-US" dirty="0"/>
              <a:t>a</a:t>
            </a:r>
            <a:r>
              <a:rPr lang="en-US" dirty="0" smtClean="0"/>
              <a:t>nd/or Customer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302825" y="5992070"/>
            <a:ext cx="2610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 Hrs.) Internal review</a:t>
            </a:r>
          </a:p>
          <a:p>
            <a:r>
              <a:rPr lang="en-US" dirty="0" smtClean="0"/>
              <a:t>What went well?</a:t>
            </a:r>
          </a:p>
          <a:p>
            <a:r>
              <a:rPr lang="en-US" dirty="0" smtClean="0"/>
              <a:t>What could be improved?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0" y="5996328"/>
            <a:ext cx="4318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Update Product Backlog from Achievements</a:t>
            </a:r>
          </a:p>
          <a:p>
            <a:r>
              <a:rPr lang="en-US" dirty="0" smtClean="0"/>
              <a:t>And from new Customer Needs (stories)</a:t>
            </a:r>
            <a:endParaRPr lang="en-US" dirty="0"/>
          </a:p>
        </p:txBody>
      </p:sp>
      <p:pic>
        <p:nvPicPr>
          <p:cNvPr id="3076" name="Picture 4" descr="C:\Users\drs44\AppData\Local\Microsoft\Windows\Temporary Internet Files\Content.IE5\RAXR78UV\MC90006521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52" y="876777"/>
            <a:ext cx="596498" cy="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3581400" y="0"/>
            <a:ext cx="5603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Agile or Not To Agile</a:t>
            </a:r>
            <a:endParaRPr lang="en-US" sz="4400" dirty="0"/>
          </a:p>
        </p:txBody>
      </p:sp>
      <p:pic>
        <p:nvPicPr>
          <p:cNvPr id="4" name="Picture 2" descr="C:\Users\drs44\Cornell2\SystemsEngineering\5100_DAVE\LecturePics\Misc\love_ha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791212"/>
            <a:ext cx="7949540" cy="596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1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3581400" y="0"/>
            <a:ext cx="5603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Agile or Not To Agile</a:t>
            </a:r>
            <a:endParaRPr lang="en-US" sz="4400" dirty="0"/>
          </a:p>
        </p:txBody>
      </p:sp>
      <p:pic>
        <p:nvPicPr>
          <p:cNvPr id="4" name="Picture 2" descr="C:\Users\drs44\Cornell2\SystemsEngineering\5100_DAVE\LecturePics\Misc\love_ha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791212"/>
            <a:ext cx="7949540" cy="596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rs44\Cornell2\SystemsEngineering\5100_DAVE\LecturePics\Dilbert\dilbert-xp0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6057"/>
            <a:ext cx="5715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3581400" y="0"/>
            <a:ext cx="5603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Agile or Not To Agile</a:t>
            </a:r>
            <a:endParaRPr lang="en-US" sz="4400" dirty="0"/>
          </a:p>
        </p:txBody>
      </p:sp>
      <p:pic>
        <p:nvPicPr>
          <p:cNvPr id="4" name="Picture 2" descr="C:\Users\drs44\Cornell2\SystemsEngineering\5100_DAVE\LecturePics\Misc\love_ha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791212"/>
            <a:ext cx="7949540" cy="596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rs44\Cornell2\SystemsEngineering\5100_DAVE\LecturePics\Dilbert\dilbert-xp0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6057"/>
            <a:ext cx="5715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rs44\Cornell2\SystemsEngineering\5100_DAVE\LecturePics\Dilbert\dilbert-agile_programming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51385"/>
            <a:ext cx="5715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Expedition Grants are 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Opportunity to Inspire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318570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800" u="sng" dirty="0" smtClean="0"/>
              <a:t>The Creation of 5 Edutainment Video Games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The fastest growing form of entertainment</a:t>
            </a:r>
            <a:r>
              <a:rPr lang="en-US" sz="2800" dirty="0" smtClean="0"/>
              <a:t>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underrepresented populations</a:t>
            </a:r>
            <a:endParaRPr lang="en-US" sz="28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Target Middle School students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When Career impressions are formed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Freely </a:t>
            </a:r>
            <a:r>
              <a:rPr lang="en-US" sz="2400" dirty="0" smtClean="0"/>
              <a:t>available &amp; downloadable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Inspired by the research of this grant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1340584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Today’s students are: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Sensitive to today’s energy, environmental, &amp; economic crises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 Seeking ways to make a social difference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Concerned about their own personal futures &amp; careers</a:t>
            </a:r>
            <a:endParaRPr lang="en-US" sz="2400" dirty="0"/>
          </a:p>
        </p:txBody>
      </p:sp>
      <p:pic>
        <p:nvPicPr>
          <p:cNvPr id="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2514600" y="0"/>
            <a:ext cx="6818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your work to live on…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4337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2514600" y="0"/>
            <a:ext cx="6818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your work to live on…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 rot="20800743">
            <a:off x="15046" y="1611068"/>
            <a:ext cx="9163086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Document!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2514600" y="0"/>
            <a:ext cx="6818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your work to live on…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 rot="20800743">
            <a:off x="15046" y="1611068"/>
            <a:ext cx="9163086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Document!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2050" name="Picture 2" descr="C:\Users\drs44\AppData\Local\Microsoft\Windows\Temporary Internet Files\Content.IE5\RAXR78UV\MP90042258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50" y="3340925"/>
            <a:ext cx="4121589" cy="34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0107" y="4303455"/>
            <a:ext cx="428189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Test your Docs:</a:t>
            </a:r>
          </a:p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Explain your work to an </a:t>
            </a:r>
            <a:r>
              <a:rPr lang="en-US" sz="32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Uninformed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 Audience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3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2514600" y="0"/>
            <a:ext cx="6818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your work to live on…</a:t>
            </a:r>
            <a:endParaRPr lang="en-US" sz="4400" dirty="0"/>
          </a:p>
        </p:txBody>
      </p:sp>
      <p:pic>
        <p:nvPicPr>
          <p:cNvPr id="1026" name="Picture 2" descr="http://www.qualitydigest.com/files/u1/sort/0209%20QD%20Web/0209Webart/ISO9001/ISO9001Head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2"/>
          <a:stretch/>
        </p:blipFill>
        <p:spPr bwMode="auto">
          <a:xfrm>
            <a:off x="2667000" y="2542093"/>
            <a:ext cx="6272213" cy="416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800743">
            <a:off x="15046" y="1611068"/>
            <a:ext cx="9163086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Document!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5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62723" t="15000" r="19777" b="45250"/>
          <a:stretch>
            <a:fillRect/>
          </a:stretch>
        </p:blipFill>
        <p:spPr bwMode="auto">
          <a:xfrm>
            <a:off x="4846320" y="125730"/>
            <a:ext cx="37338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Documents and Settings\drs44\My Documents\Cornell\M-EngProjects\CS_Sustainability\Cars\MidnightDriver_TestDoc\MidnightDriver_TestDoc\UseCase_MidnightDriv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2971800" cy="413361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52322" t="17000" r="14777" b="43625"/>
          <a:stretch>
            <a:fillRect/>
          </a:stretch>
        </p:blipFill>
        <p:spPr bwMode="auto">
          <a:xfrm>
            <a:off x="1981200" y="3276600"/>
            <a:ext cx="70199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46697" t="16000" r="3437" b="71000"/>
          <a:stretch>
            <a:fillRect/>
          </a:stretch>
        </p:blipFill>
        <p:spPr bwMode="auto">
          <a:xfrm>
            <a:off x="1" y="5867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66800" y="76200"/>
            <a:ext cx="3063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&amp; Tracking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760" y="3063240"/>
            <a:ext cx="2331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Bug Tracking Matrices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9279" y="5577840"/>
            <a:ext cx="217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 Checklists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0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7579" y="0"/>
            <a:ext cx="6385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/>
              <a:t>Project Advisors:</a:t>
            </a:r>
            <a:r>
              <a:rPr lang="en-US" sz="2400" b="1" dirty="0" smtClean="0"/>
              <a:t>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     </a:t>
            </a:r>
            <a:endParaRPr lang="en-US" sz="1400" b="1" u="sng" dirty="0" smtClean="0"/>
          </a:p>
          <a:p>
            <a:r>
              <a:rPr lang="en-US" sz="2400" b="1" dirty="0" smtClean="0"/>
              <a:t>David Schneider, Carla Gomes, </a:t>
            </a:r>
            <a:r>
              <a:rPr lang="en-US" sz="2400" b="1" dirty="0" err="1" smtClean="0"/>
              <a:t>Ashish</a:t>
            </a:r>
            <a:r>
              <a:rPr lang="en-US" sz="2400" b="1" dirty="0" smtClean="0"/>
              <a:t> Sabharwal</a:t>
            </a:r>
          </a:p>
          <a:p>
            <a:endParaRPr lang="en-US" sz="10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72192" y="1983462"/>
            <a:ext cx="306705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Constantine </a:t>
            </a:r>
            <a:r>
              <a:rPr lang="en-US" sz="2400" b="1" dirty="0" err="1" smtClean="0"/>
              <a:t>Moraites</a:t>
            </a:r>
            <a:endParaRPr lang="en-US" sz="2400" b="1" dirty="0" smtClean="0"/>
          </a:p>
          <a:p>
            <a:r>
              <a:rPr lang="en-US" sz="2400" b="1" dirty="0" err="1" smtClean="0"/>
              <a:t>Zhaoxin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Niu</a:t>
            </a:r>
            <a:endParaRPr lang="en-US" sz="2400" b="1" dirty="0" smtClean="0"/>
          </a:p>
          <a:p>
            <a:r>
              <a:rPr lang="en-US" sz="2400" b="1" dirty="0" smtClean="0"/>
              <a:t>Tiffany Ng</a:t>
            </a:r>
          </a:p>
          <a:p>
            <a:r>
              <a:rPr lang="en-US" sz="2400" b="1" dirty="0" err="1" smtClean="0"/>
              <a:t>Adedamola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Omotosho</a:t>
            </a:r>
            <a:endParaRPr lang="en-US" sz="2400" b="1" dirty="0" smtClean="0"/>
          </a:p>
          <a:p>
            <a:r>
              <a:rPr lang="en-US" sz="2400" b="1" dirty="0" smtClean="0"/>
              <a:t>Eric Chin Sang</a:t>
            </a:r>
          </a:p>
          <a:p>
            <a:r>
              <a:rPr lang="en-US" sz="2400" b="1" dirty="0" smtClean="0"/>
              <a:t>Harry </a:t>
            </a:r>
            <a:r>
              <a:rPr lang="en-US" sz="2400" b="1" dirty="0" err="1" smtClean="0"/>
              <a:t>Terkelsen</a:t>
            </a:r>
            <a:endParaRPr lang="en-US" sz="2400" b="1" dirty="0" smtClean="0"/>
          </a:p>
          <a:p>
            <a:r>
              <a:rPr lang="en-US" sz="2400" b="1" dirty="0" smtClean="0"/>
              <a:t>Ran Wei</a:t>
            </a:r>
          </a:p>
          <a:p>
            <a:r>
              <a:rPr lang="en-US" sz="2400" b="1" dirty="0" smtClean="0"/>
              <a:t>Jae Yoon</a:t>
            </a:r>
          </a:p>
          <a:p>
            <a:r>
              <a:rPr lang="en-US" sz="2400" b="1" dirty="0" err="1" smtClean="0"/>
              <a:t>Ozgur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Yonter</a:t>
            </a:r>
            <a:endParaRPr lang="en-US" sz="2400" b="1" dirty="0" smtClean="0"/>
          </a:p>
          <a:p>
            <a:r>
              <a:rPr lang="en-US" sz="2400" b="1" dirty="0" smtClean="0"/>
              <a:t>Jonathan Yu</a:t>
            </a:r>
          </a:p>
          <a:p>
            <a:r>
              <a:rPr lang="en-US" sz="2400" b="1" dirty="0" smtClean="0"/>
              <a:t>Gregory </a:t>
            </a:r>
            <a:r>
              <a:rPr lang="en-US" sz="2400" b="1" dirty="0" err="1" smtClean="0"/>
              <a:t>Zecchini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2814033" y="1371600"/>
            <a:ext cx="3806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u="sng" dirty="0" smtClean="0"/>
              <a:t>Student Team Members:</a:t>
            </a:r>
            <a:r>
              <a:rPr lang="en-US" sz="2400" b="1" dirty="0" smtClean="0"/>
              <a:t>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-57150" y="198346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Ethan </a:t>
            </a:r>
            <a:r>
              <a:rPr lang="en-US" sz="2400" b="1" dirty="0" err="1" smtClean="0"/>
              <a:t>Benanav</a:t>
            </a:r>
            <a:endParaRPr lang="en-US" sz="2400" b="1" dirty="0" smtClean="0"/>
          </a:p>
          <a:p>
            <a:r>
              <a:rPr lang="en-US" sz="2400" b="1" dirty="0" smtClean="0"/>
              <a:t>Mathew Butt</a:t>
            </a:r>
          </a:p>
          <a:p>
            <a:r>
              <a:rPr lang="en-US" sz="2400" b="1" dirty="0" smtClean="0"/>
              <a:t>William Chao</a:t>
            </a:r>
          </a:p>
          <a:p>
            <a:r>
              <a:rPr lang="en-US" sz="2400" b="1" dirty="0" smtClean="0"/>
              <a:t>William Chen</a:t>
            </a:r>
          </a:p>
          <a:p>
            <a:r>
              <a:rPr lang="en-US" sz="2400" b="1" dirty="0" err="1" smtClean="0"/>
              <a:t>Sonam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Dalal</a:t>
            </a:r>
            <a:endParaRPr lang="en-US" sz="2400" b="1" dirty="0" smtClean="0"/>
          </a:p>
          <a:p>
            <a:r>
              <a:rPr lang="en-US" sz="2400" b="1" dirty="0" smtClean="0"/>
              <a:t>Sam </a:t>
            </a:r>
            <a:r>
              <a:rPr lang="en-US" sz="2400" b="1" dirty="0" err="1" smtClean="0"/>
              <a:t>Dannemiller</a:t>
            </a:r>
            <a:endParaRPr lang="en-US" sz="2400" b="1" dirty="0" smtClean="0"/>
          </a:p>
          <a:p>
            <a:r>
              <a:rPr lang="en-US" sz="2400" b="1" dirty="0" smtClean="0"/>
              <a:t>Ryan de Haas</a:t>
            </a:r>
          </a:p>
          <a:p>
            <a:r>
              <a:rPr lang="en-US" sz="2400" b="1" dirty="0" smtClean="0"/>
              <a:t>Monish Desai</a:t>
            </a:r>
          </a:p>
          <a:p>
            <a:r>
              <a:rPr lang="en-US" sz="2400" b="1" dirty="0" smtClean="0"/>
              <a:t>Cooper Findley</a:t>
            </a:r>
          </a:p>
          <a:p>
            <a:r>
              <a:rPr lang="en-US" sz="2400" b="1" dirty="0" smtClean="0"/>
              <a:t>Juan Roberto Cabral Flores</a:t>
            </a:r>
          </a:p>
          <a:p>
            <a:r>
              <a:rPr lang="en-US" sz="2400" b="1" dirty="0" smtClean="0"/>
              <a:t>Caroline Greenwood</a:t>
            </a:r>
          </a:p>
          <a:p>
            <a:endParaRPr lang="en-US" sz="24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3448050" y="198120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Adam Goodman</a:t>
            </a:r>
          </a:p>
          <a:p>
            <a:r>
              <a:rPr lang="en-US" sz="2400" b="1" dirty="0" err="1" smtClean="0"/>
              <a:t>Lingqing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Gu</a:t>
            </a:r>
            <a:endParaRPr lang="en-US" sz="2400" b="1" dirty="0" smtClean="0"/>
          </a:p>
          <a:p>
            <a:r>
              <a:rPr lang="en-US" sz="2400" b="1" dirty="0" smtClean="0"/>
              <a:t>Laura </a:t>
            </a:r>
            <a:r>
              <a:rPr lang="en-US" sz="2400" b="1" dirty="0" err="1" smtClean="0"/>
              <a:t>Hao</a:t>
            </a:r>
            <a:endParaRPr lang="en-US" sz="2400" b="1" dirty="0" smtClean="0"/>
          </a:p>
          <a:p>
            <a:r>
              <a:rPr lang="en-US" sz="2400" b="1" dirty="0" smtClean="0"/>
              <a:t>Kevin Hobson</a:t>
            </a:r>
          </a:p>
          <a:p>
            <a:r>
              <a:rPr lang="en-US" sz="2400" b="1" dirty="0" smtClean="0"/>
              <a:t>Jonathan </a:t>
            </a:r>
            <a:r>
              <a:rPr lang="en-US" sz="2400" b="1" dirty="0" err="1" smtClean="0"/>
              <a:t>Hui</a:t>
            </a:r>
            <a:endParaRPr lang="en-US" sz="2400" b="1" dirty="0" smtClean="0"/>
          </a:p>
          <a:p>
            <a:r>
              <a:rPr lang="en-US" sz="2400" b="1" dirty="0" smtClean="0"/>
              <a:t>Lai Jiang</a:t>
            </a:r>
          </a:p>
          <a:p>
            <a:r>
              <a:rPr lang="en-US" sz="2400" b="1" dirty="0" smtClean="0"/>
              <a:t>Antoinette </a:t>
            </a:r>
            <a:r>
              <a:rPr lang="en-US" sz="2400" b="1" dirty="0" err="1" smtClean="0"/>
              <a:t>Kretsch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Brian </a:t>
            </a:r>
            <a:r>
              <a:rPr lang="en-US" sz="2400" b="1" dirty="0" err="1" smtClean="0"/>
              <a:t>Klien</a:t>
            </a:r>
            <a:endParaRPr lang="en-US" sz="2400" b="1" dirty="0" smtClean="0"/>
          </a:p>
          <a:p>
            <a:r>
              <a:rPr lang="en-US" sz="2400" b="1" dirty="0" err="1" smtClean="0"/>
              <a:t>Akhil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Kuduvalli</a:t>
            </a:r>
            <a:endParaRPr lang="en-US" sz="2400" b="1" dirty="0" smtClean="0"/>
          </a:p>
          <a:p>
            <a:r>
              <a:rPr lang="en-US" sz="2400" b="1" dirty="0" smtClean="0"/>
              <a:t>Hang Li</a:t>
            </a:r>
          </a:p>
          <a:p>
            <a:r>
              <a:rPr lang="en-US" sz="2400" b="1" dirty="0" smtClean="0"/>
              <a:t>Sherwin 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Distributing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Materials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6228" t="19000" r="28103" b="6000"/>
          <a:stretch>
            <a:fillRect/>
          </a:stretch>
        </p:blipFill>
        <p:spPr bwMode="auto">
          <a:xfrm>
            <a:off x="2438400" y="0"/>
            <a:ext cx="6705600" cy="688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2582376"/>
            <a:ext cx="1229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Website</a:t>
            </a:r>
            <a:endParaRPr lang="en-US" sz="24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Distributing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Materials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048000"/>
            <a:ext cx="2209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Not Public Yet</a:t>
            </a:r>
          </a:p>
          <a:p>
            <a:pPr marL="228600" indent="-228600"/>
            <a:endParaRPr lang="en-US" sz="2000" b="1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Use this as a tool for future development as well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235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181993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“Quick Start”</a:t>
            </a:r>
            <a:r>
              <a:rPr lang="en-US" sz="2400" dirty="0" smtClean="0"/>
              <a:t> Build Initial Intuition &amp; Belief they can Succeed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990600" y="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Material directly integrated with the  game’s Reward System</a:t>
            </a:r>
          </a:p>
        </p:txBody>
      </p:sp>
      <p:pic>
        <p:nvPicPr>
          <p:cNvPr id="10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68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181993"/>
            <a:ext cx="7924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“Quick Start”</a:t>
            </a:r>
            <a:r>
              <a:rPr lang="en-US" sz="2400" dirty="0" smtClean="0"/>
              <a:t> Build Initial Intuition &amp; Belief they can Succeed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Earn “</a:t>
            </a:r>
            <a:r>
              <a:rPr lang="en-US" sz="2400" b="1" dirty="0" smtClean="0"/>
              <a:t>New Ability</a:t>
            </a:r>
            <a:r>
              <a:rPr lang="en-US" sz="2400" dirty="0" smtClean="0"/>
              <a:t> </a:t>
            </a:r>
            <a:r>
              <a:rPr lang="en-US" sz="2400" b="1" dirty="0" smtClean="0"/>
              <a:t>Tutorials</a:t>
            </a:r>
            <a:r>
              <a:rPr lang="en-US" sz="2400" dirty="0" smtClean="0"/>
              <a:t>” which are truly Algorithm </a:t>
            </a:r>
            <a:r>
              <a:rPr lang="en-US" sz="2400" dirty="0" err="1" smtClean="0"/>
              <a:t>Edu</a:t>
            </a:r>
            <a:r>
              <a:rPr lang="en-US" sz="2400" dirty="0" smtClean="0"/>
              <a:t>.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990600" y="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Material directly integrated with the  game’s Reward System</a:t>
            </a:r>
          </a:p>
        </p:txBody>
      </p:sp>
      <p:pic>
        <p:nvPicPr>
          <p:cNvPr id="10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33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214" t="32000" r="70358" b="49000"/>
          <a:stretch>
            <a:fillRect/>
          </a:stretch>
        </p:blipFill>
        <p:spPr bwMode="auto">
          <a:xfrm>
            <a:off x="3581400" y="4343400"/>
            <a:ext cx="3505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omp_sustain_graphics.jpg"/>
          <p:cNvPicPr>
            <a:picLocks noChangeAspect="1"/>
          </p:cNvPicPr>
          <p:nvPr/>
        </p:nvPicPr>
        <p:blipFill>
          <a:blip r:embed="rId3" cstate="print"/>
          <a:srcRect b="31111"/>
          <a:stretch>
            <a:fillRect/>
          </a:stretch>
        </p:blipFill>
        <p:spPr>
          <a:xfrm>
            <a:off x="0" y="457200"/>
            <a:ext cx="2814239" cy="4724400"/>
          </a:xfrm>
          <a:prstGeom prst="rect">
            <a:avLst/>
          </a:prstGeom>
        </p:spPr>
      </p:pic>
      <p:pic>
        <p:nvPicPr>
          <p:cNvPr id="4" name="Picture 3" descr="comp_sustain_graphics.jpg"/>
          <p:cNvPicPr>
            <a:picLocks noChangeAspect="1"/>
          </p:cNvPicPr>
          <p:nvPr/>
        </p:nvPicPr>
        <p:blipFill>
          <a:blip r:embed="rId3" cstate="print"/>
          <a:srcRect l="2199" r="2857" b="80159"/>
          <a:stretch>
            <a:fillRect/>
          </a:stretch>
        </p:blipFill>
        <p:spPr>
          <a:xfrm>
            <a:off x="2743200" y="1066800"/>
            <a:ext cx="6400800" cy="335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246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Jon Conrad, Carla P. Gomes, Willem Jan Van </a:t>
            </a:r>
            <a:r>
              <a:rPr lang="en-US" sz="1200" dirty="0" err="1" smtClean="0"/>
              <a:t>Hoeve</a:t>
            </a:r>
            <a:r>
              <a:rPr lang="en-US" sz="1200" dirty="0" smtClean="0"/>
              <a:t>, Ashish Sabharwal, Jordan </a:t>
            </a:r>
            <a:r>
              <a:rPr lang="en-US" sz="1200" dirty="0" err="1" smtClean="0"/>
              <a:t>Suter</a:t>
            </a:r>
            <a:r>
              <a:rPr lang="en-US" sz="1200" dirty="0" smtClean="0"/>
              <a:t>  “Connections in Networks: Hardness of Feasibility Versus Optimality”, CPAIOR, 2007</a:t>
            </a:r>
            <a:endParaRPr lang="en-US" sz="12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59068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“CALS Newsroom: Cornell to help grizzly bears mate and to stabilize tuna populations</a:t>
            </a:r>
            <a:r>
              <a:rPr lang="en-US" sz="1200" dirty="0" smtClean="0">
                <a:latin typeface="+mj-lt"/>
              </a:rPr>
              <a:t>” http://www.cals.cornell.edu/cals/public/comm/news/computational_sustainability.cfm, Cornell Press Relations Office, Sept 3,2008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Grizzly Bear Corridor Research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181993"/>
            <a:ext cx="7924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“Quick Start”</a:t>
            </a:r>
            <a:r>
              <a:rPr lang="en-US" sz="2400" dirty="0" smtClean="0"/>
              <a:t> Build Initial Intuition &amp; Belief they can Succeed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Earn “</a:t>
            </a:r>
            <a:r>
              <a:rPr lang="en-US" sz="2400" b="1" dirty="0" smtClean="0"/>
              <a:t>New Ability</a:t>
            </a:r>
            <a:r>
              <a:rPr lang="en-US" sz="2400" dirty="0" smtClean="0"/>
              <a:t> </a:t>
            </a:r>
            <a:r>
              <a:rPr lang="en-US" sz="2400" b="1" dirty="0" smtClean="0"/>
              <a:t>Tutorials</a:t>
            </a:r>
            <a:r>
              <a:rPr lang="en-US" sz="2400" dirty="0" smtClean="0"/>
              <a:t>” which are truly Algorithm </a:t>
            </a:r>
            <a:r>
              <a:rPr lang="en-US" sz="2400" dirty="0" err="1" smtClean="0"/>
              <a:t>Edu</a:t>
            </a:r>
            <a:r>
              <a:rPr lang="en-US" sz="2400" dirty="0" smtClean="0"/>
              <a:t>.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Modify the problem/objective slightly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Results in increasing in the challenge 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Opportunity to change the </a:t>
            </a:r>
            <a:r>
              <a:rPr lang="en-US" sz="2400" dirty="0" err="1" smtClean="0"/>
              <a:t>gameplay</a:t>
            </a:r>
            <a:endParaRPr lang="en-US" sz="2400" dirty="0" smtClean="0"/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Extend the game’s story as well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990600" y="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Material directly integrated with the  game’s Reward System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3331" y="2895600"/>
            <a:ext cx="16634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Further </a:t>
            </a:r>
          </a:p>
          <a:p>
            <a:r>
              <a:rPr lang="en-US" sz="2400" b="1" dirty="0" smtClean="0"/>
              <a:t>captivating </a:t>
            </a:r>
          </a:p>
          <a:p>
            <a:r>
              <a:rPr lang="en-US" sz="2400" b="1" dirty="0" smtClean="0"/>
              <a:t>the player </a:t>
            </a:r>
            <a:endParaRPr lang="en-US" sz="2400" b="1" dirty="0"/>
          </a:p>
        </p:txBody>
      </p:sp>
      <p:sp>
        <p:nvSpPr>
          <p:cNvPr id="7" name="Right Brace 6"/>
          <p:cNvSpPr/>
          <p:nvPr/>
        </p:nvSpPr>
        <p:spPr>
          <a:xfrm>
            <a:off x="6477000" y="2743200"/>
            <a:ext cx="381000" cy="16002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9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4648200"/>
            <a:ext cx="7769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Stay away from words like :</a:t>
            </a:r>
          </a:p>
          <a:p>
            <a:r>
              <a:rPr lang="en-US" sz="2400" dirty="0" smtClean="0"/>
              <a:t>	“Example Problem”, “Teach”, “Algorithm”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181993"/>
            <a:ext cx="7924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“Quick Start”</a:t>
            </a:r>
            <a:r>
              <a:rPr lang="en-US" sz="2400" dirty="0" smtClean="0"/>
              <a:t> Build Initial Intuition &amp; Belief they can Succeed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Earn “</a:t>
            </a:r>
            <a:r>
              <a:rPr lang="en-US" sz="2400" b="1" dirty="0" smtClean="0"/>
              <a:t>New Ability</a:t>
            </a:r>
            <a:r>
              <a:rPr lang="en-US" sz="2400" dirty="0" smtClean="0"/>
              <a:t> </a:t>
            </a:r>
            <a:r>
              <a:rPr lang="en-US" sz="2400" b="1" dirty="0" smtClean="0"/>
              <a:t>Tutorials</a:t>
            </a:r>
            <a:r>
              <a:rPr lang="en-US" sz="2400" dirty="0" smtClean="0"/>
              <a:t>” which are truly Algorithm </a:t>
            </a:r>
            <a:r>
              <a:rPr lang="en-US" sz="2400" dirty="0" err="1" smtClean="0"/>
              <a:t>Edu</a:t>
            </a:r>
            <a:r>
              <a:rPr lang="en-US" sz="2400" dirty="0" smtClean="0"/>
              <a:t>.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Modify the problem/objective slightly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Results in increasing in the challenge 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Opportunity to change the </a:t>
            </a:r>
            <a:r>
              <a:rPr lang="en-US" sz="2400" dirty="0" err="1" smtClean="0"/>
              <a:t>gameplay</a:t>
            </a:r>
            <a:endParaRPr lang="en-US" sz="2400" dirty="0" smtClean="0"/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Extend the game’s story as well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990600" y="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Material directly integrated with the  game’s Reward System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3331" y="2895600"/>
            <a:ext cx="16634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Further </a:t>
            </a:r>
          </a:p>
          <a:p>
            <a:r>
              <a:rPr lang="en-US" sz="2400" b="1" dirty="0" smtClean="0"/>
              <a:t>captivating </a:t>
            </a:r>
          </a:p>
          <a:p>
            <a:r>
              <a:rPr lang="en-US" sz="2400" b="1" dirty="0" smtClean="0"/>
              <a:t>the player </a:t>
            </a:r>
            <a:endParaRPr lang="en-US" sz="2400" b="1" dirty="0"/>
          </a:p>
        </p:txBody>
      </p:sp>
      <p:sp>
        <p:nvSpPr>
          <p:cNvPr id="7" name="Right Brace 6"/>
          <p:cNvSpPr/>
          <p:nvPr/>
        </p:nvSpPr>
        <p:spPr>
          <a:xfrm>
            <a:off x="6477000" y="2743200"/>
            <a:ext cx="381000" cy="16002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51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1"/>
          <p:cNvSpPr>
            <a:spLocks noChangeArrowheads="1"/>
          </p:cNvSpPr>
          <p:nvPr/>
        </p:nvSpPr>
        <p:spPr bwMode="auto">
          <a:xfrm>
            <a:off x="1143000" y="5962650"/>
            <a:ext cx="8001000" cy="8382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4648200"/>
            <a:ext cx="7769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Stay away from words like :</a:t>
            </a:r>
          </a:p>
          <a:p>
            <a:r>
              <a:rPr lang="en-US" sz="2400" dirty="0" smtClean="0"/>
              <a:t>	“Example Problem”, “Teach”, “Algorithm”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558165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Only in the later part of the game is it “revealed” that: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They’ve been doing CS and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They have been </a:t>
            </a:r>
            <a:r>
              <a:rPr lang="en-US" sz="2400" b="1" dirty="0" smtClean="0"/>
              <a:t>“Winning”</a:t>
            </a:r>
            <a:r>
              <a:rPr lang="en-US" sz="2400" dirty="0" smtClean="0"/>
              <a:t> at it.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181993"/>
            <a:ext cx="7924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“Quick Start”</a:t>
            </a:r>
            <a:r>
              <a:rPr lang="en-US" sz="2400" dirty="0" smtClean="0"/>
              <a:t> Build Initial Intuition &amp; Belief they can Succeed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Earn “</a:t>
            </a:r>
            <a:r>
              <a:rPr lang="en-US" sz="2400" b="1" dirty="0" smtClean="0"/>
              <a:t>New Ability</a:t>
            </a:r>
            <a:r>
              <a:rPr lang="en-US" sz="2400" dirty="0" smtClean="0"/>
              <a:t> </a:t>
            </a:r>
            <a:r>
              <a:rPr lang="en-US" sz="2400" b="1" dirty="0" smtClean="0"/>
              <a:t>Tutorials</a:t>
            </a:r>
            <a:r>
              <a:rPr lang="en-US" sz="2400" dirty="0" smtClean="0"/>
              <a:t>” which are truly Algorithm </a:t>
            </a:r>
            <a:r>
              <a:rPr lang="en-US" sz="2400" dirty="0" err="1" smtClean="0"/>
              <a:t>Edu</a:t>
            </a:r>
            <a:r>
              <a:rPr lang="en-US" sz="2400" dirty="0" smtClean="0"/>
              <a:t>.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400" dirty="0" smtClean="0"/>
              <a:t>Modify the problem/objective slightly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Results in increasing in the challenge 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Opportunity to change the </a:t>
            </a:r>
            <a:r>
              <a:rPr lang="en-US" sz="2400" dirty="0" err="1" smtClean="0"/>
              <a:t>gameplay</a:t>
            </a:r>
            <a:endParaRPr lang="en-US" sz="2400" dirty="0" smtClean="0"/>
          </a:p>
          <a:p>
            <a:pPr marL="228600" indent="-228600">
              <a:buFont typeface="Arial" pitchFamily="34" charset="0"/>
              <a:buChar char="•"/>
            </a:pP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2400" dirty="0" smtClean="0"/>
              <a:t>Extend the game’s story as well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990600" y="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Material directly integrated with the  game’s Reward System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3331" y="2895600"/>
            <a:ext cx="16634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Further </a:t>
            </a:r>
          </a:p>
          <a:p>
            <a:r>
              <a:rPr lang="en-US" sz="2400" b="1" dirty="0" smtClean="0"/>
              <a:t>captivating </a:t>
            </a:r>
          </a:p>
          <a:p>
            <a:r>
              <a:rPr lang="en-US" sz="2400" b="1" dirty="0" smtClean="0"/>
              <a:t>the player </a:t>
            </a:r>
            <a:endParaRPr lang="en-US" sz="2400" b="1" dirty="0"/>
          </a:p>
        </p:txBody>
      </p:sp>
      <p:sp>
        <p:nvSpPr>
          <p:cNvPr id="7" name="Right Brace 6"/>
          <p:cNvSpPr/>
          <p:nvPr/>
        </p:nvSpPr>
        <p:spPr>
          <a:xfrm>
            <a:off x="6477000" y="2743200"/>
            <a:ext cx="381000" cy="16002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08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56143" t="16000" r="13286" b="16000"/>
          <a:stretch>
            <a:fillRect/>
          </a:stretch>
        </p:blipFill>
        <p:spPr bwMode="auto">
          <a:xfrm>
            <a:off x="282388" y="0"/>
            <a:ext cx="8633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56357" t="16000" r="13572" b="17200"/>
          <a:stretch>
            <a:fillRect/>
          </a:stretch>
        </p:blipFill>
        <p:spPr bwMode="auto">
          <a:xfrm>
            <a:off x="228600" y="0"/>
            <a:ext cx="8644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izzly_Web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990600"/>
            <a:ext cx="5334000" cy="2164582"/>
          </a:xfrm>
          <a:prstGeom prst="rect">
            <a:avLst/>
          </a:prstGeom>
        </p:spPr>
      </p:pic>
      <p:pic>
        <p:nvPicPr>
          <p:cNvPr id="4" name="Picture 3" descr="Factory_WebBann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657600"/>
            <a:ext cx="5257800" cy="22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1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SF_Logo_Wh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84" y="1676400"/>
            <a:ext cx="3846616" cy="38466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12186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NSF Expeditions in </a:t>
            </a:r>
            <a:endParaRPr lang="en-US" sz="4800" b="1" dirty="0" smtClean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Computational </a:t>
            </a:r>
            <a:r>
              <a:rPr lang="en-US" sz="48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Sustainability</a:t>
            </a:r>
            <a:endParaRPr lang="en-US" sz="4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6695" y="5814904"/>
            <a:ext cx="2930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Head PI: Carla Gomes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98518" y="6276569"/>
            <a:ext cx="512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David R. Schneider, drs44@cornell.edu</a:t>
            </a:r>
            <a:endParaRPr lang="en-US" sz="2400" b="1" dirty="0"/>
          </a:p>
        </p:txBody>
      </p:sp>
      <p:pic>
        <p:nvPicPr>
          <p:cNvPr id="7" name="Picture 6" descr="Grizzly_WebBann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9357" y="1579418"/>
            <a:ext cx="4810255" cy="1952042"/>
          </a:xfrm>
          <a:prstGeom prst="rect">
            <a:avLst/>
          </a:prstGeom>
        </p:spPr>
      </p:pic>
      <p:pic>
        <p:nvPicPr>
          <p:cNvPr id="8" name="Picture 7" descr="Factory_WebBann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5087" y="3657599"/>
            <a:ext cx="4784525" cy="205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YourTown_WebBann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670" y="228600"/>
            <a:ext cx="5257800" cy="2286000"/>
          </a:xfrm>
          <a:prstGeom prst="rect">
            <a:avLst/>
          </a:prstGeom>
        </p:spPr>
      </p:pic>
      <p:pic>
        <p:nvPicPr>
          <p:cNvPr id="6" name="Picture 5" descr="Cars_WebBann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7550" y="2476004"/>
            <a:ext cx="5334000" cy="2295769"/>
          </a:xfrm>
          <a:prstGeom prst="rect">
            <a:avLst/>
          </a:prstGeom>
        </p:spPr>
      </p:pic>
      <p:pic>
        <p:nvPicPr>
          <p:cNvPr id="5" name="Picture 4" descr="Fishing_WebBann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22" y="4505569"/>
            <a:ext cx="5334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87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295401" cy="6861809"/>
          </a:xfrm>
          <a:prstGeom prst="rect">
            <a:avLst/>
          </a:prstGeom>
          <a:noFill/>
        </p:spPr>
      </p:pic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371600" y="1143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1371600" y="3429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1371600" y="5715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0" y="-112931"/>
            <a:ext cx="6133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Edutainment Game Summaries</a:t>
            </a:r>
            <a:endParaRPr lang="en-US" sz="3600" b="1" u="sng" dirty="0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8574" y="1411069"/>
            <a:ext cx="1308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Bear Necessities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8575" y="3657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Lumber Rescue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28575" y="2514600"/>
            <a:ext cx="1295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Midnight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Drivers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8575" y="48768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Piscary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28575" y="5943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YourTown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76200" y="490892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solidFill>
                  <a:schemeClr val="bg1"/>
                </a:solidFill>
                <a:latin typeface="Candara" pitchFamily="34" charset="0"/>
              </a:rPr>
              <a:t>Game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  <a:latin typeface="Candara" pitchFamily="34" charset="0"/>
              </a:rPr>
              <a:t>Name</a:t>
            </a:r>
            <a:endParaRPr lang="en-US" sz="1800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6172200" y="4572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ndara" pitchFamily="34" charset="0"/>
              </a:rPr>
              <a:t>Target </a:t>
            </a:r>
            <a:endParaRPr lang="en-US" sz="1800" i="1" dirty="0">
              <a:latin typeface="Candara" pitchFamily="34" charset="0"/>
            </a:endParaRPr>
          </a:p>
          <a:p>
            <a:pPr algn="ctr"/>
            <a:r>
              <a:rPr lang="en-US" sz="1800" i="1" dirty="0">
                <a:latin typeface="Candara" pitchFamily="34" charset="0"/>
              </a:rPr>
              <a:t>Audience</a:t>
            </a: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1986606" y="496669"/>
            <a:ext cx="1213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 smtClean="0">
                <a:latin typeface="Candara" pitchFamily="34" charset="0"/>
              </a:rPr>
              <a:t>Computer </a:t>
            </a:r>
          </a:p>
          <a:p>
            <a:pPr algn="ctr"/>
            <a:r>
              <a:rPr lang="en-US" sz="1800" i="1" dirty="0" smtClean="0">
                <a:latin typeface="Candara" pitchFamily="34" charset="0"/>
              </a:rPr>
              <a:t>Science</a:t>
            </a:r>
            <a:endParaRPr lang="en-US" sz="1800" i="1" dirty="0">
              <a:latin typeface="Candara" pitchFamily="34" charset="0"/>
            </a:endParaRP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4248150" y="501650"/>
            <a:ext cx="146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Candara" pitchFamily="34" charset="0"/>
              </a:rPr>
              <a:t>Sustainability</a:t>
            </a:r>
          </a:p>
          <a:p>
            <a:pPr algn="ctr"/>
            <a:r>
              <a:rPr lang="en-US" sz="1800" i="1" dirty="0">
                <a:latin typeface="Candara" pitchFamily="34" charset="0"/>
              </a:rPr>
              <a:t>Issue</a:t>
            </a: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8001000" y="489474"/>
            <a:ext cx="1151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 err="1" smtClean="0">
                <a:latin typeface="Candara" pitchFamily="34" charset="0"/>
              </a:rPr>
              <a:t>Gameplay</a:t>
            </a:r>
            <a:endParaRPr lang="en-US" sz="1800" i="1" dirty="0" smtClean="0">
              <a:latin typeface="Candara" pitchFamily="34" charset="0"/>
            </a:endParaRPr>
          </a:p>
          <a:p>
            <a:pPr algn="ctr"/>
            <a:r>
              <a:rPr lang="en-US" i="1" dirty="0" smtClean="0">
                <a:latin typeface="Candara" pitchFamily="34" charset="0"/>
              </a:rPr>
              <a:t>Style</a:t>
            </a:r>
            <a:endParaRPr lang="en-US" sz="1800" i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295401" cy="6861809"/>
          </a:xfrm>
          <a:prstGeom prst="rect">
            <a:avLst/>
          </a:prstGeom>
          <a:noFill/>
        </p:spPr>
      </p:pic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371600" y="1143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172200" y="4572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ndara" pitchFamily="34" charset="0"/>
              </a:rPr>
              <a:t>Target </a:t>
            </a:r>
            <a:endParaRPr lang="en-US" sz="1800" i="1" dirty="0">
              <a:latin typeface="Candara" pitchFamily="34" charset="0"/>
            </a:endParaRPr>
          </a:p>
          <a:p>
            <a:pPr algn="ctr"/>
            <a:r>
              <a:rPr lang="en-US" sz="1800" i="1" dirty="0">
                <a:latin typeface="Candara" pitchFamily="34" charset="0"/>
              </a:rPr>
              <a:t>Audience</a:t>
            </a:r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1371600" y="3429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1371600" y="5715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0" y="-112931"/>
            <a:ext cx="6133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Edutainment Game Summaries</a:t>
            </a:r>
            <a:endParaRPr lang="en-US" sz="3600" b="1" u="sng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71600" y="5766137"/>
            <a:ext cx="327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ndara" pitchFamily="34" charset="0"/>
              </a:rPr>
              <a:t>Constraint Determination, Graphing, </a:t>
            </a:r>
            <a:r>
              <a:rPr lang="en-US" b="1" dirty="0" smtClean="0">
                <a:latin typeface="Candara" pitchFamily="34" charset="0"/>
              </a:rPr>
              <a:t>Optimization Techniques, Linear </a:t>
            </a:r>
            <a:r>
              <a:rPr lang="en-US" b="1" dirty="0" err="1" smtClean="0">
                <a:latin typeface="Candara" pitchFamily="34" charset="0"/>
              </a:rPr>
              <a:t>Prog</a:t>
            </a:r>
            <a:r>
              <a:rPr lang="en-US" b="1" dirty="0" smtClean="0">
                <a:latin typeface="Candara" pitchFamily="34" charset="0"/>
              </a:rPr>
              <a:t>.</a:t>
            </a:r>
            <a:endParaRPr lang="en-US" sz="2400" b="1" dirty="0">
              <a:latin typeface="Candara" pitchFamily="34" charset="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986606" y="496669"/>
            <a:ext cx="1213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 smtClean="0">
                <a:latin typeface="Candara" pitchFamily="34" charset="0"/>
              </a:rPr>
              <a:t>Computer </a:t>
            </a:r>
          </a:p>
          <a:p>
            <a:pPr algn="ctr"/>
            <a:r>
              <a:rPr lang="en-US" sz="1800" i="1" dirty="0" smtClean="0">
                <a:latin typeface="Candara" pitchFamily="34" charset="0"/>
              </a:rPr>
              <a:t>Science</a:t>
            </a:r>
            <a:endParaRPr lang="en-US" sz="1800" i="1" dirty="0">
              <a:latin typeface="Candara" pitchFamily="34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4248150" y="501650"/>
            <a:ext cx="146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Candara" pitchFamily="34" charset="0"/>
              </a:rPr>
              <a:t>Sustainability</a:t>
            </a:r>
          </a:p>
          <a:p>
            <a:pPr algn="ctr"/>
            <a:r>
              <a:rPr lang="en-US" sz="1800" i="1" dirty="0">
                <a:latin typeface="Candara" pitchFamily="34" charset="0"/>
              </a:rPr>
              <a:t>Issue</a:t>
            </a: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1371600" y="1264954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latin typeface="Candara" pitchFamily="34" charset="0"/>
              </a:rPr>
              <a:t>Dijkstra’s</a:t>
            </a:r>
            <a:r>
              <a:rPr lang="en-US" b="1" dirty="0" smtClean="0">
                <a:latin typeface="Candara" pitchFamily="34" charset="0"/>
              </a:rPr>
              <a:t> </a:t>
            </a:r>
            <a:r>
              <a:rPr lang="en-US" b="1" dirty="0">
                <a:latin typeface="Candara" pitchFamily="34" charset="0"/>
              </a:rPr>
              <a:t>Shortest Path, Utility, A*, Steiner Trees, Local Optimization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1371600" y="4648200"/>
            <a:ext cx="2530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ndara" pitchFamily="34" charset="0"/>
              </a:rPr>
              <a:t>Interval Scheduling, Weighted Interval Scheduling</a:t>
            </a:r>
            <a:r>
              <a:rPr lang="en-US" b="1" dirty="0" smtClean="0">
                <a:latin typeface="Candara" pitchFamily="34" charset="0"/>
              </a:rPr>
              <a:t>, Sorting,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1371600" y="2264484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Graphical Representation, Greedy Approximation, Minimum Spanning Tree, Traveling </a:t>
            </a:r>
            <a:r>
              <a:rPr lang="en-US" b="1" dirty="0">
                <a:latin typeface="Candara" pitchFamily="34" charset="0"/>
              </a:rPr>
              <a:t>Salesman, </a:t>
            </a:r>
            <a:r>
              <a:rPr lang="en-US" b="1" dirty="0" smtClean="0">
                <a:latin typeface="Candara" pitchFamily="34" charset="0"/>
              </a:rPr>
              <a:t>2-Opt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1371600" y="3429000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ndara" pitchFamily="34" charset="0"/>
              </a:rPr>
              <a:t>Pattern Recognition, </a:t>
            </a:r>
            <a:r>
              <a:rPr lang="en-US" b="1" dirty="0" smtClean="0">
                <a:latin typeface="Candara" pitchFamily="34" charset="0"/>
              </a:rPr>
              <a:t>Genetic </a:t>
            </a:r>
            <a:r>
              <a:rPr lang="en-US" b="1" dirty="0">
                <a:latin typeface="Candara" pitchFamily="34" charset="0"/>
              </a:rPr>
              <a:t>Programming, </a:t>
            </a:r>
            <a:r>
              <a:rPr lang="en-US" b="1" dirty="0" smtClean="0">
                <a:latin typeface="Candara" pitchFamily="34" charset="0"/>
              </a:rPr>
              <a:t>Probability, Path Planning, Obstacle Avoidance, 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8574" y="1411069"/>
            <a:ext cx="1308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Bear Necessities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8575" y="3657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Lumber Rescue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28575" y="2514600"/>
            <a:ext cx="1295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Midnight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Drivers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8575" y="48768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Piscary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28575" y="5943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YourTown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8001000" y="489474"/>
            <a:ext cx="1151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 err="1" smtClean="0">
                <a:latin typeface="Candara" pitchFamily="34" charset="0"/>
              </a:rPr>
              <a:t>Gameplay</a:t>
            </a:r>
            <a:endParaRPr lang="en-US" sz="1800" i="1" dirty="0" smtClean="0">
              <a:latin typeface="Candara" pitchFamily="34" charset="0"/>
            </a:endParaRPr>
          </a:p>
          <a:p>
            <a:pPr algn="ctr"/>
            <a:r>
              <a:rPr lang="en-US" i="1" dirty="0" smtClean="0">
                <a:latin typeface="Candara" pitchFamily="34" charset="0"/>
              </a:rPr>
              <a:t>Style</a:t>
            </a:r>
            <a:endParaRPr lang="en-US" sz="1800" i="1" dirty="0">
              <a:latin typeface="Candara" pitchFamily="34" charset="0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76200" y="490892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solidFill>
                  <a:schemeClr val="bg1"/>
                </a:solidFill>
                <a:latin typeface="Candara" pitchFamily="34" charset="0"/>
              </a:rPr>
              <a:t>Game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  <a:latin typeface="Candara" pitchFamily="34" charset="0"/>
              </a:rPr>
              <a:t>Name</a:t>
            </a:r>
            <a:endParaRPr lang="en-US" sz="1800" i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295401" cy="6861809"/>
          </a:xfrm>
          <a:prstGeom prst="rect">
            <a:avLst/>
          </a:prstGeom>
          <a:noFill/>
        </p:spPr>
      </p:pic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371600" y="1143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191000" y="2406650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ndara" pitchFamily="34" charset="0"/>
              </a:rPr>
              <a:t>Fuel Conservation, </a:t>
            </a:r>
            <a:r>
              <a:rPr lang="en-US" sz="1800" dirty="0">
                <a:latin typeface="Candara" pitchFamily="34" charset="0"/>
              </a:rPr>
              <a:t>Transportation </a:t>
            </a:r>
            <a:r>
              <a:rPr lang="en-US" sz="1800" dirty="0" smtClean="0">
                <a:latin typeface="Candara" pitchFamily="34" charset="0"/>
              </a:rPr>
              <a:t>Routing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172200" y="4572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ndara" pitchFamily="34" charset="0"/>
              </a:rPr>
              <a:t>Target </a:t>
            </a:r>
            <a:endParaRPr lang="en-US" sz="1800" i="1" dirty="0">
              <a:latin typeface="Candara" pitchFamily="34" charset="0"/>
            </a:endParaRPr>
          </a:p>
          <a:p>
            <a:pPr algn="ctr"/>
            <a:r>
              <a:rPr lang="en-US" sz="1800" i="1" dirty="0">
                <a:latin typeface="Candara" pitchFamily="34" charset="0"/>
              </a:rPr>
              <a:t>Audience</a:t>
            </a:r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1371600" y="3429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1371600" y="5715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0" y="-112931"/>
            <a:ext cx="6133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Edutainment Game Summaries</a:t>
            </a:r>
            <a:endParaRPr lang="en-US" sz="3600" b="1" u="sng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71600" y="5766137"/>
            <a:ext cx="327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ndara" pitchFamily="34" charset="0"/>
              </a:rPr>
              <a:t>Constraint Determination, Graphing, </a:t>
            </a:r>
            <a:r>
              <a:rPr lang="en-US" b="1" dirty="0" smtClean="0">
                <a:latin typeface="Candara" pitchFamily="34" charset="0"/>
              </a:rPr>
              <a:t>Optimization Techniques, Linear </a:t>
            </a:r>
            <a:r>
              <a:rPr lang="en-US" b="1" dirty="0" err="1" smtClean="0">
                <a:latin typeface="Candara" pitchFamily="34" charset="0"/>
              </a:rPr>
              <a:t>Prog</a:t>
            </a:r>
            <a:r>
              <a:rPr lang="en-US" b="1" dirty="0" smtClean="0">
                <a:latin typeface="Candara" pitchFamily="34" charset="0"/>
              </a:rPr>
              <a:t>.</a:t>
            </a:r>
            <a:endParaRPr lang="en-US" sz="2400" b="1" dirty="0">
              <a:latin typeface="Candar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191000" y="1371600"/>
            <a:ext cx="16208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Habitat Management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191000" y="3702050"/>
            <a:ext cx="1790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Resource Management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191000" y="4845050"/>
            <a:ext cx="1620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Wildlife Management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191000" y="5911850"/>
            <a:ext cx="1692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Sustainability Triangle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986606" y="496669"/>
            <a:ext cx="1213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 smtClean="0">
                <a:latin typeface="Candara" pitchFamily="34" charset="0"/>
              </a:rPr>
              <a:t>Computer </a:t>
            </a:r>
          </a:p>
          <a:p>
            <a:pPr algn="ctr"/>
            <a:r>
              <a:rPr lang="en-US" sz="1800" i="1" dirty="0" smtClean="0">
                <a:latin typeface="Candara" pitchFamily="34" charset="0"/>
              </a:rPr>
              <a:t>Science</a:t>
            </a:r>
            <a:endParaRPr lang="en-US" sz="1800" i="1" dirty="0">
              <a:latin typeface="Candara" pitchFamily="34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4248150" y="501650"/>
            <a:ext cx="146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Candara" pitchFamily="34" charset="0"/>
              </a:rPr>
              <a:t>Sustainability</a:t>
            </a:r>
          </a:p>
          <a:p>
            <a:pPr algn="ctr"/>
            <a:r>
              <a:rPr lang="en-US" sz="1800" i="1" dirty="0">
                <a:latin typeface="Candara" pitchFamily="34" charset="0"/>
              </a:rPr>
              <a:t>Issue</a:t>
            </a: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1371600" y="1264954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latin typeface="Candara" pitchFamily="34" charset="0"/>
              </a:rPr>
              <a:t>Dijkstra’s</a:t>
            </a:r>
            <a:r>
              <a:rPr lang="en-US" b="1" dirty="0" smtClean="0">
                <a:latin typeface="Candara" pitchFamily="34" charset="0"/>
              </a:rPr>
              <a:t> </a:t>
            </a:r>
            <a:r>
              <a:rPr lang="en-US" b="1" dirty="0">
                <a:latin typeface="Candara" pitchFamily="34" charset="0"/>
              </a:rPr>
              <a:t>Shortest Path, Utility, A*, Steiner Trees, Local Optimization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1371600" y="4648200"/>
            <a:ext cx="2530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ndara" pitchFamily="34" charset="0"/>
              </a:rPr>
              <a:t>Interval Scheduling, Weighted Interval Scheduling</a:t>
            </a:r>
            <a:r>
              <a:rPr lang="en-US" b="1" dirty="0" smtClean="0">
                <a:latin typeface="Candara" pitchFamily="34" charset="0"/>
              </a:rPr>
              <a:t>, Sorting,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1371600" y="2264484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Graphical Representation, Greedy Approximation, Minimum Spanning Tree, Traveling </a:t>
            </a:r>
            <a:r>
              <a:rPr lang="en-US" b="1" dirty="0">
                <a:latin typeface="Candara" pitchFamily="34" charset="0"/>
              </a:rPr>
              <a:t>Salesman, </a:t>
            </a:r>
            <a:r>
              <a:rPr lang="en-US" b="1" dirty="0" smtClean="0">
                <a:latin typeface="Candara" pitchFamily="34" charset="0"/>
              </a:rPr>
              <a:t>2-Opt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1371600" y="3429000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ndara" pitchFamily="34" charset="0"/>
              </a:rPr>
              <a:t>Pattern Recognition, </a:t>
            </a:r>
            <a:r>
              <a:rPr lang="en-US" b="1" dirty="0" smtClean="0">
                <a:latin typeface="Candara" pitchFamily="34" charset="0"/>
              </a:rPr>
              <a:t>Genetic </a:t>
            </a:r>
            <a:r>
              <a:rPr lang="en-US" b="1" dirty="0">
                <a:latin typeface="Candara" pitchFamily="34" charset="0"/>
              </a:rPr>
              <a:t>Programming, </a:t>
            </a:r>
            <a:r>
              <a:rPr lang="en-US" b="1" dirty="0" smtClean="0">
                <a:latin typeface="Candara" pitchFamily="34" charset="0"/>
              </a:rPr>
              <a:t>Probability, Path Planning, Obstacle Avoidance, 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8574" y="1411069"/>
            <a:ext cx="1308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Bear Necessities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8575" y="3657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Lumber Rescue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28575" y="2514600"/>
            <a:ext cx="1295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Midnight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Drivers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8575" y="48768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Piscary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28575" y="5943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YourTown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8001000" y="489474"/>
            <a:ext cx="1151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 err="1" smtClean="0">
                <a:latin typeface="Candara" pitchFamily="34" charset="0"/>
              </a:rPr>
              <a:t>Gameplay</a:t>
            </a:r>
            <a:endParaRPr lang="en-US" sz="1800" i="1" dirty="0" smtClean="0">
              <a:latin typeface="Candara" pitchFamily="34" charset="0"/>
            </a:endParaRPr>
          </a:p>
          <a:p>
            <a:pPr algn="ctr"/>
            <a:r>
              <a:rPr lang="en-US" i="1" dirty="0" smtClean="0">
                <a:latin typeface="Candara" pitchFamily="34" charset="0"/>
              </a:rPr>
              <a:t>Style</a:t>
            </a:r>
            <a:endParaRPr lang="en-US" sz="1800" i="1" dirty="0">
              <a:latin typeface="Candara" pitchFamily="34" charset="0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76200" y="490892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solidFill>
                  <a:schemeClr val="bg1"/>
                </a:solidFill>
                <a:latin typeface="Candara" pitchFamily="34" charset="0"/>
              </a:rPr>
              <a:t>Game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  <a:latin typeface="Candara" pitchFamily="34" charset="0"/>
              </a:rPr>
              <a:t>Name</a:t>
            </a:r>
            <a:endParaRPr lang="en-US" sz="1800" i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295401" cy="6861809"/>
          </a:xfrm>
          <a:prstGeom prst="rect">
            <a:avLst/>
          </a:prstGeom>
          <a:noFill/>
        </p:spPr>
      </p:pic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371600" y="1143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191000" y="2406650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ndara" pitchFamily="34" charset="0"/>
              </a:rPr>
              <a:t>Fuel Conservation, </a:t>
            </a:r>
            <a:r>
              <a:rPr lang="en-US" sz="1800" dirty="0">
                <a:latin typeface="Candara" pitchFamily="34" charset="0"/>
              </a:rPr>
              <a:t>Transportation </a:t>
            </a:r>
            <a:r>
              <a:rPr lang="en-US" sz="1800" dirty="0" smtClean="0">
                <a:latin typeface="Candara" pitchFamily="34" charset="0"/>
              </a:rPr>
              <a:t>Routing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172200" y="1371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ndara" pitchFamily="34" charset="0"/>
              </a:rPr>
              <a:t>Rural Students, </a:t>
            </a:r>
          </a:p>
          <a:p>
            <a:r>
              <a:rPr lang="en-US" sz="1800" dirty="0" smtClean="0">
                <a:latin typeface="Candara" pitchFamily="34" charset="0"/>
              </a:rPr>
              <a:t>Nature </a:t>
            </a:r>
            <a:r>
              <a:rPr lang="en-US" sz="1800" dirty="0">
                <a:latin typeface="Candara" pitchFamily="34" charset="0"/>
              </a:rPr>
              <a:t>Lovers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172200" y="4572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ndara" pitchFamily="34" charset="0"/>
              </a:rPr>
              <a:t>Target </a:t>
            </a:r>
            <a:endParaRPr lang="en-US" sz="1800" i="1" dirty="0">
              <a:latin typeface="Candara" pitchFamily="34" charset="0"/>
            </a:endParaRPr>
          </a:p>
          <a:p>
            <a:pPr algn="ctr"/>
            <a:r>
              <a:rPr lang="en-US" sz="1800" i="1" dirty="0">
                <a:latin typeface="Candara" pitchFamily="34" charset="0"/>
              </a:rPr>
              <a:t>Audience</a:t>
            </a:r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1371600" y="3429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1371600" y="5715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0" y="-112931"/>
            <a:ext cx="6133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Edutainment Game Summaries</a:t>
            </a:r>
            <a:endParaRPr lang="en-US" sz="3600" b="1" u="sng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71600" y="5766137"/>
            <a:ext cx="327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ndara" pitchFamily="34" charset="0"/>
              </a:rPr>
              <a:t>Constraint Determination, Graphing, </a:t>
            </a:r>
            <a:r>
              <a:rPr lang="en-US" b="1" dirty="0" smtClean="0">
                <a:latin typeface="Candara" pitchFamily="34" charset="0"/>
              </a:rPr>
              <a:t>Optimization Techniques, Linear </a:t>
            </a:r>
            <a:r>
              <a:rPr lang="en-US" b="1" dirty="0" err="1" smtClean="0">
                <a:latin typeface="Candara" pitchFamily="34" charset="0"/>
              </a:rPr>
              <a:t>Prog</a:t>
            </a:r>
            <a:r>
              <a:rPr lang="en-US" b="1" dirty="0" smtClean="0">
                <a:latin typeface="Candara" pitchFamily="34" charset="0"/>
              </a:rPr>
              <a:t>.</a:t>
            </a:r>
            <a:endParaRPr lang="en-US" sz="2400" b="1" dirty="0">
              <a:latin typeface="Candar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191000" y="1371600"/>
            <a:ext cx="16208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Habitat Management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191000" y="3702050"/>
            <a:ext cx="1790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Resource Management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191000" y="4845050"/>
            <a:ext cx="1620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Wildlife Management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191000" y="5911850"/>
            <a:ext cx="1692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Sustainability Triangle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986606" y="496669"/>
            <a:ext cx="1213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 smtClean="0">
                <a:latin typeface="Candara" pitchFamily="34" charset="0"/>
              </a:rPr>
              <a:t>Computer </a:t>
            </a:r>
          </a:p>
          <a:p>
            <a:pPr algn="ctr"/>
            <a:r>
              <a:rPr lang="en-US" sz="1800" i="1" dirty="0" smtClean="0">
                <a:latin typeface="Candara" pitchFamily="34" charset="0"/>
              </a:rPr>
              <a:t>Science</a:t>
            </a:r>
            <a:endParaRPr lang="en-US" sz="1800" i="1" dirty="0">
              <a:latin typeface="Candara" pitchFamily="34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4248150" y="501650"/>
            <a:ext cx="146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Candara" pitchFamily="34" charset="0"/>
              </a:rPr>
              <a:t>Sustainability</a:t>
            </a:r>
          </a:p>
          <a:p>
            <a:pPr algn="ctr"/>
            <a:r>
              <a:rPr lang="en-US" sz="1800" i="1" dirty="0">
                <a:latin typeface="Candara" pitchFamily="34" charset="0"/>
              </a:rPr>
              <a:t>Issue</a:t>
            </a: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1371600" y="1264954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latin typeface="Candara" pitchFamily="34" charset="0"/>
              </a:rPr>
              <a:t>Dijkstra’s</a:t>
            </a:r>
            <a:r>
              <a:rPr lang="en-US" b="1" dirty="0" smtClean="0">
                <a:latin typeface="Candara" pitchFamily="34" charset="0"/>
              </a:rPr>
              <a:t> </a:t>
            </a:r>
            <a:r>
              <a:rPr lang="en-US" b="1" dirty="0">
                <a:latin typeface="Candara" pitchFamily="34" charset="0"/>
              </a:rPr>
              <a:t>Shortest Path, Utility, A*, Steiner Trees, Local Optimization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1371600" y="4648200"/>
            <a:ext cx="2530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ndara" pitchFamily="34" charset="0"/>
              </a:rPr>
              <a:t>Interval Scheduling, Weighted Interval Scheduling</a:t>
            </a:r>
            <a:r>
              <a:rPr lang="en-US" b="1" dirty="0" smtClean="0">
                <a:latin typeface="Candara" pitchFamily="34" charset="0"/>
              </a:rPr>
              <a:t>, Sorting,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1371600" y="2264484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Graphical Representation, Greedy Approximation, Minimum Spanning Tree, Traveling </a:t>
            </a:r>
            <a:r>
              <a:rPr lang="en-US" b="1" dirty="0">
                <a:latin typeface="Candara" pitchFamily="34" charset="0"/>
              </a:rPr>
              <a:t>Salesman, </a:t>
            </a:r>
            <a:r>
              <a:rPr lang="en-US" b="1" dirty="0" smtClean="0">
                <a:latin typeface="Candara" pitchFamily="34" charset="0"/>
              </a:rPr>
              <a:t>2-Opt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1371600" y="3429000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ndara" pitchFamily="34" charset="0"/>
              </a:rPr>
              <a:t>Pattern Recognition, </a:t>
            </a:r>
            <a:r>
              <a:rPr lang="en-US" b="1" dirty="0" smtClean="0">
                <a:latin typeface="Candara" pitchFamily="34" charset="0"/>
              </a:rPr>
              <a:t>Genetic </a:t>
            </a:r>
            <a:r>
              <a:rPr lang="en-US" b="1" dirty="0">
                <a:latin typeface="Candara" pitchFamily="34" charset="0"/>
              </a:rPr>
              <a:t>Programming, </a:t>
            </a:r>
            <a:r>
              <a:rPr lang="en-US" b="1" dirty="0" smtClean="0">
                <a:latin typeface="Candara" pitchFamily="34" charset="0"/>
              </a:rPr>
              <a:t>Probability, Path Planning, Obstacle Avoidance, 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8574" y="1411069"/>
            <a:ext cx="1308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Bear Necessities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8575" y="3657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Lumber Rescue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28575" y="2514600"/>
            <a:ext cx="1295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Midnight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Drivers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8575" y="48768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Piscary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28575" y="5943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YourTown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134100" y="2667000"/>
            <a:ext cx="1828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Urban Students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096000" y="4878387"/>
            <a:ext cx="1620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Coastal Towns</a:t>
            </a:r>
          </a:p>
          <a:p>
            <a:r>
              <a:rPr lang="en-US" sz="1800" dirty="0">
                <a:latin typeface="Candara" pitchFamily="34" charset="0"/>
              </a:rPr>
              <a:t>Fish Lovers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096000" y="6110287"/>
            <a:ext cx="1692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smtClean="0">
                <a:latin typeface="Candara" pitchFamily="34" charset="0"/>
              </a:rPr>
              <a:t>Women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172200" y="3702050"/>
            <a:ext cx="1790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Blue Collar Backgrounds</a:t>
            </a:r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8001000" y="489474"/>
            <a:ext cx="1151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 err="1" smtClean="0">
                <a:latin typeface="Candara" pitchFamily="34" charset="0"/>
              </a:rPr>
              <a:t>Gameplay</a:t>
            </a:r>
            <a:endParaRPr lang="en-US" sz="1800" i="1" dirty="0" smtClean="0">
              <a:latin typeface="Candara" pitchFamily="34" charset="0"/>
            </a:endParaRPr>
          </a:p>
          <a:p>
            <a:pPr algn="ctr"/>
            <a:r>
              <a:rPr lang="en-US" i="1" dirty="0" smtClean="0">
                <a:latin typeface="Candara" pitchFamily="34" charset="0"/>
              </a:rPr>
              <a:t>Style</a:t>
            </a:r>
            <a:endParaRPr lang="en-US" sz="1800" i="1" dirty="0">
              <a:latin typeface="Candara" pitchFamily="34" charset="0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76200" y="490892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solidFill>
                  <a:schemeClr val="bg1"/>
                </a:solidFill>
                <a:latin typeface="Candara" pitchFamily="34" charset="0"/>
              </a:rPr>
              <a:t>Game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  <a:latin typeface="Candara" pitchFamily="34" charset="0"/>
              </a:rPr>
              <a:t>Name</a:t>
            </a:r>
            <a:endParaRPr lang="en-US" sz="1800" i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295401" cy="6861809"/>
          </a:xfrm>
          <a:prstGeom prst="rect">
            <a:avLst/>
          </a:prstGeom>
          <a:noFill/>
        </p:spPr>
      </p:pic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371600" y="1143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191000" y="2406650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ndara" pitchFamily="34" charset="0"/>
              </a:rPr>
              <a:t>Fuel Conservation, </a:t>
            </a:r>
            <a:r>
              <a:rPr lang="en-US" sz="1800" dirty="0">
                <a:latin typeface="Candara" pitchFamily="34" charset="0"/>
              </a:rPr>
              <a:t>Transportation </a:t>
            </a:r>
            <a:r>
              <a:rPr lang="en-US" sz="1800" dirty="0" smtClean="0">
                <a:latin typeface="Candara" pitchFamily="34" charset="0"/>
              </a:rPr>
              <a:t>Routing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172200" y="1371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ndara" pitchFamily="34" charset="0"/>
              </a:rPr>
              <a:t>Rural Students, </a:t>
            </a:r>
          </a:p>
          <a:p>
            <a:r>
              <a:rPr lang="en-US" sz="1800" dirty="0" smtClean="0">
                <a:latin typeface="Candara" pitchFamily="34" charset="0"/>
              </a:rPr>
              <a:t>Nature </a:t>
            </a:r>
            <a:r>
              <a:rPr lang="en-US" sz="1800" dirty="0">
                <a:latin typeface="Candara" pitchFamily="34" charset="0"/>
              </a:rPr>
              <a:t>Lovers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172200" y="45720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ndara" pitchFamily="34" charset="0"/>
              </a:rPr>
              <a:t>Target </a:t>
            </a:r>
            <a:endParaRPr lang="en-US" sz="1800" i="1" dirty="0">
              <a:latin typeface="Candara" pitchFamily="34" charset="0"/>
            </a:endParaRPr>
          </a:p>
          <a:p>
            <a:pPr algn="ctr"/>
            <a:r>
              <a:rPr lang="en-US" sz="1800" i="1" dirty="0">
                <a:latin typeface="Candara" pitchFamily="34" charset="0"/>
              </a:rPr>
              <a:t>Audience</a:t>
            </a:r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1371600" y="3429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39" name="Rectangle 31"/>
          <p:cNvSpPr>
            <a:spLocks noChangeArrowheads="1"/>
          </p:cNvSpPr>
          <p:nvPr/>
        </p:nvSpPr>
        <p:spPr bwMode="auto">
          <a:xfrm>
            <a:off x="1371600" y="5715000"/>
            <a:ext cx="7772400" cy="1143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7986E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0" y="-112931"/>
            <a:ext cx="6133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Edutainment Game Summaries</a:t>
            </a:r>
            <a:endParaRPr lang="en-US" sz="3600" b="1" u="sng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71600" y="5766137"/>
            <a:ext cx="327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ndara" pitchFamily="34" charset="0"/>
              </a:rPr>
              <a:t>Constraint Determination, Graphing, </a:t>
            </a:r>
            <a:r>
              <a:rPr lang="en-US" b="1" dirty="0" smtClean="0">
                <a:latin typeface="Candara" pitchFamily="34" charset="0"/>
              </a:rPr>
              <a:t>Optimization Techniques, Linear </a:t>
            </a:r>
            <a:r>
              <a:rPr lang="en-US" b="1" dirty="0" err="1" smtClean="0">
                <a:latin typeface="Candara" pitchFamily="34" charset="0"/>
              </a:rPr>
              <a:t>Prog</a:t>
            </a:r>
            <a:r>
              <a:rPr lang="en-US" b="1" dirty="0" smtClean="0">
                <a:latin typeface="Candara" pitchFamily="34" charset="0"/>
              </a:rPr>
              <a:t>.</a:t>
            </a:r>
            <a:endParaRPr lang="en-US" sz="2400" b="1" dirty="0">
              <a:latin typeface="Candar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191000" y="1371600"/>
            <a:ext cx="16208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Habitat Management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191000" y="3702050"/>
            <a:ext cx="1790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Resource Management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191000" y="4845050"/>
            <a:ext cx="1620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Wildlife Management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191000" y="5911850"/>
            <a:ext cx="1692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Sustainability Triangle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986606" y="496669"/>
            <a:ext cx="1213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 smtClean="0">
                <a:latin typeface="Candara" pitchFamily="34" charset="0"/>
              </a:rPr>
              <a:t>Computer </a:t>
            </a:r>
          </a:p>
          <a:p>
            <a:pPr algn="ctr"/>
            <a:r>
              <a:rPr lang="en-US" sz="1800" i="1" dirty="0" smtClean="0">
                <a:latin typeface="Candara" pitchFamily="34" charset="0"/>
              </a:rPr>
              <a:t>Science</a:t>
            </a:r>
            <a:endParaRPr lang="en-US" sz="1800" i="1" dirty="0">
              <a:latin typeface="Candara" pitchFamily="34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4248150" y="501650"/>
            <a:ext cx="146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Candara" pitchFamily="34" charset="0"/>
              </a:rPr>
              <a:t>Sustainability</a:t>
            </a:r>
          </a:p>
          <a:p>
            <a:pPr algn="ctr"/>
            <a:r>
              <a:rPr lang="en-US" sz="1800" i="1" dirty="0">
                <a:latin typeface="Candara" pitchFamily="34" charset="0"/>
              </a:rPr>
              <a:t>Issue</a:t>
            </a: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1371600" y="1264954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latin typeface="Candara" pitchFamily="34" charset="0"/>
              </a:rPr>
              <a:t>Dijkstra’s</a:t>
            </a:r>
            <a:r>
              <a:rPr lang="en-US" b="1" dirty="0" smtClean="0">
                <a:latin typeface="Candara" pitchFamily="34" charset="0"/>
              </a:rPr>
              <a:t> </a:t>
            </a:r>
            <a:r>
              <a:rPr lang="en-US" b="1" dirty="0">
                <a:latin typeface="Candara" pitchFamily="34" charset="0"/>
              </a:rPr>
              <a:t>Shortest Path, Utility, A*, Steiner Trees, Local Optimization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1371600" y="4648200"/>
            <a:ext cx="2530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ndara" pitchFamily="34" charset="0"/>
              </a:rPr>
              <a:t>Interval Scheduling, Weighted Interval Scheduling</a:t>
            </a:r>
            <a:r>
              <a:rPr lang="en-US" b="1" dirty="0" smtClean="0">
                <a:latin typeface="Candara" pitchFamily="34" charset="0"/>
              </a:rPr>
              <a:t>, Sorting,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1371600" y="2264484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Graphical Representation, Greedy Approximation, Minimum Spanning Tree, Traveling </a:t>
            </a:r>
            <a:r>
              <a:rPr lang="en-US" b="1" dirty="0">
                <a:latin typeface="Candara" pitchFamily="34" charset="0"/>
              </a:rPr>
              <a:t>Salesman, </a:t>
            </a:r>
            <a:r>
              <a:rPr lang="en-US" b="1" dirty="0" smtClean="0">
                <a:latin typeface="Candara" pitchFamily="34" charset="0"/>
              </a:rPr>
              <a:t>2-Opt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1371600" y="3429000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ndara" pitchFamily="34" charset="0"/>
              </a:rPr>
              <a:t>Pattern Recognition, </a:t>
            </a:r>
            <a:r>
              <a:rPr lang="en-US" b="1" dirty="0" smtClean="0">
                <a:latin typeface="Candara" pitchFamily="34" charset="0"/>
              </a:rPr>
              <a:t>Genetic </a:t>
            </a:r>
            <a:r>
              <a:rPr lang="en-US" b="1" dirty="0">
                <a:latin typeface="Candara" pitchFamily="34" charset="0"/>
              </a:rPr>
              <a:t>Programming, </a:t>
            </a:r>
            <a:r>
              <a:rPr lang="en-US" b="1" dirty="0" smtClean="0">
                <a:latin typeface="Candara" pitchFamily="34" charset="0"/>
              </a:rPr>
              <a:t>Probability, Path Planning, Obstacle Avoidance, 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8574" y="1411069"/>
            <a:ext cx="1308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Bear Necessities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28575" y="3657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Lumber Rescue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28575" y="2514600"/>
            <a:ext cx="1295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Midnight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Drivers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8575" y="48768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Piscary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28575" y="59436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YourTown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134100" y="2667000"/>
            <a:ext cx="1828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Urban Students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096000" y="4878387"/>
            <a:ext cx="1620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Coastal Towns</a:t>
            </a:r>
          </a:p>
          <a:p>
            <a:r>
              <a:rPr lang="en-US" sz="1800" dirty="0">
                <a:latin typeface="Candara" pitchFamily="34" charset="0"/>
              </a:rPr>
              <a:t>Fish Lovers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096000" y="6110287"/>
            <a:ext cx="1692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smtClean="0">
                <a:latin typeface="Candara" pitchFamily="34" charset="0"/>
              </a:rPr>
              <a:t>Women</a:t>
            </a:r>
            <a:endParaRPr lang="en-US" sz="1800" dirty="0">
              <a:latin typeface="Candar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24800" y="1490832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ndara" pitchFamily="34" charset="0"/>
              </a:rPr>
              <a:t>Boardgame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77200" y="38100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Puzzle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77200" y="4715470"/>
            <a:ext cx="1016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Real-</a:t>
            </a:r>
          </a:p>
          <a:p>
            <a:r>
              <a:rPr lang="en-US" dirty="0" smtClean="0">
                <a:latin typeface="Candara" pitchFamily="34" charset="0"/>
              </a:rPr>
              <a:t>Time</a:t>
            </a:r>
          </a:p>
          <a:p>
            <a:r>
              <a:rPr lang="en-US" dirty="0" smtClean="0">
                <a:latin typeface="Candara" pitchFamily="34" charset="0"/>
              </a:rPr>
              <a:t>Strategy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01000" y="6096000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Simulation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172200" y="3702050"/>
            <a:ext cx="1790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Candara" pitchFamily="34" charset="0"/>
              </a:rPr>
              <a:t>Blue Collar Backgrounds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01000" y="266700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Racing</a:t>
            </a:r>
            <a:endParaRPr lang="en-US" dirty="0">
              <a:latin typeface="Candara" pitchFamily="34" charset="0"/>
            </a:endParaRPr>
          </a:p>
        </p:txBody>
      </p: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8001000" y="489474"/>
            <a:ext cx="1151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i="1" dirty="0" err="1" smtClean="0">
                <a:latin typeface="Candara" pitchFamily="34" charset="0"/>
              </a:rPr>
              <a:t>Gameplay</a:t>
            </a:r>
            <a:endParaRPr lang="en-US" sz="1800" i="1" dirty="0" smtClean="0">
              <a:latin typeface="Candara" pitchFamily="34" charset="0"/>
            </a:endParaRPr>
          </a:p>
          <a:p>
            <a:pPr algn="ctr"/>
            <a:r>
              <a:rPr lang="en-US" i="1" dirty="0" smtClean="0">
                <a:latin typeface="Candara" pitchFamily="34" charset="0"/>
              </a:rPr>
              <a:t>Style</a:t>
            </a:r>
            <a:endParaRPr lang="en-US" sz="1800" i="1" dirty="0">
              <a:latin typeface="Candara" pitchFamily="34" charset="0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76200" y="490892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solidFill>
                  <a:schemeClr val="bg1"/>
                </a:solidFill>
                <a:latin typeface="Candara" pitchFamily="34" charset="0"/>
              </a:rPr>
              <a:t>Game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  <a:latin typeface="Candara" pitchFamily="34" charset="0"/>
              </a:rPr>
              <a:t>Name</a:t>
            </a:r>
            <a:endParaRPr lang="en-US" sz="1800" i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738" y="0"/>
            <a:ext cx="7250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Approach to Edutainment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738" y="0"/>
            <a:ext cx="7250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Approach to Edutainment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539657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b="1" dirty="0" smtClean="0">
                <a:latin typeface="Candara" pitchFamily="34" charset="0"/>
              </a:rPr>
              <a:t>If games can be used to create a scenario where the educational material will help the player succeed in the game…</a:t>
            </a:r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738" y="0"/>
            <a:ext cx="7250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Approach to Edutainment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539657"/>
            <a:ext cx="7772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b="1" dirty="0" smtClean="0">
                <a:latin typeface="Candara" pitchFamily="34" charset="0"/>
              </a:rPr>
              <a:t>If games can be used to create a scenario where the educational material will help the player succeed in the game…</a:t>
            </a:r>
          </a:p>
          <a:p>
            <a:pPr marL="228600" indent="-228600"/>
            <a:endParaRPr lang="en-US" b="1" dirty="0" smtClean="0">
              <a:latin typeface="Candara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2800" b="1" dirty="0" smtClean="0">
                <a:latin typeface="Candara" pitchFamily="34" charset="0"/>
              </a:rPr>
              <a:t>…the educational material will have a higher perceived value and the player will be inclined to master the material on their own in order to master the game.</a:t>
            </a:r>
          </a:p>
          <a:p>
            <a:endParaRPr lang="en-US" sz="2800" b="1" dirty="0"/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Material directly integrated with the  game’s Reward System</a:t>
            </a:r>
          </a:p>
        </p:txBody>
      </p:sp>
      <p:pic>
        <p:nvPicPr>
          <p:cNvPr id="10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0"/>
            <a:ext cx="4638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Broader Impacts Goals: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539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03914" y="1371600"/>
            <a:ext cx="5192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Minimal instruction presented in as interactive a means as possible</a:t>
            </a:r>
            <a:endParaRPr lang="en-US" sz="1600" dirty="0" smtClean="0"/>
          </a:p>
          <a:p>
            <a:pPr marL="228600" indent="-228600"/>
            <a:endParaRPr lang="en-US" sz="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3128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students “experiment” in trying to meet that objective and gain intuition regarding the problem objective (they play the game)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03914" y="1371600"/>
            <a:ext cx="51924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Minimal instruction presented in as interactive a means as possible</a:t>
            </a:r>
            <a:endParaRPr lang="en-US" sz="1600" dirty="0" smtClean="0"/>
          </a:p>
          <a:p>
            <a:pPr marL="228600" indent="-228600"/>
            <a:endParaRPr lang="en-US" sz="400" dirty="0" smtClean="0"/>
          </a:p>
          <a:p>
            <a:pPr marL="228600" indent="-228600"/>
            <a:endParaRPr lang="en-US" sz="6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881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students “experiment” in trying to meet that objective and gain intuition regarding the problem objective (they play the game)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03914" y="1371600"/>
            <a:ext cx="5192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Minimal instruction presented in as interactive a means as possible</a:t>
            </a:r>
            <a:endParaRPr lang="en-US" sz="1600" dirty="0" smtClean="0"/>
          </a:p>
          <a:p>
            <a:pPr marL="228600" indent="-228600"/>
            <a:endParaRPr lang="en-US" sz="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Easy levels with easier success to help build confidence</a:t>
            </a:r>
          </a:p>
          <a:p>
            <a:pPr marL="228600" indent="-228600"/>
            <a:endParaRPr lang="en-US" sz="6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3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students “experiment” in trying to meet that objective and gain intuition regarding the problem objective (they play the game)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difficulty increases to a point where the educational material will significantly help the student improve their performance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03914" y="1371600"/>
            <a:ext cx="5192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Minimal instruction presented in as interactive a means as possible</a:t>
            </a:r>
            <a:endParaRPr lang="en-US" sz="1600" dirty="0" smtClean="0"/>
          </a:p>
          <a:p>
            <a:pPr marL="228600" indent="-228600"/>
            <a:endParaRPr lang="en-US" sz="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Easy levels with easier success to help build confidence</a:t>
            </a:r>
          </a:p>
          <a:p>
            <a:pPr marL="228600" indent="-228600"/>
            <a:endParaRPr lang="en-US" sz="6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944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students “experiment” in trying to meet that objective and gain intuition regarding the problem objective (they play the game)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difficulty increases to a point where the educational material will significantly help the student improve their performance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03914" y="1371600"/>
            <a:ext cx="519248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Minimal instruction presented in as interactive a means as possible</a:t>
            </a:r>
            <a:endParaRPr lang="en-US" sz="1600" dirty="0" smtClean="0"/>
          </a:p>
          <a:p>
            <a:pPr marL="228600" indent="-228600"/>
            <a:endParaRPr lang="en-US" sz="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Easy levels with easier success to help build confidence</a:t>
            </a:r>
          </a:p>
          <a:p>
            <a:pPr marL="228600" indent="-228600"/>
            <a:endParaRPr lang="en-US" sz="6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It’s a bit harder but they’ve “won” a new ability</a:t>
            </a:r>
            <a:endParaRPr lang="en-US" sz="3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Highly interactive tutorial to explain the</a:t>
            </a:r>
          </a:p>
          <a:p>
            <a:pPr marL="228600" indent="-228600"/>
            <a:r>
              <a:rPr lang="en-US" sz="2000" dirty="0" smtClean="0"/>
              <a:t>    educational material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7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827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students “experiment” in trying to meet that objective and gain intuition regarding the problem objective (they play the game)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difficulty increases to a point where the educational material will significantly help the student improve their performance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educational material now has a higher perceived value to student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03914" y="1371600"/>
            <a:ext cx="519248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Minimal instruction presented in as interactive a means as possible</a:t>
            </a:r>
            <a:endParaRPr lang="en-US" sz="1600" dirty="0" smtClean="0"/>
          </a:p>
          <a:p>
            <a:pPr marL="228600" indent="-228600"/>
            <a:endParaRPr lang="en-US" sz="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Easy levels with easier success to help build confidence</a:t>
            </a:r>
          </a:p>
          <a:p>
            <a:pPr marL="228600" indent="-228600"/>
            <a:endParaRPr lang="en-US" sz="6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It’s a bit harder but they’ve “won” a new ability</a:t>
            </a:r>
            <a:endParaRPr lang="en-US" sz="3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Highly interactive tutorial to explain the</a:t>
            </a:r>
          </a:p>
          <a:p>
            <a:pPr marL="228600" indent="-228600"/>
            <a:r>
              <a:rPr lang="en-US" sz="2000" dirty="0" smtClean="0"/>
              <a:t>    educational material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7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90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students “experiment” in trying to meet that objective and gain intuition regarding the problem objective (they play the game)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difficulty increases to a point where the educational material will significantly help the student improve their performance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educational material now has a higher perceived value to student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03914" y="1371600"/>
            <a:ext cx="519248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Minimal instruction presented in as interactive a means as possible</a:t>
            </a:r>
            <a:endParaRPr lang="en-US" sz="1600" dirty="0" smtClean="0"/>
          </a:p>
          <a:p>
            <a:pPr marL="228600" indent="-228600"/>
            <a:endParaRPr lang="en-US" sz="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Easy levels with easier success to help build confidence</a:t>
            </a:r>
          </a:p>
          <a:p>
            <a:pPr marL="228600" indent="-228600"/>
            <a:endParaRPr lang="en-US" sz="6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It’s a bit harder but they’ve “won” a new ability</a:t>
            </a:r>
            <a:endParaRPr lang="en-US" sz="3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Highly interactive tutorial to explain the</a:t>
            </a:r>
          </a:p>
          <a:p>
            <a:pPr marL="228600" indent="-228600"/>
            <a:r>
              <a:rPr lang="en-US" sz="2000" dirty="0" smtClean="0"/>
              <a:t>    educational material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7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Enhanced by additional reward mechanisms for performing well in the tutorial (bonus pts)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712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students “experiment” in trying to meet that objective and gain intuition regarding the problem objective (they play the game)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difficulty increases to a point where the educational material will significantly help the student improve their performance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educational material now has a higher perceived value to student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This will lead to a desire to learn and then master their ability to apply these ideas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103914" y="1371600"/>
            <a:ext cx="519248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Minimal instruction presented in as interactive a means as possible</a:t>
            </a:r>
            <a:endParaRPr lang="en-US" sz="1600" dirty="0" smtClean="0"/>
          </a:p>
          <a:p>
            <a:pPr marL="228600" indent="-228600"/>
            <a:endParaRPr lang="en-US" sz="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Easy levels with easier success to help build confidence</a:t>
            </a:r>
          </a:p>
          <a:p>
            <a:pPr marL="228600" indent="-228600"/>
            <a:endParaRPr lang="en-US" sz="6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It’s a bit harder but they’ve “won” a new ability</a:t>
            </a:r>
            <a:endParaRPr lang="en-US" sz="3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Highly interactive tutorial to explain the</a:t>
            </a:r>
          </a:p>
          <a:p>
            <a:pPr marL="228600" indent="-228600"/>
            <a:r>
              <a:rPr lang="en-US" sz="2000" dirty="0" smtClean="0"/>
              <a:t>    educational material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7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Enhanced by additional reward mechanisms for performing well in the tutorial (bonus pts)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374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1371600"/>
            <a:ext cx="4114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presents the players with an easily understood objective</a:t>
            </a:r>
          </a:p>
          <a:p>
            <a:pPr marL="228600" indent="-228600"/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students “experiment” in trying to meet that objective and gain intuition regarding the problem objective (they play the game)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game difficulty increases to a point where the educational material will significantly help the student improve their performance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The educational material now has a higher perceived value to student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This will lead to a desire to learn and then master their ability to apply these ideas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103914" y="1371600"/>
            <a:ext cx="519248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Minimal instruction presented in as interactive a means as possible</a:t>
            </a:r>
            <a:endParaRPr lang="en-US" sz="1600" dirty="0" smtClean="0"/>
          </a:p>
          <a:p>
            <a:pPr marL="228600" indent="-228600"/>
            <a:endParaRPr lang="en-US" sz="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Easy levels with easier success to help build confidence</a:t>
            </a:r>
          </a:p>
          <a:p>
            <a:pPr marL="228600" indent="-228600"/>
            <a:endParaRPr lang="en-US" sz="60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It’s a bit harder but they’ve “won” a new ability</a:t>
            </a:r>
            <a:endParaRPr lang="en-US" sz="3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Highly interactive tutorial to explain the</a:t>
            </a:r>
          </a:p>
          <a:p>
            <a:pPr marL="228600" indent="-228600"/>
            <a:r>
              <a:rPr lang="en-US" sz="2000" dirty="0" smtClean="0"/>
              <a:t>    educational material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7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Enhanced by additional reward mechanisms for performing well in the tutorial (bonus pts)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6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Followed by a scenario of similar difficulty as the one just prior to the tutorial and where the educational material offers the player a significant advantage or benefit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-653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Games with Educational Material directly integrated with the game’s Reward System.</a:t>
            </a: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219200" y="3962400"/>
            <a:ext cx="5791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0" y="2057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0" y="35052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0" y="48768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0" y="565404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990600"/>
            <a:ext cx="4196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Implementation Enhancements</a:t>
            </a:r>
            <a:endParaRPr lang="en-US" sz="2400" b="1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0" y="141922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990600"/>
            <a:ext cx="28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Methodology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455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0"/>
            <a:ext cx="4638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Broader Impacts Goals: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71837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b="1" dirty="0" smtClean="0">
                <a:latin typeface="Candara" pitchFamily="34" charset="0"/>
              </a:rPr>
              <a:t>To Increase the General Awareness of the New Field of Computational Sustainability</a:t>
            </a:r>
          </a:p>
        </p:txBody>
      </p:sp>
      <p:pic>
        <p:nvPicPr>
          <p:cNvPr id="6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6131" t="16000" r="13273" b="16333"/>
          <a:stretch>
            <a:fillRect/>
          </a:stretch>
        </p:blipFill>
        <p:spPr bwMode="auto">
          <a:xfrm>
            <a:off x="233104" y="0"/>
            <a:ext cx="86822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59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6160" t="15750" r="13214" b="17000"/>
          <a:stretch>
            <a:fillRect/>
          </a:stretch>
        </p:blipFill>
        <p:spPr bwMode="auto">
          <a:xfrm>
            <a:off x="170813" y="0"/>
            <a:ext cx="8744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56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56160" t="16000" r="13214" b="16250"/>
          <a:stretch>
            <a:fillRect/>
          </a:stretch>
        </p:blipFill>
        <p:spPr bwMode="auto">
          <a:xfrm>
            <a:off x="235348" y="0"/>
            <a:ext cx="86800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87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56250" t="16000" r="13214" b="16250"/>
          <a:stretch>
            <a:fillRect/>
          </a:stretch>
        </p:blipFill>
        <p:spPr bwMode="auto">
          <a:xfrm>
            <a:off x="260655" y="0"/>
            <a:ext cx="86547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29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6250" t="16000" r="13304" b="16500"/>
          <a:stretch>
            <a:fillRect/>
          </a:stretch>
        </p:blipFill>
        <p:spPr bwMode="auto">
          <a:xfrm>
            <a:off x="228600" y="-1"/>
            <a:ext cx="8686800" cy="687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3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 l="56143" t="15800" r="13429" b="16000"/>
          <a:stretch>
            <a:fillRect/>
          </a:stretch>
        </p:blipFill>
        <p:spPr bwMode="auto">
          <a:xfrm>
            <a:off x="302208" y="0"/>
            <a:ext cx="8567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1247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 l="56214" t="15800" r="13214" b="16200"/>
          <a:stretch>
            <a:fillRect/>
          </a:stretch>
        </p:blipFill>
        <p:spPr bwMode="auto">
          <a:xfrm>
            <a:off x="304800" y="0"/>
            <a:ext cx="8633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07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 cstate="print"/>
          <a:srcRect l="55857" t="15200" r="13786" b="17600"/>
          <a:stretch>
            <a:fillRect/>
          </a:stretch>
        </p:blipFill>
        <p:spPr bwMode="auto">
          <a:xfrm>
            <a:off x="228600" y="0"/>
            <a:ext cx="8686800" cy="686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5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 cstate="print"/>
          <a:srcRect l="55857" t="14800" r="13786" b="17400"/>
          <a:stretch>
            <a:fillRect/>
          </a:stretch>
        </p:blipFill>
        <p:spPr bwMode="auto">
          <a:xfrm>
            <a:off x="317612" y="0"/>
            <a:ext cx="8597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116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 cstate="print"/>
          <a:srcRect l="55857" t="15000" r="13714" b="17400"/>
          <a:stretch>
            <a:fillRect/>
          </a:stretch>
        </p:blipFill>
        <p:spPr bwMode="auto">
          <a:xfrm>
            <a:off x="271885" y="0"/>
            <a:ext cx="86435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20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0"/>
            <a:ext cx="4638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Broader Impacts Goals: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718370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b="1" dirty="0" smtClean="0">
                <a:latin typeface="Candara" pitchFamily="34" charset="0"/>
              </a:rPr>
              <a:t>To Increase the General Awareness of the New Field of Computational Sustainability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2800" b="1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800" b="1" dirty="0" smtClean="0">
                <a:latin typeface="Candara" pitchFamily="34" charset="0"/>
              </a:rPr>
              <a:t>Create a </a:t>
            </a:r>
            <a:r>
              <a:rPr lang="en-US" sz="2800" b="1" u="sng" dirty="0" smtClean="0">
                <a:latin typeface="Candara" pitchFamily="34" charset="0"/>
              </a:rPr>
              <a:t>motivating</a:t>
            </a:r>
            <a:r>
              <a:rPr lang="en-US" sz="2800" b="1" dirty="0" smtClean="0">
                <a:latin typeface="Candara" pitchFamily="34" charset="0"/>
              </a:rPr>
              <a:t> experience to help students recognize the </a:t>
            </a:r>
            <a:r>
              <a:rPr lang="en-US" sz="2800" b="1" u="sng" dirty="0" smtClean="0">
                <a:latin typeface="Candara" pitchFamily="34" charset="0"/>
              </a:rPr>
              <a:t>social value </a:t>
            </a:r>
            <a:r>
              <a:rPr lang="en-US" sz="2800" b="1" dirty="0" smtClean="0">
                <a:latin typeface="Candara" pitchFamily="34" charset="0"/>
              </a:rPr>
              <a:t>of computer science and </a:t>
            </a:r>
            <a:r>
              <a:rPr lang="en-US" sz="2800" b="1" u="sng" dirty="0" smtClean="0">
                <a:latin typeface="Candara" pitchFamily="34" charset="0"/>
              </a:rPr>
              <a:t>empower</a:t>
            </a:r>
            <a:r>
              <a:rPr lang="en-US" sz="2800" b="1" dirty="0" smtClean="0">
                <a:latin typeface="Candara" pitchFamily="34" charset="0"/>
              </a:rPr>
              <a:t> them to realize that they can </a:t>
            </a:r>
            <a:r>
              <a:rPr lang="en-US" sz="2800" b="1" u="sng" dirty="0" smtClean="0">
                <a:latin typeface="Candara" pitchFamily="34" charset="0"/>
              </a:rPr>
              <a:t>make a difference</a:t>
            </a:r>
            <a:r>
              <a:rPr lang="en-US" sz="2800" b="1" dirty="0" smtClean="0">
                <a:latin typeface="Candara" pitchFamily="34" charset="0"/>
              </a:rPr>
              <a:t> through computer science</a:t>
            </a:r>
          </a:p>
          <a:p>
            <a:endParaRPr lang="en-US" sz="2800" b="1" dirty="0"/>
          </a:p>
        </p:txBody>
      </p:sp>
      <p:pic>
        <p:nvPicPr>
          <p:cNvPr id="6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 l="56143" t="15800" r="13214" b="16400"/>
          <a:stretch>
            <a:fillRect/>
          </a:stretch>
        </p:blipFill>
        <p:spPr bwMode="auto">
          <a:xfrm>
            <a:off x="2514600" y="1600200"/>
            <a:ext cx="6537960" cy="516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l="56214" t="15800" r="13214" b="16200"/>
          <a:stretch>
            <a:fillRect/>
          </a:stretch>
        </p:blipFill>
        <p:spPr bwMode="auto">
          <a:xfrm>
            <a:off x="228600" y="228600"/>
            <a:ext cx="5029200" cy="399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0174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 cstate="print"/>
          <a:srcRect l="55786" t="14800" r="13786" b="17600"/>
          <a:stretch>
            <a:fillRect/>
          </a:stretch>
        </p:blipFill>
        <p:spPr bwMode="auto">
          <a:xfrm>
            <a:off x="228600" y="0"/>
            <a:ext cx="8686800" cy="689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1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2" cstate="print"/>
          <a:srcRect l="55786" t="14800" r="13714" b="17400"/>
          <a:stretch>
            <a:fillRect/>
          </a:stretch>
        </p:blipFill>
        <p:spPr bwMode="auto">
          <a:xfrm>
            <a:off x="228600" y="0"/>
            <a:ext cx="8638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69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 cstate="print"/>
          <a:srcRect l="55714" t="14800" r="13714" b="17200"/>
          <a:stretch>
            <a:fillRect/>
          </a:stretch>
        </p:blipFill>
        <p:spPr bwMode="auto">
          <a:xfrm>
            <a:off x="282388" y="0"/>
            <a:ext cx="8633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7766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990600" y="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Methodologies Employed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C_LevelComplete_ScreenShotDra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638300"/>
            <a:ext cx="5994400" cy="4495800"/>
          </a:xfrm>
          <a:prstGeom prst="rect">
            <a:avLst/>
          </a:prstGeom>
        </p:spPr>
      </p:pic>
      <p:pic>
        <p:nvPicPr>
          <p:cNvPr id="16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990600" y="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Methodologies Employed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845403"/>
            <a:ext cx="3946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Self-Paced, Practice Oriented,</a:t>
            </a:r>
          </a:p>
          <a:p>
            <a:r>
              <a:rPr lang="en-US" sz="2400" b="1" dirty="0" smtClean="0"/>
              <a:t>Learner Centered</a:t>
            </a:r>
            <a:endParaRPr lang="en-US" sz="2400" b="1" dirty="0"/>
          </a:p>
        </p:txBody>
      </p:sp>
      <p:pic>
        <p:nvPicPr>
          <p:cNvPr id="6" name="Picture 5" descr="CC_LevelComplete_ScreenShotDra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638300"/>
            <a:ext cx="5994400" cy="4495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6800" y="6065103"/>
            <a:ext cx="2950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Active &amp; Cooperative </a:t>
            </a:r>
          </a:p>
          <a:p>
            <a:r>
              <a:rPr lang="en-US" sz="2400" b="1" dirty="0" smtClean="0"/>
              <a:t>Learning Techniques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03397" y="845403"/>
            <a:ext cx="3179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/>
              <a:t>Continued, Embedded, </a:t>
            </a:r>
          </a:p>
          <a:p>
            <a:pPr algn="r"/>
            <a:r>
              <a:rPr lang="en-US" sz="2400" b="1" dirty="0" smtClean="0"/>
              <a:t>Data-Driven feedback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37889" y="6065103"/>
            <a:ext cx="2566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/>
              <a:t>Higher Levels of </a:t>
            </a:r>
          </a:p>
          <a:p>
            <a:pPr algn="r"/>
            <a:r>
              <a:rPr lang="en-US" sz="2400" b="1" dirty="0" smtClean="0"/>
              <a:t>Bloom’s Taxonomy</a:t>
            </a:r>
            <a:endParaRPr lang="en-US" sz="2400" b="1" dirty="0"/>
          </a:p>
        </p:txBody>
      </p:sp>
      <p:pic>
        <p:nvPicPr>
          <p:cNvPr id="16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990600" y="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Methodologies Employed</a:t>
            </a:r>
          </a:p>
        </p:txBody>
      </p:sp>
    </p:spTree>
    <p:extLst>
      <p:ext uri="{BB962C8B-B14F-4D97-AF65-F5344CB8AC3E}">
        <p14:creationId xmlns:p14="http://schemas.microsoft.com/office/powerpoint/2010/main" val="18010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6945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Targeting a Different Demographics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10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6945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Targeting a Different Demographics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0168" y="695980"/>
            <a:ext cx="443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/>
              <a:t>YourTown</a:t>
            </a:r>
            <a:r>
              <a:rPr lang="en-US" sz="2800" b="1" u="sng" dirty="0" smtClean="0"/>
              <a:t> Example : Women</a:t>
            </a:r>
            <a:endParaRPr lang="en-US" sz="2800" b="1" u="sng" dirty="0"/>
          </a:p>
        </p:txBody>
      </p:sp>
      <p:pic>
        <p:nvPicPr>
          <p:cNvPr id="2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7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6945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Targeting a Different Demographics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0168" y="695980"/>
            <a:ext cx="443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/>
              <a:t>YourTown</a:t>
            </a:r>
            <a:r>
              <a:rPr lang="en-US" sz="2800" b="1" u="sng" dirty="0" smtClean="0"/>
              <a:t> Example : Women</a:t>
            </a:r>
            <a:endParaRPr lang="en-US" sz="2800" b="1" u="sng" dirty="0"/>
          </a:p>
        </p:txBody>
      </p:sp>
      <p:pic>
        <p:nvPicPr>
          <p:cNvPr id="2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pic>
        <p:nvPicPr>
          <p:cNvPr id="21" name="Picture 20" descr="yourtown_gi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4221153"/>
            <a:ext cx="3505200" cy="25851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4" cstate="print"/>
          <a:srcRect l="56214" t="19800" r="13286" b="16000"/>
          <a:stretch>
            <a:fillRect/>
          </a:stretch>
        </p:blipFill>
        <p:spPr bwMode="auto">
          <a:xfrm>
            <a:off x="3886200" y="1298496"/>
            <a:ext cx="435859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81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396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 is Great…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6945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Targeting a Different Demographics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yourtown_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4221153"/>
            <a:ext cx="3505200" cy="25851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130168" y="695980"/>
            <a:ext cx="443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/>
              <a:t>YourTown</a:t>
            </a:r>
            <a:r>
              <a:rPr lang="en-US" sz="2800" b="1" u="sng" dirty="0" smtClean="0"/>
              <a:t> Example : Women</a:t>
            </a:r>
            <a:endParaRPr lang="en-US" sz="28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1169384" y="1219200"/>
            <a:ext cx="180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Self-Expression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153081" y="1695510"/>
            <a:ext cx="2352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Nurturing </a:t>
            </a:r>
            <a:r>
              <a:rPr lang="en-US" sz="2000" b="1" dirty="0" err="1" smtClean="0"/>
              <a:t>Gameplay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43000" y="2228910"/>
            <a:ext cx="221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Time-Independent </a:t>
            </a:r>
          </a:p>
          <a:p>
            <a:r>
              <a:rPr lang="en-US" sz="2000" b="1" dirty="0" smtClean="0"/>
              <a:t>Option (Casual)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2990910"/>
            <a:ext cx="2471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Minor Focus on Score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99458" y="4340424"/>
            <a:ext cx="2522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“I’m Grown-Up” Play  </a:t>
            </a:r>
          </a:p>
          <a:p>
            <a:r>
              <a:rPr lang="en-US" sz="2000" b="1" dirty="0" smtClean="0"/>
              <a:t>(Adult Emulation)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143000" y="3524310"/>
            <a:ext cx="2484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Continuous Play </a:t>
            </a:r>
          </a:p>
          <a:p>
            <a:r>
              <a:rPr lang="en-US" sz="2000" b="1" dirty="0" smtClean="0"/>
              <a:t>with Story Challenges</a:t>
            </a:r>
            <a:endParaRPr lang="en-US" sz="2000" b="1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56214" t="19800" r="13286" b="16000"/>
          <a:stretch>
            <a:fillRect/>
          </a:stretch>
        </p:blipFill>
        <p:spPr bwMode="auto">
          <a:xfrm>
            <a:off x="3886200" y="1298496"/>
            <a:ext cx="435859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6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66800" y="0"/>
            <a:ext cx="6945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Targeting a Different Demographics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yourtown_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4221153"/>
            <a:ext cx="3505200" cy="25851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130168" y="695980"/>
            <a:ext cx="443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/>
              <a:t>YourTown</a:t>
            </a:r>
            <a:r>
              <a:rPr lang="en-US" sz="2800" b="1" u="sng" dirty="0" smtClean="0"/>
              <a:t> Example : Women</a:t>
            </a:r>
            <a:endParaRPr lang="en-US" sz="28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1169384" y="1219200"/>
            <a:ext cx="180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Self-Expression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153081" y="1695510"/>
            <a:ext cx="2352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Nurturing </a:t>
            </a:r>
            <a:r>
              <a:rPr lang="en-US" sz="2000" b="1" dirty="0" err="1" smtClean="0"/>
              <a:t>Gameplay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43000" y="2228910"/>
            <a:ext cx="221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Time-Independent </a:t>
            </a:r>
          </a:p>
          <a:p>
            <a:r>
              <a:rPr lang="en-US" sz="2000" b="1" dirty="0" smtClean="0"/>
              <a:t>Option (Casual)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2990910"/>
            <a:ext cx="2471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Minor Focus on Score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99458" y="4340424"/>
            <a:ext cx="2522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“I’m Grown-Up” Play  </a:t>
            </a:r>
          </a:p>
          <a:p>
            <a:r>
              <a:rPr lang="en-US" sz="2000" b="1" dirty="0" smtClean="0"/>
              <a:t>(Adult Emulation)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143000" y="5901929"/>
            <a:ext cx="26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Increased Socialization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143000" y="3524310"/>
            <a:ext cx="2484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Continuous Play </a:t>
            </a:r>
          </a:p>
          <a:p>
            <a:r>
              <a:rPr lang="en-US" sz="2000" b="1" dirty="0" smtClean="0"/>
              <a:t>with Story Challenges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43000" y="5497861"/>
            <a:ext cx="2516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Fair “Balanced” Game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66800" y="5036403"/>
            <a:ext cx="4144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Other Audience Enhancements</a:t>
            </a:r>
            <a:endParaRPr lang="en-US" sz="2400" b="1" u="sng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 l="56214" t="19800" r="13286" b="16000"/>
          <a:stretch>
            <a:fillRect/>
          </a:stretch>
        </p:blipFill>
        <p:spPr bwMode="auto">
          <a:xfrm>
            <a:off x="3886200" y="1298496"/>
            <a:ext cx="435859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143000" y="6324600"/>
            <a:ext cx="3098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Improve </a:t>
            </a:r>
            <a:r>
              <a:rPr lang="en-US" sz="2000" b="1" i="1" u="sng" dirty="0" smtClean="0"/>
              <a:t>your</a:t>
            </a:r>
            <a:r>
              <a:rPr lang="en-US" sz="2000" b="1" dirty="0" smtClean="0"/>
              <a:t> “community”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4236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0"/>
            <a:ext cx="421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did it work…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0"/>
            <a:ext cx="421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did it work…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6325" y="668715"/>
            <a:ext cx="8177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Early Development Testing at Boynton Middle School Math Day, </a:t>
            </a:r>
          </a:p>
          <a:p>
            <a:r>
              <a:rPr lang="en-US" sz="2400" u="sng" dirty="0" smtClean="0"/>
              <a:t>70 Middle School Students</a:t>
            </a:r>
            <a:endParaRPr lang="en-US" sz="2400" u="sng" dirty="0"/>
          </a:p>
        </p:txBody>
      </p:sp>
      <p:pic>
        <p:nvPicPr>
          <p:cNvPr id="10" name="Picture 3" descr="C:\Documents and Settings\drs44\My Documents\Cornell\M-EngProjects\CS_Sustainability\MiddleSchoolTests\BoyntonSchedules\Pictures\MathDay20109.jpg"/>
          <p:cNvPicPr>
            <a:picLocks noChangeAspect="1" noChangeArrowheads="1"/>
          </p:cNvPicPr>
          <p:nvPr/>
        </p:nvPicPr>
        <p:blipFill>
          <a:blip r:embed="rId3" cstate="print"/>
          <a:srcRect l="19677" t="12346" b="9725"/>
          <a:stretch>
            <a:fillRect/>
          </a:stretch>
        </p:blipFill>
        <p:spPr bwMode="auto">
          <a:xfrm>
            <a:off x="990600" y="3621067"/>
            <a:ext cx="4343400" cy="3160733"/>
          </a:xfrm>
          <a:prstGeom prst="rect">
            <a:avLst/>
          </a:prstGeom>
          <a:noFill/>
        </p:spPr>
      </p:pic>
      <p:pic>
        <p:nvPicPr>
          <p:cNvPr id="1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0"/>
            <a:ext cx="421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did it work…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40214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70%</a:t>
            </a:r>
            <a:r>
              <a:rPr lang="en-US" sz="2400" dirty="0" smtClean="0"/>
              <a:t> reported educational tutorials were “</a:t>
            </a:r>
            <a:r>
              <a:rPr lang="en-US" sz="2400" b="1" dirty="0" smtClean="0"/>
              <a:t>Very Easy</a:t>
            </a:r>
            <a:r>
              <a:rPr lang="en-US" sz="2400" dirty="0" smtClean="0"/>
              <a:t>” or “</a:t>
            </a:r>
            <a:r>
              <a:rPr lang="en-US" sz="2400" b="1" dirty="0" smtClean="0"/>
              <a:t>Easy</a:t>
            </a:r>
            <a:r>
              <a:rPr lang="en-US" sz="2400" dirty="0" smtClean="0"/>
              <a:t>” </a:t>
            </a:r>
          </a:p>
          <a:p>
            <a:r>
              <a:rPr lang="en-US" sz="2400" dirty="0" smtClean="0"/>
              <a:t>23% Medium difficulty </a:t>
            </a:r>
          </a:p>
          <a:p>
            <a:r>
              <a:rPr lang="en-US" sz="2400" dirty="0" smtClean="0"/>
              <a:t>7%   Hard</a:t>
            </a:r>
          </a:p>
          <a:p>
            <a:r>
              <a:rPr lang="en-US" sz="2400" dirty="0" smtClean="0"/>
              <a:t>0%   Very Hard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325" y="668715"/>
            <a:ext cx="8177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Early Development Testing at Boynton Middle School Math Day, </a:t>
            </a:r>
          </a:p>
          <a:p>
            <a:r>
              <a:rPr lang="en-US" sz="2400" u="sng" dirty="0" smtClean="0"/>
              <a:t>70 Middle School Students</a:t>
            </a:r>
            <a:endParaRPr lang="en-US" sz="2400" u="sng" dirty="0"/>
          </a:p>
        </p:txBody>
      </p:sp>
      <p:pic>
        <p:nvPicPr>
          <p:cNvPr id="13" name="Picture 3" descr="C:\Documents and Settings\drs44\My Documents\Cornell\M-EngProjects\CS_Sustainability\MiddleSchoolTests\BoyntonSchedules\Pictures\MathDay20109.jpg"/>
          <p:cNvPicPr>
            <a:picLocks noChangeAspect="1" noChangeArrowheads="1"/>
          </p:cNvPicPr>
          <p:nvPr/>
        </p:nvPicPr>
        <p:blipFill>
          <a:blip r:embed="rId3" cstate="print"/>
          <a:srcRect l="19677" t="12346" b="9725"/>
          <a:stretch>
            <a:fillRect/>
          </a:stretch>
        </p:blipFill>
        <p:spPr bwMode="auto">
          <a:xfrm>
            <a:off x="990600" y="3621067"/>
            <a:ext cx="4343400" cy="3160733"/>
          </a:xfrm>
          <a:prstGeom prst="rect">
            <a:avLst/>
          </a:prstGeom>
          <a:noFill/>
        </p:spPr>
      </p:pic>
      <p:pic>
        <p:nvPicPr>
          <p:cNvPr id="1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0"/>
            <a:ext cx="421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did it work…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40214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70%</a:t>
            </a:r>
            <a:r>
              <a:rPr lang="en-US" sz="2400" dirty="0" smtClean="0"/>
              <a:t> reported educational tutorials were “</a:t>
            </a:r>
            <a:r>
              <a:rPr lang="en-US" sz="2400" b="1" dirty="0" smtClean="0"/>
              <a:t>Very Easy</a:t>
            </a:r>
            <a:r>
              <a:rPr lang="en-US" sz="2400" dirty="0" smtClean="0"/>
              <a:t>” or “</a:t>
            </a:r>
            <a:r>
              <a:rPr lang="en-US" sz="2400" b="1" dirty="0" smtClean="0"/>
              <a:t>Easy</a:t>
            </a:r>
            <a:r>
              <a:rPr lang="en-US" sz="2400" dirty="0" smtClean="0"/>
              <a:t>” </a:t>
            </a:r>
          </a:p>
          <a:p>
            <a:r>
              <a:rPr lang="en-US" sz="2400" dirty="0" smtClean="0"/>
              <a:t>23% Medium difficulty </a:t>
            </a:r>
          </a:p>
          <a:p>
            <a:r>
              <a:rPr lang="en-US" sz="2400" dirty="0" smtClean="0"/>
              <a:t>7%   Hard</a:t>
            </a:r>
          </a:p>
          <a:p>
            <a:r>
              <a:rPr lang="en-US" sz="2400" dirty="0" smtClean="0"/>
              <a:t>0%   Very Hard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325" y="668715"/>
            <a:ext cx="8177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Early Development Testing at Boynton Middle School Math Day, </a:t>
            </a:r>
          </a:p>
          <a:p>
            <a:r>
              <a:rPr lang="en-US" sz="2400" u="sng" dirty="0" smtClean="0"/>
              <a:t>70 Middle School Students</a:t>
            </a:r>
            <a:endParaRPr lang="en-US" sz="2400" u="sng" dirty="0"/>
          </a:p>
        </p:txBody>
      </p:sp>
      <p:sp>
        <p:nvSpPr>
          <p:cNvPr id="14" name="Rectangle 13"/>
          <p:cNvSpPr/>
          <p:nvPr/>
        </p:nvSpPr>
        <p:spPr>
          <a:xfrm>
            <a:off x="1066800" y="2674203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r>
              <a:rPr lang="en-US" sz="2400" b="1" dirty="0" smtClean="0"/>
              <a:t>85% </a:t>
            </a:r>
            <a:r>
              <a:rPr lang="en-US" sz="2400" dirty="0" smtClean="0"/>
              <a:t>“Yes” or “Maybe” would like to play the game again</a:t>
            </a:r>
            <a:endParaRPr lang="en-US" sz="2400" dirty="0"/>
          </a:p>
        </p:txBody>
      </p:sp>
      <p:pic>
        <p:nvPicPr>
          <p:cNvPr id="7" name="Picture 3" descr="C:\Documents and Settings\drs44\My Documents\Cornell\M-EngProjects\CS_Sustainability\MiddleSchoolTests\BoyntonSchedules\Pictures\MathDay20109.jpg"/>
          <p:cNvPicPr>
            <a:picLocks noChangeAspect="1" noChangeArrowheads="1"/>
          </p:cNvPicPr>
          <p:nvPr/>
        </p:nvPicPr>
        <p:blipFill>
          <a:blip r:embed="rId3" cstate="print"/>
          <a:srcRect l="19677" t="12346" b="9725"/>
          <a:stretch>
            <a:fillRect/>
          </a:stretch>
        </p:blipFill>
        <p:spPr bwMode="auto">
          <a:xfrm>
            <a:off x="990600" y="3621067"/>
            <a:ext cx="4343400" cy="3160733"/>
          </a:xfrm>
          <a:prstGeom prst="rect">
            <a:avLst/>
          </a:prstGeom>
          <a:noFill/>
        </p:spPr>
      </p:pic>
      <p:pic>
        <p:nvPicPr>
          <p:cNvPr id="1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0"/>
            <a:ext cx="421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did it work…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40214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70%</a:t>
            </a:r>
            <a:r>
              <a:rPr lang="en-US" sz="2400" dirty="0" smtClean="0"/>
              <a:t> reported educational tutorials were “</a:t>
            </a:r>
            <a:r>
              <a:rPr lang="en-US" sz="2400" b="1" dirty="0" smtClean="0"/>
              <a:t>Very Easy</a:t>
            </a:r>
            <a:r>
              <a:rPr lang="en-US" sz="2400" dirty="0" smtClean="0"/>
              <a:t>” or “</a:t>
            </a:r>
            <a:r>
              <a:rPr lang="en-US" sz="2400" b="1" dirty="0" smtClean="0"/>
              <a:t>Easy</a:t>
            </a:r>
            <a:r>
              <a:rPr lang="en-US" sz="2400" dirty="0" smtClean="0"/>
              <a:t>” </a:t>
            </a:r>
          </a:p>
          <a:p>
            <a:r>
              <a:rPr lang="en-US" sz="2400" dirty="0" smtClean="0"/>
              <a:t>23% Medium difficulty </a:t>
            </a:r>
          </a:p>
          <a:p>
            <a:r>
              <a:rPr lang="en-US" sz="2400" dirty="0" smtClean="0"/>
              <a:t>7%   Hard</a:t>
            </a:r>
          </a:p>
          <a:p>
            <a:r>
              <a:rPr lang="en-US" sz="2400" dirty="0" smtClean="0"/>
              <a:t>0%   Very Hard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850" y="3859590"/>
            <a:ext cx="39903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Students don’t want to read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Intro Instruction Assumptions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 smtClean="0"/>
              <a:t>Gameplay</a:t>
            </a:r>
            <a:r>
              <a:rPr lang="en-US" sz="2400" dirty="0" smtClean="0"/>
              <a:t> Suggestions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More Prevalent Story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76325" y="668715"/>
            <a:ext cx="8177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Early Development Testing at Boynton Middle School Math Day, </a:t>
            </a:r>
          </a:p>
          <a:p>
            <a:r>
              <a:rPr lang="en-US" sz="2400" u="sng" dirty="0" smtClean="0"/>
              <a:t>70 Middle School Students</a:t>
            </a:r>
            <a:endParaRPr lang="en-US" sz="2400" u="sng" dirty="0"/>
          </a:p>
        </p:txBody>
      </p:sp>
      <p:pic>
        <p:nvPicPr>
          <p:cNvPr id="10" name="Picture 3" descr="C:\Documents and Settings\drs44\My Documents\Cornell\M-EngProjects\CS_Sustainability\MiddleSchoolTests\BoyntonSchedules\Pictures\MathDay20109.jpg"/>
          <p:cNvPicPr>
            <a:picLocks noChangeAspect="1" noChangeArrowheads="1"/>
          </p:cNvPicPr>
          <p:nvPr/>
        </p:nvPicPr>
        <p:blipFill>
          <a:blip r:embed="rId3" cstate="print"/>
          <a:srcRect l="19677" t="12346" b="9725"/>
          <a:stretch>
            <a:fillRect/>
          </a:stretch>
        </p:blipFill>
        <p:spPr bwMode="auto">
          <a:xfrm>
            <a:off x="990600" y="3621067"/>
            <a:ext cx="4343400" cy="3160733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66800" y="2674203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r>
              <a:rPr lang="en-US" sz="2400" b="1" dirty="0" smtClean="0"/>
              <a:t>85% </a:t>
            </a:r>
            <a:r>
              <a:rPr lang="en-US" sz="2400" dirty="0" smtClean="0"/>
              <a:t>“Yes” or “Maybe” would like to play the game again</a:t>
            </a:r>
            <a:endParaRPr lang="en-US" sz="2400" dirty="0"/>
          </a:p>
        </p:txBody>
      </p:sp>
      <p:pic>
        <p:nvPicPr>
          <p:cNvPr id="1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334000" y="3514725"/>
            <a:ext cx="2716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Improvement Areas</a:t>
            </a:r>
            <a:endParaRPr lang="en-US" sz="2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0"/>
            <a:ext cx="421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did it work…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40214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70%</a:t>
            </a:r>
            <a:r>
              <a:rPr lang="en-US" sz="2400" dirty="0" smtClean="0"/>
              <a:t> reported educational tutorials were “</a:t>
            </a:r>
            <a:r>
              <a:rPr lang="en-US" sz="2400" b="1" dirty="0" smtClean="0"/>
              <a:t>Very Easy</a:t>
            </a:r>
            <a:r>
              <a:rPr lang="en-US" sz="2400" dirty="0" smtClean="0"/>
              <a:t>” or “</a:t>
            </a:r>
            <a:r>
              <a:rPr lang="en-US" sz="2400" b="1" dirty="0" smtClean="0"/>
              <a:t>Easy</a:t>
            </a:r>
            <a:r>
              <a:rPr lang="en-US" sz="2400" dirty="0" smtClean="0"/>
              <a:t>” </a:t>
            </a:r>
          </a:p>
          <a:p>
            <a:r>
              <a:rPr lang="en-US" sz="2400" dirty="0" smtClean="0"/>
              <a:t>23% Medium difficulty </a:t>
            </a:r>
          </a:p>
          <a:p>
            <a:r>
              <a:rPr lang="en-US" sz="2400" dirty="0" smtClean="0"/>
              <a:t>7%   Hard</a:t>
            </a:r>
          </a:p>
          <a:p>
            <a:r>
              <a:rPr lang="en-US" sz="2400" dirty="0" smtClean="0"/>
              <a:t>0%   Very Hard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850" y="3859590"/>
            <a:ext cx="39903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Students don’t want to read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Intro Instruction Assumptions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 smtClean="0"/>
              <a:t>Gameplay</a:t>
            </a:r>
            <a:r>
              <a:rPr lang="en-US" sz="2400" dirty="0" smtClean="0"/>
              <a:t> Suggestions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More Prevalent Story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76325" y="668715"/>
            <a:ext cx="8177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Early Development Testing at Boynton Middle School Math Day, </a:t>
            </a:r>
          </a:p>
          <a:p>
            <a:r>
              <a:rPr lang="en-US" sz="2400" u="sng" dirty="0" smtClean="0"/>
              <a:t>70 Middle School Students</a:t>
            </a:r>
            <a:endParaRPr lang="en-US" sz="2400" u="sng" dirty="0"/>
          </a:p>
        </p:txBody>
      </p:sp>
      <p:pic>
        <p:nvPicPr>
          <p:cNvPr id="10" name="Picture 3" descr="C:\Documents and Settings\drs44\My Documents\Cornell\M-EngProjects\CS_Sustainability\MiddleSchoolTests\BoyntonSchedules\Pictures\MathDay20109.jpg"/>
          <p:cNvPicPr>
            <a:picLocks noChangeAspect="1" noChangeArrowheads="1"/>
          </p:cNvPicPr>
          <p:nvPr/>
        </p:nvPicPr>
        <p:blipFill>
          <a:blip r:embed="rId3" cstate="print"/>
          <a:srcRect l="19677" t="12346" b="9725"/>
          <a:stretch>
            <a:fillRect/>
          </a:stretch>
        </p:blipFill>
        <p:spPr bwMode="auto">
          <a:xfrm>
            <a:off x="990600" y="3621067"/>
            <a:ext cx="4343400" cy="3160733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66800" y="2674203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r>
              <a:rPr lang="en-US" sz="2400" b="1" dirty="0" smtClean="0"/>
              <a:t>85% </a:t>
            </a:r>
            <a:r>
              <a:rPr lang="en-US" sz="2400" dirty="0" smtClean="0"/>
              <a:t>“Yes” or “Maybe” would like to play the game again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53050" y="5629096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many students improved after the tutorial?</a:t>
            </a:r>
          </a:p>
          <a:p>
            <a:r>
              <a:rPr lang="en-US" sz="2400" dirty="0" smtClean="0">
                <a:sym typeface="Wingdings" pitchFamily="2" charset="2"/>
              </a:rPr>
              <a:t> Nearly All</a:t>
            </a:r>
            <a:endParaRPr lang="en-US" sz="2400" dirty="0"/>
          </a:p>
        </p:txBody>
      </p:sp>
      <p:pic>
        <p:nvPicPr>
          <p:cNvPr id="1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334000" y="3514725"/>
            <a:ext cx="2716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Improvement Areas</a:t>
            </a:r>
            <a:endParaRPr lang="en-US" sz="2400" b="1" u="sng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0" y="54864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0"/>
            <a:ext cx="421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did it work…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40214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70%</a:t>
            </a:r>
            <a:r>
              <a:rPr lang="en-US" sz="2400" dirty="0" smtClean="0"/>
              <a:t> reported educational tutorials were “</a:t>
            </a:r>
            <a:r>
              <a:rPr lang="en-US" sz="2400" b="1" dirty="0" smtClean="0"/>
              <a:t>Very Easy</a:t>
            </a:r>
            <a:r>
              <a:rPr lang="en-US" sz="2400" dirty="0" smtClean="0"/>
              <a:t>” or “</a:t>
            </a:r>
            <a:r>
              <a:rPr lang="en-US" sz="2400" b="1" dirty="0" smtClean="0"/>
              <a:t>Easy</a:t>
            </a:r>
            <a:r>
              <a:rPr lang="en-US" sz="2400" dirty="0" smtClean="0"/>
              <a:t>” </a:t>
            </a:r>
          </a:p>
          <a:p>
            <a:r>
              <a:rPr lang="en-US" sz="2400" dirty="0" smtClean="0"/>
              <a:t>23% Medium difficulty </a:t>
            </a:r>
          </a:p>
          <a:p>
            <a:r>
              <a:rPr lang="en-US" sz="2400" dirty="0" smtClean="0"/>
              <a:t>7%   Hard</a:t>
            </a:r>
          </a:p>
          <a:p>
            <a:r>
              <a:rPr lang="en-US" sz="2400" dirty="0" smtClean="0"/>
              <a:t>0%   Very Hard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850" y="3859590"/>
            <a:ext cx="39903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Students don’t want to read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Intro Instruction Assumptions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 smtClean="0"/>
              <a:t>Gameplay</a:t>
            </a:r>
            <a:r>
              <a:rPr lang="en-US" sz="2400" dirty="0" smtClean="0"/>
              <a:t> Suggestions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More Prevalent Story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76325" y="668715"/>
            <a:ext cx="8177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Early Development Testing at Boynton Middle School Math Day, </a:t>
            </a:r>
          </a:p>
          <a:p>
            <a:r>
              <a:rPr lang="en-US" sz="2400" u="sng" dirty="0" smtClean="0"/>
              <a:t>70 Middle School Students</a:t>
            </a:r>
            <a:endParaRPr lang="en-US" sz="2400" u="sng" dirty="0"/>
          </a:p>
        </p:txBody>
      </p:sp>
      <p:pic>
        <p:nvPicPr>
          <p:cNvPr id="10" name="Picture 3" descr="C:\Documents and Settings\drs44\My Documents\Cornell\M-EngProjects\CS_Sustainability\MiddleSchoolTests\BoyntonSchedules\Pictures\MathDay20109.jpg"/>
          <p:cNvPicPr>
            <a:picLocks noChangeAspect="1" noChangeArrowheads="1"/>
          </p:cNvPicPr>
          <p:nvPr/>
        </p:nvPicPr>
        <p:blipFill>
          <a:blip r:embed="rId3" cstate="print"/>
          <a:srcRect l="19677" t="12346" b="9725"/>
          <a:stretch>
            <a:fillRect/>
          </a:stretch>
        </p:blipFill>
        <p:spPr bwMode="auto">
          <a:xfrm>
            <a:off x="990600" y="3621067"/>
            <a:ext cx="4343400" cy="3160733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66800" y="2674203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r>
              <a:rPr lang="en-US" sz="2400" b="1" dirty="0" smtClean="0"/>
              <a:t>85% </a:t>
            </a:r>
            <a:r>
              <a:rPr lang="en-US" sz="2400" dirty="0" smtClean="0"/>
              <a:t>“Yes” or “Maybe” would like to play the game again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53050" y="5629096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many students improved after the tutorial?</a:t>
            </a:r>
          </a:p>
          <a:p>
            <a:r>
              <a:rPr lang="en-US" sz="2400" dirty="0" smtClean="0">
                <a:sym typeface="Wingdings" pitchFamily="2" charset="2"/>
              </a:rPr>
              <a:t> Nearly All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393069" y="4038600"/>
            <a:ext cx="3045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“Best Math Day Ever!”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334000" y="3514725"/>
            <a:ext cx="2716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Improvement Areas</a:t>
            </a:r>
            <a:endParaRPr lang="en-US" sz="2400" b="1" u="sng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0" y="54864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0"/>
            <a:ext cx="4219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how did it work…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40214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70%</a:t>
            </a:r>
            <a:r>
              <a:rPr lang="en-US" sz="2400" dirty="0" smtClean="0"/>
              <a:t> reported educational tutorials were “</a:t>
            </a:r>
            <a:r>
              <a:rPr lang="en-US" sz="2400" b="1" dirty="0" smtClean="0"/>
              <a:t>Very Easy</a:t>
            </a:r>
            <a:r>
              <a:rPr lang="en-US" sz="2400" dirty="0" smtClean="0"/>
              <a:t>” or “</a:t>
            </a:r>
            <a:r>
              <a:rPr lang="en-US" sz="2400" b="1" dirty="0" smtClean="0"/>
              <a:t>Easy</a:t>
            </a:r>
            <a:r>
              <a:rPr lang="en-US" sz="2400" dirty="0" smtClean="0"/>
              <a:t>” </a:t>
            </a:r>
          </a:p>
          <a:p>
            <a:r>
              <a:rPr lang="en-US" sz="2400" dirty="0" smtClean="0"/>
              <a:t>23% Medium difficulty </a:t>
            </a:r>
          </a:p>
          <a:p>
            <a:r>
              <a:rPr lang="en-US" sz="2400" dirty="0" smtClean="0"/>
              <a:t>7%   Hard</a:t>
            </a:r>
          </a:p>
          <a:p>
            <a:r>
              <a:rPr lang="en-US" sz="2400" dirty="0" smtClean="0"/>
              <a:t>0%   Very Hard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6850" y="3859590"/>
            <a:ext cx="39903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Students don’t want to read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Intro Instruction Assumptions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 smtClean="0"/>
              <a:t>Gameplay</a:t>
            </a:r>
            <a:r>
              <a:rPr lang="en-US" sz="2400" dirty="0" smtClean="0"/>
              <a:t> Suggestions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More Prevalent Story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76325" y="668715"/>
            <a:ext cx="8177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Early Development Testing at Boynton Middle School Math Day, </a:t>
            </a:r>
          </a:p>
          <a:p>
            <a:r>
              <a:rPr lang="en-US" sz="2400" u="sng" dirty="0" smtClean="0"/>
              <a:t>70 Middle School Students</a:t>
            </a:r>
            <a:endParaRPr lang="en-US" sz="2400" u="sng" dirty="0"/>
          </a:p>
        </p:txBody>
      </p:sp>
      <p:pic>
        <p:nvPicPr>
          <p:cNvPr id="10" name="Picture 3" descr="C:\Documents and Settings\drs44\My Documents\Cornell\M-EngProjects\CS_Sustainability\MiddleSchoolTests\BoyntonSchedules\Pictures\MathDay20109.jpg"/>
          <p:cNvPicPr>
            <a:picLocks noChangeAspect="1" noChangeArrowheads="1"/>
          </p:cNvPicPr>
          <p:nvPr/>
        </p:nvPicPr>
        <p:blipFill>
          <a:blip r:embed="rId3" cstate="print"/>
          <a:srcRect l="19677" t="12346" b="9725"/>
          <a:stretch>
            <a:fillRect/>
          </a:stretch>
        </p:blipFill>
        <p:spPr bwMode="auto">
          <a:xfrm>
            <a:off x="990600" y="3621067"/>
            <a:ext cx="4343400" cy="3160733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66800" y="2674203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r>
              <a:rPr lang="en-US" sz="2400" b="1" dirty="0" smtClean="0"/>
              <a:t>85% </a:t>
            </a:r>
            <a:r>
              <a:rPr lang="en-US" sz="2400" dirty="0" smtClean="0"/>
              <a:t>“Yes” or “Maybe” would like to play the game again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53050" y="5629096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many students improved after the tutorial?</a:t>
            </a:r>
          </a:p>
          <a:p>
            <a:r>
              <a:rPr lang="en-US" sz="2400" dirty="0" smtClean="0">
                <a:sym typeface="Wingdings" pitchFamily="2" charset="2"/>
              </a:rPr>
              <a:t> Nearly All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393069" y="4038600"/>
            <a:ext cx="3045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“Best Math Day Ever!”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4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334000" y="3514725"/>
            <a:ext cx="2716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Improvement Areas</a:t>
            </a:r>
            <a:endParaRPr lang="en-US" sz="2400" b="1" u="sng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0" y="54864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Documents and Settings\drs44\My Documents\Cornell\M-EngProjects\CS_Sustainability\MiddleSchoolTests\BoyntonSchedules\Pictures\MathDay20109.jpg"/>
          <p:cNvPicPr>
            <a:picLocks noChangeAspect="1" noChangeArrowheads="1"/>
          </p:cNvPicPr>
          <p:nvPr/>
        </p:nvPicPr>
        <p:blipFill>
          <a:blip r:embed="rId5" cstate="print"/>
          <a:srcRect l="73812" t="15573" r="17165" b="77385"/>
          <a:stretch>
            <a:fillRect/>
          </a:stretch>
        </p:blipFill>
        <p:spPr bwMode="auto">
          <a:xfrm>
            <a:off x="3276600" y="1371600"/>
            <a:ext cx="3048000" cy="1784195"/>
          </a:xfrm>
          <a:prstGeom prst="rect">
            <a:avLst/>
          </a:prstGeom>
          <a:noFill/>
        </p:spPr>
      </p:pic>
      <p:pic>
        <p:nvPicPr>
          <p:cNvPr id="15" name="Picture 3" descr="C:\Documents and Settings\drs44\My Documents\Cornell\M-EngProjects\CS_Sustainability\MiddleSchoolTests\BoyntonSchedules\Pictures\MathDay20109.jpg"/>
          <p:cNvPicPr>
            <a:picLocks noChangeAspect="1" noChangeArrowheads="1"/>
          </p:cNvPicPr>
          <p:nvPr/>
        </p:nvPicPr>
        <p:blipFill>
          <a:blip r:embed="rId5" cstate="print"/>
          <a:srcRect l="90097" t="18214" b="75918"/>
          <a:stretch>
            <a:fillRect/>
          </a:stretch>
        </p:blipFill>
        <p:spPr bwMode="auto">
          <a:xfrm>
            <a:off x="5638800" y="2743200"/>
            <a:ext cx="2914650" cy="1295400"/>
          </a:xfrm>
          <a:prstGeom prst="rect">
            <a:avLst/>
          </a:prstGeom>
          <a:noFill/>
        </p:spPr>
      </p:pic>
      <p:sp>
        <p:nvSpPr>
          <p:cNvPr id="16" name="Curved Right Arrow 15"/>
          <p:cNvSpPr/>
          <p:nvPr/>
        </p:nvSpPr>
        <p:spPr>
          <a:xfrm>
            <a:off x="2971800" y="2743200"/>
            <a:ext cx="838200" cy="12954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Right Arrow 18"/>
          <p:cNvSpPr/>
          <p:nvPr/>
        </p:nvSpPr>
        <p:spPr>
          <a:xfrm rot="4916589" flipH="1">
            <a:off x="5250373" y="3800659"/>
            <a:ext cx="838200" cy="148250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1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396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 is Great…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2954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u="sng" dirty="0" smtClean="0"/>
              <a:t>The U.S. Bureau of Labor Statistics:</a:t>
            </a:r>
          </a:p>
          <a:p>
            <a:pPr marL="228600" indent="-228600"/>
            <a:r>
              <a:rPr lang="en-US" sz="2800" i="1" dirty="0" smtClean="0"/>
              <a:t>  "Computer software engineers, application" </a:t>
            </a:r>
            <a:r>
              <a:rPr lang="en-US" sz="2800" b="1" dirty="0" smtClean="0"/>
              <a:t>jobs are expected to grow by over 34% </a:t>
            </a:r>
            <a:r>
              <a:rPr lang="en-US" sz="2800" dirty="0" smtClean="0"/>
              <a:t>during 2008-2018.</a:t>
            </a:r>
            <a:r>
              <a:rPr lang="en-US" sz="2800" baseline="30000" dirty="0" smtClean="0"/>
              <a:t>[1]</a:t>
            </a:r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558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742890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Class Activities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0"/>
            <a:ext cx="7152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Major Educational Events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2699" y="1581090"/>
            <a:ext cx="1642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Peer Learning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1200090"/>
            <a:ext cx="3408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Active &amp; Cooperative Learning</a:t>
            </a:r>
            <a:endParaRPr lang="en-US" sz="2000" b="1" dirty="0"/>
          </a:p>
        </p:txBody>
      </p:sp>
      <p:pic>
        <p:nvPicPr>
          <p:cNvPr id="1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0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742890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Class Activities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62699" y="1581090"/>
            <a:ext cx="1642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Peer Learning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89011" y="2107049"/>
            <a:ext cx="335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Little Falls School District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0" y="1200090"/>
            <a:ext cx="3408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Active &amp; Cooperative Learning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05000" y="2568714"/>
            <a:ext cx="3531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Testing &amp; Activity Development</a:t>
            </a:r>
          </a:p>
        </p:txBody>
      </p:sp>
      <p:pic>
        <p:nvPicPr>
          <p:cNvPr id="2051" name="Picture 3" descr="C:\Documents and Settings\drs44\My Documents\Cornell\M-EngProjects\CS_Sustainability\Website\CompSustain_Earthlingtwo_4_27_2010\images\LittleFallsSch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981200"/>
            <a:ext cx="2933602" cy="19812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905000" y="3025914"/>
            <a:ext cx="3463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May 17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: </a:t>
            </a:r>
          </a:p>
          <a:p>
            <a:r>
              <a:rPr lang="en-US" sz="2000" b="1" dirty="0" smtClean="0"/>
              <a:t>     All Math &amp; Science Teachers</a:t>
            </a:r>
          </a:p>
        </p:txBody>
      </p:sp>
      <p:pic>
        <p:nvPicPr>
          <p:cNvPr id="1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66800" y="0"/>
            <a:ext cx="7152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Major Educational Events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2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742890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Class Activities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62699" y="1581090"/>
            <a:ext cx="1642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Peer Learning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89011" y="2107049"/>
            <a:ext cx="335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Little Falls School District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3886200"/>
            <a:ext cx="242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NY STEM Projects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4343400"/>
            <a:ext cx="2883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Opportunity for </a:t>
            </a:r>
            <a:r>
              <a:rPr lang="en-US" sz="2000" b="1" u="sng" dirty="0" smtClean="0"/>
              <a:t>Research</a:t>
            </a:r>
            <a:endParaRPr lang="en-US" sz="2000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1200090"/>
            <a:ext cx="3408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Active &amp; Cooperative Learning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05000" y="2568714"/>
            <a:ext cx="3531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Testing &amp; Activity Development</a:t>
            </a:r>
          </a:p>
        </p:txBody>
      </p:sp>
      <p:pic>
        <p:nvPicPr>
          <p:cNvPr id="2051" name="Picture 3" descr="C:\Documents and Settings\drs44\My Documents\Cornell\M-EngProjects\CS_Sustainability\Website\CompSustain_Earthlingtwo_4_27_2010\images\LittleFallsSch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981200"/>
            <a:ext cx="2933602" cy="19812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828800" y="4800600"/>
            <a:ext cx="7063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80 NYC Middle School Students, 10 NYC Middle School Teachers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905000" y="3025914"/>
            <a:ext cx="3463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May 17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: </a:t>
            </a:r>
          </a:p>
          <a:p>
            <a:r>
              <a:rPr lang="en-US" sz="2000" b="1" dirty="0" smtClean="0"/>
              <a:t>     All Math &amp; Science Teachers</a:t>
            </a:r>
          </a:p>
        </p:txBody>
      </p:sp>
      <p:pic>
        <p:nvPicPr>
          <p:cNvPr id="1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066800" y="0"/>
            <a:ext cx="7152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Major Educational Events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5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742890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Class Activities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62699" y="1581090"/>
            <a:ext cx="1642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Peer Learning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89011" y="2107049"/>
            <a:ext cx="335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Little Falls School District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3886200"/>
            <a:ext cx="242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NY STEM Projects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4343400"/>
            <a:ext cx="2883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Opportunity for </a:t>
            </a:r>
            <a:r>
              <a:rPr lang="en-US" sz="2000" b="1" u="sng" dirty="0" smtClean="0"/>
              <a:t>Research</a:t>
            </a:r>
            <a:endParaRPr lang="en-US" sz="2000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1200090"/>
            <a:ext cx="3408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Active &amp; Cooperative Learning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05000" y="2568714"/>
            <a:ext cx="3531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Testing &amp; Activity Development</a:t>
            </a:r>
          </a:p>
        </p:txBody>
      </p:sp>
      <p:pic>
        <p:nvPicPr>
          <p:cNvPr id="2051" name="Picture 3" descr="C:\Documents and Settings\drs44\My Documents\Cornell\M-EngProjects\CS_Sustainability\Website\CompSustain_Earthlingtwo_4_27_2010\images\LittleFallsSch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981200"/>
            <a:ext cx="2933602" cy="19812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828800" y="4800600"/>
            <a:ext cx="7063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80 NYC Middle School Students, 10 NYC Middle School Teachers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905000" y="3025914"/>
            <a:ext cx="3463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May 17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: </a:t>
            </a:r>
          </a:p>
          <a:p>
            <a:r>
              <a:rPr lang="en-US" sz="2000" b="1" dirty="0" smtClean="0"/>
              <a:t>     All Math &amp; Science Teachers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9011" y="5410200"/>
            <a:ext cx="422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NSBE PCI (Pre College Initiative)</a:t>
            </a:r>
            <a:endParaRPr lang="en-US" sz="2400" b="1" dirty="0"/>
          </a:p>
        </p:txBody>
      </p:sp>
      <p:pic>
        <p:nvPicPr>
          <p:cNvPr id="18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828800" y="5924490"/>
            <a:ext cx="402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15~20 High School Students / event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66800" y="0"/>
            <a:ext cx="7152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Major Educational Events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4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9469"/>
            <a:ext cx="7780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Gameplay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==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Unique Education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757535"/>
            <a:ext cx="567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Unique Elements in All Games (Not Clones)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138535"/>
            <a:ext cx="6042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Attractive to both Dedicated &amp; Casual Gamers</a:t>
            </a:r>
            <a:endParaRPr lang="en-US" sz="2400" b="1" dirty="0"/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9469"/>
            <a:ext cx="7780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Gameplay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==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Unique Education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757535"/>
            <a:ext cx="567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Unique Elements in All Games (Not Clones)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138535"/>
            <a:ext cx="6042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Attractive to both Dedicated &amp; Casual Gamers</a:t>
            </a:r>
            <a:endParaRPr lang="en-US" sz="2400" b="1" dirty="0"/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pic>
        <p:nvPicPr>
          <p:cNvPr id="8" name="Picture 4" descr="behavior_se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90295"/>
            <a:ext cx="2605516" cy="258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genet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374" y="1575054"/>
            <a:ext cx="2657626" cy="258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behavior_se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6816" y="1606129"/>
            <a:ext cx="2605516" cy="258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9469"/>
            <a:ext cx="7780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Gameplay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==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Unique Education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609600"/>
            <a:ext cx="567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Unique Elements in All Games (Not Clones)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990600"/>
            <a:ext cx="6042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Attractive to both Dedicated &amp; Casual Gamers</a:t>
            </a:r>
            <a:endParaRPr lang="en-US" sz="2400" b="1" dirty="0"/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pic>
        <p:nvPicPr>
          <p:cNvPr id="1026" name="Picture 4" descr="behavior_se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67506"/>
            <a:ext cx="2605516" cy="258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 descr="genet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374" y="1452265"/>
            <a:ext cx="2657626" cy="258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ASA_logo.jpg"/>
          <p:cNvPicPr>
            <a:picLocks noChangeAspect="1"/>
          </p:cNvPicPr>
          <p:nvPr/>
        </p:nvPicPr>
        <p:blipFill>
          <a:blip r:embed="rId5" cstate="print"/>
          <a:srcRect l="1332" t="1035" r="4119" b="1180"/>
          <a:stretch>
            <a:fillRect/>
          </a:stretch>
        </p:blipFill>
        <p:spPr>
          <a:xfrm>
            <a:off x="7588265" y="4227209"/>
            <a:ext cx="1209364" cy="10730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7611" y="4227209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Based on work lead as Co-Founder of the NASA Robotics Alliance Cadets Program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w/ Mark Leon, NASA AMES Director of Education</a:t>
            </a:r>
            <a:endParaRPr lang="en-US" sz="2400" b="1" dirty="0"/>
          </a:p>
        </p:txBody>
      </p:sp>
      <p:pic>
        <p:nvPicPr>
          <p:cNvPr id="12" name="Picture 4" descr="behavior_se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6816" y="1483340"/>
            <a:ext cx="2605516" cy="258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9469"/>
            <a:ext cx="7780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Gameplay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==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Unique Education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609600"/>
            <a:ext cx="567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Unique Elements in All Games (Not Clones)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990600"/>
            <a:ext cx="6042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Attractive to both Dedicated &amp; Casual Gamers</a:t>
            </a:r>
            <a:endParaRPr lang="en-US" sz="2400" b="1" dirty="0"/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  <p:pic>
        <p:nvPicPr>
          <p:cNvPr id="1026" name="Picture 4" descr="behavior_se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159" y="1467506"/>
            <a:ext cx="2605516" cy="258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 descr="genet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9452" y="1440390"/>
            <a:ext cx="2657626" cy="258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ASA_logo.jpg"/>
          <p:cNvPicPr>
            <a:picLocks noChangeAspect="1"/>
          </p:cNvPicPr>
          <p:nvPr/>
        </p:nvPicPr>
        <p:blipFill>
          <a:blip r:embed="rId5" cstate="print"/>
          <a:srcRect l="1332" t="1035" r="4119" b="1180"/>
          <a:stretch>
            <a:fillRect/>
          </a:stretch>
        </p:blipFill>
        <p:spPr>
          <a:xfrm>
            <a:off x="7588265" y="4227209"/>
            <a:ext cx="1209364" cy="10730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7611" y="4227209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Based on work lead as Co-Founder of the NASA Robotics Alliance Cadets Program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400" b="1" dirty="0" smtClean="0"/>
              <a:t>w/ Mark Leon, NASA AMES Director of Education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39486" y="5731959"/>
            <a:ext cx="5927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31 Technical Students on the Team + 5 Artists</a:t>
            </a:r>
          </a:p>
          <a:p>
            <a:r>
              <a:rPr lang="en-US" sz="2400" b="1" dirty="0" smtClean="0"/>
              <a:t>Total Code: ~150,000 lines</a:t>
            </a:r>
            <a:endParaRPr lang="en-US" sz="2400" b="1" dirty="0"/>
          </a:p>
        </p:txBody>
      </p:sp>
      <p:pic>
        <p:nvPicPr>
          <p:cNvPr id="13" name="Picture 2" descr="C:\Documents and Settings\drs44\My Documents\Cornell\M-EngProjects\CS_Sustainability\Flyer\cco_Quick_Strt_main_create.jpg"/>
          <p:cNvPicPr>
            <a:picLocks noChangeAspect="1" noChangeArrowheads="1"/>
          </p:cNvPicPr>
          <p:nvPr/>
        </p:nvPicPr>
        <p:blipFill>
          <a:blip r:embed="rId6" cstate="print"/>
          <a:srcRect b="22348"/>
          <a:stretch>
            <a:fillRect/>
          </a:stretch>
        </p:blipFill>
        <p:spPr bwMode="auto">
          <a:xfrm>
            <a:off x="7635665" y="5580188"/>
            <a:ext cx="1211214" cy="1038183"/>
          </a:xfrm>
          <a:prstGeom prst="rect">
            <a:avLst/>
          </a:prstGeom>
          <a:noFill/>
        </p:spPr>
      </p:pic>
      <p:pic>
        <p:nvPicPr>
          <p:cNvPr id="14" name="Picture 2" descr="C:\Documents and Settings\drs44\My Documents\Cornell\M-EngProjects\CS_Sustainability\Flyer\xna_logo.jpg"/>
          <p:cNvPicPr>
            <a:picLocks noChangeAspect="1" noChangeArrowheads="1"/>
          </p:cNvPicPr>
          <p:nvPr/>
        </p:nvPicPr>
        <p:blipFill>
          <a:blip r:embed="rId7" cstate="print"/>
          <a:srcRect l="3667" t="12549" r="8667" b="45098"/>
          <a:stretch>
            <a:fillRect/>
          </a:stretch>
        </p:blipFill>
        <p:spPr bwMode="auto">
          <a:xfrm>
            <a:off x="7175656" y="6406499"/>
            <a:ext cx="762000" cy="312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731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7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pic>
        <p:nvPicPr>
          <p:cNvPr id="3074" name="Picture 2" descr="C:\Users\drs44\Cornell2\SystemsEngineering\5100_DAVE\LecturePics\Misc\images-computerscience-mai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" y="761999"/>
            <a:ext cx="9136083" cy="64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0600" y="2362200"/>
            <a:ext cx="7195943" cy="193899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+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 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 </a:t>
            </a:r>
          </a:p>
        </p:txBody>
      </p:sp>
    </p:spTree>
    <p:extLst>
      <p:ext uri="{BB962C8B-B14F-4D97-AF65-F5344CB8AC3E}">
        <p14:creationId xmlns:p14="http://schemas.microsoft.com/office/powerpoint/2010/main" val="30161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7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  <p:pic>
        <p:nvPicPr>
          <p:cNvPr id="4098" name="Picture 2" descr="C:\Users\drs44\Cornell2\SystemsEngineering\5100_DAVE\LecturePics\TheMatrix\the-matri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511"/>
            <a:ext cx="9144000" cy="69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33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396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 is Great…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295400"/>
            <a:ext cx="8077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u="sng" dirty="0" smtClean="0"/>
              <a:t>The U.S. Bureau of Labor Statistics:</a:t>
            </a:r>
          </a:p>
          <a:p>
            <a:pPr marL="228600" indent="-228600"/>
            <a:r>
              <a:rPr lang="en-US" sz="2800" i="1" dirty="0" smtClean="0"/>
              <a:t>  "Computer software engineers, application" </a:t>
            </a:r>
            <a:r>
              <a:rPr lang="en-US" sz="2800" b="1" dirty="0" smtClean="0"/>
              <a:t>jobs are expected to grow by over 34% </a:t>
            </a:r>
            <a:r>
              <a:rPr lang="en-US" sz="2800" dirty="0" smtClean="0"/>
              <a:t>during 2008-2018.</a:t>
            </a:r>
            <a:r>
              <a:rPr lang="en-US" sz="2800" baseline="30000" dirty="0" smtClean="0"/>
              <a:t>[1]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5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800" u="sng" dirty="0" smtClean="0"/>
              <a:t>The Computer Research Association (CRA): </a:t>
            </a:r>
            <a:r>
              <a:rPr lang="en-US" sz="2800" dirty="0" smtClean="0"/>
              <a:t>Bachelor's computer science</a:t>
            </a:r>
            <a:r>
              <a:rPr lang="en-US" sz="2800" b="1" dirty="0" smtClean="0"/>
              <a:t> enrollment has decreased by approximately 40% </a:t>
            </a:r>
            <a:r>
              <a:rPr lang="en-US" sz="2800" dirty="0" smtClean="0"/>
              <a:t>since 2002.</a:t>
            </a:r>
            <a:r>
              <a:rPr lang="en-US" sz="2800" baseline="30000" dirty="0" smtClean="0"/>
              <a:t>[2]</a:t>
            </a:r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2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5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  <p:pic>
        <p:nvPicPr>
          <p:cNvPr id="4098" name="Picture 2" descr="C:\Users\drs44\Cornell2\SystemsEngineering\5100_DAVE\LecturePics\TheMatrix\the-matri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511"/>
            <a:ext cx="9144000" cy="69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rs44\Cornell2\SystemsEngineering\5100_DAVE\LecturePics\TheMatrix\MatrixPosterWindo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1397"/>
            <a:ext cx="8382000" cy="47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28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4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  <p:pic>
        <p:nvPicPr>
          <p:cNvPr id="4098" name="Picture 2" descr="C:\Users\drs44\Cornell2\SystemsEngineering\5100_DAVE\LecturePics\TheMatrix\the-matri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511"/>
            <a:ext cx="9144000" cy="69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rs44\Cornell2\SystemsEngineering\5100_DAVE\LecturePics\TheMatrix\MatrixPosterWindo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1397"/>
            <a:ext cx="8382000" cy="47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5080337"/>
            <a:ext cx="150073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err="1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Dev</a:t>
            </a:r>
            <a:endParaRPr lang="en-US" sz="6000" b="1" cap="all" dirty="0">
              <a:ln>
                <a:solidFill>
                  <a:srgbClr val="00B050"/>
                </a:solidFill>
              </a:ln>
              <a:solidFill>
                <a:srgbClr val="92D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5689431"/>
            <a:ext cx="167167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Test</a:t>
            </a:r>
            <a:endParaRPr lang="en-US" sz="6000" b="1" cap="all" dirty="0">
              <a:ln>
                <a:solidFill>
                  <a:srgbClr val="00B050"/>
                </a:solidFill>
              </a:ln>
              <a:solidFill>
                <a:srgbClr val="92D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1194137"/>
            <a:ext cx="1266693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PM</a:t>
            </a:r>
            <a:endParaRPr lang="en-US" sz="6000" b="1" cap="all" dirty="0">
              <a:ln>
                <a:solidFill>
                  <a:srgbClr val="00B050"/>
                </a:solidFill>
              </a:ln>
              <a:solidFill>
                <a:srgbClr val="92D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532518">
            <a:off x="196506" y="5452382"/>
            <a:ext cx="1457963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Art</a:t>
            </a:r>
            <a:endParaRPr lang="en-US" sz="6000" b="1" cap="all" dirty="0">
              <a:ln>
                <a:solidFill>
                  <a:srgbClr val="00B050"/>
                </a:solidFill>
              </a:ln>
              <a:solidFill>
                <a:srgbClr val="92D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83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3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2" name="Rectangle 1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recycle-symbol.jpg"/>
          <p:cNvPicPr>
            <a:picLocks noChangeAspect="1"/>
          </p:cNvPicPr>
          <p:nvPr/>
        </p:nvPicPr>
        <p:blipFill>
          <a:blip r:embed="rId4" cstate="print">
            <a:lum bright="38000" contrast="-56000"/>
          </a:blip>
          <a:stretch>
            <a:fillRect/>
          </a:stretch>
        </p:blipFill>
        <p:spPr>
          <a:xfrm>
            <a:off x="2362200" y="1752600"/>
            <a:ext cx="4114800" cy="411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1371600"/>
            <a:ext cx="185185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4572000"/>
            <a:ext cx="362073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Systems Leads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0" y="4640759"/>
            <a:ext cx="287726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56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4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1" name="Rectangle 10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recycle-symbol.jpg"/>
          <p:cNvPicPr>
            <a:picLocks noChangeAspect="1"/>
          </p:cNvPicPr>
          <p:nvPr/>
        </p:nvPicPr>
        <p:blipFill>
          <a:blip r:embed="rId4" cstate="print">
            <a:lum bright="38000" contrast="-56000"/>
          </a:blip>
          <a:stretch>
            <a:fillRect/>
          </a:stretch>
        </p:blipFill>
        <p:spPr>
          <a:xfrm>
            <a:off x="2362200" y="1752600"/>
            <a:ext cx="4114800" cy="411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1371600"/>
            <a:ext cx="185185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4572000"/>
            <a:ext cx="362073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Systems Leads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0" y="4640759"/>
            <a:ext cx="287726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410200"/>
            <a:ext cx="4043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Dev &amp;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570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3" name="Rectangle 12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recycle-symbol.jpg"/>
          <p:cNvPicPr>
            <a:picLocks noChangeAspect="1"/>
          </p:cNvPicPr>
          <p:nvPr/>
        </p:nvPicPr>
        <p:blipFill>
          <a:blip r:embed="rId4" cstate="print">
            <a:lum bright="38000" contrast="-56000"/>
          </a:blip>
          <a:stretch>
            <a:fillRect/>
          </a:stretch>
        </p:blipFill>
        <p:spPr>
          <a:xfrm>
            <a:off x="2362200" y="1752600"/>
            <a:ext cx="4114800" cy="411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1371600"/>
            <a:ext cx="185185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4572000"/>
            <a:ext cx="362073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Systems Leads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0" y="4640759"/>
            <a:ext cx="287726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410200"/>
            <a:ext cx="4043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Dev &amp;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805032"/>
            <a:ext cx="4729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SVN Code Repository Managers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Testing &amp; Bug Tracking /Verification Plans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29200" y="816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Load and Save (XML)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Editing</a:t>
            </a:r>
          </a:p>
        </p:txBody>
      </p:sp>
    </p:spTree>
    <p:extLst>
      <p:ext uri="{BB962C8B-B14F-4D97-AF65-F5344CB8AC3E}">
        <p14:creationId xmlns:p14="http://schemas.microsoft.com/office/powerpoint/2010/main" val="9936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7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4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4" name="Rectangle 13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recycle-symbol.jpg"/>
          <p:cNvPicPr>
            <a:picLocks noChangeAspect="1"/>
          </p:cNvPicPr>
          <p:nvPr/>
        </p:nvPicPr>
        <p:blipFill>
          <a:blip r:embed="rId4" cstate="print">
            <a:lum bright="38000" contrast="-56000"/>
          </a:blip>
          <a:stretch>
            <a:fillRect/>
          </a:stretch>
        </p:blipFill>
        <p:spPr>
          <a:xfrm>
            <a:off x="2362200" y="1752600"/>
            <a:ext cx="4114800" cy="411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1371600"/>
            <a:ext cx="185185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4572000"/>
            <a:ext cx="362073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Systems Leads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6800" y="5257800"/>
            <a:ext cx="42971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</a:t>
            </a:r>
            <a:r>
              <a:rPr lang="en-US" sz="2000" b="1" dirty="0"/>
              <a:t>Project Requirements &amp; Planning</a:t>
            </a:r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Dev. &amp;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External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" y="4640759"/>
            <a:ext cx="287726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410200"/>
            <a:ext cx="4043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Dev &amp;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805032"/>
            <a:ext cx="4729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SVN Code Repository Managers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Testing &amp; Bug Tracking /Verification Plans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9200" y="816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Load and Save (XML)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Editing</a:t>
            </a:r>
          </a:p>
        </p:txBody>
      </p:sp>
    </p:spTree>
    <p:extLst>
      <p:ext uri="{BB962C8B-B14F-4D97-AF65-F5344CB8AC3E}">
        <p14:creationId xmlns:p14="http://schemas.microsoft.com/office/powerpoint/2010/main" val="23298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5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5" name="Rectangle 14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recycle-symbol.jpg"/>
          <p:cNvPicPr>
            <a:picLocks noChangeAspect="1"/>
          </p:cNvPicPr>
          <p:nvPr/>
        </p:nvPicPr>
        <p:blipFill>
          <a:blip r:embed="rId4" cstate="print">
            <a:lum bright="38000" contrast="-56000"/>
          </a:blip>
          <a:stretch>
            <a:fillRect/>
          </a:stretch>
        </p:blipFill>
        <p:spPr>
          <a:xfrm>
            <a:off x="2362200" y="1752600"/>
            <a:ext cx="4114800" cy="411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1371600"/>
            <a:ext cx="185185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4572000"/>
            <a:ext cx="362073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Systems Leads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6800" y="5257800"/>
            <a:ext cx="42971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</a:t>
            </a:r>
            <a:r>
              <a:rPr lang="en-US" sz="2000" b="1" dirty="0"/>
              <a:t>Project Requirements &amp; Planning</a:t>
            </a:r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Dev. &amp;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External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" y="4640759"/>
            <a:ext cx="287726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410200"/>
            <a:ext cx="4043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Dev &amp;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29" name="TextBox 28"/>
          <p:cNvSpPr txBox="1"/>
          <p:nvPr/>
        </p:nvSpPr>
        <p:spPr>
          <a:xfrm rot="20700000">
            <a:off x="183327" y="4173430"/>
            <a:ext cx="1691489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Features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805032"/>
            <a:ext cx="4729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SVN Code Repository Managers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Testing &amp; Bug Tracking /Verification Plans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29200" y="816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Load and Save (XML)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Editing</a:t>
            </a:r>
          </a:p>
        </p:txBody>
      </p:sp>
    </p:spTree>
    <p:extLst>
      <p:ext uri="{BB962C8B-B14F-4D97-AF65-F5344CB8AC3E}">
        <p14:creationId xmlns:p14="http://schemas.microsoft.com/office/powerpoint/2010/main" val="31090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6" name="Rectangle 15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recycle-symbol.jpg"/>
          <p:cNvPicPr>
            <a:picLocks noChangeAspect="1"/>
          </p:cNvPicPr>
          <p:nvPr/>
        </p:nvPicPr>
        <p:blipFill>
          <a:blip r:embed="rId4" cstate="print">
            <a:lum bright="38000" contrast="-56000"/>
          </a:blip>
          <a:stretch>
            <a:fillRect/>
          </a:stretch>
        </p:blipFill>
        <p:spPr>
          <a:xfrm>
            <a:off x="2362200" y="1752600"/>
            <a:ext cx="4114800" cy="411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1371600"/>
            <a:ext cx="185185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4572000"/>
            <a:ext cx="362073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Systems Leads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6800" y="5257800"/>
            <a:ext cx="42971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</a:t>
            </a:r>
            <a:r>
              <a:rPr lang="en-US" sz="2000" b="1" dirty="0"/>
              <a:t>Project Requirements &amp; Planning</a:t>
            </a:r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Dev. &amp;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External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" y="4640759"/>
            <a:ext cx="287726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410200"/>
            <a:ext cx="4043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Dev &amp;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24" name="TextBox 23"/>
          <p:cNvSpPr txBox="1"/>
          <p:nvPr/>
        </p:nvSpPr>
        <p:spPr>
          <a:xfrm rot="20700000">
            <a:off x="1395562" y="1940327"/>
            <a:ext cx="2100255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Robustness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0700000">
            <a:off x="183327" y="4173430"/>
            <a:ext cx="1691489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Features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805032"/>
            <a:ext cx="4729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SVN Code Repository Managers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Testing &amp; Bug Tracking /Verification Plans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29200" y="816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Load and Save (XML)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Editing</a:t>
            </a:r>
          </a:p>
        </p:txBody>
      </p:sp>
    </p:spTree>
    <p:extLst>
      <p:ext uri="{BB962C8B-B14F-4D97-AF65-F5344CB8AC3E}">
        <p14:creationId xmlns:p14="http://schemas.microsoft.com/office/powerpoint/2010/main" val="86943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3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17" name="Rectangle 16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recycle-symbol.jpg"/>
          <p:cNvPicPr>
            <a:picLocks noChangeAspect="1"/>
          </p:cNvPicPr>
          <p:nvPr/>
        </p:nvPicPr>
        <p:blipFill>
          <a:blip r:embed="rId4" cstate="print">
            <a:lum bright="38000" contrast="-56000"/>
          </a:blip>
          <a:stretch>
            <a:fillRect/>
          </a:stretch>
        </p:blipFill>
        <p:spPr>
          <a:xfrm>
            <a:off x="2362200" y="1752600"/>
            <a:ext cx="4114800" cy="411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1371600"/>
            <a:ext cx="185185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4572000"/>
            <a:ext cx="362073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Systems Leads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6800" y="5257800"/>
            <a:ext cx="42971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</a:t>
            </a:r>
            <a:r>
              <a:rPr lang="en-US" sz="2000" b="1" dirty="0"/>
              <a:t>Project Requirements &amp; Planning</a:t>
            </a:r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Dev. &amp;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External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" y="4640759"/>
            <a:ext cx="287726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410200"/>
            <a:ext cx="4043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Dev &amp;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24" name="TextBox 23"/>
          <p:cNvSpPr txBox="1"/>
          <p:nvPr/>
        </p:nvSpPr>
        <p:spPr>
          <a:xfrm rot="20700000">
            <a:off x="1395562" y="1940327"/>
            <a:ext cx="2100255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Robustness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0700000">
            <a:off x="183327" y="4173430"/>
            <a:ext cx="1691489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Features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659766">
            <a:off x="6733132" y="4129572"/>
            <a:ext cx="1797287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Longevity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" y="805032"/>
            <a:ext cx="4729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SVN Code Repository Managers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Testing &amp; Bug Tracking /Verification Plans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29200" y="816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Load and Save (XML)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Editing</a:t>
            </a:r>
          </a:p>
        </p:txBody>
      </p:sp>
    </p:spTree>
    <p:extLst>
      <p:ext uri="{BB962C8B-B14F-4D97-AF65-F5344CB8AC3E}">
        <p14:creationId xmlns:p14="http://schemas.microsoft.com/office/powerpoint/2010/main" val="1745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2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34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26" name="Rectangle 25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recycle-symbol.jpg"/>
          <p:cNvPicPr>
            <a:picLocks noChangeAspect="1"/>
          </p:cNvPicPr>
          <p:nvPr/>
        </p:nvPicPr>
        <p:blipFill>
          <a:blip r:embed="rId4" cstate="print">
            <a:lum bright="38000" contrast="-56000"/>
          </a:blip>
          <a:stretch>
            <a:fillRect/>
          </a:stretch>
        </p:blipFill>
        <p:spPr>
          <a:xfrm>
            <a:off x="2362200" y="1752600"/>
            <a:ext cx="4114800" cy="411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1371600"/>
            <a:ext cx="185185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805032"/>
            <a:ext cx="4729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SVN Code Repository Managers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Testing &amp; Bug Tracking /Verification Plans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57800" y="4572000"/>
            <a:ext cx="362073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Systems Leads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6800" y="5257800"/>
            <a:ext cx="42971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Project Requirements &amp; Planning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Dev. &amp;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Review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External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" y="4640759"/>
            <a:ext cx="287726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Developers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5410200"/>
            <a:ext cx="4043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Dev &amp;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Architecture Implementation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Algorithm External Documentation</a:t>
            </a:r>
          </a:p>
        </p:txBody>
      </p:sp>
      <p:sp>
        <p:nvSpPr>
          <p:cNvPr id="24" name="TextBox 23"/>
          <p:cNvSpPr txBox="1"/>
          <p:nvPr/>
        </p:nvSpPr>
        <p:spPr>
          <a:xfrm rot="20700000">
            <a:off x="1395562" y="1940327"/>
            <a:ext cx="2100255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Robustness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29200" y="816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Load and Save (XML)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Internal Documentation Editing</a:t>
            </a:r>
          </a:p>
        </p:txBody>
      </p:sp>
      <p:sp>
        <p:nvSpPr>
          <p:cNvPr id="29" name="TextBox 28"/>
          <p:cNvSpPr txBox="1"/>
          <p:nvPr/>
        </p:nvSpPr>
        <p:spPr>
          <a:xfrm rot="20700000">
            <a:off x="183327" y="4173430"/>
            <a:ext cx="1691489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Features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659766">
            <a:off x="6733132" y="4129572"/>
            <a:ext cx="1797287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Longevity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1400" y="3147950"/>
            <a:ext cx="174284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Artists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449582">
            <a:off x="5274513" y="2987013"/>
            <a:ext cx="3135795" cy="461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Visual Experience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7675" y="35625"/>
            <a:ext cx="857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 Common Team Roles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744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396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 is Great…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295400"/>
            <a:ext cx="8077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u="sng" dirty="0" smtClean="0"/>
              <a:t>The U.S. Bureau of Labor Statistics:</a:t>
            </a:r>
          </a:p>
          <a:p>
            <a:pPr marL="228600" indent="-228600"/>
            <a:r>
              <a:rPr lang="en-US" sz="2800" i="1" dirty="0" smtClean="0"/>
              <a:t>  "Computer software engineers, application" </a:t>
            </a:r>
            <a:r>
              <a:rPr lang="en-US" sz="2800" b="1" dirty="0" smtClean="0"/>
              <a:t>jobs are expected to grow by over 34% </a:t>
            </a:r>
            <a:r>
              <a:rPr lang="en-US" sz="2800" dirty="0" smtClean="0"/>
              <a:t>during 2008-2018.</a:t>
            </a:r>
            <a:r>
              <a:rPr lang="en-US" sz="2800" baseline="30000" dirty="0" smtClean="0"/>
              <a:t>[1]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5400" dirty="0" smtClean="0"/>
          </a:p>
          <a:p>
            <a:pPr marL="228600" indent="-228600">
              <a:buFont typeface="Arial" pitchFamily="34" charset="0"/>
              <a:buChar char="•"/>
            </a:pPr>
            <a:r>
              <a:rPr lang="en-US" sz="2800" u="sng" dirty="0" smtClean="0"/>
              <a:t>The Computer Research Association (CRA): </a:t>
            </a:r>
            <a:r>
              <a:rPr lang="en-US" sz="2800" dirty="0" smtClean="0"/>
              <a:t>Bachelor's computer science</a:t>
            </a:r>
            <a:r>
              <a:rPr lang="en-US" sz="2800" b="1" dirty="0" smtClean="0"/>
              <a:t> enrollment has decreased by approximately 40% </a:t>
            </a:r>
            <a:r>
              <a:rPr lang="en-US" sz="2800" dirty="0" smtClean="0"/>
              <a:t>since 2002.</a:t>
            </a:r>
            <a:r>
              <a:rPr lang="en-US" sz="2800" baseline="30000" dirty="0" smtClean="0"/>
              <a:t>[2]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56388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/>
            <a:r>
              <a:rPr lang="en-US" dirty="0" smtClean="0"/>
              <a:t>More information: </a:t>
            </a:r>
          </a:p>
          <a:p>
            <a:pPr marL="685800" lvl="1" indent="-228600"/>
            <a:r>
              <a:rPr lang="en-US" dirty="0" smtClean="0"/>
              <a:t>   [1] </a:t>
            </a:r>
            <a:r>
              <a:rPr lang="en-US" u="sng" dirty="0" smtClean="0">
                <a:hlinkClick r:id="rId2"/>
              </a:rPr>
              <a:t>http://www.bls.gov/emp/ep_table_104.htm</a:t>
            </a:r>
            <a:endParaRPr lang="en-US" u="sng" dirty="0" smtClean="0"/>
          </a:p>
          <a:p>
            <a:pPr marL="685800" lvl="1" indent="-228600"/>
            <a:r>
              <a:rPr lang="en-US" dirty="0" smtClean="0"/>
              <a:t>   [2] Most clearly seen in CRA 2007-2008 </a:t>
            </a:r>
            <a:r>
              <a:rPr lang="en-US" dirty="0" err="1" smtClean="0"/>
              <a:t>Taulbee</a:t>
            </a:r>
            <a:r>
              <a:rPr lang="en-US" dirty="0" smtClean="0"/>
              <a:t> Survey, </a:t>
            </a:r>
          </a:p>
          <a:p>
            <a:pPr marL="685800" lvl="1" indent="-228600"/>
            <a:r>
              <a:rPr lang="en-US" dirty="0" smtClean="0"/>
              <a:t>         Page 11, Figure 7, published May 2009.</a:t>
            </a:r>
            <a:endParaRPr lang="en-US" dirty="0"/>
          </a:p>
        </p:txBody>
      </p:sp>
      <p:pic>
        <p:nvPicPr>
          <p:cNvPr id="7" name="Picture 3" descr="C:\Documents and Settings\drs44\Local Settings\Temporary Internet Files\Content.IE5\9G5E4HHN\MP900407521[1].jpg"/>
          <p:cNvPicPr>
            <a:picLocks noChangeAspect="1" noChangeArrowheads="1"/>
          </p:cNvPicPr>
          <p:nvPr/>
        </p:nvPicPr>
        <p:blipFill>
          <a:blip r:embed="rId3" cstate="print"/>
          <a:srcRect l="6411" r="77563" b="15385"/>
          <a:stretch>
            <a:fillRect/>
          </a:stretch>
        </p:blipFill>
        <p:spPr bwMode="auto">
          <a:xfrm>
            <a:off x="-1" y="0"/>
            <a:ext cx="1038225" cy="6861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75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3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5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61066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Waterfall</a:t>
            </a: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143000" y="2057400"/>
            <a:ext cx="1676400" cy="838200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en-US" sz="3200">
                <a:solidFill>
                  <a:schemeClr val="bg2"/>
                </a:solidFill>
              </a:rPr>
              <a:t>Define</a:t>
            </a: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2819400" y="3022600"/>
            <a:ext cx="1676400" cy="838200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en-US" sz="3200">
                <a:solidFill>
                  <a:schemeClr val="bg2"/>
                </a:solidFill>
              </a:rPr>
              <a:t>Design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4495800" y="3987800"/>
            <a:ext cx="1676400" cy="838200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en-US" sz="3200">
                <a:solidFill>
                  <a:schemeClr val="bg2"/>
                </a:solidFill>
              </a:rPr>
              <a:t>Build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6172200" y="4953000"/>
            <a:ext cx="1676400" cy="838200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en-US" sz="3200">
                <a:solidFill>
                  <a:schemeClr val="bg2"/>
                </a:solidFill>
              </a:rPr>
              <a:t>Test</a:t>
            </a:r>
          </a:p>
        </p:txBody>
      </p:sp>
      <p:grpSp>
        <p:nvGrpSpPr>
          <p:cNvPr id="52231" name="Group 27"/>
          <p:cNvGrpSpPr>
            <a:grpSpLocks/>
          </p:cNvGrpSpPr>
          <p:nvPr/>
        </p:nvGrpSpPr>
        <p:grpSpPr bwMode="auto">
          <a:xfrm>
            <a:off x="2514600" y="2070100"/>
            <a:ext cx="990600" cy="901700"/>
            <a:chOff x="3269" y="1348"/>
            <a:chExt cx="566" cy="472"/>
          </a:xfrm>
        </p:grpSpPr>
        <p:sp>
          <p:nvSpPr>
            <p:cNvPr id="52242" name="Freeform 20"/>
            <p:cNvSpPr>
              <a:spLocks/>
            </p:cNvSpPr>
            <p:nvPr/>
          </p:nvSpPr>
          <p:spPr bwMode="auto">
            <a:xfrm flipH="1">
              <a:off x="3269" y="1386"/>
              <a:ext cx="467" cy="434"/>
            </a:xfrm>
            <a:custGeom>
              <a:avLst/>
              <a:gdLst>
                <a:gd name="T0" fmla="*/ 424 w 935"/>
                <a:gd name="T1" fmla="*/ 18 h 869"/>
                <a:gd name="T2" fmla="*/ 382 w 935"/>
                <a:gd name="T3" fmla="*/ 98 h 869"/>
                <a:gd name="T4" fmla="*/ 366 w 935"/>
                <a:gd name="T5" fmla="*/ 722 h 869"/>
                <a:gd name="T6" fmla="*/ 309 w 935"/>
                <a:gd name="T7" fmla="*/ 798 h 869"/>
                <a:gd name="T8" fmla="*/ 223 w 935"/>
                <a:gd name="T9" fmla="*/ 839 h 869"/>
                <a:gd name="T10" fmla="*/ 136 w 935"/>
                <a:gd name="T11" fmla="*/ 836 h 869"/>
                <a:gd name="T12" fmla="*/ 72 w 935"/>
                <a:gd name="T13" fmla="*/ 798 h 869"/>
                <a:gd name="T14" fmla="*/ 32 w 935"/>
                <a:gd name="T15" fmla="*/ 732 h 869"/>
                <a:gd name="T16" fmla="*/ 28 w 935"/>
                <a:gd name="T17" fmla="*/ 662 h 869"/>
                <a:gd name="T18" fmla="*/ 53 w 935"/>
                <a:gd name="T19" fmla="*/ 609 h 869"/>
                <a:gd name="T20" fmla="*/ 102 w 935"/>
                <a:gd name="T21" fmla="*/ 573 h 869"/>
                <a:gd name="T22" fmla="*/ 157 w 935"/>
                <a:gd name="T23" fmla="*/ 564 h 869"/>
                <a:gd name="T24" fmla="*/ 201 w 935"/>
                <a:gd name="T25" fmla="*/ 579 h 869"/>
                <a:gd name="T26" fmla="*/ 242 w 935"/>
                <a:gd name="T27" fmla="*/ 641 h 869"/>
                <a:gd name="T28" fmla="*/ 223 w 935"/>
                <a:gd name="T29" fmla="*/ 711 h 869"/>
                <a:gd name="T30" fmla="*/ 164 w 935"/>
                <a:gd name="T31" fmla="*/ 733 h 869"/>
                <a:gd name="T32" fmla="*/ 138 w 935"/>
                <a:gd name="T33" fmla="*/ 724 h 869"/>
                <a:gd name="T34" fmla="*/ 114 w 935"/>
                <a:gd name="T35" fmla="*/ 688 h 869"/>
                <a:gd name="T36" fmla="*/ 126 w 935"/>
                <a:gd name="T37" fmla="*/ 647 h 869"/>
                <a:gd name="T38" fmla="*/ 168 w 935"/>
                <a:gd name="T39" fmla="*/ 636 h 869"/>
                <a:gd name="T40" fmla="*/ 181 w 935"/>
                <a:gd name="T41" fmla="*/ 681 h 869"/>
                <a:gd name="T42" fmla="*/ 150 w 935"/>
                <a:gd name="T43" fmla="*/ 679 h 869"/>
                <a:gd name="T44" fmla="*/ 141 w 935"/>
                <a:gd name="T45" fmla="*/ 660 h 869"/>
                <a:gd name="T46" fmla="*/ 123 w 935"/>
                <a:gd name="T47" fmla="*/ 672 h 869"/>
                <a:gd name="T48" fmla="*/ 136 w 935"/>
                <a:gd name="T49" fmla="*/ 701 h 869"/>
                <a:gd name="T50" fmla="*/ 174 w 935"/>
                <a:gd name="T51" fmla="*/ 712 h 869"/>
                <a:gd name="T52" fmla="*/ 210 w 935"/>
                <a:gd name="T53" fmla="*/ 684 h 869"/>
                <a:gd name="T54" fmla="*/ 204 w 935"/>
                <a:gd name="T55" fmla="*/ 634 h 869"/>
                <a:gd name="T56" fmla="*/ 156 w 935"/>
                <a:gd name="T57" fmla="*/ 609 h 869"/>
                <a:gd name="T58" fmla="*/ 99 w 935"/>
                <a:gd name="T59" fmla="*/ 639 h 869"/>
                <a:gd name="T60" fmla="*/ 93 w 935"/>
                <a:gd name="T61" fmla="*/ 708 h 869"/>
                <a:gd name="T62" fmla="*/ 132 w 935"/>
                <a:gd name="T63" fmla="*/ 749 h 869"/>
                <a:gd name="T64" fmla="*/ 170 w 935"/>
                <a:gd name="T65" fmla="*/ 758 h 869"/>
                <a:gd name="T66" fmla="*/ 253 w 935"/>
                <a:gd name="T67" fmla="*/ 715 h 869"/>
                <a:gd name="T68" fmla="*/ 268 w 935"/>
                <a:gd name="T69" fmla="*/ 635 h 869"/>
                <a:gd name="T70" fmla="*/ 242 w 935"/>
                <a:gd name="T71" fmla="*/ 582 h 869"/>
                <a:gd name="T72" fmla="*/ 195 w 935"/>
                <a:gd name="T73" fmla="*/ 548 h 869"/>
                <a:gd name="T74" fmla="*/ 133 w 935"/>
                <a:gd name="T75" fmla="*/ 539 h 869"/>
                <a:gd name="T76" fmla="*/ 66 w 935"/>
                <a:gd name="T77" fmla="*/ 563 h 869"/>
                <a:gd name="T78" fmla="*/ 17 w 935"/>
                <a:gd name="T79" fmla="*/ 617 h 869"/>
                <a:gd name="T80" fmla="*/ 0 w 935"/>
                <a:gd name="T81" fmla="*/ 686 h 869"/>
                <a:gd name="T82" fmla="*/ 21 w 935"/>
                <a:gd name="T83" fmla="*/ 772 h 869"/>
                <a:gd name="T84" fmla="*/ 81 w 935"/>
                <a:gd name="T85" fmla="*/ 838 h 869"/>
                <a:gd name="T86" fmla="*/ 164 w 935"/>
                <a:gd name="T87" fmla="*/ 868 h 869"/>
                <a:gd name="T88" fmla="*/ 270 w 935"/>
                <a:gd name="T89" fmla="*/ 852 h 869"/>
                <a:gd name="T90" fmla="*/ 355 w 935"/>
                <a:gd name="T91" fmla="*/ 787 h 869"/>
                <a:gd name="T92" fmla="*/ 402 w 935"/>
                <a:gd name="T93" fmla="*/ 688 h 869"/>
                <a:gd name="T94" fmla="*/ 413 w 935"/>
                <a:gd name="T95" fmla="*/ 71 h 869"/>
                <a:gd name="T96" fmla="*/ 464 w 935"/>
                <a:gd name="T97" fmla="*/ 28 h 869"/>
                <a:gd name="T98" fmla="*/ 932 w 935"/>
                <a:gd name="T99" fmla="*/ 23 h 869"/>
                <a:gd name="T100" fmla="*/ 927 w 935"/>
                <a:gd name="T101" fmla="*/ 1 h 8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35"/>
                <a:gd name="T154" fmla="*/ 0 h 869"/>
                <a:gd name="T155" fmla="*/ 935 w 935"/>
                <a:gd name="T156" fmla="*/ 869 h 8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35" h="869">
                  <a:moveTo>
                    <a:pt x="921" y="0"/>
                  </a:moveTo>
                  <a:lnTo>
                    <a:pt x="477" y="0"/>
                  </a:lnTo>
                  <a:lnTo>
                    <a:pt x="459" y="3"/>
                  </a:lnTo>
                  <a:lnTo>
                    <a:pt x="440" y="8"/>
                  </a:lnTo>
                  <a:lnTo>
                    <a:pt x="424" y="18"/>
                  </a:lnTo>
                  <a:lnTo>
                    <a:pt x="410" y="29"/>
                  </a:lnTo>
                  <a:lnTo>
                    <a:pt x="398" y="43"/>
                  </a:lnTo>
                  <a:lnTo>
                    <a:pt x="390" y="60"/>
                  </a:lnTo>
                  <a:lnTo>
                    <a:pt x="384" y="79"/>
                  </a:lnTo>
                  <a:lnTo>
                    <a:pt x="382" y="98"/>
                  </a:lnTo>
                  <a:lnTo>
                    <a:pt x="382" y="643"/>
                  </a:lnTo>
                  <a:lnTo>
                    <a:pt x="381" y="664"/>
                  </a:lnTo>
                  <a:lnTo>
                    <a:pt x="377" y="684"/>
                  </a:lnTo>
                  <a:lnTo>
                    <a:pt x="372" y="703"/>
                  </a:lnTo>
                  <a:lnTo>
                    <a:pt x="366" y="722"/>
                  </a:lnTo>
                  <a:lnTo>
                    <a:pt x="357" y="739"/>
                  </a:lnTo>
                  <a:lnTo>
                    <a:pt x="347" y="755"/>
                  </a:lnTo>
                  <a:lnTo>
                    <a:pt x="336" y="770"/>
                  </a:lnTo>
                  <a:lnTo>
                    <a:pt x="323" y="784"/>
                  </a:lnTo>
                  <a:lnTo>
                    <a:pt x="309" y="798"/>
                  </a:lnTo>
                  <a:lnTo>
                    <a:pt x="293" y="809"/>
                  </a:lnTo>
                  <a:lnTo>
                    <a:pt x="277" y="818"/>
                  </a:lnTo>
                  <a:lnTo>
                    <a:pt x="259" y="826"/>
                  </a:lnTo>
                  <a:lnTo>
                    <a:pt x="241" y="833"/>
                  </a:lnTo>
                  <a:lnTo>
                    <a:pt x="223" y="839"/>
                  </a:lnTo>
                  <a:lnTo>
                    <a:pt x="203" y="841"/>
                  </a:lnTo>
                  <a:lnTo>
                    <a:pt x="182" y="843"/>
                  </a:lnTo>
                  <a:lnTo>
                    <a:pt x="167" y="841"/>
                  </a:lnTo>
                  <a:lnTo>
                    <a:pt x="151" y="839"/>
                  </a:lnTo>
                  <a:lnTo>
                    <a:pt x="136" y="836"/>
                  </a:lnTo>
                  <a:lnTo>
                    <a:pt x="122" y="831"/>
                  </a:lnTo>
                  <a:lnTo>
                    <a:pt x="108" y="824"/>
                  </a:lnTo>
                  <a:lnTo>
                    <a:pt x="95" y="817"/>
                  </a:lnTo>
                  <a:lnTo>
                    <a:pt x="83" y="808"/>
                  </a:lnTo>
                  <a:lnTo>
                    <a:pt x="72" y="798"/>
                  </a:lnTo>
                  <a:lnTo>
                    <a:pt x="61" y="786"/>
                  </a:lnTo>
                  <a:lnTo>
                    <a:pt x="52" y="773"/>
                  </a:lnTo>
                  <a:lnTo>
                    <a:pt x="44" y="761"/>
                  </a:lnTo>
                  <a:lnTo>
                    <a:pt x="37" y="747"/>
                  </a:lnTo>
                  <a:lnTo>
                    <a:pt x="32" y="732"/>
                  </a:lnTo>
                  <a:lnTo>
                    <a:pt x="29" y="717"/>
                  </a:lnTo>
                  <a:lnTo>
                    <a:pt x="27" y="702"/>
                  </a:lnTo>
                  <a:lnTo>
                    <a:pt x="25" y="686"/>
                  </a:lnTo>
                  <a:lnTo>
                    <a:pt x="27" y="674"/>
                  </a:lnTo>
                  <a:lnTo>
                    <a:pt x="28" y="662"/>
                  </a:lnTo>
                  <a:lnTo>
                    <a:pt x="31" y="650"/>
                  </a:lnTo>
                  <a:lnTo>
                    <a:pt x="35" y="639"/>
                  </a:lnTo>
                  <a:lnTo>
                    <a:pt x="39" y="628"/>
                  </a:lnTo>
                  <a:lnTo>
                    <a:pt x="46" y="618"/>
                  </a:lnTo>
                  <a:lnTo>
                    <a:pt x="53" y="609"/>
                  </a:lnTo>
                  <a:lnTo>
                    <a:pt x="61" y="599"/>
                  </a:lnTo>
                  <a:lnTo>
                    <a:pt x="70" y="591"/>
                  </a:lnTo>
                  <a:lnTo>
                    <a:pt x="80" y="584"/>
                  </a:lnTo>
                  <a:lnTo>
                    <a:pt x="90" y="578"/>
                  </a:lnTo>
                  <a:lnTo>
                    <a:pt x="102" y="573"/>
                  </a:lnTo>
                  <a:lnTo>
                    <a:pt x="112" y="569"/>
                  </a:lnTo>
                  <a:lnTo>
                    <a:pt x="123" y="566"/>
                  </a:lnTo>
                  <a:lnTo>
                    <a:pt x="136" y="565"/>
                  </a:lnTo>
                  <a:lnTo>
                    <a:pt x="148" y="564"/>
                  </a:lnTo>
                  <a:lnTo>
                    <a:pt x="157" y="564"/>
                  </a:lnTo>
                  <a:lnTo>
                    <a:pt x="167" y="565"/>
                  </a:lnTo>
                  <a:lnTo>
                    <a:pt x="176" y="567"/>
                  </a:lnTo>
                  <a:lnTo>
                    <a:pt x="185" y="571"/>
                  </a:lnTo>
                  <a:lnTo>
                    <a:pt x="193" y="574"/>
                  </a:lnTo>
                  <a:lnTo>
                    <a:pt x="201" y="579"/>
                  </a:lnTo>
                  <a:lnTo>
                    <a:pt x="209" y="584"/>
                  </a:lnTo>
                  <a:lnTo>
                    <a:pt x="216" y="591"/>
                  </a:lnTo>
                  <a:lnTo>
                    <a:pt x="228" y="606"/>
                  </a:lnTo>
                  <a:lnTo>
                    <a:pt x="238" y="622"/>
                  </a:lnTo>
                  <a:lnTo>
                    <a:pt x="242" y="641"/>
                  </a:lnTo>
                  <a:lnTo>
                    <a:pt x="245" y="659"/>
                  </a:lnTo>
                  <a:lnTo>
                    <a:pt x="243" y="674"/>
                  </a:lnTo>
                  <a:lnTo>
                    <a:pt x="239" y="688"/>
                  </a:lnTo>
                  <a:lnTo>
                    <a:pt x="232" y="701"/>
                  </a:lnTo>
                  <a:lnTo>
                    <a:pt x="223" y="711"/>
                  </a:lnTo>
                  <a:lnTo>
                    <a:pt x="211" y="720"/>
                  </a:lnTo>
                  <a:lnTo>
                    <a:pt x="198" y="727"/>
                  </a:lnTo>
                  <a:lnTo>
                    <a:pt x="185" y="732"/>
                  </a:lnTo>
                  <a:lnTo>
                    <a:pt x="170" y="733"/>
                  </a:lnTo>
                  <a:lnTo>
                    <a:pt x="164" y="733"/>
                  </a:lnTo>
                  <a:lnTo>
                    <a:pt x="158" y="732"/>
                  </a:lnTo>
                  <a:lnTo>
                    <a:pt x="153" y="731"/>
                  </a:lnTo>
                  <a:lnTo>
                    <a:pt x="149" y="728"/>
                  </a:lnTo>
                  <a:lnTo>
                    <a:pt x="143" y="726"/>
                  </a:lnTo>
                  <a:lnTo>
                    <a:pt x="138" y="724"/>
                  </a:lnTo>
                  <a:lnTo>
                    <a:pt x="135" y="720"/>
                  </a:lnTo>
                  <a:lnTo>
                    <a:pt x="130" y="717"/>
                  </a:lnTo>
                  <a:lnTo>
                    <a:pt x="122" y="708"/>
                  </a:lnTo>
                  <a:lnTo>
                    <a:pt x="118" y="698"/>
                  </a:lnTo>
                  <a:lnTo>
                    <a:pt x="114" y="688"/>
                  </a:lnTo>
                  <a:lnTo>
                    <a:pt x="113" y="677"/>
                  </a:lnTo>
                  <a:lnTo>
                    <a:pt x="114" y="669"/>
                  </a:lnTo>
                  <a:lnTo>
                    <a:pt x="117" y="660"/>
                  </a:lnTo>
                  <a:lnTo>
                    <a:pt x="120" y="654"/>
                  </a:lnTo>
                  <a:lnTo>
                    <a:pt x="126" y="647"/>
                  </a:lnTo>
                  <a:lnTo>
                    <a:pt x="133" y="641"/>
                  </a:lnTo>
                  <a:lnTo>
                    <a:pt x="140" y="637"/>
                  </a:lnTo>
                  <a:lnTo>
                    <a:pt x="148" y="635"/>
                  </a:lnTo>
                  <a:lnTo>
                    <a:pt x="156" y="634"/>
                  </a:lnTo>
                  <a:lnTo>
                    <a:pt x="168" y="636"/>
                  </a:lnTo>
                  <a:lnTo>
                    <a:pt x="179" y="643"/>
                  </a:lnTo>
                  <a:lnTo>
                    <a:pt x="186" y="652"/>
                  </a:lnTo>
                  <a:lnTo>
                    <a:pt x="188" y="665"/>
                  </a:lnTo>
                  <a:lnTo>
                    <a:pt x="186" y="674"/>
                  </a:lnTo>
                  <a:lnTo>
                    <a:pt x="181" y="681"/>
                  </a:lnTo>
                  <a:lnTo>
                    <a:pt x="174" y="686"/>
                  </a:lnTo>
                  <a:lnTo>
                    <a:pt x="165" y="688"/>
                  </a:lnTo>
                  <a:lnTo>
                    <a:pt x="158" y="687"/>
                  </a:lnTo>
                  <a:lnTo>
                    <a:pt x="153" y="684"/>
                  </a:lnTo>
                  <a:lnTo>
                    <a:pt x="150" y="679"/>
                  </a:lnTo>
                  <a:lnTo>
                    <a:pt x="149" y="672"/>
                  </a:lnTo>
                  <a:lnTo>
                    <a:pt x="148" y="667"/>
                  </a:lnTo>
                  <a:lnTo>
                    <a:pt x="145" y="663"/>
                  </a:lnTo>
                  <a:lnTo>
                    <a:pt x="141" y="660"/>
                  </a:lnTo>
                  <a:lnTo>
                    <a:pt x="136" y="659"/>
                  </a:lnTo>
                  <a:lnTo>
                    <a:pt x="132" y="660"/>
                  </a:lnTo>
                  <a:lnTo>
                    <a:pt x="127" y="663"/>
                  </a:lnTo>
                  <a:lnTo>
                    <a:pt x="125" y="667"/>
                  </a:lnTo>
                  <a:lnTo>
                    <a:pt x="123" y="672"/>
                  </a:lnTo>
                  <a:lnTo>
                    <a:pt x="125" y="680"/>
                  </a:lnTo>
                  <a:lnTo>
                    <a:pt x="127" y="688"/>
                  </a:lnTo>
                  <a:lnTo>
                    <a:pt x="130" y="695"/>
                  </a:lnTo>
                  <a:lnTo>
                    <a:pt x="136" y="701"/>
                  </a:lnTo>
                  <a:lnTo>
                    <a:pt x="142" y="707"/>
                  </a:lnTo>
                  <a:lnTo>
                    <a:pt x="149" y="710"/>
                  </a:lnTo>
                  <a:lnTo>
                    <a:pt x="157" y="712"/>
                  </a:lnTo>
                  <a:lnTo>
                    <a:pt x="165" y="713"/>
                  </a:lnTo>
                  <a:lnTo>
                    <a:pt x="174" y="712"/>
                  </a:lnTo>
                  <a:lnTo>
                    <a:pt x="183" y="710"/>
                  </a:lnTo>
                  <a:lnTo>
                    <a:pt x="191" y="705"/>
                  </a:lnTo>
                  <a:lnTo>
                    <a:pt x="200" y="700"/>
                  </a:lnTo>
                  <a:lnTo>
                    <a:pt x="205" y="692"/>
                  </a:lnTo>
                  <a:lnTo>
                    <a:pt x="210" y="684"/>
                  </a:lnTo>
                  <a:lnTo>
                    <a:pt x="212" y="674"/>
                  </a:lnTo>
                  <a:lnTo>
                    <a:pt x="213" y="665"/>
                  </a:lnTo>
                  <a:lnTo>
                    <a:pt x="212" y="654"/>
                  </a:lnTo>
                  <a:lnTo>
                    <a:pt x="209" y="643"/>
                  </a:lnTo>
                  <a:lnTo>
                    <a:pt x="204" y="634"/>
                  </a:lnTo>
                  <a:lnTo>
                    <a:pt x="197" y="625"/>
                  </a:lnTo>
                  <a:lnTo>
                    <a:pt x="188" y="618"/>
                  </a:lnTo>
                  <a:lnTo>
                    <a:pt x="179" y="613"/>
                  </a:lnTo>
                  <a:lnTo>
                    <a:pt x="167" y="610"/>
                  </a:lnTo>
                  <a:lnTo>
                    <a:pt x="156" y="609"/>
                  </a:lnTo>
                  <a:lnTo>
                    <a:pt x="142" y="610"/>
                  </a:lnTo>
                  <a:lnTo>
                    <a:pt x="129" y="614"/>
                  </a:lnTo>
                  <a:lnTo>
                    <a:pt x="118" y="620"/>
                  </a:lnTo>
                  <a:lnTo>
                    <a:pt x="108" y="628"/>
                  </a:lnTo>
                  <a:lnTo>
                    <a:pt x="99" y="639"/>
                  </a:lnTo>
                  <a:lnTo>
                    <a:pt x="93" y="650"/>
                  </a:lnTo>
                  <a:lnTo>
                    <a:pt x="89" y="663"/>
                  </a:lnTo>
                  <a:lnTo>
                    <a:pt x="88" y="677"/>
                  </a:lnTo>
                  <a:lnTo>
                    <a:pt x="89" y="693"/>
                  </a:lnTo>
                  <a:lnTo>
                    <a:pt x="93" y="708"/>
                  </a:lnTo>
                  <a:lnTo>
                    <a:pt x="102" y="722"/>
                  </a:lnTo>
                  <a:lnTo>
                    <a:pt x="112" y="734"/>
                  </a:lnTo>
                  <a:lnTo>
                    <a:pt x="118" y="740"/>
                  </a:lnTo>
                  <a:lnTo>
                    <a:pt x="125" y="745"/>
                  </a:lnTo>
                  <a:lnTo>
                    <a:pt x="132" y="749"/>
                  </a:lnTo>
                  <a:lnTo>
                    <a:pt x="138" y="753"/>
                  </a:lnTo>
                  <a:lnTo>
                    <a:pt x="145" y="755"/>
                  </a:lnTo>
                  <a:lnTo>
                    <a:pt x="153" y="757"/>
                  </a:lnTo>
                  <a:lnTo>
                    <a:pt x="162" y="758"/>
                  </a:lnTo>
                  <a:lnTo>
                    <a:pt x="170" y="758"/>
                  </a:lnTo>
                  <a:lnTo>
                    <a:pt x="190" y="756"/>
                  </a:lnTo>
                  <a:lnTo>
                    <a:pt x="209" y="750"/>
                  </a:lnTo>
                  <a:lnTo>
                    <a:pt x="226" y="741"/>
                  </a:lnTo>
                  <a:lnTo>
                    <a:pt x="241" y="730"/>
                  </a:lnTo>
                  <a:lnTo>
                    <a:pt x="253" y="715"/>
                  </a:lnTo>
                  <a:lnTo>
                    <a:pt x="262" y="698"/>
                  </a:lnTo>
                  <a:lnTo>
                    <a:pt x="268" y="679"/>
                  </a:lnTo>
                  <a:lnTo>
                    <a:pt x="270" y="659"/>
                  </a:lnTo>
                  <a:lnTo>
                    <a:pt x="269" y="648"/>
                  </a:lnTo>
                  <a:lnTo>
                    <a:pt x="268" y="635"/>
                  </a:lnTo>
                  <a:lnTo>
                    <a:pt x="264" y="624"/>
                  </a:lnTo>
                  <a:lnTo>
                    <a:pt x="261" y="612"/>
                  </a:lnTo>
                  <a:lnTo>
                    <a:pt x="256" y="602"/>
                  </a:lnTo>
                  <a:lnTo>
                    <a:pt x="249" y="591"/>
                  </a:lnTo>
                  <a:lnTo>
                    <a:pt x="242" y="582"/>
                  </a:lnTo>
                  <a:lnTo>
                    <a:pt x="234" y="573"/>
                  </a:lnTo>
                  <a:lnTo>
                    <a:pt x="225" y="565"/>
                  </a:lnTo>
                  <a:lnTo>
                    <a:pt x="216" y="558"/>
                  </a:lnTo>
                  <a:lnTo>
                    <a:pt x="205" y="552"/>
                  </a:lnTo>
                  <a:lnTo>
                    <a:pt x="195" y="548"/>
                  </a:lnTo>
                  <a:lnTo>
                    <a:pt x="183" y="543"/>
                  </a:lnTo>
                  <a:lnTo>
                    <a:pt x="172" y="541"/>
                  </a:lnTo>
                  <a:lnTo>
                    <a:pt x="160" y="539"/>
                  </a:lnTo>
                  <a:lnTo>
                    <a:pt x="148" y="538"/>
                  </a:lnTo>
                  <a:lnTo>
                    <a:pt x="133" y="539"/>
                  </a:lnTo>
                  <a:lnTo>
                    <a:pt x="119" y="541"/>
                  </a:lnTo>
                  <a:lnTo>
                    <a:pt x="105" y="544"/>
                  </a:lnTo>
                  <a:lnTo>
                    <a:pt x="91" y="549"/>
                  </a:lnTo>
                  <a:lnTo>
                    <a:pt x="79" y="556"/>
                  </a:lnTo>
                  <a:lnTo>
                    <a:pt x="66" y="563"/>
                  </a:lnTo>
                  <a:lnTo>
                    <a:pt x="54" y="572"/>
                  </a:lnTo>
                  <a:lnTo>
                    <a:pt x="43" y="581"/>
                  </a:lnTo>
                  <a:lnTo>
                    <a:pt x="34" y="592"/>
                  </a:lnTo>
                  <a:lnTo>
                    <a:pt x="24" y="604"/>
                  </a:lnTo>
                  <a:lnTo>
                    <a:pt x="17" y="617"/>
                  </a:lnTo>
                  <a:lnTo>
                    <a:pt x="12" y="629"/>
                  </a:lnTo>
                  <a:lnTo>
                    <a:pt x="6" y="643"/>
                  </a:lnTo>
                  <a:lnTo>
                    <a:pt x="2" y="657"/>
                  </a:lnTo>
                  <a:lnTo>
                    <a:pt x="1" y="671"/>
                  </a:lnTo>
                  <a:lnTo>
                    <a:pt x="0" y="686"/>
                  </a:lnTo>
                  <a:lnTo>
                    <a:pt x="1" y="704"/>
                  </a:lnTo>
                  <a:lnTo>
                    <a:pt x="4" y="722"/>
                  </a:lnTo>
                  <a:lnTo>
                    <a:pt x="8" y="739"/>
                  </a:lnTo>
                  <a:lnTo>
                    <a:pt x="14" y="756"/>
                  </a:lnTo>
                  <a:lnTo>
                    <a:pt x="21" y="772"/>
                  </a:lnTo>
                  <a:lnTo>
                    <a:pt x="30" y="787"/>
                  </a:lnTo>
                  <a:lnTo>
                    <a:pt x="40" y="801"/>
                  </a:lnTo>
                  <a:lnTo>
                    <a:pt x="53" y="815"/>
                  </a:lnTo>
                  <a:lnTo>
                    <a:pt x="67" y="828"/>
                  </a:lnTo>
                  <a:lnTo>
                    <a:pt x="81" y="838"/>
                  </a:lnTo>
                  <a:lnTo>
                    <a:pt x="97" y="847"/>
                  </a:lnTo>
                  <a:lnTo>
                    <a:pt x="113" y="855"/>
                  </a:lnTo>
                  <a:lnTo>
                    <a:pt x="129" y="861"/>
                  </a:lnTo>
                  <a:lnTo>
                    <a:pt x="147" y="866"/>
                  </a:lnTo>
                  <a:lnTo>
                    <a:pt x="164" y="868"/>
                  </a:lnTo>
                  <a:lnTo>
                    <a:pt x="182" y="869"/>
                  </a:lnTo>
                  <a:lnTo>
                    <a:pt x="205" y="868"/>
                  </a:lnTo>
                  <a:lnTo>
                    <a:pt x="227" y="864"/>
                  </a:lnTo>
                  <a:lnTo>
                    <a:pt x="249" y="859"/>
                  </a:lnTo>
                  <a:lnTo>
                    <a:pt x="270" y="852"/>
                  </a:lnTo>
                  <a:lnTo>
                    <a:pt x="289" y="841"/>
                  </a:lnTo>
                  <a:lnTo>
                    <a:pt x="308" y="830"/>
                  </a:lnTo>
                  <a:lnTo>
                    <a:pt x="325" y="817"/>
                  </a:lnTo>
                  <a:lnTo>
                    <a:pt x="341" y="802"/>
                  </a:lnTo>
                  <a:lnTo>
                    <a:pt x="355" y="787"/>
                  </a:lnTo>
                  <a:lnTo>
                    <a:pt x="369" y="769"/>
                  </a:lnTo>
                  <a:lnTo>
                    <a:pt x="379" y="750"/>
                  </a:lnTo>
                  <a:lnTo>
                    <a:pt x="390" y="731"/>
                  </a:lnTo>
                  <a:lnTo>
                    <a:pt x="397" y="710"/>
                  </a:lnTo>
                  <a:lnTo>
                    <a:pt x="402" y="688"/>
                  </a:lnTo>
                  <a:lnTo>
                    <a:pt x="406" y="666"/>
                  </a:lnTo>
                  <a:lnTo>
                    <a:pt x="407" y="643"/>
                  </a:lnTo>
                  <a:lnTo>
                    <a:pt x="407" y="98"/>
                  </a:lnTo>
                  <a:lnTo>
                    <a:pt x="408" y="83"/>
                  </a:lnTo>
                  <a:lnTo>
                    <a:pt x="413" y="71"/>
                  </a:lnTo>
                  <a:lnTo>
                    <a:pt x="419" y="58"/>
                  </a:lnTo>
                  <a:lnTo>
                    <a:pt x="428" y="48"/>
                  </a:lnTo>
                  <a:lnTo>
                    <a:pt x="438" y="38"/>
                  </a:lnTo>
                  <a:lnTo>
                    <a:pt x="450" y="33"/>
                  </a:lnTo>
                  <a:lnTo>
                    <a:pt x="464" y="28"/>
                  </a:lnTo>
                  <a:lnTo>
                    <a:pt x="477" y="27"/>
                  </a:lnTo>
                  <a:lnTo>
                    <a:pt x="921" y="27"/>
                  </a:lnTo>
                  <a:lnTo>
                    <a:pt x="927" y="26"/>
                  </a:lnTo>
                  <a:lnTo>
                    <a:pt x="932" y="23"/>
                  </a:lnTo>
                  <a:lnTo>
                    <a:pt x="934" y="19"/>
                  </a:lnTo>
                  <a:lnTo>
                    <a:pt x="935" y="13"/>
                  </a:lnTo>
                  <a:lnTo>
                    <a:pt x="934" y="8"/>
                  </a:lnTo>
                  <a:lnTo>
                    <a:pt x="932" y="4"/>
                  </a:lnTo>
                  <a:lnTo>
                    <a:pt x="927" y="1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3" name="Freeform 21"/>
            <p:cNvSpPr>
              <a:spLocks/>
            </p:cNvSpPr>
            <p:nvPr/>
          </p:nvSpPr>
          <p:spPr bwMode="auto">
            <a:xfrm flipH="1">
              <a:off x="3269" y="1405"/>
              <a:ext cx="256" cy="329"/>
            </a:xfrm>
            <a:custGeom>
              <a:avLst/>
              <a:gdLst>
                <a:gd name="T0" fmla="*/ 77 w 512"/>
                <a:gd name="T1" fmla="*/ 3 h 659"/>
                <a:gd name="T2" fmla="*/ 28 w 512"/>
                <a:gd name="T3" fmla="*/ 29 h 659"/>
                <a:gd name="T4" fmla="*/ 2 w 512"/>
                <a:gd name="T5" fmla="*/ 79 h 659"/>
                <a:gd name="T6" fmla="*/ 2 w 512"/>
                <a:gd name="T7" fmla="*/ 565 h 659"/>
                <a:gd name="T8" fmla="*/ 35 w 512"/>
                <a:gd name="T9" fmla="*/ 625 h 659"/>
                <a:gd name="T10" fmla="*/ 95 w 512"/>
                <a:gd name="T11" fmla="*/ 657 h 659"/>
                <a:gd name="T12" fmla="*/ 156 w 512"/>
                <a:gd name="T13" fmla="*/ 651 h 659"/>
                <a:gd name="T14" fmla="*/ 198 w 512"/>
                <a:gd name="T15" fmla="*/ 617 h 659"/>
                <a:gd name="T16" fmla="*/ 216 w 512"/>
                <a:gd name="T17" fmla="*/ 561 h 659"/>
                <a:gd name="T18" fmla="*/ 202 w 512"/>
                <a:gd name="T19" fmla="*/ 516 h 659"/>
                <a:gd name="T20" fmla="*/ 166 w 512"/>
                <a:gd name="T21" fmla="*/ 488 h 659"/>
                <a:gd name="T22" fmla="*/ 121 w 512"/>
                <a:gd name="T23" fmla="*/ 482 h 659"/>
                <a:gd name="T24" fmla="*/ 88 w 512"/>
                <a:gd name="T25" fmla="*/ 500 h 659"/>
                <a:gd name="T26" fmla="*/ 69 w 512"/>
                <a:gd name="T27" fmla="*/ 535 h 659"/>
                <a:gd name="T28" fmla="*/ 73 w 512"/>
                <a:gd name="T29" fmla="*/ 571 h 659"/>
                <a:gd name="T30" fmla="*/ 94 w 512"/>
                <a:gd name="T31" fmla="*/ 595 h 659"/>
                <a:gd name="T32" fmla="*/ 125 w 512"/>
                <a:gd name="T33" fmla="*/ 604 h 659"/>
                <a:gd name="T34" fmla="*/ 151 w 512"/>
                <a:gd name="T35" fmla="*/ 596 h 659"/>
                <a:gd name="T36" fmla="*/ 168 w 512"/>
                <a:gd name="T37" fmla="*/ 575 h 659"/>
                <a:gd name="T38" fmla="*/ 171 w 512"/>
                <a:gd name="T39" fmla="*/ 549 h 659"/>
                <a:gd name="T40" fmla="*/ 160 w 512"/>
                <a:gd name="T41" fmla="*/ 528 h 659"/>
                <a:gd name="T42" fmla="*/ 140 w 512"/>
                <a:gd name="T43" fmla="*/ 518 h 659"/>
                <a:gd name="T44" fmla="*/ 127 w 512"/>
                <a:gd name="T45" fmla="*/ 518 h 659"/>
                <a:gd name="T46" fmla="*/ 119 w 512"/>
                <a:gd name="T47" fmla="*/ 529 h 659"/>
                <a:gd name="T48" fmla="*/ 127 w 512"/>
                <a:gd name="T49" fmla="*/ 541 h 659"/>
                <a:gd name="T50" fmla="*/ 137 w 512"/>
                <a:gd name="T51" fmla="*/ 543 h 659"/>
                <a:gd name="T52" fmla="*/ 147 w 512"/>
                <a:gd name="T53" fmla="*/ 557 h 659"/>
                <a:gd name="T54" fmla="*/ 133 w 512"/>
                <a:gd name="T55" fmla="*/ 578 h 659"/>
                <a:gd name="T56" fmla="*/ 103 w 512"/>
                <a:gd name="T57" fmla="*/ 569 h 659"/>
                <a:gd name="T58" fmla="*/ 95 w 512"/>
                <a:gd name="T59" fmla="*/ 541 h 659"/>
                <a:gd name="T60" fmla="*/ 106 w 512"/>
                <a:gd name="T61" fmla="*/ 519 h 659"/>
                <a:gd name="T62" fmla="*/ 127 w 512"/>
                <a:gd name="T63" fmla="*/ 508 h 659"/>
                <a:gd name="T64" fmla="*/ 156 w 512"/>
                <a:gd name="T65" fmla="*/ 512 h 659"/>
                <a:gd name="T66" fmla="*/ 181 w 512"/>
                <a:gd name="T67" fmla="*/ 531 h 659"/>
                <a:gd name="T68" fmla="*/ 190 w 512"/>
                <a:gd name="T69" fmla="*/ 561 h 659"/>
                <a:gd name="T70" fmla="*/ 178 w 512"/>
                <a:gd name="T71" fmla="*/ 602 h 659"/>
                <a:gd name="T72" fmla="*/ 147 w 512"/>
                <a:gd name="T73" fmla="*/ 628 h 659"/>
                <a:gd name="T74" fmla="*/ 99 w 512"/>
                <a:gd name="T75" fmla="*/ 632 h 659"/>
                <a:gd name="T76" fmla="*/ 53 w 512"/>
                <a:gd name="T77" fmla="*/ 606 h 659"/>
                <a:gd name="T78" fmla="*/ 28 w 512"/>
                <a:gd name="T79" fmla="*/ 559 h 659"/>
                <a:gd name="T80" fmla="*/ 27 w 512"/>
                <a:gd name="T81" fmla="*/ 83 h 659"/>
                <a:gd name="T82" fmla="*/ 46 w 512"/>
                <a:gd name="T83" fmla="*/ 46 h 659"/>
                <a:gd name="T84" fmla="*/ 82 w 512"/>
                <a:gd name="T85" fmla="*/ 27 h 659"/>
                <a:gd name="T86" fmla="*/ 498 w 512"/>
                <a:gd name="T87" fmla="*/ 26 h 659"/>
                <a:gd name="T88" fmla="*/ 511 w 512"/>
                <a:gd name="T89" fmla="*/ 18 h 659"/>
                <a:gd name="T90" fmla="*/ 509 w 512"/>
                <a:gd name="T91" fmla="*/ 4 h 659"/>
                <a:gd name="T92" fmla="*/ 498 w 512"/>
                <a:gd name="T93" fmla="*/ 0 h 6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12"/>
                <a:gd name="T142" fmla="*/ 0 h 659"/>
                <a:gd name="T143" fmla="*/ 512 w 512"/>
                <a:gd name="T144" fmla="*/ 659 h 6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12" h="659">
                  <a:moveTo>
                    <a:pt x="498" y="0"/>
                  </a:moveTo>
                  <a:lnTo>
                    <a:pt x="97" y="0"/>
                  </a:lnTo>
                  <a:lnTo>
                    <a:pt x="77" y="3"/>
                  </a:lnTo>
                  <a:lnTo>
                    <a:pt x="59" y="8"/>
                  </a:lnTo>
                  <a:lnTo>
                    <a:pt x="43" y="18"/>
                  </a:lnTo>
                  <a:lnTo>
                    <a:pt x="28" y="29"/>
                  </a:lnTo>
                  <a:lnTo>
                    <a:pt x="16" y="43"/>
                  </a:lnTo>
                  <a:lnTo>
                    <a:pt x="8" y="60"/>
                  </a:lnTo>
                  <a:lnTo>
                    <a:pt x="2" y="79"/>
                  </a:lnTo>
                  <a:lnTo>
                    <a:pt x="0" y="98"/>
                  </a:lnTo>
                  <a:lnTo>
                    <a:pt x="0" y="541"/>
                  </a:lnTo>
                  <a:lnTo>
                    <a:pt x="2" y="565"/>
                  </a:lnTo>
                  <a:lnTo>
                    <a:pt x="9" y="587"/>
                  </a:lnTo>
                  <a:lnTo>
                    <a:pt x="21" y="607"/>
                  </a:lnTo>
                  <a:lnTo>
                    <a:pt x="35" y="625"/>
                  </a:lnTo>
                  <a:lnTo>
                    <a:pt x="52" y="639"/>
                  </a:lnTo>
                  <a:lnTo>
                    <a:pt x="72" y="650"/>
                  </a:lnTo>
                  <a:lnTo>
                    <a:pt x="95" y="657"/>
                  </a:lnTo>
                  <a:lnTo>
                    <a:pt x="118" y="659"/>
                  </a:lnTo>
                  <a:lnTo>
                    <a:pt x="137" y="657"/>
                  </a:lnTo>
                  <a:lnTo>
                    <a:pt x="156" y="651"/>
                  </a:lnTo>
                  <a:lnTo>
                    <a:pt x="173" y="642"/>
                  </a:lnTo>
                  <a:lnTo>
                    <a:pt x="187" y="631"/>
                  </a:lnTo>
                  <a:lnTo>
                    <a:pt x="198" y="617"/>
                  </a:lnTo>
                  <a:lnTo>
                    <a:pt x="208" y="599"/>
                  </a:lnTo>
                  <a:lnTo>
                    <a:pt x="213" y="581"/>
                  </a:lnTo>
                  <a:lnTo>
                    <a:pt x="216" y="561"/>
                  </a:lnTo>
                  <a:lnTo>
                    <a:pt x="215" y="545"/>
                  </a:lnTo>
                  <a:lnTo>
                    <a:pt x="210" y="530"/>
                  </a:lnTo>
                  <a:lnTo>
                    <a:pt x="202" y="516"/>
                  </a:lnTo>
                  <a:lnTo>
                    <a:pt x="193" y="505"/>
                  </a:lnTo>
                  <a:lnTo>
                    <a:pt x="180" y="495"/>
                  </a:lnTo>
                  <a:lnTo>
                    <a:pt x="166" y="488"/>
                  </a:lnTo>
                  <a:lnTo>
                    <a:pt x="151" y="482"/>
                  </a:lnTo>
                  <a:lnTo>
                    <a:pt x="135" y="481"/>
                  </a:lnTo>
                  <a:lnTo>
                    <a:pt x="121" y="482"/>
                  </a:lnTo>
                  <a:lnTo>
                    <a:pt x="109" y="487"/>
                  </a:lnTo>
                  <a:lnTo>
                    <a:pt x="98" y="492"/>
                  </a:lnTo>
                  <a:lnTo>
                    <a:pt x="88" y="500"/>
                  </a:lnTo>
                  <a:lnTo>
                    <a:pt x="80" y="511"/>
                  </a:lnTo>
                  <a:lnTo>
                    <a:pt x="74" y="522"/>
                  </a:lnTo>
                  <a:lnTo>
                    <a:pt x="69" y="535"/>
                  </a:lnTo>
                  <a:lnTo>
                    <a:pt x="68" y="549"/>
                  </a:lnTo>
                  <a:lnTo>
                    <a:pt x="69" y="560"/>
                  </a:lnTo>
                  <a:lnTo>
                    <a:pt x="73" y="571"/>
                  </a:lnTo>
                  <a:lnTo>
                    <a:pt x="77" y="580"/>
                  </a:lnTo>
                  <a:lnTo>
                    <a:pt x="84" y="588"/>
                  </a:lnTo>
                  <a:lnTo>
                    <a:pt x="94" y="595"/>
                  </a:lnTo>
                  <a:lnTo>
                    <a:pt x="103" y="599"/>
                  </a:lnTo>
                  <a:lnTo>
                    <a:pt x="113" y="603"/>
                  </a:lnTo>
                  <a:lnTo>
                    <a:pt x="125" y="604"/>
                  </a:lnTo>
                  <a:lnTo>
                    <a:pt x="134" y="603"/>
                  </a:lnTo>
                  <a:lnTo>
                    <a:pt x="143" y="601"/>
                  </a:lnTo>
                  <a:lnTo>
                    <a:pt x="151" y="596"/>
                  </a:lnTo>
                  <a:lnTo>
                    <a:pt x="158" y="590"/>
                  </a:lnTo>
                  <a:lnTo>
                    <a:pt x="164" y="583"/>
                  </a:lnTo>
                  <a:lnTo>
                    <a:pt x="168" y="575"/>
                  </a:lnTo>
                  <a:lnTo>
                    <a:pt x="171" y="566"/>
                  </a:lnTo>
                  <a:lnTo>
                    <a:pt x="172" y="557"/>
                  </a:lnTo>
                  <a:lnTo>
                    <a:pt x="171" y="549"/>
                  </a:lnTo>
                  <a:lnTo>
                    <a:pt x="168" y="542"/>
                  </a:lnTo>
                  <a:lnTo>
                    <a:pt x="165" y="535"/>
                  </a:lnTo>
                  <a:lnTo>
                    <a:pt x="160" y="528"/>
                  </a:lnTo>
                  <a:lnTo>
                    <a:pt x="153" y="523"/>
                  </a:lnTo>
                  <a:lnTo>
                    <a:pt x="147" y="520"/>
                  </a:lnTo>
                  <a:lnTo>
                    <a:pt x="140" y="518"/>
                  </a:lnTo>
                  <a:lnTo>
                    <a:pt x="132" y="516"/>
                  </a:lnTo>
                  <a:lnTo>
                    <a:pt x="127" y="518"/>
                  </a:lnTo>
                  <a:lnTo>
                    <a:pt x="122" y="520"/>
                  </a:lnTo>
                  <a:lnTo>
                    <a:pt x="120" y="525"/>
                  </a:lnTo>
                  <a:lnTo>
                    <a:pt x="119" y="529"/>
                  </a:lnTo>
                  <a:lnTo>
                    <a:pt x="120" y="534"/>
                  </a:lnTo>
                  <a:lnTo>
                    <a:pt x="122" y="538"/>
                  </a:lnTo>
                  <a:lnTo>
                    <a:pt x="127" y="541"/>
                  </a:lnTo>
                  <a:lnTo>
                    <a:pt x="132" y="542"/>
                  </a:lnTo>
                  <a:lnTo>
                    <a:pt x="137" y="543"/>
                  </a:lnTo>
                  <a:lnTo>
                    <a:pt x="142" y="546"/>
                  </a:lnTo>
                  <a:lnTo>
                    <a:pt x="145" y="551"/>
                  </a:lnTo>
                  <a:lnTo>
                    <a:pt x="147" y="557"/>
                  </a:lnTo>
                  <a:lnTo>
                    <a:pt x="144" y="566"/>
                  </a:lnTo>
                  <a:lnTo>
                    <a:pt x="140" y="573"/>
                  </a:lnTo>
                  <a:lnTo>
                    <a:pt x="133" y="578"/>
                  </a:lnTo>
                  <a:lnTo>
                    <a:pt x="125" y="579"/>
                  </a:lnTo>
                  <a:lnTo>
                    <a:pt x="112" y="576"/>
                  </a:lnTo>
                  <a:lnTo>
                    <a:pt x="103" y="569"/>
                  </a:lnTo>
                  <a:lnTo>
                    <a:pt x="96" y="560"/>
                  </a:lnTo>
                  <a:lnTo>
                    <a:pt x="94" y="549"/>
                  </a:lnTo>
                  <a:lnTo>
                    <a:pt x="95" y="541"/>
                  </a:lnTo>
                  <a:lnTo>
                    <a:pt x="97" y="533"/>
                  </a:lnTo>
                  <a:lnTo>
                    <a:pt x="100" y="526"/>
                  </a:lnTo>
                  <a:lnTo>
                    <a:pt x="106" y="519"/>
                  </a:lnTo>
                  <a:lnTo>
                    <a:pt x="112" y="514"/>
                  </a:lnTo>
                  <a:lnTo>
                    <a:pt x="119" y="511"/>
                  </a:lnTo>
                  <a:lnTo>
                    <a:pt x="127" y="508"/>
                  </a:lnTo>
                  <a:lnTo>
                    <a:pt x="135" y="507"/>
                  </a:lnTo>
                  <a:lnTo>
                    <a:pt x="147" y="508"/>
                  </a:lnTo>
                  <a:lnTo>
                    <a:pt x="156" y="512"/>
                  </a:lnTo>
                  <a:lnTo>
                    <a:pt x="166" y="516"/>
                  </a:lnTo>
                  <a:lnTo>
                    <a:pt x="174" y="523"/>
                  </a:lnTo>
                  <a:lnTo>
                    <a:pt x="181" y="531"/>
                  </a:lnTo>
                  <a:lnTo>
                    <a:pt x="186" y="541"/>
                  </a:lnTo>
                  <a:lnTo>
                    <a:pt x="189" y="551"/>
                  </a:lnTo>
                  <a:lnTo>
                    <a:pt x="190" y="561"/>
                  </a:lnTo>
                  <a:lnTo>
                    <a:pt x="189" y="576"/>
                  </a:lnTo>
                  <a:lnTo>
                    <a:pt x="185" y="590"/>
                  </a:lnTo>
                  <a:lnTo>
                    <a:pt x="178" y="602"/>
                  </a:lnTo>
                  <a:lnTo>
                    <a:pt x="170" y="613"/>
                  </a:lnTo>
                  <a:lnTo>
                    <a:pt x="158" y="621"/>
                  </a:lnTo>
                  <a:lnTo>
                    <a:pt x="147" y="628"/>
                  </a:lnTo>
                  <a:lnTo>
                    <a:pt x="133" y="633"/>
                  </a:lnTo>
                  <a:lnTo>
                    <a:pt x="118" y="634"/>
                  </a:lnTo>
                  <a:lnTo>
                    <a:pt x="99" y="632"/>
                  </a:lnTo>
                  <a:lnTo>
                    <a:pt x="82" y="627"/>
                  </a:lnTo>
                  <a:lnTo>
                    <a:pt x="66" y="618"/>
                  </a:lnTo>
                  <a:lnTo>
                    <a:pt x="53" y="606"/>
                  </a:lnTo>
                  <a:lnTo>
                    <a:pt x="42" y="593"/>
                  </a:lnTo>
                  <a:lnTo>
                    <a:pt x="32" y="576"/>
                  </a:lnTo>
                  <a:lnTo>
                    <a:pt x="28" y="559"/>
                  </a:lnTo>
                  <a:lnTo>
                    <a:pt x="26" y="541"/>
                  </a:lnTo>
                  <a:lnTo>
                    <a:pt x="26" y="98"/>
                  </a:lnTo>
                  <a:lnTo>
                    <a:pt x="27" y="83"/>
                  </a:lnTo>
                  <a:lnTo>
                    <a:pt x="31" y="69"/>
                  </a:lnTo>
                  <a:lnTo>
                    <a:pt x="37" y="58"/>
                  </a:lnTo>
                  <a:lnTo>
                    <a:pt x="46" y="46"/>
                  </a:lnTo>
                  <a:lnTo>
                    <a:pt x="57" y="38"/>
                  </a:lnTo>
                  <a:lnTo>
                    <a:pt x="69" y="31"/>
                  </a:lnTo>
                  <a:lnTo>
                    <a:pt x="82" y="27"/>
                  </a:lnTo>
                  <a:lnTo>
                    <a:pt x="97" y="26"/>
                  </a:lnTo>
                  <a:lnTo>
                    <a:pt x="498" y="26"/>
                  </a:lnTo>
                  <a:lnTo>
                    <a:pt x="504" y="25"/>
                  </a:lnTo>
                  <a:lnTo>
                    <a:pt x="509" y="22"/>
                  </a:lnTo>
                  <a:lnTo>
                    <a:pt x="511" y="18"/>
                  </a:lnTo>
                  <a:lnTo>
                    <a:pt x="512" y="13"/>
                  </a:lnTo>
                  <a:lnTo>
                    <a:pt x="511" y="8"/>
                  </a:lnTo>
                  <a:lnTo>
                    <a:pt x="509" y="4"/>
                  </a:lnTo>
                  <a:lnTo>
                    <a:pt x="504" y="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4" name="Freeform 22"/>
            <p:cNvSpPr>
              <a:spLocks/>
            </p:cNvSpPr>
            <p:nvPr/>
          </p:nvSpPr>
          <p:spPr bwMode="auto">
            <a:xfrm flipH="1">
              <a:off x="3269" y="1367"/>
              <a:ext cx="566" cy="368"/>
            </a:xfrm>
            <a:custGeom>
              <a:avLst/>
              <a:gdLst>
                <a:gd name="T0" fmla="*/ 614 w 1132"/>
                <a:gd name="T1" fmla="*/ 3 h 735"/>
                <a:gd name="T2" fmla="*/ 566 w 1132"/>
                <a:gd name="T3" fmla="*/ 29 h 735"/>
                <a:gd name="T4" fmla="*/ 539 w 1132"/>
                <a:gd name="T5" fmla="*/ 79 h 735"/>
                <a:gd name="T6" fmla="*/ 536 w 1132"/>
                <a:gd name="T7" fmla="*/ 462 h 735"/>
                <a:gd name="T8" fmla="*/ 516 w 1132"/>
                <a:gd name="T9" fmla="*/ 498 h 735"/>
                <a:gd name="T10" fmla="*/ 481 w 1132"/>
                <a:gd name="T11" fmla="*/ 518 h 735"/>
                <a:gd name="T12" fmla="*/ 96 w 1132"/>
                <a:gd name="T13" fmla="*/ 521 h 735"/>
                <a:gd name="T14" fmla="*/ 36 w 1132"/>
                <a:gd name="T15" fmla="*/ 553 h 735"/>
                <a:gd name="T16" fmla="*/ 2 w 1132"/>
                <a:gd name="T17" fmla="*/ 613 h 735"/>
                <a:gd name="T18" fmla="*/ 8 w 1132"/>
                <a:gd name="T19" fmla="*/ 676 h 735"/>
                <a:gd name="T20" fmla="*/ 43 w 1132"/>
                <a:gd name="T21" fmla="*/ 718 h 735"/>
                <a:gd name="T22" fmla="*/ 98 w 1132"/>
                <a:gd name="T23" fmla="*/ 735 h 735"/>
                <a:gd name="T24" fmla="*/ 143 w 1132"/>
                <a:gd name="T25" fmla="*/ 722 h 735"/>
                <a:gd name="T26" fmla="*/ 173 w 1132"/>
                <a:gd name="T27" fmla="*/ 686 h 735"/>
                <a:gd name="T28" fmla="*/ 178 w 1132"/>
                <a:gd name="T29" fmla="*/ 641 h 735"/>
                <a:gd name="T30" fmla="*/ 159 w 1132"/>
                <a:gd name="T31" fmla="*/ 608 h 735"/>
                <a:gd name="T32" fmla="*/ 126 w 1132"/>
                <a:gd name="T33" fmla="*/ 589 h 735"/>
                <a:gd name="T34" fmla="*/ 90 w 1132"/>
                <a:gd name="T35" fmla="*/ 593 h 735"/>
                <a:gd name="T36" fmla="*/ 65 w 1132"/>
                <a:gd name="T37" fmla="*/ 612 h 735"/>
                <a:gd name="T38" fmla="*/ 55 w 1132"/>
                <a:gd name="T39" fmla="*/ 643 h 735"/>
                <a:gd name="T40" fmla="*/ 63 w 1132"/>
                <a:gd name="T41" fmla="*/ 670 h 735"/>
                <a:gd name="T42" fmla="*/ 84 w 1132"/>
                <a:gd name="T43" fmla="*/ 688 h 735"/>
                <a:gd name="T44" fmla="*/ 111 w 1132"/>
                <a:gd name="T45" fmla="*/ 691 h 735"/>
                <a:gd name="T46" fmla="*/ 131 w 1132"/>
                <a:gd name="T47" fmla="*/ 679 h 735"/>
                <a:gd name="T48" fmla="*/ 142 w 1132"/>
                <a:gd name="T49" fmla="*/ 658 h 735"/>
                <a:gd name="T50" fmla="*/ 142 w 1132"/>
                <a:gd name="T51" fmla="*/ 646 h 735"/>
                <a:gd name="T52" fmla="*/ 130 w 1132"/>
                <a:gd name="T53" fmla="*/ 638 h 735"/>
                <a:gd name="T54" fmla="*/ 119 w 1132"/>
                <a:gd name="T55" fmla="*/ 646 h 735"/>
                <a:gd name="T56" fmla="*/ 116 w 1132"/>
                <a:gd name="T57" fmla="*/ 656 h 735"/>
                <a:gd name="T58" fmla="*/ 103 w 1132"/>
                <a:gd name="T59" fmla="*/ 665 h 735"/>
                <a:gd name="T60" fmla="*/ 83 w 1132"/>
                <a:gd name="T61" fmla="*/ 653 h 735"/>
                <a:gd name="T62" fmla="*/ 90 w 1132"/>
                <a:gd name="T63" fmla="*/ 623 h 735"/>
                <a:gd name="T64" fmla="*/ 120 w 1132"/>
                <a:gd name="T65" fmla="*/ 615 h 735"/>
                <a:gd name="T66" fmla="*/ 142 w 1132"/>
                <a:gd name="T67" fmla="*/ 625 h 735"/>
                <a:gd name="T68" fmla="*/ 152 w 1132"/>
                <a:gd name="T69" fmla="*/ 647 h 735"/>
                <a:gd name="T70" fmla="*/ 149 w 1132"/>
                <a:gd name="T71" fmla="*/ 676 h 735"/>
                <a:gd name="T72" fmla="*/ 129 w 1132"/>
                <a:gd name="T73" fmla="*/ 700 h 735"/>
                <a:gd name="T74" fmla="*/ 98 w 1132"/>
                <a:gd name="T75" fmla="*/ 709 h 735"/>
                <a:gd name="T76" fmla="*/ 58 w 1132"/>
                <a:gd name="T77" fmla="*/ 696 h 735"/>
                <a:gd name="T78" fmla="*/ 32 w 1132"/>
                <a:gd name="T79" fmla="*/ 665 h 735"/>
                <a:gd name="T80" fmla="*/ 29 w 1132"/>
                <a:gd name="T81" fmla="*/ 619 h 735"/>
                <a:gd name="T82" fmla="*/ 54 w 1132"/>
                <a:gd name="T83" fmla="*/ 572 h 735"/>
                <a:gd name="T84" fmla="*/ 101 w 1132"/>
                <a:gd name="T85" fmla="*/ 547 h 735"/>
                <a:gd name="T86" fmla="*/ 486 w 1132"/>
                <a:gd name="T87" fmla="*/ 542 h 735"/>
                <a:gd name="T88" fmla="*/ 535 w 1132"/>
                <a:gd name="T89" fmla="*/ 515 h 735"/>
                <a:gd name="T90" fmla="*/ 561 w 1132"/>
                <a:gd name="T91" fmla="*/ 467 h 735"/>
                <a:gd name="T92" fmla="*/ 565 w 1132"/>
                <a:gd name="T93" fmla="*/ 83 h 735"/>
                <a:gd name="T94" fmla="*/ 584 w 1132"/>
                <a:gd name="T95" fmla="*/ 47 h 735"/>
                <a:gd name="T96" fmla="*/ 620 w 1132"/>
                <a:gd name="T97" fmla="*/ 27 h 735"/>
                <a:gd name="T98" fmla="*/ 1118 w 1132"/>
                <a:gd name="T99" fmla="*/ 26 h 735"/>
                <a:gd name="T100" fmla="*/ 1131 w 1132"/>
                <a:gd name="T101" fmla="*/ 18 h 735"/>
                <a:gd name="T102" fmla="*/ 1129 w 1132"/>
                <a:gd name="T103" fmla="*/ 4 h 735"/>
                <a:gd name="T104" fmla="*/ 1118 w 1132"/>
                <a:gd name="T105" fmla="*/ 0 h 7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32"/>
                <a:gd name="T160" fmla="*/ 0 h 735"/>
                <a:gd name="T161" fmla="*/ 1132 w 1132"/>
                <a:gd name="T162" fmla="*/ 735 h 7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32" h="735">
                  <a:moveTo>
                    <a:pt x="1118" y="0"/>
                  </a:moveTo>
                  <a:lnTo>
                    <a:pt x="634" y="0"/>
                  </a:lnTo>
                  <a:lnTo>
                    <a:pt x="614" y="3"/>
                  </a:lnTo>
                  <a:lnTo>
                    <a:pt x="596" y="8"/>
                  </a:lnTo>
                  <a:lnTo>
                    <a:pt x="580" y="18"/>
                  </a:lnTo>
                  <a:lnTo>
                    <a:pt x="566" y="29"/>
                  </a:lnTo>
                  <a:lnTo>
                    <a:pt x="553" y="43"/>
                  </a:lnTo>
                  <a:lnTo>
                    <a:pt x="545" y="60"/>
                  </a:lnTo>
                  <a:lnTo>
                    <a:pt x="539" y="79"/>
                  </a:lnTo>
                  <a:lnTo>
                    <a:pt x="537" y="98"/>
                  </a:lnTo>
                  <a:lnTo>
                    <a:pt x="537" y="449"/>
                  </a:lnTo>
                  <a:lnTo>
                    <a:pt x="536" y="462"/>
                  </a:lnTo>
                  <a:lnTo>
                    <a:pt x="531" y="475"/>
                  </a:lnTo>
                  <a:lnTo>
                    <a:pt x="526" y="488"/>
                  </a:lnTo>
                  <a:lnTo>
                    <a:pt x="516" y="498"/>
                  </a:lnTo>
                  <a:lnTo>
                    <a:pt x="506" y="506"/>
                  </a:lnTo>
                  <a:lnTo>
                    <a:pt x="495" y="513"/>
                  </a:lnTo>
                  <a:lnTo>
                    <a:pt x="481" y="518"/>
                  </a:lnTo>
                  <a:lnTo>
                    <a:pt x="467" y="519"/>
                  </a:lnTo>
                  <a:lnTo>
                    <a:pt x="120" y="519"/>
                  </a:lnTo>
                  <a:lnTo>
                    <a:pt x="96" y="521"/>
                  </a:lnTo>
                  <a:lnTo>
                    <a:pt x="74" y="528"/>
                  </a:lnTo>
                  <a:lnTo>
                    <a:pt x="53" y="540"/>
                  </a:lnTo>
                  <a:lnTo>
                    <a:pt x="36" y="553"/>
                  </a:lnTo>
                  <a:lnTo>
                    <a:pt x="21" y="571"/>
                  </a:lnTo>
                  <a:lnTo>
                    <a:pt x="9" y="591"/>
                  </a:lnTo>
                  <a:lnTo>
                    <a:pt x="2" y="613"/>
                  </a:lnTo>
                  <a:lnTo>
                    <a:pt x="0" y="638"/>
                  </a:lnTo>
                  <a:lnTo>
                    <a:pt x="2" y="657"/>
                  </a:lnTo>
                  <a:lnTo>
                    <a:pt x="8" y="676"/>
                  </a:lnTo>
                  <a:lnTo>
                    <a:pt x="17" y="693"/>
                  </a:lnTo>
                  <a:lnTo>
                    <a:pt x="29" y="707"/>
                  </a:lnTo>
                  <a:lnTo>
                    <a:pt x="43" y="718"/>
                  </a:lnTo>
                  <a:lnTo>
                    <a:pt x="60" y="727"/>
                  </a:lnTo>
                  <a:lnTo>
                    <a:pt x="78" y="733"/>
                  </a:lnTo>
                  <a:lnTo>
                    <a:pt x="98" y="735"/>
                  </a:lnTo>
                  <a:lnTo>
                    <a:pt x="114" y="734"/>
                  </a:lnTo>
                  <a:lnTo>
                    <a:pt x="129" y="729"/>
                  </a:lnTo>
                  <a:lnTo>
                    <a:pt x="143" y="722"/>
                  </a:lnTo>
                  <a:lnTo>
                    <a:pt x="156" y="711"/>
                  </a:lnTo>
                  <a:lnTo>
                    <a:pt x="165" y="700"/>
                  </a:lnTo>
                  <a:lnTo>
                    <a:pt x="173" y="686"/>
                  </a:lnTo>
                  <a:lnTo>
                    <a:pt x="178" y="671"/>
                  </a:lnTo>
                  <a:lnTo>
                    <a:pt x="179" y="655"/>
                  </a:lnTo>
                  <a:lnTo>
                    <a:pt x="178" y="641"/>
                  </a:lnTo>
                  <a:lnTo>
                    <a:pt x="173" y="628"/>
                  </a:lnTo>
                  <a:lnTo>
                    <a:pt x="167" y="618"/>
                  </a:lnTo>
                  <a:lnTo>
                    <a:pt x="159" y="608"/>
                  </a:lnTo>
                  <a:lnTo>
                    <a:pt x="149" y="600"/>
                  </a:lnTo>
                  <a:lnTo>
                    <a:pt x="138" y="594"/>
                  </a:lnTo>
                  <a:lnTo>
                    <a:pt x="126" y="589"/>
                  </a:lnTo>
                  <a:lnTo>
                    <a:pt x="112" y="588"/>
                  </a:lnTo>
                  <a:lnTo>
                    <a:pt x="100" y="589"/>
                  </a:lnTo>
                  <a:lnTo>
                    <a:pt x="90" y="593"/>
                  </a:lnTo>
                  <a:lnTo>
                    <a:pt x="81" y="597"/>
                  </a:lnTo>
                  <a:lnTo>
                    <a:pt x="71" y="604"/>
                  </a:lnTo>
                  <a:lnTo>
                    <a:pt x="65" y="612"/>
                  </a:lnTo>
                  <a:lnTo>
                    <a:pt x="60" y="621"/>
                  </a:lnTo>
                  <a:lnTo>
                    <a:pt x="56" y="632"/>
                  </a:lnTo>
                  <a:lnTo>
                    <a:pt x="55" y="643"/>
                  </a:lnTo>
                  <a:lnTo>
                    <a:pt x="56" y="653"/>
                  </a:lnTo>
                  <a:lnTo>
                    <a:pt x="59" y="662"/>
                  </a:lnTo>
                  <a:lnTo>
                    <a:pt x="63" y="670"/>
                  </a:lnTo>
                  <a:lnTo>
                    <a:pt x="69" y="678"/>
                  </a:lnTo>
                  <a:lnTo>
                    <a:pt x="76" y="684"/>
                  </a:lnTo>
                  <a:lnTo>
                    <a:pt x="84" y="688"/>
                  </a:lnTo>
                  <a:lnTo>
                    <a:pt x="93" y="691"/>
                  </a:lnTo>
                  <a:lnTo>
                    <a:pt x="103" y="692"/>
                  </a:lnTo>
                  <a:lnTo>
                    <a:pt x="111" y="691"/>
                  </a:lnTo>
                  <a:lnTo>
                    <a:pt x="119" y="688"/>
                  </a:lnTo>
                  <a:lnTo>
                    <a:pt x="126" y="685"/>
                  </a:lnTo>
                  <a:lnTo>
                    <a:pt x="131" y="679"/>
                  </a:lnTo>
                  <a:lnTo>
                    <a:pt x="136" y="673"/>
                  </a:lnTo>
                  <a:lnTo>
                    <a:pt x="139" y="666"/>
                  </a:lnTo>
                  <a:lnTo>
                    <a:pt x="142" y="658"/>
                  </a:lnTo>
                  <a:lnTo>
                    <a:pt x="143" y="650"/>
                  </a:lnTo>
                  <a:lnTo>
                    <a:pt x="142" y="646"/>
                  </a:lnTo>
                  <a:lnTo>
                    <a:pt x="139" y="641"/>
                  </a:lnTo>
                  <a:lnTo>
                    <a:pt x="136" y="639"/>
                  </a:lnTo>
                  <a:lnTo>
                    <a:pt x="130" y="638"/>
                  </a:lnTo>
                  <a:lnTo>
                    <a:pt x="126" y="639"/>
                  </a:lnTo>
                  <a:lnTo>
                    <a:pt x="121" y="641"/>
                  </a:lnTo>
                  <a:lnTo>
                    <a:pt x="119" y="646"/>
                  </a:lnTo>
                  <a:lnTo>
                    <a:pt x="118" y="650"/>
                  </a:lnTo>
                  <a:lnTo>
                    <a:pt x="116" y="656"/>
                  </a:lnTo>
                  <a:lnTo>
                    <a:pt x="113" y="661"/>
                  </a:lnTo>
                  <a:lnTo>
                    <a:pt x="108" y="664"/>
                  </a:lnTo>
                  <a:lnTo>
                    <a:pt x="103" y="665"/>
                  </a:lnTo>
                  <a:lnTo>
                    <a:pt x="95" y="664"/>
                  </a:lnTo>
                  <a:lnTo>
                    <a:pt x="88" y="659"/>
                  </a:lnTo>
                  <a:lnTo>
                    <a:pt x="83" y="653"/>
                  </a:lnTo>
                  <a:lnTo>
                    <a:pt x="81" y="643"/>
                  </a:lnTo>
                  <a:lnTo>
                    <a:pt x="83" y="632"/>
                  </a:lnTo>
                  <a:lnTo>
                    <a:pt x="90" y="623"/>
                  </a:lnTo>
                  <a:lnTo>
                    <a:pt x="99" y="616"/>
                  </a:lnTo>
                  <a:lnTo>
                    <a:pt x="112" y="613"/>
                  </a:lnTo>
                  <a:lnTo>
                    <a:pt x="120" y="615"/>
                  </a:lnTo>
                  <a:lnTo>
                    <a:pt x="128" y="617"/>
                  </a:lnTo>
                  <a:lnTo>
                    <a:pt x="135" y="620"/>
                  </a:lnTo>
                  <a:lnTo>
                    <a:pt x="142" y="625"/>
                  </a:lnTo>
                  <a:lnTo>
                    <a:pt x="146" y="632"/>
                  </a:lnTo>
                  <a:lnTo>
                    <a:pt x="150" y="639"/>
                  </a:lnTo>
                  <a:lnTo>
                    <a:pt x="152" y="647"/>
                  </a:lnTo>
                  <a:lnTo>
                    <a:pt x="153" y="655"/>
                  </a:lnTo>
                  <a:lnTo>
                    <a:pt x="152" y="665"/>
                  </a:lnTo>
                  <a:lnTo>
                    <a:pt x="149" y="676"/>
                  </a:lnTo>
                  <a:lnTo>
                    <a:pt x="144" y="685"/>
                  </a:lnTo>
                  <a:lnTo>
                    <a:pt x="137" y="693"/>
                  </a:lnTo>
                  <a:lnTo>
                    <a:pt x="129" y="700"/>
                  </a:lnTo>
                  <a:lnTo>
                    <a:pt x="119" y="704"/>
                  </a:lnTo>
                  <a:lnTo>
                    <a:pt x="110" y="708"/>
                  </a:lnTo>
                  <a:lnTo>
                    <a:pt x="98" y="709"/>
                  </a:lnTo>
                  <a:lnTo>
                    <a:pt x="84" y="708"/>
                  </a:lnTo>
                  <a:lnTo>
                    <a:pt x="70" y="703"/>
                  </a:lnTo>
                  <a:lnTo>
                    <a:pt x="58" y="696"/>
                  </a:lnTo>
                  <a:lnTo>
                    <a:pt x="47" y="688"/>
                  </a:lnTo>
                  <a:lnTo>
                    <a:pt x="39" y="678"/>
                  </a:lnTo>
                  <a:lnTo>
                    <a:pt x="32" y="665"/>
                  </a:lnTo>
                  <a:lnTo>
                    <a:pt x="28" y="651"/>
                  </a:lnTo>
                  <a:lnTo>
                    <a:pt x="27" y="638"/>
                  </a:lnTo>
                  <a:lnTo>
                    <a:pt x="29" y="619"/>
                  </a:lnTo>
                  <a:lnTo>
                    <a:pt x="33" y="601"/>
                  </a:lnTo>
                  <a:lnTo>
                    <a:pt x="43" y="586"/>
                  </a:lnTo>
                  <a:lnTo>
                    <a:pt x="54" y="572"/>
                  </a:lnTo>
                  <a:lnTo>
                    <a:pt x="68" y="560"/>
                  </a:lnTo>
                  <a:lnTo>
                    <a:pt x="83" y="551"/>
                  </a:lnTo>
                  <a:lnTo>
                    <a:pt x="101" y="547"/>
                  </a:lnTo>
                  <a:lnTo>
                    <a:pt x="120" y="544"/>
                  </a:lnTo>
                  <a:lnTo>
                    <a:pt x="467" y="544"/>
                  </a:lnTo>
                  <a:lnTo>
                    <a:pt x="486" y="542"/>
                  </a:lnTo>
                  <a:lnTo>
                    <a:pt x="505" y="536"/>
                  </a:lnTo>
                  <a:lnTo>
                    <a:pt x="521" y="528"/>
                  </a:lnTo>
                  <a:lnTo>
                    <a:pt x="535" y="515"/>
                  </a:lnTo>
                  <a:lnTo>
                    <a:pt x="548" y="502"/>
                  </a:lnTo>
                  <a:lnTo>
                    <a:pt x="556" y="485"/>
                  </a:lnTo>
                  <a:lnTo>
                    <a:pt x="561" y="467"/>
                  </a:lnTo>
                  <a:lnTo>
                    <a:pt x="564" y="449"/>
                  </a:lnTo>
                  <a:lnTo>
                    <a:pt x="564" y="98"/>
                  </a:lnTo>
                  <a:lnTo>
                    <a:pt x="565" y="83"/>
                  </a:lnTo>
                  <a:lnTo>
                    <a:pt x="569" y="70"/>
                  </a:lnTo>
                  <a:lnTo>
                    <a:pt x="575" y="58"/>
                  </a:lnTo>
                  <a:lnTo>
                    <a:pt x="584" y="47"/>
                  </a:lnTo>
                  <a:lnTo>
                    <a:pt x="595" y="38"/>
                  </a:lnTo>
                  <a:lnTo>
                    <a:pt x="606" y="32"/>
                  </a:lnTo>
                  <a:lnTo>
                    <a:pt x="620" y="27"/>
                  </a:lnTo>
                  <a:lnTo>
                    <a:pt x="634" y="26"/>
                  </a:lnTo>
                  <a:lnTo>
                    <a:pt x="1118" y="26"/>
                  </a:lnTo>
                  <a:lnTo>
                    <a:pt x="1124" y="25"/>
                  </a:lnTo>
                  <a:lnTo>
                    <a:pt x="1129" y="22"/>
                  </a:lnTo>
                  <a:lnTo>
                    <a:pt x="1131" y="18"/>
                  </a:lnTo>
                  <a:lnTo>
                    <a:pt x="1132" y="13"/>
                  </a:lnTo>
                  <a:lnTo>
                    <a:pt x="1131" y="8"/>
                  </a:lnTo>
                  <a:lnTo>
                    <a:pt x="1129" y="4"/>
                  </a:lnTo>
                  <a:lnTo>
                    <a:pt x="1124" y="2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5" name="Freeform 23"/>
            <p:cNvSpPr>
              <a:spLocks/>
            </p:cNvSpPr>
            <p:nvPr/>
          </p:nvSpPr>
          <p:spPr bwMode="auto">
            <a:xfrm flipH="1">
              <a:off x="3269" y="1348"/>
              <a:ext cx="507" cy="265"/>
            </a:xfrm>
            <a:custGeom>
              <a:avLst/>
              <a:gdLst>
                <a:gd name="T0" fmla="*/ 475 w 1014"/>
                <a:gd name="T1" fmla="*/ 0 h 530"/>
                <a:gd name="T2" fmla="*/ 436 w 1014"/>
                <a:gd name="T3" fmla="*/ 8 h 530"/>
                <a:gd name="T4" fmla="*/ 407 w 1014"/>
                <a:gd name="T5" fmla="*/ 29 h 530"/>
                <a:gd name="T6" fmla="*/ 386 w 1014"/>
                <a:gd name="T7" fmla="*/ 60 h 530"/>
                <a:gd name="T8" fmla="*/ 378 w 1014"/>
                <a:gd name="T9" fmla="*/ 98 h 530"/>
                <a:gd name="T10" fmla="*/ 377 w 1014"/>
                <a:gd name="T11" fmla="*/ 449 h 530"/>
                <a:gd name="T12" fmla="*/ 365 w 1014"/>
                <a:gd name="T13" fmla="*/ 474 h 530"/>
                <a:gd name="T14" fmla="*/ 347 w 1014"/>
                <a:gd name="T15" fmla="*/ 494 h 530"/>
                <a:gd name="T16" fmla="*/ 320 w 1014"/>
                <a:gd name="T17" fmla="*/ 504 h 530"/>
                <a:gd name="T18" fmla="*/ 80 w 1014"/>
                <a:gd name="T19" fmla="*/ 505 h 530"/>
                <a:gd name="T20" fmla="*/ 60 w 1014"/>
                <a:gd name="T21" fmla="*/ 500 h 530"/>
                <a:gd name="T22" fmla="*/ 41 w 1014"/>
                <a:gd name="T23" fmla="*/ 490 h 530"/>
                <a:gd name="T24" fmla="*/ 30 w 1014"/>
                <a:gd name="T25" fmla="*/ 473 h 530"/>
                <a:gd name="T26" fmla="*/ 25 w 1014"/>
                <a:gd name="T27" fmla="*/ 451 h 530"/>
                <a:gd name="T28" fmla="*/ 28 w 1014"/>
                <a:gd name="T29" fmla="*/ 435 h 530"/>
                <a:gd name="T30" fmla="*/ 38 w 1014"/>
                <a:gd name="T31" fmla="*/ 422 h 530"/>
                <a:gd name="T32" fmla="*/ 50 w 1014"/>
                <a:gd name="T33" fmla="*/ 413 h 530"/>
                <a:gd name="T34" fmla="*/ 66 w 1014"/>
                <a:gd name="T35" fmla="*/ 409 h 530"/>
                <a:gd name="T36" fmla="*/ 88 w 1014"/>
                <a:gd name="T37" fmla="*/ 419 h 530"/>
                <a:gd name="T38" fmla="*/ 98 w 1014"/>
                <a:gd name="T39" fmla="*/ 441 h 530"/>
                <a:gd name="T40" fmla="*/ 91 w 1014"/>
                <a:gd name="T41" fmla="*/ 457 h 530"/>
                <a:gd name="T42" fmla="*/ 76 w 1014"/>
                <a:gd name="T43" fmla="*/ 462 h 530"/>
                <a:gd name="T44" fmla="*/ 65 w 1014"/>
                <a:gd name="T45" fmla="*/ 458 h 530"/>
                <a:gd name="T46" fmla="*/ 61 w 1014"/>
                <a:gd name="T47" fmla="*/ 447 h 530"/>
                <a:gd name="T48" fmla="*/ 60 w 1014"/>
                <a:gd name="T49" fmla="*/ 443 h 530"/>
                <a:gd name="T50" fmla="*/ 53 w 1014"/>
                <a:gd name="T51" fmla="*/ 436 h 530"/>
                <a:gd name="T52" fmla="*/ 42 w 1014"/>
                <a:gd name="T53" fmla="*/ 436 h 530"/>
                <a:gd name="T54" fmla="*/ 36 w 1014"/>
                <a:gd name="T55" fmla="*/ 443 h 530"/>
                <a:gd name="T56" fmla="*/ 35 w 1014"/>
                <a:gd name="T57" fmla="*/ 447 h 530"/>
                <a:gd name="T58" fmla="*/ 39 w 1014"/>
                <a:gd name="T59" fmla="*/ 462 h 530"/>
                <a:gd name="T60" fmla="*/ 47 w 1014"/>
                <a:gd name="T61" fmla="*/ 476 h 530"/>
                <a:gd name="T62" fmla="*/ 60 w 1014"/>
                <a:gd name="T63" fmla="*/ 484 h 530"/>
                <a:gd name="T64" fmla="*/ 76 w 1014"/>
                <a:gd name="T65" fmla="*/ 488 h 530"/>
                <a:gd name="T66" fmla="*/ 94 w 1014"/>
                <a:gd name="T67" fmla="*/ 484 h 530"/>
                <a:gd name="T68" fmla="*/ 109 w 1014"/>
                <a:gd name="T69" fmla="*/ 474 h 530"/>
                <a:gd name="T70" fmla="*/ 119 w 1014"/>
                <a:gd name="T71" fmla="*/ 459 h 530"/>
                <a:gd name="T72" fmla="*/ 123 w 1014"/>
                <a:gd name="T73" fmla="*/ 441 h 530"/>
                <a:gd name="T74" fmla="*/ 118 w 1014"/>
                <a:gd name="T75" fmla="*/ 419 h 530"/>
                <a:gd name="T76" fmla="*/ 107 w 1014"/>
                <a:gd name="T77" fmla="*/ 400 h 530"/>
                <a:gd name="T78" fmla="*/ 88 w 1014"/>
                <a:gd name="T79" fmla="*/ 389 h 530"/>
                <a:gd name="T80" fmla="*/ 66 w 1014"/>
                <a:gd name="T81" fmla="*/ 384 h 530"/>
                <a:gd name="T82" fmla="*/ 40 w 1014"/>
                <a:gd name="T83" fmla="*/ 390 h 530"/>
                <a:gd name="T84" fmla="*/ 19 w 1014"/>
                <a:gd name="T85" fmla="*/ 404 h 530"/>
                <a:gd name="T86" fmla="*/ 5 w 1014"/>
                <a:gd name="T87" fmla="*/ 424 h 530"/>
                <a:gd name="T88" fmla="*/ 0 w 1014"/>
                <a:gd name="T89" fmla="*/ 451 h 530"/>
                <a:gd name="T90" fmla="*/ 5 w 1014"/>
                <a:gd name="T91" fmla="*/ 482 h 530"/>
                <a:gd name="T92" fmla="*/ 23 w 1014"/>
                <a:gd name="T93" fmla="*/ 507 h 530"/>
                <a:gd name="T94" fmla="*/ 49 w 1014"/>
                <a:gd name="T95" fmla="*/ 525 h 530"/>
                <a:gd name="T96" fmla="*/ 80 w 1014"/>
                <a:gd name="T97" fmla="*/ 530 h 530"/>
                <a:gd name="T98" fmla="*/ 326 w 1014"/>
                <a:gd name="T99" fmla="*/ 528 h 530"/>
                <a:gd name="T100" fmla="*/ 360 w 1014"/>
                <a:gd name="T101" fmla="*/ 514 h 530"/>
                <a:gd name="T102" fmla="*/ 387 w 1014"/>
                <a:gd name="T103" fmla="*/ 489 h 530"/>
                <a:gd name="T104" fmla="*/ 401 w 1014"/>
                <a:gd name="T105" fmla="*/ 454 h 530"/>
                <a:gd name="T106" fmla="*/ 403 w 1014"/>
                <a:gd name="T107" fmla="*/ 98 h 530"/>
                <a:gd name="T108" fmla="*/ 409 w 1014"/>
                <a:gd name="T109" fmla="*/ 71 h 530"/>
                <a:gd name="T110" fmla="*/ 424 w 1014"/>
                <a:gd name="T111" fmla="*/ 48 h 530"/>
                <a:gd name="T112" fmla="*/ 447 w 1014"/>
                <a:gd name="T113" fmla="*/ 33 h 530"/>
                <a:gd name="T114" fmla="*/ 475 w 1014"/>
                <a:gd name="T115" fmla="*/ 27 h 530"/>
                <a:gd name="T116" fmla="*/ 1000 w 1014"/>
                <a:gd name="T117" fmla="*/ 27 h 530"/>
                <a:gd name="T118" fmla="*/ 1011 w 1014"/>
                <a:gd name="T119" fmla="*/ 23 h 530"/>
                <a:gd name="T120" fmla="*/ 1014 w 1014"/>
                <a:gd name="T121" fmla="*/ 13 h 530"/>
                <a:gd name="T122" fmla="*/ 1011 w 1014"/>
                <a:gd name="T123" fmla="*/ 4 h 530"/>
                <a:gd name="T124" fmla="*/ 1000 w 1014"/>
                <a:gd name="T125" fmla="*/ 0 h 5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30"/>
                <a:gd name="T191" fmla="*/ 1014 w 1014"/>
                <a:gd name="T192" fmla="*/ 530 h 5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30">
                  <a:moveTo>
                    <a:pt x="1000" y="0"/>
                  </a:moveTo>
                  <a:lnTo>
                    <a:pt x="475" y="0"/>
                  </a:lnTo>
                  <a:lnTo>
                    <a:pt x="455" y="3"/>
                  </a:lnTo>
                  <a:lnTo>
                    <a:pt x="436" y="8"/>
                  </a:lnTo>
                  <a:lnTo>
                    <a:pt x="420" y="18"/>
                  </a:lnTo>
                  <a:lnTo>
                    <a:pt x="407" y="29"/>
                  </a:lnTo>
                  <a:lnTo>
                    <a:pt x="394" y="43"/>
                  </a:lnTo>
                  <a:lnTo>
                    <a:pt x="386" y="60"/>
                  </a:lnTo>
                  <a:lnTo>
                    <a:pt x="380" y="79"/>
                  </a:lnTo>
                  <a:lnTo>
                    <a:pt x="378" y="98"/>
                  </a:lnTo>
                  <a:lnTo>
                    <a:pt x="378" y="435"/>
                  </a:lnTo>
                  <a:lnTo>
                    <a:pt x="377" y="449"/>
                  </a:lnTo>
                  <a:lnTo>
                    <a:pt x="372" y="462"/>
                  </a:lnTo>
                  <a:lnTo>
                    <a:pt x="365" y="474"/>
                  </a:lnTo>
                  <a:lnTo>
                    <a:pt x="357" y="484"/>
                  </a:lnTo>
                  <a:lnTo>
                    <a:pt x="347" y="494"/>
                  </a:lnTo>
                  <a:lnTo>
                    <a:pt x="334" y="499"/>
                  </a:lnTo>
                  <a:lnTo>
                    <a:pt x="320" y="504"/>
                  </a:lnTo>
                  <a:lnTo>
                    <a:pt x="306" y="505"/>
                  </a:lnTo>
                  <a:lnTo>
                    <a:pt x="80" y="505"/>
                  </a:lnTo>
                  <a:lnTo>
                    <a:pt x="69" y="504"/>
                  </a:lnTo>
                  <a:lnTo>
                    <a:pt x="60" y="500"/>
                  </a:lnTo>
                  <a:lnTo>
                    <a:pt x="49" y="496"/>
                  </a:lnTo>
                  <a:lnTo>
                    <a:pt x="41" y="490"/>
                  </a:lnTo>
                  <a:lnTo>
                    <a:pt x="34" y="482"/>
                  </a:lnTo>
                  <a:lnTo>
                    <a:pt x="30" y="473"/>
                  </a:lnTo>
                  <a:lnTo>
                    <a:pt x="26" y="462"/>
                  </a:lnTo>
                  <a:lnTo>
                    <a:pt x="25" y="451"/>
                  </a:lnTo>
                  <a:lnTo>
                    <a:pt x="26" y="443"/>
                  </a:lnTo>
                  <a:lnTo>
                    <a:pt x="28" y="435"/>
                  </a:lnTo>
                  <a:lnTo>
                    <a:pt x="32" y="428"/>
                  </a:lnTo>
                  <a:lnTo>
                    <a:pt x="38" y="422"/>
                  </a:lnTo>
                  <a:lnTo>
                    <a:pt x="43" y="416"/>
                  </a:lnTo>
                  <a:lnTo>
                    <a:pt x="50" y="413"/>
                  </a:lnTo>
                  <a:lnTo>
                    <a:pt x="58" y="411"/>
                  </a:lnTo>
                  <a:lnTo>
                    <a:pt x="66" y="409"/>
                  </a:lnTo>
                  <a:lnTo>
                    <a:pt x="79" y="412"/>
                  </a:lnTo>
                  <a:lnTo>
                    <a:pt x="88" y="419"/>
                  </a:lnTo>
                  <a:lnTo>
                    <a:pt x="95" y="428"/>
                  </a:lnTo>
                  <a:lnTo>
                    <a:pt x="98" y="441"/>
                  </a:lnTo>
                  <a:lnTo>
                    <a:pt x="95" y="450"/>
                  </a:lnTo>
                  <a:lnTo>
                    <a:pt x="91" y="457"/>
                  </a:lnTo>
                  <a:lnTo>
                    <a:pt x="84" y="461"/>
                  </a:lnTo>
                  <a:lnTo>
                    <a:pt x="76" y="462"/>
                  </a:lnTo>
                  <a:lnTo>
                    <a:pt x="70" y="461"/>
                  </a:lnTo>
                  <a:lnTo>
                    <a:pt x="65" y="458"/>
                  </a:lnTo>
                  <a:lnTo>
                    <a:pt x="62" y="453"/>
                  </a:lnTo>
                  <a:lnTo>
                    <a:pt x="61" y="447"/>
                  </a:lnTo>
                  <a:lnTo>
                    <a:pt x="60" y="443"/>
                  </a:lnTo>
                  <a:lnTo>
                    <a:pt x="57" y="438"/>
                  </a:lnTo>
                  <a:lnTo>
                    <a:pt x="53" y="436"/>
                  </a:lnTo>
                  <a:lnTo>
                    <a:pt x="48" y="435"/>
                  </a:lnTo>
                  <a:lnTo>
                    <a:pt x="42" y="436"/>
                  </a:lnTo>
                  <a:lnTo>
                    <a:pt x="39" y="438"/>
                  </a:lnTo>
                  <a:lnTo>
                    <a:pt x="36" y="443"/>
                  </a:lnTo>
                  <a:lnTo>
                    <a:pt x="35" y="447"/>
                  </a:lnTo>
                  <a:lnTo>
                    <a:pt x="36" y="455"/>
                  </a:lnTo>
                  <a:lnTo>
                    <a:pt x="39" y="462"/>
                  </a:lnTo>
                  <a:lnTo>
                    <a:pt x="42" y="469"/>
                  </a:lnTo>
                  <a:lnTo>
                    <a:pt x="47" y="476"/>
                  </a:lnTo>
                  <a:lnTo>
                    <a:pt x="53" y="481"/>
                  </a:lnTo>
                  <a:lnTo>
                    <a:pt x="60" y="484"/>
                  </a:lnTo>
                  <a:lnTo>
                    <a:pt x="68" y="487"/>
                  </a:lnTo>
                  <a:lnTo>
                    <a:pt x="76" y="488"/>
                  </a:lnTo>
                  <a:lnTo>
                    <a:pt x="85" y="487"/>
                  </a:lnTo>
                  <a:lnTo>
                    <a:pt x="94" y="484"/>
                  </a:lnTo>
                  <a:lnTo>
                    <a:pt x="102" y="480"/>
                  </a:lnTo>
                  <a:lnTo>
                    <a:pt x="109" y="474"/>
                  </a:lnTo>
                  <a:lnTo>
                    <a:pt x="115" y="467"/>
                  </a:lnTo>
                  <a:lnTo>
                    <a:pt x="119" y="459"/>
                  </a:lnTo>
                  <a:lnTo>
                    <a:pt x="122" y="450"/>
                  </a:lnTo>
                  <a:lnTo>
                    <a:pt x="123" y="441"/>
                  </a:lnTo>
                  <a:lnTo>
                    <a:pt x="122" y="429"/>
                  </a:lnTo>
                  <a:lnTo>
                    <a:pt x="118" y="419"/>
                  </a:lnTo>
                  <a:lnTo>
                    <a:pt x="114" y="409"/>
                  </a:lnTo>
                  <a:lnTo>
                    <a:pt x="107" y="400"/>
                  </a:lnTo>
                  <a:lnTo>
                    <a:pt x="98" y="393"/>
                  </a:lnTo>
                  <a:lnTo>
                    <a:pt x="88" y="389"/>
                  </a:lnTo>
                  <a:lnTo>
                    <a:pt x="78" y="385"/>
                  </a:lnTo>
                  <a:lnTo>
                    <a:pt x="66" y="384"/>
                  </a:lnTo>
                  <a:lnTo>
                    <a:pt x="53" y="385"/>
                  </a:lnTo>
                  <a:lnTo>
                    <a:pt x="40" y="390"/>
                  </a:lnTo>
                  <a:lnTo>
                    <a:pt x="30" y="396"/>
                  </a:lnTo>
                  <a:lnTo>
                    <a:pt x="19" y="404"/>
                  </a:lnTo>
                  <a:lnTo>
                    <a:pt x="11" y="414"/>
                  </a:lnTo>
                  <a:lnTo>
                    <a:pt x="5" y="424"/>
                  </a:lnTo>
                  <a:lnTo>
                    <a:pt x="1" y="437"/>
                  </a:lnTo>
                  <a:lnTo>
                    <a:pt x="0" y="451"/>
                  </a:lnTo>
                  <a:lnTo>
                    <a:pt x="1" y="467"/>
                  </a:lnTo>
                  <a:lnTo>
                    <a:pt x="5" y="482"/>
                  </a:lnTo>
                  <a:lnTo>
                    <a:pt x="13" y="496"/>
                  </a:lnTo>
                  <a:lnTo>
                    <a:pt x="23" y="507"/>
                  </a:lnTo>
                  <a:lnTo>
                    <a:pt x="35" y="517"/>
                  </a:lnTo>
                  <a:lnTo>
                    <a:pt x="49" y="525"/>
                  </a:lnTo>
                  <a:lnTo>
                    <a:pt x="64" y="529"/>
                  </a:lnTo>
                  <a:lnTo>
                    <a:pt x="80" y="530"/>
                  </a:lnTo>
                  <a:lnTo>
                    <a:pt x="306" y="530"/>
                  </a:lnTo>
                  <a:lnTo>
                    <a:pt x="326" y="528"/>
                  </a:lnTo>
                  <a:lnTo>
                    <a:pt x="344" y="523"/>
                  </a:lnTo>
                  <a:lnTo>
                    <a:pt x="360" y="514"/>
                  </a:lnTo>
                  <a:lnTo>
                    <a:pt x="374" y="503"/>
                  </a:lnTo>
                  <a:lnTo>
                    <a:pt x="387" y="489"/>
                  </a:lnTo>
                  <a:lnTo>
                    <a:pt x="395" y="473"/>
                  </a:lnTo>
                  <a:lnTo>
                    <a:pt x="401" y="454"/>
                  </a:lnTo>
                  <a:lnTo>
                    <a:pt x="403" y="435"/>
                  </a:lnTo>
                  <a:lnTo>
                    <a:pt x="403" y="98"/>
                  </a:lnTo>
                  <a:lnTo>
                    <a:pt x="404" y="83"/>
                  </a:lnTo>
                  <a:lnTo>
                    <a:pt x="409" y="71"/>
                  </a:lnTo>
                  <a:lnTo>
                    <a:pt x="416" y="58"/>
                  </a:lnTo>
                  <a:lnTo>
                    <a:pt x="424" y="48"/>
                  </a:lnTo>
                  <a:lnTo>
                    <a:pt x="434" y="38"/>
                  </a:lnTo>
                  <a:lnTo>
                    <a:pt x="447" y="33"/>
                  </a:lnTo>
                  <a:lnTo>
                    <a:pt x="461" y="28"/>
                  </a:lnTo>
                  <a:lnTo>
                    <a:pt x="475" y="27"/>
                  </a:lnTo>
                  <a:lnTo>
                    <a:pt x="1000" y="27"/>
                  </a:lnTo>
                  <a:lnTo>
                    <a:pt x="1006" y="26"/>
                  </a:lnTo>
                  <a:lnTo>
                    <a:pt x="1011" y="23"/>
                  </a:lnTo>
                  <a:lnTo>
                    <a:pt x="1013" y="19"/>
                  </a:lnTo>
                  <a:lnTo>
                    <a:pt x="1014" y="13"/>
                  </a:lnTo>
                  <a:lnTo>
                    <a:pt x="1013" y="8"/>
                  </a:lnTo>
                  <a:lnTo>
                    <a:pt x="1011" y="4"/>
                  </a:lnTo>
                  <a:lnTo>
                    <a:pt x="1006" y="2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32" name="Group 39"/>
          <p:cNvGrpSpPr>
            <a:grpSpLocks/>
          </p:cNvGrpSpPr>
          <p:nvPr/>
        </p:nvGrpSpPr>
        <p:grpSpPr bwMode="auto">
          <a:xfrm>
            <a:off x="4267200" y="3048000"/>
            <a:ext cx="990600" cy="901700"/>
            <a:chOff x="3269" y="1348"/>
            <a:chExt cx="566" cy="472"/>
          </a:xfrm>
        </p:grpSpPr>
        <p:sp>
          <p:nvSpPr>
            <p:cNvPr id="52238" name="Freeform 40"/>
            <p:cNvSpPr>
              <a:spLocks/>
            </p:cNvSpPr>
            <p:nvPr/>
          </p:nvSpPr>
          <p:spPr bwMode="auto">
            <a:xfrm flipH="1">
              <a:off x="3269" y="1386"/>
              <a:ext cx="467" cy="434"/>
            </a:xfrm>
            <a:custGeom>
              <a:avLst/>
              <a:gdLst>
                <a:gd name="T0" fmla="*/ 424 w 935"/>
                <a:gd name="T1" fmla="*/ 18 h 869"/>
                <a:gd name="T2" fmla="*/ 382 w 935"/>
                <a:gd name="T3" fmla="*/ 98 h 869"/>
                <a:gd name="T4" fmla="*/ 366 w 935"/>
                <a:gd name="T5" fmla="*/ 722 h 869"/>
                <a:gd name="T6" fmla="*/ 309 w 935"/>
                <a:gd name="T7" fmla="*/ 798 h 869"/>
                <a:gd name="T8" fmla="*/ 223 w 935"/>
                <a:gd name="T9" fmla="*/ 839 h 869"/>
                <a:gd name="T10" fmla="*/ 136 w 935"/>
                <a:gd name="T11" fmla="*/ 836 h 869"/>
                <a:gd name="T12" fmla="*/ 72 w 935"/>
                <a:gd name="T13" fmla="*/ 798 h 869"/>
                <a:gd name="T14" fmla="*/ 32 w 935"/>
                <a:gd name="T15" fmla="*/ 732 h 869"/>
                <a:gd name="T16" fmla="*/ 28 w 935"/>
                <a:gd name="T17" fmla="*/ 662 h 869"/>
                <a:gd name="T18" fmla="*/ 53 w 935"/>
                <a:gd name="T19" fmla="*/ 609 h 869"/>
                <a:gd name="T20" fmla="*/ 102 w 935"/>
                <a:gd name="T21" fmla="*/ 573 h 869"/>
                <a:gd name="T22" fmla="*/ 157 w 935"/>
                <a:gd name="T23" fmla="*/ 564 h 869"/>
                <a:gd name="T24" fmla="*/ 201 w 935"/>
                <a:gd name="T25" fmla="*/ 579 h 869"/>
                <a:gd name="T26" fmla="*/ 242 w 935"/>
                <a:gd name="T27" fmla="*/ 641 h 869"/>
                <a:gd name="T28" fmla="*/ 223 w 935"/>
                <a:gd name="T29" fmla="*/ 711 h 869"/>
                <a:gd name="T30" fmla="*/ 164 w 935"/>
                <a:gd name="T31" fmla="*/ 733 h 869"/>
                <a:gd name="T32" fmla="*/ 138 w 935"/>
                <a:gd name="T33" fmla="*/ 724 h 869"/>
                <a:gd name="T34" fmla="*/ 114 w 935"/>
                <a:gd name="T35" fmla="*/ 688 h 869"/>
                <a:gd name="T36" fmla="*/ 126 w 935"/>
                <a:gd name="T37" fmla="*/ 647 h 869"/>
                <a:gd name="T38" fmla="*/ 168 w 935"/>
                <a:gd name="T39" fmla="*/ 636 h 869"/>
                <a:gd name="T40" fmla="*/ 181 w 935"/>
                <a:gd name="T41" fmla="*/ 681 h 869"/>
                <a:gd name="T42" fmla="*/ 150 w 935"/>
                <a:gd name="T43" fmla="*/ 679 h 869"/>
                <a:gd name="T44" fmla="*/ 141 w 935"/>
                <a:gd name="T45" fmla="*/ 660 h 869"/>
                <a:gd name="T46" fmla="*/ 123 w 935"/>
                <a:gd name="T47" fmla="*/ 672 h 869"/>
                <a:gd name="T48" fmla="*/ 136 w 935"/>
                <a:gd name="T49" fmla="*/ 701 h 869"/>
                <a:gd name="T50" fmla="*/ 174 w 935"/>
                <a:gd name="T51" fmla="*/ 712 h 869"/>
                <a:gd name="T52" fmla="*/ 210 w 935"/>
                <a:gd name="T53" fmla="*/ 684 h 869"/>
                <a:gd name="T54" fmla="*/ 204 w 935"/>
                <a:gd name="T55" fmla="*/ 634 h 869"/>
                <a:gd name="T56" fmla="*/ 156 w 935"/>
                <a:gd name="T57" fmla="*/ 609 h 869"/>
                <a:gd name="T58" fmla="*/ 99 w 935"/>
                <a:gd name="T59" fmla="*/ 639 h 869"/>
                <a:gd name="T60" fmla="*/ 93 w 935"/>
                <a:gd name="T61" fmla="*/ 708 h 869"/>
                <a:gd name="T62" fmla="*/ 132 w 935"/>
                <a:gd name="T63" fmla="*/ 749 h 869"/>
                <a:gd name="T64" fmla="*/ 170 w 935"/>
                <a:gd name="T65" fmla="*/ 758 h 869"/>
                <a:gd name="T66" fmla="*/ 253 w 935"/>
                <a:gd name="T67" fmla="*/ 715 h 869"/>
                <a:gd name="T68" fmla="*/ 268 w 935"/>
                <a:gd name="T69" fmla="*/ 635 h 869"/>
                <a:gd name="T70" fmla="*/ 242 w 935"/>
                <a:gd name="T71" fmla="*/ 582 h 869"/>
                <a:gd name="T72" fmla="*/ 195 w 935"/>
                <a:gd name="T73" fmla="*/ 548 h 869"/>
                <a:gd name="T74" fmla="*/ 133 w 935"/>
                <a:gd name="T75" fmla="*/ 539 h 869"/>
                <a:gd name="T76" fmla="*/ 66 w 935"/>
                <a:gd name="T77" fmla="*/ 563 h 869"/>
                <a:gd name="T78" fmla="*/ 17 w 935"/>
                <a:gd name="T79" fmla="*/ 617 h 869"/>
                <a:gd name="T80" fmla="*/ 0 w 935"/>
                <a:gd name="T81" fmla="*/ 686 h 869"/>
                <a:gd name="T82" fmla="*/ 21 w 935"/>
                <a:gd name="T83" fmla="*/ 772 h 869"/>
                <a:gd name="T84" fmla="*/ 81 w 935"/>
                <a:gd name="T85" fmla="*/ 838 h 869"/>
                <a:gd name="T86" fmla="*/ 164 w 935"/>
                <a:gd name="T87" fmla="*/ 868 h 869"/>
                <a:gd name="T88" fmla="*/ 270 w 935"/>
                <a:gd name="T89" fmla="*/ 852 h 869"/>
                <a:gd name="T90" fmla="*/ 355 w 935"/>
                <a:gd name="T91" fmla="*/ 787 h 869"/>
                <a:gd name="T92" fmla="*/ 402 w 935"/>
                <a:gd name="T93" fmla="*/ 688 h 869"/>
                <a:gd name="T94" fmla="*/ 413 w 935"/>
                <a:gd name="T95" fmla="*/ 71 h 869"/>
                <a:gd name="T96" fmla="*/ 464 w 935"/>
                <a:gd name="T97" fmla="*/ 28 h 869"/>
                <a:gd name="T98" fmla="*/ 932 w 935"/>
                <a:gd name="T99" fmla="*/ 23 h 869"/>
                <a:gd name="T100" fmla="*/ 927 w 935"/>
                <a:gd name="T101" fmla="*/ 1 h 8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35"/>
                <a:gd name="T154" fmla="*/ 0 h 869"/>
                <a:gd name="T155" fmla="*/ 935 w 935"/>
                <a:gd name="T156" fmla="*/ 869 h 8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35" h="869">
                  <a:moveTo>
                    <a:pt x="921" y="0"/>
                  </a:moveTo>
                  <a:lnTo>
                    <a:pt x="477" y="0"/>
                  </a:lnTo>
                  <a:lnTo>
                    <a:pt x="459" y="3"/>
                  </a:lnTo>
                  <a:lnTo>
                    <a:pt x="440" y="8"/>
                  </a:lnTo>
                  <a:lnTo>
                    <a:pt x="424" y="18"/>
                  </a:lnTo>
                  <a:lnTo>
                    <a:pt x="410" y="29"/>
                  </a:lnTo>
                  <a:lnTo>
                    <a:pt x="398" y="43"/>
                  </a:lnTo>
                  <a:lnTo>
                    <a:pt x="390" y="60"/>
                  </a:lnTo>
                  <a:lnTo>
                    <a:pt x="384" y="79"/>
                  </a:lnTo>
                  <a:lnTo>
                    <a:pt x="382" y="98"/>
                  </a:lnTo>
                  <a:lnTo>
                    <a:pt x="382" y="643"/>
                  </a:lnTo>
                  <a:lnTo>
                    <a:pt x="381" y="664"/>
                  </a:lnTo>
                  <a:lnTo>
                    <a:pt x="377" y="684"/>
                  </a:lnTo>
                  <a:lnTo>
                    <a:pt x="372" y="703"/>
                  </a:lnTo>
                  <a:lnTo>
                    <a:pt x="366" y="722"/>
                  </a:lnTo>
                  <a:lnTo>
                    <a:pt x="357" y="739"/>
                  </a:lnTo>
                  <a:lnTo>
                    <a:pt x="347" y="755"/>
                  </a:lnTo>
                  <a:lnTo>
                    <a:pt x="336" y="770"/>
                  </a:lnTo>
                  <a:lnTo>
                    <a:pt x="323" y="784"/>
                  </a:lnTo>
                  <a:lnTo>
                    <a:pt x="309" y="798"/>
                  </a:lnTo>
                  <a:lnTo>
                    <a:pt x="293" y="809"/>
                  </a:lnTo>
                  <a:lnTo>
                    <a:pt x="277" y="818"/>
                  </a:lnTo>
                  <a:lnTo>
                    <a:pt x="259" y="826"/>
                  </a:lnTo>
                  <a:lnTo>
                    <a:pt x="241" y="833"/>
                  </a:lnTo>
                  <a:lnTo>
                    <a:pt x="223" y="839"/>
                  </a:lnTo>
                  <a:lnTo>
                    <a:pt x="203" y="841"/>
                  </a:lnTo>
                  <a:lnTo>
                    <a:pt x="182" y="843"/>
                  </a:lnTo>
                  <a:lnTo>
                    <a:pt x="167" y="841"/>
                  </a:lnTo>
                  <a:lnTo>
                    <a:pt x="151" y="839"/>
                  </a:lnTo>
                  <a:lnTo>
                    <a:pt x="136" y="836"/>
                  </a:lnTo>
                  <a:lnTo>
                    <a:pt x="122" y="831"/>
                  </a:lnTo>
                  <a:lnTo>
                    <a:pt x="108" y="824"/>
                  </a:lnTo>
                  <a:lnTo>
                    <a:pt x="95" y="817"/>
                  </a:lnTo>
                  <a:lnTo>
                    <a:pt x="83" y="808"/>
                  </a:lnTo>
                  <a:lnTo>
                    <a:pt x="72" y="798"/>
                  </a:lnTo>
                  <a:lnTo>
                    <a:pt x="61" y="786"/>
                  </a:lnTo>
                  <a:lnTo>
                    <a:pt x="52" y="773"/>
                  </a:lnTo>
                  <a:lnTo>
                    <a:pt x="44" y="761"/>
                  </a:lnTo>
                  <a:lnTo>
                    <a:pt x="37" y="747"/>
                  </a:lnTo>
                  <a:lnTo>
                    <a:pt x="32" y="732"/>
                  </a:lnTo>
                  <a:lnTo>
                    <a:pt x="29" y="717"/>
                  </a:lnTo>
                  <a:lnTo>
                    <a:pt x="27" y="702"/>
                  </a:lnTo>
                  <a:lnTo>
                    <a:pt x="25" y="686"/>
                  </a:lnTo>
                  <a:lnTo>
                    <a:pt x="27" y="674"/>
                  </a:lnTo>
                  <a:lnTo>
                    <a:pt x="28" y="662"/>
                  </a:lnTo>
                  <a:lnTo>
                    <a:pt x="31" y="650"/>
                  </a:lnTo>
                  <a:lnTo>
                    <a:pt x="35" y="639"/>
                  </a:lnTo>
                  <a:lnTo>
                    <a:pt x="39" y="628"/>
                  </a:lnTo>
                  <a:lnTo>
                    <a:pt x="46" y="618"/>
                  </a:lnTo>
                  <a:lnTo>
                    <a:pt x="53" y="609"/>
                  </a:lnTo>
                  <a:lnTo>
                    <a:pt x="61" y="599"/>
                  </a:lnTo>
                  <a:lnTo>
                    <a:pt x="70" y="591"/>
                  </a:lnTo>
                  <a:lnTo>
                    <a:pt x="80" y="584"/>
                  </a:lnTo>
                  <a:lnTo>
                    <a:pt x="90" y="578"/>
                  </a:lnTo>
                  <a:lnTo>
                    <a:pt x="102" y="573"/>
                  </a:lnTo>
                  <a:lnTo>
                    <a:pt x="112" y="569"/>
                  </a:lnTo>
                  <a:lnTo>
                    <a:pt x="123" y="566"/>
                  </a:lnTo>
                  <a:lnTo>
                    <a:pt x="136" y="565"/>
                  </a:lnTo>
                  <a:lnTo>
                    <a:pt x="148" y="564"/>
                  </a:lnTo>
                  <a:lnTo>
                    <a:pt x="157" y="564"/>
                  </a:lnTo>
                  <a:lnTo>
                    <a:pt x="167" y="565"/>
                  </a:lnTo>
                  <a:lnTo>
                    <a:pt x="176" y="567"/>
                  </a:lnTo>
                  <a:lnTo>
                    <a:pt x="185" y="571"/>
                  </a:lnTo>
                  <a:lnTo>
                    <a:pt x="193" y="574"/>
                  </a:lnTo>
                  <a:lnTo>
                    <a:pt x="201" y="579"/>
                  </a:lnTo>
                  <a:lnTo>
                    <a:pt x="209" y="584"/>
                  </a:lnTo>
                  <a:lnTo>
                    <a:pt x="216" y="591"/>
                  </a:lnTo>
                  <a:lnTo>
                    <a:pt x="228" y="606"/>
                  </a:lnTo>
                  <a:lnTo>
                    <a:pt x="238" y="622"/>
                  </a:lnTo>
                  <a:lnTo>
                    <a:pt x="242" y="641"/>
                  </a:lnTo>
                  <a:lnTo>
                    <a:pt x="245" y="659"/>
                  </a:lnTo>
                  <a:lnTo>
                    <a:pt x="243" y="674"/>
                  </a:lnTo>
                  <a:lnTo>
                    <a:pt x="239" y="688"/>
                  </a:lnTo>
                  <a:lnTo>
                    <a:pt x="232" y="701"/>
                  </a:lnTo>
                  <a:lnTo>
                    <a:pt x="223" y="711"/>
                  </a:lnTo>
                  <a:lnTo>
                    <a:pt x="211" y="720"/>
                  </a:lnTo>
                  <a:lnTo>
                    <a:pt x="198" y="727"/>
                  </a:lnTo>
                  <a:lnTo>
                    <a:pt x="185" y="732"/>
                  </a:lnTo>
                  <a:lnTo>
                    <a:pt x="170" y="733"/>
                  </a:lnTo>
                  <a:lnTo>
                    <a:pt x="164" y="733"/>
                  </a:lnTo>
                  <a:lnTo>
                    <a:pt x="158" y="732"/>
                  </a:lnTo>
                  <a:lnTo>
                    <a:pt x="153" y="731"/>
                  </a:lnTo>
                  <a:lnTo>
                    <a:pt x="149" y="728"/>
                  </a:lnTo>
                  <a:lnTo>
                    <a:pt x="143" y="726"/>
                  </a:lnTo>
                  <a:lnTo>
                    <a:pt x="138" y="724"/>
                  </a:lnTo>
                  <a:lnTo>
                    <a:pt x="135" y="720"/>
                  </a:lnTo>
                  <a:lnTo>
                    <a:pt x="130" y="717"/>
                  </a:lnTo>
                  <a:lnTo>
                    <a:pt x="122" y="708"/>
                  </a:lnTo>
                  <a:lnTo>
                    <a:pt x="118" y="698"/>
                  </a:lnTo>
                  <a:lnTo>
                    <a:pt x="114" y="688"/>
                  </a:lnTo>
                  <a:lnTo>
                    <a:pt x="113" y="677"/>
                  </a:lnTo>
                  <a:lnTo>
                    <a:pt x="114" y="669"/>
                  </a:lnTo>
                  <a:lnTo>
                    <a:pt x="117" y="660"/>
                  </a:lnTo>
                  <a:lnTo>
                    <a:pt x="120" y="654"/>
                  </a:lnTo>
                  <a:lnTo>
                    <a:pt x="126" y="647"/>
                  </a:lnTo>
                  <a:lnTo>
                    <a:pt x="133" y="641"/>
                  </a:lnTo>
                  <a:lnTo>
                    <a:pt x="140" y="637"/>
                  </a:lnTo>
                  <a:lnTo>
                    <a:pt x="148" y="635"/>
                  </a:lnTo>
                  <a:lnTo>
                    <a:pt x="156" y="634"/>
                  </a:lnTo>
                  <a:lnTo>
                    <a:pt x="168" y="636"/>
                  </a:lnTo>
                  <a:lnTo>
                    <a:pt x="179" y="643"/>
                  </a:lnTo>
                  <a:lnTo>
                    <a:pt x="186" y="652"/>
                  </a:lnTo>
                  <a:lnTo>
                    <a:pt x="188" y="665"/>
                  </a:lnTo>
                  <a:lnTo>
                    <a:pt x="186" y="674"/>
                  </a:lnTo>
                  <a:lnTo>
                    <a:pt x="181" y="681"/>
                  </a:lnTo>
                  <a:lnTo>
                    <a:pt x="174" y="686"/>
                  </a:lnTo>
                  <a:lnTo>
                    <a:pt x="165" y="688"/>
                  </a:lnTo>
                  <a:lnTo>
                    <a:pt x="158" y="687"/>
                  </a:lnTo>
                  <a:lnTo>
                    <a:pt x="153" y="684"/>
                  </a:lnTo>
                  <a:lnTo>
                    <a:pt x="150" y="679"/>
                  </a:lnTo>
                  <a:lnTo>
                    <a:pt x="149" y="672"/>
                  </a:lnTo>
                  <a:lnTo>
                    <a:pt x="148" y="667"/>
                  </a:lnTo>
                  <a:lnTo>
                    <a:pt x="145" y="663"/>
                  </a:lnTo>
                  <a:lnTo>
                    <a:pt x="141" y="660"/>
                  </a:lnTo>
                  <a:lnTo>
                    <a:pt x="136" y="659"/>
                  </a:lnTo>
                  <a:lnTo>
                    <a:pt x="132" y="660"/>
                  </a:lnTo>
                  <a:lnTo>
                    <a:pt x="127" y="663"/>
                  </a:lnTo>
                  <a:lnTo>
                    <a:pt x="125" y="667"/>
                  </a:lnTo>
                  <a:lnTo>
                    <a:pt x="123" y="672"/>
                  </a:lnTo>
                  <a:lnTo>
                    <a:pt x="125" y="680"/>
                  </a:lnTo>
                  <a:lnTo>
                    <a:pt x="127" y="688"/>
                  </a:lnTo>
                  <a:lnTo>
                    <a:pt x="130" y="695"/>
                  </a:lnTo>
                  <a:lnTo>
                    <a:pt x="136" y="701"/>
                  </a:lnTo>
                  <a:lnTo>
                    <a:pt x="142" y="707"/>
                  </a:lnTo>
                  <a:lnTo>
                    <a:pt x="149" y="710"/>
                  </a:lnTo>
                  <a:lnTo>
                    <a:pt x="157" y="712"/>
                  </a:lnTo>
                  <a:lnTo>
                    <a:pt x="165" y="713"/>
                  </a:lnTo>
                  <a:lnTo>
                    <a:pt x="174" y="712"/>
                  </a:lnTo>
                  <a:lnTo>
                    <a:pt x="183" y="710"/>
                  </a:lnTo>
                  <a:lnTo>
                    <a:pt x="191" y="705"/>
                  </a:lnTo>
                  <a:lnTo>
                    <a:pt x="200" y="700"/>
                  </a:lnTo>
                  <a:lnTo>
                    <a:pt x="205" y="692"/>
                  </a:lnTo>
                  <a:lnTo>
                    <a:pt x="210" y="684"/>
                  </a:lnTo>
                  <a:lnTo>
                    <a:pt x="212" y="674"/>
                  </a:lnTo>
                  <a:lnTo>
                    <a:pt x="213" y="665"/>
                  </a:lnTo>
                  <a:lnTo>
                    <a:pt x="212" y="654"/>
                  </a:lnTo>
                  <a:lnTo>
                    <a:pt x="209" y="643"/>
                  </a:lnTo>
                  <a:lnTo>
                    <a:pt x="204" y="634"/>
                  </a:lnTo>
                  <a:lnTo>
                    <a:pt x="197" y="625"/>
                  </a:lnTo>
                  <a:lnTo>
                    <a:pt x="188" y="618"/>
                  </a:lnTo>
                  <a:lnTo>
                    <a:pt x="179" y="613"/>
                  </a:lnTo>
                  <a:lnTo>
                    <a:pt x="167" y="610"/>
                  </a:lnTo>
                  <a:lnTo>
                    <a:pt x="156" y="609"/>
                  </a:lnTo>
                  <a:lnTo>
                    <a:pt x="142" y="610"/>
                  </a:lnTo>
                  <a:lnTo>
                    <a:pt x="129" y="614"/>
                  </a:lnTo>
                  <a:lnTo>
                    <a:pt x="118" y="620"/>
                  </a:lnTo>
                  <a:lnTo>
                    <a:pt x="108" y="628"/>
                  </a:lnTo>
                  <a:lnTo>
                    <a:pt x="99" y="639"/>
                  </a:lnTo>
                  <a:lnTo>
                    <a:pt x="93" y="650"/>
                  </a:lnTo>
                  <a:lnTo>
                    <a:pt x="89" y="663"/>
                  </a:lnTo>
                  <a:lnTo>
                    <a:pt x="88" y="677"/>
                  </a:lnTo>
                  <a:lnTo>
                    <a:pt x="89" y="693"/>
                  </a:lnTo>
                  <a:lnTo>
                    <a:pt x="93" y="708"/>
                  </a:lnTo>
                  <a:lnTo>
                    <a:pt x="102" y="722"/>
                  </a:lnTo>
                  <a:lnTo>
                    <a:pt x="112" y="734"/>
                  </a:lnTo>
                  <a:lnTo>
                    <a:pt x="118" y="740"/>
                  </a:lnTo>
                  <a:lnTo>
                    <a:pt x="125" y="745"/>
                  </a:lnTo>
                  <a:lnTo>
                    <a:pt x="132" y="749"/>
                  </a:lnTo>
                  <a:lnTo>
                    <a:pt x="138" y="753"/>
                  </a:lnTo>
                  <a:lnTo>
                    <a:pt x="145" y="755"/>
                  </a:lnTo>
                  <a:lnTo>
                    <a:pt x="153" y="757"/>
                  </a:lnTo>
                  <a:lnTo>
                    <a:pt x="162" y="758"/>
                  </a:lnTo>
                  <a:lnTo>
                    <a:pt x="170" y="758"/>
                  </a:lnTo>
                  <a:lnTo>
                    <a:pt x="190" y="756"/>
                  </a:lnTo>
                  <a:lnTo>
                    <a:pt x="209" y="750"/>
                  </a:lnTo>
                  <a:lnTo>
                    <a:pt x="226" y="741"/>
                  </a:lnTo>
                  <a:lnTo>
                    <a:pt x="241" y="730"/>
                  </a:lnTo>
                  <a:lnTo>
                    <a:pt x="253" y="715"/>
                  </a:lnTo>
                  <a:lnTo>
                    <a:pt x="262" y="698"/>
                  </a:lnTo>
                  <a:lnTo>
                    <a:pt x="268" y="679"/>
                  </a:lnTo>
                  <a:lnTo>
                    <a:pt x="270" y="659"/>
                  </a:lnTo>
                  <a:lnTo>
                    <a:pt x="269" y="648"/>
                  </a:lnTo>
                  <a:lnTo>
                    <a:pt x="268" y="635"/>
                  </a:lnTo>
                  <a:lnTo>
                    <a:pt x="264" y="624"/>
                  </a:lnTo>
                  <a:lnTo>
                    <a:pt x="261" y="612"/>
                  </a:lnTo>
                  <a:lnTo>
                    <a:pt x="256" y="602"/>
                  </a:lnTo>
                  <a:lnTo>
                    <a:pt x="249" y="591"/>
                  </a:lnTo>
                  <a:lnTo>
                    <a:pt x="242" y="582"/>
                  </a:lnTo>
                  <a:lnTo>
                    <a:pt x="234" y="573"/>
                  </a:lnTo>
                  <a:lnTo>
                    <a:pt x="225" y="565"/>
                  </a:lnTo>
                  <a:lnTo>
                    <a:pt x="216" y="558"/>
                  </a:lnTo>
                  <a:lnTo>
                    <a:pt x="205" y="552"/>
                  </a:lnTo>
                  <a:lnTo>
                    <a:pt x="195" y="548"/>
                  </a:lnTo>
                  <a:lnTo>
                    <a:pt x="183" y="543"/>
                  </a:lnTo>
                  <a:lnTo>
                    <a:pt x="172" y="541"/>
                  </a:lnTo>
                  <a:lnTo>
                    <a:pt x="160" y="539"/>
                  </a:lnTo>
                  <a:lnTo>
                    <a:pt x="148" y="538"/>
                  </a:lnTo>
                  <a:lnTo>
                    <a:pt x="133" y="539"/>
                  </a:lnTo>
                  <a:lnTo>
                    <a:pt x="119" y="541"/>
                  </a:lnTo>
                  <a:lnTo>
                    <a:pt x="105" y="544"/>
                  </a:lnTo>
                  <a:lnTo>
                    <a:pt x="91" y="549"/>
                  </a:lnTo>
                  <a:lnTo>
                    <a:pt x="79" y="556"/>
                  </a:lnTo>
                  <a:lnTo>
                    <a:pt x="66" y="563"/>
                  </a:lnTo>
                  <a:lnTo>
                    <a:pt x="54" y="572"/>
                  </a:lnTo>
                  <a:lnTo>
                    <a:pt x="43" y="581"/>
                  </a:lnTo>
                  <a:lnTo>
                    <a:pt x="34" y="592"/>
                  </a:lnTo>
                  <a:lnTo>
                    <a:pt x="24" y="604"/>
                  </a:lnTo>
                  <a:lnTo>
                    <a:pt x="17" y="617"/>
                  </a:lnTo>
                  <a:lnTo>
                    <a:pt x="12" y="629"/>
                  </a:lnTo>
                  <a:lnTo>
                    <a:pt x="6" y="643"/>
                  </a:lnTo>
                  <a:lnTo>
                    <a:pt x="2" y="657"/>
                  </a:lnTo>
                  <a:lnTo>
                    <a:pt x="1" y="671"/>
                  </a:lnTo>
                  <a:lnTo>
                    <a:pt x="0" y="686"/>
                  </a:lnTo>
                  <a:lnTo>
                    <a:pt x="1" y="704"/>
                  </a:lnTo>
                  <a:lnTo>
                    <a:pt x="4" y="722"/>
                  </a:lnTo>
                  <a:lnTo>
                    <a:pt x="8" y="739"/>
                  </a:lnTo>
                  <a:lnTo>
                    <a:pt x="14" y="756"/>
                  </a:lnTo>
                  <a:lnTo>
                    <a:pt x="21" y="772"/>
                  </a:lnTo>
                  <a:lnTo>
                    <a:pt x="30" y="787"/>
                  </a:lnTo>
                  <a:lnTo>
                    <a:pt x="40" y="801"/>
                  </a:lnTo>
                  <a:lnTo>
                    <a:pt x="53" y="815"/>
                  </a:lnTo>
                  <a:lnTo>
                    <a:pt x="67" y="828"/>
                  </a:lnTo>
                  <a:lnTo>
                    <a:pt x="81" y="838"/>
                  </a:lnTo>
                  <a:lnTo>
                    <a:pt x="97" y="847"/>
                  </a:lnTo>
                  <a:lnTo>
                    <a:pt x="113" y="855"/>
                  </a:lnTo>
                  <a:lnTo>
                    <a:pt x="129" y="861"/>
                  </a:lnTo>
                  <a:lnTo>
                    <a:pt x="147" y="866"/>
                  </a:lnTo>
                  <a:lnTo>
                    <a:pt x="164" y="868"/>
                  </a:lnTo>
                  <a:lnTo>
                    <a:pt x="182" y="869"/>
                  </a:lnTo>
                  <a:lnTo>
                    <a:pt x="205" y="868"/>
                  </a:lnTo>
                  <a:lnTo>
                    <a:pt x="227" y="864"/>
                  </a:lnTo>
                  <a:lnTo>
                    <a:pt x="249" y="859"/>
                  </a:lnTo>
                  <a:lnTo>
                    <a:pt x="270" y="852"/>
                  </a:lnTo>
                  <a:lnTo>
                    <a:pt x="289" y="841"/>
                  </a:lnTo>
                  <a:lnTo>
                    <a:pt x="308" y="830"/>
                  </a:lnTo>
                  <a:lnTo>
                    <a:pt x="325" y="817"/>
                  </a:lnTo>
                  <a:lnTo>
                    <a:pt x="341" y="802"/>
                  </a:lnTo>
                  <a:lnTo>
                    <a:pt x="355" y="787"/>
                  </a:lnTo>
                  <a:lnTo>
                    <a:pt x="369" y="769"/>
                  </a:lnTo>
                  <a:lnTo>
                    <a:pt x="379" y="750"/>
                  </a:lnTo>
                  <a:lnTo>
                    <a:pt x="390" y="731"/>
                  </a:lnTo>
                  <a:lnTo>
                    <a:pt x="397" y="710"/>
                  </a:lnTo>
                  <a:lnTo>
                    <a:pt x="402" y="688"/>
                  </a:lnTo>
                  <a:lnTo>
                    <a:pt x="406" y="666"/>
                  </a:lnTo>
                  <a:lnTo>
                    <a:pt x="407" y="643"/>
                  </a:lnTo>
                  <a:lnTo>
                    <a:pt x="407" y="98"/>
                  </a:lnTo>
                  <a:lnTo>
                    <a:pt x="408" y="83"/>
                  </a:lnTo>
                  <a:lnTo>
                    <a:pt x="413" y="71"/>
                  </a:lnTo>
                  <a:lnTo>
                    <a:pt x="419" y="58"/>
                  </a:lnTo>
                  <a:lnTo>
                    <a:pt x="428" y="48"/>
                  </a:lnTo>
                  <a:lnTo>
                    <a:pt x="438" y="38"/>
                  </a:lnTo>
                  <a:lnTo>
                    <a:pt x="450" y="33"/>
                  </a:lnTo>
                  <a:lnTo>
                    <a:pt x="464" y="28"/>
                  </a:lnTo>
                  <a:lnTo>
                    <a:pt x="477" y="27"/>
                  </a:lnTo>
                  <a:lnTo>
                    <a:pt x="921" y="27"/>
                  </a:lnTo>
                  <a:lnTo>
                    <a:pt x="927" y="26"/>
                  </a:lnTo>
                  <a:lnTo>
                    <a:pt x="932" y="23"/>
                  </a:lnTo>
                  <a:lnTo>
                    <a:pt x="934" y="19"/>
                  </a:lnTo>
                  <a:lnTo>
                    <a:pt x="935" y="13"/>
                  </a:lnTo>
                  <a:lnTo>
                    <a:pt x="934" y="8"/>
                  </a:lnTo>
                  <a:lnTo>
                    <a:pt x="932" y="4"/>
                  </a:lnTo>
                  <a:lnTo>
                    <a:pt x="927" y="1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Freeform 41"/>
            <p:cNvSpPr>
              <a:spLocks/>
            </p:cNvSpPr>
            <p:nvPr/>
          </p:nvSpPr>
          <p:spPr bwMode="auto">
            <a:xfrm flipH="1">
              <a:off x="3269" y="1405"/>
              <a:ext cx="256" cy="329"/>
            </a:xfrm>
            <a:custGeom>
              <a:avLst/>
              <a:gdLst>
                <a:gd name="T0" fmla="*/ 77 w 512"/>
                <a:gd name="T1" fmla="*/ 3 h 659"/>
                <a:gd name="T2" fmla="*/ 28 w 512"/>
                <a:gd name="T3" fmla="*/ 29 h 659"/>
                <a:gd name="T4" fmla="*/ 2 w 512"/>
                <a:gd name="T5" fmla="*/ 79 h 659"/>
                <a:gd name="T6" fmla="*/ 2 w 512"/>
                <a:gd name="T7" fmla="*/ 565 h 659"/>
                <a:gd name="T8" fmla="*/ 35 w 512"/>
                <a:gd name="T9" fmla="*/ 625 h 659"/>
                <a:gd name="T10" fmla="*/ 95 w 512"/>
                <a:gd name="T11" fmla="*/ 657 h 659"/>
                <a:gd name="T12" fmla="*/ 156 w 512"/>
                <a:gd name="T13" fmla="*/ 651 h 659"/>
                <a:gd name="T14" fmla="*/ 198 w 512"/>
                <a:gd name="T15" fmla="*/ 617 h 659"/>
                <a:gd name="T16" fmla="*/ 216 w 512"/>
                <a:gd name="T17" fmla="*/ 561 h 659"/>
                <a:gd name="T18" fmla="*/ 202 w 512"/>
                <a:gd name="T19" fmla="*/ 516 h 659"/>
                <a:gd name="T20" fmla="*/ 166 w 512"/>
                <a:gd name="T21" fmla="*/ 488 h 659"/>
                <a:gd name="T22" fmla="*/ 121 w 512"/>
                <a:gd name="T23" fmla="*/ 482 h 659"/>
                <a:gd name="T24" fmla="*/ 88 w 512"/>
                <a:gd name="T25" fmla="*/ 500 h 659"/>
                <a:gd name="T26" fmla="*/ 69 w 512"/>
                <a:gd name="T27" fmla="*/ 535 h 659"/>
                <a:gd name="T28" fmla="*/ 73 w 512"/>
                <a:gd name="T29" fmla="*/ 571 h 659"/>
                <a:gd name="T30" fmla="*/ 94 w 512"/>
                <a:gd name="T31" fmla="*/ 595 h 659"/>
                <a:gd name="T32" fmla="*/ 125 w 512"/>
                <a:gd name="T33" fmla="*/ 604 h 659"/>
                <a:gd name="T34" fmla="*/ 151 w 512"/>
                <a:gd name="T35" fmla="*/ 596 h 659"/>
                <a:gd name="T36" fmla="*/ 168 w 512"/>
                <a:gd name="T37" fmla="*/ 575 h 659"/>
                <a:gd name="T38" fmla="*/ 171 w 512"/>
                <a:gd name="T39" fmla="*/ 549 h 659"/>
                <a:gd name="T40" fmla="*/ 160 w 512"/>
                <a:gd name="T41" fmla="*/ 528 h 659"/>
                <a:gd name="T42" fmla="*/ 140 w 512"/>
                <a:gd name="T43" fmla="*/ 518 h 659"/>
                <a:gd name="T44" fmla="*/ 127 w 512"/>
                <a:gd name="T45" fmla="*/ 518 h 659"/>
                <a:gd name="T46" fmla="*/ 119 w 512"/>
                <a:gd name="T47" fmla="*/ 529 h 659"/>
                <a:gd name="T48" fmla="*/ 127 w 512"/>
                <a:gd name="T49" fmla="*/ 541 h 659"/>
                <a:gd name="T50" fmla="*/ 137 w 512"/>
                <a:gd name="T51" fmla="*/ 543 h 659"/>
                <a:gd name="T52" fmla="*/ 147 w 512"/>
                <a:gd name="T53" fmla="*/ 557 h 659"/>
                <a:gd name="T54" fmla="*/ 133 w 512"/>
                <a:gd name="T55" fmla="*/ 578 h 659"/>
                <a:gd name="T56" fmla="*/ 103 w 512"/>
                <a:gd name="T57" fmla="*/ 569 h 659"/>
                <a:gd name="T58" fmla="*/ 95 w 512"/>
                <a:gd name="T59" fmla="*/ 541 h 659"/>
                <a:gd name="T60" fmla="*/ 106 w 512"/>
                <a:gd name="T61" fmla="*/ 519 h 659"/>
                <a:gd name="T62" fmla="*/ 127 w 512"/>
                <a:gd name="T63" fmla="*/ 508 h 659"/>
                <a:gd name="T64" fmla="*/ 156 w 512"/>
                <a:gd name="T65" fmla="*/ 512 h 659"/>
                <a:gd name="T66" fmla="*/ 181 w 512"/>
                <a:gd name="T67" fmla="*/ 531 h 659"/>
                <a:gd name="T68" fmla="*/ 190 w 512"/>
                <a:gd name="T69" fmla="*/ 561 h 659"/>
                <a:gd name="T70" fmla="*/ 178 w 512"/>
                <a:gd name="T71" fmla="*/ 602 h 659"/>
                <a:gd name="T72" fmla="*/ 147 w 512"/>
                <a:gd name="T73" fmla="*/ 628 h 659"/>
                <a:gd name="T74" fmla="*/ 99 w 512"/>
                <a:gd name="T75" fmla="*/ 632 h 659"/>
                <a:gd name="T76" fmla="*/ 53 w 512"/>
                <a:gd name="T77" fmla="*/ 606 h 659"/>
                <a:gd name="T78" fmla="*/ 28 w 512"/>
                <a:gd name="T79" fmla="*/ 559 h 659"/>
                <a:gd name="T80" fmla="*/ 27 w 512"/>
                <a:gd name="T81" fmla="*/ 83 h 659"/>
                <a:gd name="T82" fmla="*/ 46 w 512"/>
                <a:gd name="T83" fmla="*/ 46 h 659"/>
                <a:gd name="T84" fmla="*/ 82 w 512"/>
                <a:gd name="T85" fmla="*/ 27 h 659"/>
                <a:gd name="T86" fmla="*/ 498 w 512"/>
                <a:gd name="T87" fmla="*/ 26 h 659"/>
                <a:gd name="T88" fmla="*/ 511 w 512"/>
                <a:gd name="T89" fmla="*/ 18 h 659"/>
                <a:gd name="T90" fmla="*/ 509 w 512"/>
                <a:gd name="T91" fmla="*/ 4 h 659"/>
                <a:gd name="T92" fmla="*/ 498 w 512"/>
                <a:gd name="T93" fmla="*/ 0 h 6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12"/>
                <a:gd name="T142" fmla="*/ 0 h 659"/>
                <a:gd name="T143" fmla="*/ 512 w 512"/>
                <a:gd name="T144" fmla="*/ 659 h 6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12" h="659">
                  <a:moveTo>
                    <a:pt x="498" y="0"/>
                  </a:moveTo>
                  <a:lnTo>
                    <a:pt x="97" y="0"/>
                  </a:lnTo>
                  <a:lnTo>
                    <a:pt x="77" y="3"/>
                  </a:lnTo>
                  <a:lnTo>
                    <a:pt x="59" y="8"/>
                  </a:lnTo>
                  <a:lnTo>
                    <a:pt x="43" y="18"/>
                  </a:lnTo>
                  <a:lnTo>
                    <a:pt x="28" y="29"/>
                  </a:lnTo>
                  <a:lnTo>
                    <a:pt x="16" y="43"/>
                  </a:lnTo>
                  <a:lnTo>
                    <a:pt x="8" y="60"/>
                  </a:lnTo>
                  <a:lnTo>
                    <a:pt x="2" y="79"/>
                  </a:lnTo>
                  <a:lnTo>
                    <a:pt x="0" y="98"/>
                  </a:lnTo>
                  <a:lnTo>
                    <a:pt x="0" y="541"/>
                  </a:lnTo>
                  <a:lnTo>
                    <a:pt x="2" y="565"/>
                  </a:lnTo>
                  <a:lnTo>
                    <a:pt x="9" y="587"/>
                  </a:lnTo>
                  <a:lnTo>
                    <a:pt x="21" y="607"/>
                  </a:lnTo>
                  <a:lnTo>
                    <a:pt x="35" y="625"/>
                  </a:lnTo>
                  <a:lnTo>
                    <a:pt x="52" y="639"/>
                  </a:lnTo>
                  <a:lnTo>
                    <a:pt x="72" y="650"/>
                  </a:lnTo>
                  <a:lnTo>
                    <a:pt x="95" y="657"/>
                  </a:lnTo>
                  <a:lnTo>
                    <a:pt x="118" y="659"/>
                  </a:lnTo>
                  <a:lnTo>
                    <a:pt x="137" y="657"/>
                  </a:lnTo>
                  <a:lnTo>
                    <a:pt x="156" y="651"/>
                  </a:lnTo>
                  <a:lnTo>
                    <a:pt x="173" y="642"/>
                  </a:lnTo>
                  <a:lnTo>
                    <a:pt x="187" y="631"/>
                  </a:lnTo>
                  <a:lnTo>
                    <a:pt x="198" y="617"/>
                  </a:lnTo>
                  <a:lnTo>
                    <a:pt x="208" y="599"/>
                  </a:lnTo>
                  <a:lnTo>
                    <a:pt x="213" y="581"/>
                  </a:lnTo>
                  <a:lnTo>
                    <a:pt x="216" y="561"/>
                  </a:lnTo>
                  <a:lnTo>
                    <a:pt x="215" y="545"/>
                  </a:lnTo>
                  <a:lnTo>
                    <a:pt x="210" y="530"/>
                  </a:lnTo>
                  <a:lnTo>
                    <a:pt x="202" y="516"/>
                  </a:lnTo>
                  <a:lnTo>
                    <a:pt x="193" y="505"/>
                  </a:lnTo>
                  <a:lnTo>
                    <a:pt x="180" y="495"/>
                  </a:lnTo>
                  <a:lnTo>
                    <a:pt x="166" y="488"/>
                  </a:lnTo>
                  <a:lnTo>
                    <a:pt x="151" y="482"/>
                  </a:lnTo>
                  <a:lnTo>
                    <a:pt x="135" y="481"/>
                  </a:lnTo>
                  <a:lnTo>
                    <a:pt x="121" y="482"/>
                  </a:lnTo>
                  <a:lnTo>
                    <a:pt x="109" y="487"/>
                  </a:lnTo>
                  <a:lnTo>
                    <a:pt x="98" y="492"/>
                  </a:lnTo>
                  <a:lnTo>
                    <a:pt x="88" y="500"/>
                  </a:lnTo>
                  <a:lnTo>
                    <a:pt x="80" y="511"/>
                  </a:lnTo>
                  <a:lnTo>
                    <a:pt x="74" y="522"/>
                  </a:lnTo>
                  <a:lnTo>
                    <a:pt x="69" y="535"/>
                  </a:lnTo>
                  <a:lnTo>
                    <a:pt x="68" y="549"/>
                  </a:lnTo>
                  <a:lnTo>
                    <a:pt x="69" y="560"/>
                  </a:lnTo>
                  <a:lnTo>
                    <a:pt x="73" y="571"/>
                  </a:lnTo>
                  <a:lnTo>
                    <a:pt x="77" y="580"/>
                  </a:lnTo>
                  <a:lnTo>
                    <a:pt x="84" y="588"/>
                  </a:lnTo>
                  <a:lnTo>
                    <a:pt x="94" y="595"/>
                  </a:lnTo>
                  <a:lnTo>
                    <a:pt x="103" y="599"/>
                  </a:lnTo>
                  <a:lnTo>
                    <a:pt x="113" y="603"/>
                  </a:lnTo>
                  <a:lnTo>
                    <a:pt x="125" y="604"/>
                  </a:lnTo>
                  <a:lnTo>
                    <a:pt x="134" y="603"/>
                  </a:lnTo>
                  <a:lnTo>
                    <a:pt x="143" y="601"/>
                  </a:lnTo>
                  <a:lnTo>
                    <a:pt x="151" y="596"/>
                  </a:lnTo>
                  <a:lnTo>
                    <a:pt x="158" y="590"/>
                  </a:lnTo>
                  <a:lnTo>
                    <a:pt x="164" y="583"/>
                  </a:lnTo>
                  <a:lnTo>
                    <a:pt x="168" y="575"/>
                  </a:lnTo>
                  <a:lnTo>
                    <a:pt x="171" y="566"/>
                  </a:lnTo>
                  <a:lnTo>
                    <a:pt x="172" y="557"/>
                  </a:lnTo>
                  <a:lnTo>
                    <a:pt x="171" y="549"/>
                  </a:lnTo>
                  <a:lnTo>
                    <a:pt x="168" y="542"/>
                  </a:lnTo>
                  <a:lnTo>
                    <a:pt x="165" y="535"/>
                  </a:lnTo>
                  <a:lnTo>
                    <a:pt x="160" y="528"/>
                  </a:lnTo>
                  <a:lnTo>
                    <a:pt x="153" y="523"/>
                  </a:lnTo>
                  <a:lnTo>
                    <a:pt x="147" y="520"/>
                  </a:lnTo>
                  <a:lnTo>
                    <a:pt x="140" y="518"/>
                  </a:lnTo>
                  <a:lnTo>
                    <a:pt x="132" y="516"/>
                  </a:lnTo>
                  <a:lnTo>
                    <a:pt x="127" y="518"/>
                  </a:lnTo>
                  <a:lnTo>
                    <a:pt x="122" y="520"/>
                  </a:lnTo>
                  <a:lnTo>
                    <a:pt x="120" y="525"/>
                  </a:lnTo>
                  <a:lnTo>
                    <a:pt x="119" y="529"/>
                  </a:lnTo>
                  <a:lnTo>
                    <a:pt x="120" y="534"/>
                  </a:lnTo>
                  <a:lnTo>
                    <a:pt x="122" y="538"/>
                  </a:lnTo>
                  <a:lnTo>
                    <a:pt x="127" y="541"/>
                  </a:lnTo>
                  <a:lnTo>
                    <a:pt x="132" y="542"/>
                  </a:lnTo>
                  <a:lnTo>
                    <a:pt x="137" y="543"/>
                  </a:lnTo>
                  <a:lnTo>
                    <a:pt x="142" y="546"/>
                  </a:lnTo>
                  <a:lnTo>
                    <a:pt x="145" y="551"/>
                  </a:lnTo>
                  <a:lnTo>
                    <a:pt x="147" y="557"/>
                  </a:lnTo>
                  <a:lnTo>
                    <a:pt x="144" y="566"/>
                  </a:lnTo>
                  <a:lnTo>
                    <a:pt x="140" y="573"/>
                  </a:lnTo>
                  <a:lnTo>
                    <a:pt x="133" y="578"/>
                  </a:lnTo>
                  <a:lnTo>
                    <a:pt x="125" y="579"/>
                  </a:lnTo>
                  <a:lnTo>
                    <a:pt x="112" y="576"/>
                  </a:lnTo>
                  <a:lnTo>
                    <a:pt x="103" y="569"/>
                  </a:lnTo>
                  <a:lnTo>
                    <a:pt x="96" y="560"/>
                  </a:lnTo>
                  <a:lnTo>
                    <a:pt x="94" y="549"/>
                  </a:lnTo>
                  <a:lnTo>
                    <a:pt x="95" y="541"/>
                  </a:lnTo>
                  <a:lnTo>
                    <a:pt x="97" y="533"/>
                  </a:lnTo>
                  <a:lnTo>
                    <a:pt x="100" y="526"/>
                  </a:lnTo>
                  <a:lnTo>
                    <a:pt x="106" y="519"/>
                  </a:lnTo>
                  <a:lnTo>
                    <a:pt x="112" y="514"/>
                  </a:lnTo>
                  <a:lnTo>
                    <a:pt x="119" y="511"/>
                  </a:lnTo>
                  <a:lnTo>
                    <a:pt x="127" y="508"/>
                  </a:lnTo>
                  <a:lnTo>
                    <a:pt x="135" y="507"/>
                  </a:lnTo>
                  <a:lnTo>
                    <a:pt x="147" y="508"/>
                  </a:lnTo>
                  <a:lnTo>
                    <a:pt x="156" y="512"/>
                  </a:lnTo>
                  <a:lnTo>
                    <a:pt x="166" y="516"/>
                  </a:lnTo>
                  <a:lnTo>
                    <a:pt x="174" y="523"/>
                  </a:lnTo>
                  <a:lnTo>
                    <a:pt x="181" y="531"/>
                  </a:lnTo>
                  <a:lnTo>
                    <a:pt x="186" y="541"/>
                  </a:lnTo>
                  <a:lnTo>
                    <a:pt x="189" y="551"/>
                  </a:lnTo>
                  <a:lnTo>
                    <a:pt x="190" y="561"/>
                  </a:lnTo>
                  <a:lnTo>
                    <a:pt x="189" y="576"/>
                  </a:lnTo>
                  <a:lnTo>
                    <a:pt x="185" y="590"/>
                  </a:lnTo>
                  <a:lnTo>
                    <a:pt x="178" y="602"/>
                  </a:lnTo>
                  <a:lnTo>
                    <a:pt x="170" y="613"/>
                  </a:lnTo>
                  <a:lnTo>
                    <a:pt x="158" y="621"/>
                  </a:lnTo>
                  <a:lnTo>
                    <a:pt x="147" y="628"/>
                  </a:lnTo>
                  <a:lnTo>
                    <a:pt x="133" y="633"/>
                  </a:lnTo>
                  <a:lnTo>
                    <a:pt x="118" y="634"/>
                  </a:lnTo>
                  <a:lnTo>
                    <a:pt x="99" y="632"/>
                  </a:lnTo>
                  <a:lnTo>
                    <a:pt x="82" y="627"/>
                  </a:lnTo>
                  <a:lnTo>
                    <a:pt x="66" y="618"/>
                  </a:lnTo>
                  <a:lnTo>
                    <a:pt x="53" y="606"/>
                  </a:lnTo>
                  <a:lnTo>
                    <a:pt x="42" y="593"/>
                  </a:lnTo>
                  <a:lnTo>
                    <a:pt x="32" y="576"/>
                  </a:lnTo>
                  <a:lnTo>
                    <a:pt x="28" y="559"/>
                  </a:lnTo>
                  <a:lnTo>
                    <a:pt x="26" y="541"/>
                  </a:lnTo>
                  <a:lnTo>
                    <a:pt x="26" y="98"/>
                  </a:lnTo>
                  <a:lnTo>
                    <a:pt x="27" y="83"/>
                  </a:lnTo>
                  <a:lnTo>
                    <a:pt x="31" y="69"/>
                  </a:lnTo>
                  <a:lnTo>
                    <a:pt x="37" y="58"/>
                  </a:lnTo>
                  <a:lnTo>
                    <a:pt x="46" y="46"/>
                  </a:lnTo>
                  <a:lnTo>
                    <a:pt x="57" y="38"/>
                  </a:lnTo>
                  <a:lnTo>
                    <a:pt x="69" y="31"/>
                  </a:lnTo>
                  <a:lnTo>
                    <a:pt x="82" y="27"/>
                  </a:lnTo>
                  <a:lnTo>
                    <a:pt x="97" y="26"/>
                  </a:lnTo>
                  <a:lnTo>
                    <a:pt x="498" y="26"/>
                  </a:lnTo>
                  <a:lnTo>
                    <a:pt x="504" y="25"/>
                  </a:lnTo>
                  <a:lnTo>
                    <a:pt x="509" y="22"/>
                  </a:lnTo>
                  <a:lnTo>
                    <a:pt x="511" y="18"/>
                  </a:lnTo>
                  <a:lnTo>
                    <a:pt x="512" y="13"/>
                  </a:lnTo>
                  <a:lnTo>
                    <a:pt x="511" y="8"/>
                  </a:lnTo>
                  <a:lnTo>
                    <a:pt x="509" y="4"/>
                  </a:lnTo>
                  <a:lnTo>
                    <a:pt x="504" y="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0" name="Freeform 42"/>
            <p:cNvSpPr>
              <a:spLocks/>
            </p:cNvSpPr>
            <p:nvPr/>
          </p:nvSpPr>
          <p:spPr bwMode="auto">
            <a:xfrm flipH="1">
              <a:off x="3269" y="1367"/>
              <a:ext cx="566" cy="368"/>
            </a:xfrm>
            <a:custGeom>
              <a:avLst/>
              <a:gdLst>
                <a:gd name="T0" fmla="*/ 614 w 1132"/>
                <a:gd name="T1" fmla="*/ 3 h 735"/>
                <a:gd name="T2" fmla="*/ 566 w 1132"/>
                <a:gd name="T3" fmla="*/ 29 h 735"/>
                <a:gd name="T4" fmla="*/ 539 w 1132"/>
                <a:gd name="T5" fmla="*/ 79 h 735"/>
                <a:gd name="T6" fmla="*/ 536 w 1132"/>
                <a:gd name="T7" fmla="*/ 462 h 735"/>
                <a:gd name="T8" fmla="*/ 516 w 1132"/>
                <a:gd name="T9" fmla="*/ 498 h 735"/>
                <a:gd name="T10" fmla="*/ 481 w 1132"/>
                <a:gd name="T11" fmla="*/ 518 h 735"/>
                <a:gd name="T12" fmla="*/ 96 w 1132"/>
                <a:gd name="T13" fmla="*/ 521 h 735"/>
                <a:gd name="T14" fmla="*/ 36 w 1132"/>
                <a:gd name="T15" fmla="*/ 553 h 735"/>
                <a:gd name="T16" fmla="*/ 2 w 1132"/>
                <a:gd name="T17" fmla="*/ 613 h 735"/>
                <a:gd name="T18" fmla="*/ 8 w 1132"/>
                <a:gd name="T19" fmla="*/ 676 h 735"/>
                <a:gd name="T20" fmla="*/ 43 w 1132"/>
                <a:gd name="T21" fmla="*/ 718 h 735"/>
                <a:gd name="T22" fmla="*/ 98 w 1132"/>
                <a:gd name="T23" fmla="*/ 735 h 735"/>
                <a:gd name="T24" fmla="*/ 143 w 1132"/>
                <a:gd name="T25" fmla="*/ 722 h 735"/>
                <a:gd name="T26" fmla="*/ 173 w 1132"/>
                <a:gd name="T27" fmla="*/ 686 h 735"/>
                <a:gd name="T28" fmla="*/ 178 w 1132"/>
                <a:gd name="T29" fmla="*/ 641 h 735"/>
                <a:gd name="T30" fmla="*/ 159 w 1132"/>
                <a:gd name="T31" fmla="*/ 608 h 735"/>
                <a:gd name="T32" fmla="*/ 126 w 1132"/>
                <a:gd name="T33" fmla="*/ 589 h 735"/>
                <a:gd name="T34" fmla="*/ 90 w 1132"/>
                <a:gd name="T35" fmla="*/ 593 h 735"/>
                <a:gd name="T36" fmla="*/ 65 w 1132"/>
                <a:gd name="T37" fmla="*/ 612 h 735"/>
                <a:gd name="T38" fmla="*/ 55 w 1132"/>
                <a:gd name="T39" fmla="*/ 643 h 735"/>
                <a:gd name="T40" fmla="*/ 63 w 1132"/>
                <a:gd name="T41" fmla="*/ 670 h 735"/>
                <a:gd name="T42" fmla="*/ 84 w 1132"/>
                <a:gd name="T43" fmla="*/ 688 h 735"/>
                <a:gd name="T44" fmla="*/ 111 w 1132"/>
                <a:gd name="T45" fmla="*/ 691 h 735"/>
                <a:gd name="T46" fmla="*/ 131 w 1132"/>
                <a:gd name="T47" fmla="*/ 679 h 735"/>
                <a:gd name="T48" fmla="*/ 142 w 1132"/>
                <a:gd name="T49" fmla="*/ 658 h 735"/>
                <a:gd name="T50" fmla="*/ 142 w 1132"/>
                <a:gd name="T51" fmla="*/ 646 h 735"/>
                <a:gd name="T52" fmla="*/ 130 w 1132"/>
                <a:gd name="T53" fmla="*/ 638 h 735"/>
                <a:gd name="T54" fmla="*/ 119 w 1132"/>
                <a:gd name="T55" fmla="*/ 646 h 735"/>
                <a:gd name="T56" fmla="*/ 116 w 1132"/>
                <a:gd name="T57" fmla="*/ 656 h 735"/>
                <a:gd name="T58" fmla="*/ 103 w 1132"/>
                <a:gd name="T59" fmla="*/ 665 h 735"/>
                <a:gd name="T60" fmla="*/ 83 w 1132"/>
                <a:gd name="T61" fmla="*/ 653 h 735"/>
                <a:gd name="T62" fmla="*/ 90 w 1132"/>
                <a:gd name="T63" fmla="*/ 623 h 735"/>
                <a:gd name="T64" fmla="*/ 120 w 1132"/>
                <a:gd name="T65" fmla="*/ 615 h 735"/>
                <a:gd name="T66" fmla="*/ 142 w 1132"/>
                <a:gd name="T67" fmla="*/ 625 h 735"/>
                <a:gd name="T68" fmla="*/ 152 w 1132"/>
                <a:gd name="T69" fmla="*/ 647 h 735"/>
                <a:gd name="T70" fmla="*/ 149 w 1132"/>
                <a:gd name="T71" fmla="*/ 676 h 735"/>
                <a:gd name="T72" fmla="*/ 129 w 1132"/>
                <a:gd name="T73" fmla="*/ 700 h 735"/>
                <a:gd name="T74" fmla="*/ 98 w 1132"/>
                <a:gd name="T75" fmla="*/ 709 h 735"/>
                <a:gd name="T76" fmla="*/ 58 w 1132"/>
                <a:gd name="T77" fmla="*/ 696 h 735"/>
                <a:gd name="T78" fmla="*/ 32 w 1132"/>
                <a:gd name="T79" fmla="*/ 665 h 735"/>
                <a:gd name="T80" fmla="*/ 29 w 1132"/>
                <a:gd name="T81" fmla="*/ 619 h 735"/>
                <a:gd name="T82" fmla="*/ 54 w 1132"/>
                <a:gd name="T83" fmla="*/ 572 h 735"/>
                <a:gd name="T84" fmla="*/ 101 w 1132"/>
                <a:gd name="T85" fmla="*/ 547 h 735"/>
                <a:gd name="T86" fmla="*/ 486 w 1132"/>
                <a:gd name="T87" fmla="*/ 542 h 735"/>
                <a:gd name="T88" fmla="*/ 535 w 1132"/>
                <a:gd name="T89" fmla="*/ 515 h 735"/>
                <a:gd name="T90" fmla="*/ 561 w 1132"/>
                <a:gd name="T91" fmla="*/ 467 h 735"/>
                <a:gd name="T92" fmla="*/ 565 w 1132"/>
                <a:gd name="T93" fmla="*/ 83 h 735"/>
                <a:gd name="T94" fmla="*/ 584 w 1132"/>
                <a:gd name="T95" fmla="*/ 47 h 735"/>
                <a:gd name="T96" fmla="*/ 620 w 1132"/>
                <a:gd name="T97" fmla="*/ 27 h 735"/>
                <a:gd name="T98" fmla="*/ 1118 w 1132"/>
                <a:gd name="T99" fmla="*/ 26 h 735"/>
                <a:gd name="T100" fmla="*/ 1131 w 1132"/>
                <a:gd name="T101" fmla="*/ 18 h 735"/>
                <a:gd name="T102" fmla="*/ 1129 w 1132"/>
                <a:gd name="T103" fmla="*/ 4 h 735"/>
                <a:gd name="T104" fmla="*/ 1118 w 1132"/>
                <a:gd name="T105" fmla="*/ 0 h 7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32"/>
                <a:gd name="T160" fmla="*/ 0 h 735"/>
                <a:gd name="T161" fmla="*/ 1132 w 1132"/>
                <a:gd name="T162" fmla="*/ 735 h 7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32" h="735">
                  <a:moveTo>
                    <a:pt x="1118" y="0"/>
                  </a:moveTo>
                  <a:lnTo>
                    <a:pt x="634" y="0"/>
                  </a:lnTo>
                  <a:lnTo>
                    <a:pt x="614" y="3"/>
                  </a:lnTo>
                  <a:lnTo>
                    <a:pt x="596" y="8"/>
                  </a:lnTo>
                  <a:lnTo>
                    <a:pt x="580" y="18"/>
                  </a:lnTo>
                  <a:lnTo>
                    <a:pt x="566" y="29"/>
                  </a:lnTo>
                  <a:lnTo>
                    <a:pt x="553" y="43"/>
                  </a:lnTo>
                  <a:lnTo>
                    <a:pt x="545" y="60"/>
                  </a:lnTo>
                  <a:lnTo>
                    <a:pt x="539" y="79"/>
                  </a:lnTo>
                  <a:lnTo>
                    <a:pt x="537" y="98"/>
                  </a:lnTo>
                  <a:lnTo>
                    <a:pt x="537" y="449"/>
                  </a:lnTo>
                  <a:lnTo>
                    <a:pt x="536" y="462"/>
                  </a:lnTo>
                  <a:lnTo>
                    <a:pt x="531" y="475"/>
                  </a:lnTo>
                  <a:lnTo>
                    <a:pt x="526" y="488"/>
                  </a:lnTo>
                  <a:lnTo>
                    <a:pt x="516" y="498"/>
                  </a:lnTo>
                  <a:lnTo>
                    <a:pt x="506" y="506"/>
                  </a:lnTo>
                  <a:lnTo>
                    <a:pt x="495" y="513"/>
                  </a:lnTo>
                  <a:lnTo>
                    <a:pt x="481" y="518"/>
                  </a:lnTo>
                  <a:lnTo>
                    <a:pt x="467" y="519"/>
                  </a:lnTo>
                  <a:lnTo>
                    <a:pt x="120" y="519"/>
                  </a:lnTo>
                  <a:lnTo>
                    <a:pt x="96" y="521"/>
                  </a:lnTo>
                  <a:lnTo>
                    <a:pt x="74" y="528"/>
                  </a:lnTo>
                  <a:lnTo>
                    <a:pt x="53" y="540"/>
                  </a:lnTo>
                  <a:lnTo>
                    <a:pt x="36" y="553"/>
                  </a:lnTo>
                  <a:lnTo>
                    <a:pt x="21" y="571"/>
                  </a:lnTo>
                  <a:lnTo>
                    <a:pt x="9" y="591"/>
                  </a:lnTo>
                  <a:lnTo>
                    <a:pt x="2" y="613"/>
                  </a:lnTo>
                  <a:lnTo>
                    <a:pt x="0" y="638"/>
                  </a:lnTo>
                  <a:lnTo>
                    <a:pt x="2" y="657"/>
                  </a:lnTo>
                  <a:lnTo>
                    <a:pt x="8" y="676"/>
                  </a:lnTo>
                  <a:lnTo>
                    <a:pt x="17" y="693"/>
                  </a:lnTo>
                  <a:lnTo>
                    <a:pt x="29" y="707"/>
                  </a:lnTo>
                  <a:lnTo>
                    <a:pt x="43" y="718"/>
                  </a:lnTo>
                  <a:lnTo>
                    <a:pt x="60" y="727"/>
                  </a:lnTo>
                  <a:lnTo>
                    <a:pt x="78" y="733"/>
                  </a:lnTo>
                  <a:lnTo>
                    <a:pt x="98" y="735"/>
                  </a:lnTo>
                  <a:lnTo>
                    <a:pt x="114" y="734"/>
                  </a:lnTo>
                  <a:lnTo>
                    <a:pt x="129" y="729"/>
                  </a:lnTo>
                  <a:lnTo>
                    <a:pt x="143" y="722"/>
                  </a:lnTo>
                  <a:lnTo>
                    <a:pt x="156" y="711"/>
                  </a:lnTo>
                  <a:lnTo>
                    <a:pt x="165" y="700"/>
                  </a:lnTo>
                  <a:lnTo>
                    <a:pt x="173" y="686"/>
                  </a:lnTo>
                  <a:lnTo>
                    <a:pt x="178" y="671"/>
                  </a:lnTo>
                  <a:lnTo>
                    <a:pt x="179" y="655"/>
                  </a:lnTo>
                  <a:lnTo>
                    <a:pt x="178" y="641"/>
                  </a:lnTo>
                  <a:lnTo>
                    <a:pt x="173" y="628"/>
                  </a:lnTo>
                  <a:lnTo>
                    <a:pt x="167" y="618"/>
                  </a:lnTo>
                  <a:lnTo>
                    <a:pt x="159" y="608"/>
                  </a:lnTo>
                  <a:lnTo>
                    <a:pt x="149" y="600"/>
                  </a:lnTo>
                  <a:lnTo>
                    <a:pt x="138" y="594"/>
                  </a:lnTo>
                  <a:lnTo>
                    <a:pt x="126" y="589"/>
                  </a:lnTo>
                  <a:lnTo>
                    <a:pt x="112" y="588"/>
                  </a:lnTo>
                  <a:lnTo>
                    <a:pt x="100" y="589"/>
                  </a:lnTo>
                  <a:lnTo>
                    <a:pt x="90" y="593"/>
                  </a:lnTo>
                  <a:lnTo>
                    <a:pt x="81" y="597"/>
                  </a:lnTo>
                  <a:lnTo>
                    <a:pt x="71" y="604"/>
                  </a:lnTo>
                  <a:lnTo>
                    <a:pt x="65" y="612"/>
                  </a:lnTo>
                  <a:lnTo>
                    <a:pt x="60" y="621"/>
                  </a:lnTo>
                  <a:lnTo>
                    <a:pt x="56" y="632"/>
                  </a:lnTo>
                  <a:lnTo>
                    <a:pt x="55" y="643"/>
                  </a:lnTo>
                  <a:lnTo>
                    <a:pt x="56" y="653"/>
                  </a:lnTo>
                  <a:lnTo>
                    <a:pt x="59" y="662"/>
                  </a:lnTo>
                  <a:lnTo>
                    <a:pt x="63" y="670"/>
                  </a:lnTo>
                  <a:lnTo>
                    <a:pt x="69" y="678"/>
                  </a:lnTo>
                  <a:lnTo>
                    <a:pt x="76" y="684"/>
                  </a:lnTo>
                  <a:lnTo>
                    <a:pt x="84" y="688"/>
                  </a:lnTo>
                  <a:lnTo>
                    <a:pt x="93" y="691"/>
                  </a:lnTo>
                  <a:lnTo>
                    <a:pt x="103" y="692"/>
                  </a:lnTo>
                  <a:lnTo>
                    <a:pt x="111" y="691"/>
                  </a:lnTo>
                  <a:lnTo>
                    <a:pt x="119" y="688"/>
                  </a:lnTo>
                  <a:lnTo>
                    <a:pt x="126" y="685"/>
                  </a:lnTo>
                  <a:lnTo>
                    <a:pt x="131" y="679"/>
                  </a:lnTo>
                  <a:lnTo>
                    <a:pt x="136" y="673"/>
                  </a:lnTo>
                  <a:lnTo>
                    <a:pt x="139" y="666"/>
                  </a:lnTo>
                  <a:lnTo>
                    <a:pt x="142" y="658"/>
                  </a:lnTo>
                  <a:lnTo>
                    <a:pt x="143" y="650"/>
                  </a:lnTo>
                  <a:lnTo>
                    <a:pt x="142" y="646"/>
                  </a:lnTo>
                  <a:lnTo>
                    <a:pt x="139" y="641"/>
                  </a:lnTo>
                  <a:lnTo>
                    <a:pt x="136" y="639"/>
                  </a:lnTo>
                  <a:lnTo>
                    <a:pt x="130" y="638"/>
                  </a:lnTo>
                  <a:lnTo>
                    <a:pt x="126" y="639"/>
                  </a:lnTo>
                  <a:lnTo>
                    <a:pt x="121" y="641"/>
                  </a:lnTo>
                  <a:lnTo>
                    <a:pt x="119" y="646"/>
                  </a:lnTo>
                  <a:lnTo>
                    <a:pt x="118" y="650"/>
                  </a:lnTo>
                  <a:lnTo>
                    <a:pt x="116" y="656"/>
                  </a:lnTo>
                  <a:lnTo>
                    <a:pt x="113" y="661"/>
                  </a:lnTo>
                  <a:lnTo>
                    <a:pt x="108" y="664"/>
                  </a:lnTo>
                  <a:lnTo>
                    <a:pt x="103" y="665"/>
                  </a:lnTo>
                  <a:lnTo>
                    <a:pt x="95" y="664"/>
                  </a:lnTo>
                  <a:lnTo>
                    <a:pt x="88" y="659"/>
                  </a:lnTo>
                  <a:lnTo>
                    <a:pt x="83" y="653"/>
                  </a:lnTo>
                  <a:lnTo>
                    <a:pt x="81" y="643"/>
                  </a:lnTo>
                  <a:lnTo>
                    <a:pt x="83" y="632"/>
                  </a:lnTo>
                  <a:lnTo>
                    <a:pt x="90" y="623"/>
                  </a:lnTo>
                  <a:lnTo>
                    <a:pt x="99" y="616"/>
                  </a:lnTo>
                  <a:lnTo>
                    <a:pt x="112" y="613"/>
                  </a:lnTo>
                  <a:lnTo>
                    <a:pt x="120" y="615"/>
                  </a:lnTo>
                  <a:lnTo>
                    <a:pt x="128" y="617"/>
                  </a:lnTo>
                  <a:lnTo>
                    <a:pt x="135" y="620"/>
                  </a:lnTo>
                  <a:lnTo>
                    <a:pt x="142" y="625"/>
                  </a:lnTo>
                  <a:lnTo>
                    <a:pt x="146" y="632"/>
                  </a:lnTo>
                  <a:lnTo>
                    <a:pt x="150" y="639"/>
                  </a:lnTo>
                  <a:lnTo>
                    <a:pt x="152" y="647"/>
                  </a:lnTo>
                  <a:lnTo>
                    <a:pt x="153" y="655"/>
                  </a:lnTo>
                  <a:lnTo>
                    <a:pt x="152" y="665"/>
                  </a:lnTo>
                  <a:lnTo>
                    <a:pt x="149" y="676"/>
                  </a:lnTo>
                  <a:lnTo>
                    <a:pt x="144" y="685"/>
                  </a:lnTo>
                  <a:lnTo>
                    <a:pt x="137" y="693"/>
                  </a:lnTo>
                  <a:lnTo>
                    <a:pt x="129" y="700"/>
                  </a:lnTo>
                  <a:lnTo>
                    <a:pt x="119" y="704"/>
                  </a:lnTo>
                  <a:lnTo>
                    <a:pt x="110" y="708"/>
                  </a:lnTo>
                  <a:lnTo>
                    <a:pt x="98" y="709"/>
                  </a:lnTo>
                  <a:lnTo>
                    <a:pt x="84" y="708"/>
                  </a:lnTo>
                  <a:lnTo>
                    <a:pt x="70" y="703"/>
                  </a:lnTo>
                  <a:lnTo>
                    <a:pt x="58" y="696"/>
                  </a:lnTo>
                  <a:lnTo>
                    <a:pt x="47" y="688"/>
                  </a:lnTo>
                  <a:lnTo>
                    <a:pt x="39" y="678"/>
                  </a:lnTo>
                  <a:lnTo>
                    <a:pt x="32" y="665"/>
                  </a:lnTo>
                  <a:lnTo>
                    <a:pt x="28" y="651"/>
                  </a:lnTo>
                  <a:lnTo>
                    <a:pt x="27" y="638"/>
                  </a:lnTo>
                  <a:lnTo>
                    <a:pt x="29" y="619"/>
                  </a:lnTo>
                  <a:lnTo>
                    <a:pt x="33" y="601"/>
                  </a:lnTo>
                  <a:lnTo>
                    <a:pt x="43" y="586"/>
                  </a:lnTo>
                  <a:lnTo>
                    <a:pt x="54" y="572"/>
                  </a:lnTo>
                  <a:lnTo>
                    <a:pt x="68" y="560"/>
                  </a:lnTo>
                  <a:lnTo>
                    <a:pt x="83" y="551"/>
                  </a:lnTo>
                  <a:lnTo>
                    <a:pt x="101" y="547"/>
                  </a:lnTo>
                  <a:lnTo>
                    <a:pt x="120" y="544"/>
                  </a:lnTo>
                  <a:lnTo>
                    <a:pt x="467" y="544"/>
                  </a:lnTo>
                  <a:lnTo>
                    <a:pt x="486" y="542"/>
                  </a:lnTo>
                  <a:lnTo>
                    <a:pt x="505" y="536"/>
                  </a:lnTo>
                  <a:lnTo>
                    <a:pt x="521" y="528"/>
                  </a:lnTo>
                  <a:lnTo>
                    <a:pt x="535" y="515"/>
                  </a:lnTo>
                  <a:lnTo>
                    <a:pt x="548" y="502"/>
                  </a:lnTo>
                  <a:lnTo>
                    <a:pt x="556" y="485"/>
                  </a:lnTo>
                  <a:lnTo>
                    <a:pt x="561" y="467"/>
                  </a:lnTo>
                  <a:lnTo>
                    <a:pt x="564" y="449"/>
                  </a:lnTo>
                  <a:lnTo>
                    <a:pt x="564" y="98"/>
                  </a:lnTo>
                  <a:lnTo>
                    <a:pt x="565" y="83"/>
                  </a:lnTo>
                  <a:lnTo>
                    <a:pt x="569" y="70"/>
                  </a:lnTo>
                  <a:lnTo>
                    <a:pt x="575" y="58"/>
                  </a:lnTo>
                  <a:lnTo>
                    <a:pt x="584" y="47"/>
                  </a:lnTo>
                  <a:lnTo>
                    <a:pt x="595" y="38"/>
                  </a:lnTo>
                  <a:lnTo>
                    <a:pt x="606" y="32"/>
                  </a:lnTo>
                  <a:lnTo>
                    <a:pt x="620" y="27"/>
                  </a:lnTo>
                  <a:lnTo>
                    <a:pt x="634" y="26"/>
                  </a:lnTo>
                  <a:lnTo>
                    <a:pt x="1118" y="26"/>
                  </a:lnTo>
                  <a:lnTo>
                    <a:pt x="1124" y="25"/>
                  </a:lnTo>
                  <a:lnTo>
                    <a:pt x="1129" y="22"/>
                  </a:lnTo>
                  <a:lnTo>
                    <a:pt x="1131" y="18"/>
                  </a:lnTo>
                  <a:lnTo>
                    <a:pt x="1132" y="13"/>
                  </a:lnTo>
                  <a:lnTo>
                    <a:pt x="1131" y="8"/>
                  </a:lnTo>
                  <a:lnTo>
                    <a:pt x="1129" y="4"/>
                  </a:lnTo>
                  <a:lnTo>
                    <a:pt x="1124" y="2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1" name="Freeform 43"/>
            <p:cNvSpPr>
              <a:spLocks/>
            </p:cNvSpPr>
            <p:nvPr/>
          </p:nvSpPr>
          <p:spPr bwMode="auto">
            <a:xfrm flipH="1">
              <a:off x="3269" y="1348"/>
              <a:ext cx="507" cy="265"/>
            </a:xfrm>
            <a:custGeom>
              <a:avLst/>
              <a:gdLst>
                <a:gd name="T0" fmla="*/ 475 w 1014"/>
                <a:gd name="T1" fmla="*/ 0 h 530"/>
                <a:gd name="T2" fmla="*/ 436 w 1014"/>
                <a:gd name="T3" fmla="*/ 8 h 530"/>
                <a:gd name="T4" fmla="*/ 407 w 1014"/>
                <a:gd name="T5" fmla="*/ 29 h 530"/>
                <a:gd name="T6" fmla="*/ 386 w 1014"/>
                <a:gd name="T7" fmla="*/ 60 h 530"/>
                <a:gd name="T8" fmla="*/ 378 w 1014"/>
                <a:gd name="T9" fmla="*/ 98 h 530"/>
                <a:gd name="T10" fmla="*/ 377 w 1014"/>
                <a:gd name="T11" fmla="*/ 449 h 530"/>
                <a:gd name="T12" fmla="*/ 365 w 1014"/>
                <a:gd name="T13" fmla="*/ 474 h 530"/>
                <a:gd name="T14" fmla="*/ 347 w 1014"/>
                <a:gd name="T15" fmla="*/ 494 h 530"/>
                <a:gd name="T16" fmla="*/ 320 w 1014"/>
                <a:gd name="T17" fmla="*/ 504 h 530"/>
                <a:gd name="T18" fmla="*/ 80 w 1014"/>
                <a:gd name="T19" fmla="*/ 505 h 530"/>
                <a:gd name="T20" fmla="*/ 60 w 1014"/>
                <a:gd name="T21" fmla="*/ 500 h 530"/>
                <a:gd name="T22" fmla="*/ 41 w 1014"/>
                <a:gd name="T23" fmla="*/ 490 h 530"/>
                <a:gd name="T24" fmla="*/ 30 w 1014"/>
                <a:gd name="T25" fmla="*/ 473 h 530"/>
                <a:gd name="T26" fmla="*/ 25 w 1014"/>
                <a:gd name="T27" fmla="*/ 451 h 530"/>
                <a:gd name="T28" fmla="*/ 28 w 1014"/>
                <a:gd name="T29" fmla="*/ 435 h 530"/>
                <a:gd name="T30" fmla="*/ 38 w 1014"/>
                <a:gd name="T31" fmla="*/ 422 h 530"/>
                <a:gd name="T32" fmla="*/ 50 w 1014"/>
                <a:gd name="T33" fmla="*/ 413 h 530"/>
                <a:gd name="T34" fmla="*/ 66 w 1014"/>
                <a:gd name="T35" fmla="*/ 409 h 530"/>
                <a:gd name="T36" fmla="*/ 88 w 1014"/>
                <a:gd name="T37" fmla="*/ 419 h 530"/>
                <a:gd name="T38" fmla="*/ 98 w 1014"/>
                <a:gd name="T39" fmla="*/ 441 h 530"/>
                <a:gd name="T40" fmla="*/ 91 w 1014"/>
                <a:gd name="T41" fmla="*/ 457 h 530"/>
                <a:gd name="T42" fmla="*/ 76 w 1014"/>
                <a:gd name="T43" fmla="*/ 462 h 530"/>
                <a:gd name="T44" fmla="*/ 65 w 1014"/>
                <a:gd name="T45" fmla="*/ 458 h 530"/>
                <a:gd name="T46" fmla="*/ 61 w 1014"/>
                <a:gd name="T47" fmla="*/ 447 h 530"/>
                <a:gd name="T48" fmla="*/ 60 w 1014"/>
                <a:gd name="T49" fmla="*/ 443 h 530"/>
                <a:gd name="T50" fmla="*/ 53 w 1014"/>
                <a:gd name="T51" fmla="*/ 436 h 530"/>
                <a:gd name="T52" fmla="*/ 42 w 1014"/>
                <a:gd name="T53" fmla="*/ 436 h 530"/>
                <a:gd name="T54" fmla="*/ 36 w 1014"/>
                <a:gd name="T55" fmla="*/ 443 h 530"/>
                <a:gd name="T56" fmla="*/ 35 w 1014"/>
                <a:gd name="T57" fmla="*/ 447 h 530"/>
                <a:gd name="T58" fmla="*/ 39 w 1014"/>
                <a:gd name="T59" fmla="*/ 462 h 530"/>
                <a:gd name="T60" fmla="*/ 47 w 1014"/>
                <a:gd name="T61" fmla="*/ 476 h 530"/>
                <a:gd name="T62" fmla="*/ 60 w 1014"/>
                <a:gd name="T63" fmla="*/ 484 h 530"/>
                <a:gd name="T64" fmla="*/ 76 w 1014"/>
                <a:gd name="T65" fmla="*/ 488 h 530"/>
                <a:gd name="T66" fmla="*/ 94 w 1014"/>
                <a:gd name="T67" fmla="*/ 484 h 530"/>
                <a:gd name="T68" fmla="*/ 109 w 1014"/>
                <a:gd name="T69" fmla="*/ 474 h 530"/>
                <a:gd name="T70" fmla="*/ 119 w 1014"/>
                <a:gd name="T71" fmla="*/ 459 h 530"/>
                <a:gd name="T72" fmla="*/ 123 w 1014"/>
                <a:gd name="T73" fmla="*/ 441 h 530"/>
                <a:gd name="T74" fmla="*/ 118 w 1014"/>
                <a:gd name="T75" fmla="*/ 419 h 530"/>
                <a:gd name="T76" fmla="*/ 107 w 1014"/>
                <a:gd name="T77" fmla="*/ 400 h 530"/>
                <a:gd name="T78" fmla="*/ 88 w 1014"/>
                <a:gd name="T79" fmla="*/ 389 h 530"/>
                <a:gd name="T80" fmla="*/ 66 w 1014"/>
                <a:gd name="T81" fmla="*/ 384 h 530"/>
                <a:gd name="T82" fmla="*/ 40 w 1014"/>
                <a:gd name="T83" fmla="*/ 390 h 530"/>
                <a:gd name="T84" fmla="*/ 19 w 1014"/>
                <a:gd name="T85" fmla="*/ 404 h 530"/>
                <a:gd name="T86" fmla="*/ 5 w 1014"/>
                <a:gd name="T87" fmla="*/ 424 h 530"/>
                <a:gd name="T88" fmla="*/ 0 w 1014"/>
                <a:gd name="T89" fmla="*/ 451 h 530"/>
                <a:gd name="T90" fmla="*/ 5 w 1014"/>
                <a:gd name="T91" fmla="*/ 482 h 530"/>
                <a:gd name="T92" fmla="*/ 23 w 1014"/>
                <a:gd name="T93" fmla="*/ 507 h 530"/>
                <a:gd name="T94" fmla="*/ 49 w 1014"/>
                <a:gd name="T95" fmla="*/ 525 h 530"/>
                <a:gd name="T96" fmla="*/ 80 w 1014"/>
                <a:gd name="T97" fmla="*/ 530 h 530"/>
                <a:gd name="T98" fmla="*/ 326 w 1014"/>
                <a:gd name="T99" fmla="*/ 528 h 530"/>
                <a:gd name="T100" fmla="*/ 360 w 1014"/>
                <a:gd name="T101" fmla="*/ 514 h 530"/>
                <a:gd name="T102" fmla="*/ 387 w 1014"/>
                <a:gd name="T103" fmla="*/ 489 h 530"/>
                <a:gd name="T104" fmla="*/ 401 w 1014"/>
                <a:gd name="T105" fmla="*/ 454 h 530"/>
                <a:gd name="T106" fmla="*/ 403 w 1014"/>
                <a:gd name="T107" fmla="*/ 98 h 530"/>
                <a:gd name="T108" fmla="*/ 409 w 1014"/>
                <a:gd name="T109" fmla="*/ 71 h 530"/>
                <a:gd name="T110" fmla="*/ 424 w 1014"/>
                <a:gd name="T111" fmla="*/ 48 h 530"/>
                <a:gd name="T112" fmla="*/ 447 w 1014"/>
                <a:gd name="T113" fmla="*/ 33 h 530"/>
                <a:gd name="T114" fmla="*/ 475 w 1014"/>
                <a:gd name="T115" fmla="*/ 27 h 530"/>
                <a:gd name="T116" fmla="*/ 1000 w 1014"/>
                <a:gd name="T117" fmla="*/ 27 h 530"/>
                <a:gd name="T118" fmla="*/ 1011 w 1014"/>
                <a:gd name="T119" fmla="*/ 23 h 530"/>
                <a:gd name="T120" fmla="*/ 1014 w 1014"/>
                <a:gd name="T121" fmla="*/ 13 h 530"/>
                <a:gd name="T122" fmla="*/ 1011 w 1014"/>
                <a:gd name="T123" fmla="*/ 4 h 530"/>
                <a:gd name="T124" fmla="*/ 1000 w 1014"/>
                <a:gd name="T125" fmla="*/ 0 h 5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30"/>
                <a:gd name="T191" fmla="*/ 1014 w 1014"/>
                <a:gd name="T192" fmla="*/ 530 h 5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30">
                  <a:moveTo>
                    <a:pt x="1000" y="0"/>
                  </a:moveTo>
                  <a:lnTo>
                    <a:pt x="475" y="0"/>
                  </a:lnTo>
                  <a:lnTo>
                    <a:pt x="455" y="3"/>
                  </a:lnTo>
                  <a:lnTo>
                    <a:pt x="436" y="8"/>
                  </a:lnTo>
                  <a:lnTo>
                    <a:pt x="420" y="18"/>
                  </a:lnTo>
                  <a:lnTo>
                    <a:pt x="407" y="29"/>
                  </a:lnTo>
                  <a:lnTo>
                    <a:pt x="394" y="43"/>
                  </a:lnTo>
                  <a:lnTo>
                    <a:pt x="386" y="60"/>
                  </a:lnTo>
                  <a:lnTo>
                    <a:pt x="380" y="79"/>
                  </a:lnTo>
                  <a:lnTo>
                    <a:pt x="378" y="98"/>
                  </a:lnTo>
                  <a:lnTo>
                    <a:pt x="378" y="435"/>
                  </a:lnTo>
                  <a:lnTo>
                    <a:pt x="377" y="449"/>
                  </a:lnTo>
                  <a:lnTo>
                    <a:pt x="372" y="462"/>
                  </a:lnTo>
                  <a:lnTo>
                    <a:pt x="365" y="474"/>
                  </a:lnTo>
                  <a:lnTo>
                    <a:pt x="357" y="484"/>
                  </a:lnTo>
                  <a:lnTo>
                    <a:pt x="347" y="494"/>
                  </a:lnTo>
                  <a:lnTo>
                    <a:pt x="334" y="499"/>
                  </a:lnTo>
                  <a:lnTo>
                    <a:pt x="320" y="504"/>
                  </a:lnTo>
                  <a:lnTo>
                    <a:pt x="306" y="505"/>
                  </a:lnTo>
                  <a:lnTo>
                    <a:pt x="80" y="505"/>
                  </a:lnTo>
                  <a:lnTo>
                    <a:pt x="69" y="504"/>
                  </a:lnTo>
                  <a:lnTo>
                    <a:pt x="60" y="500"/>
                  </a:lnTo>
                  <a:lnTo>
                    <a:pt x="49" y="496"/>
                  </a:lnTo>
                  <a:lnTo>
                    <a:pt x="41" y="490"/>
                  </a:lnTo>
                  <a:lnTo>
                    <a:pt x="34" y="482"/>
                  </a:lnTo>
                  <a:lnTo>
                    <a:pt x="30" y="473"/>
                  </a:lnTo>
                  <a:lnTo>
                    <a:pt x="26" y="462"/>
                  </a:lnTo>
                  <a:lnTo>
                    <a:pt x="25" y="451"/>
                  </a:lnTo>
                  <a:lnTo>
                    <a:pt x="26" y="443"/>
                  </a:lnTo>
                  <a:lnTo>
                    <a:pt x="28" y="435"/>
                  </a:lnTo>
                  <a:lnTo>
                    <a:pt x="32" y="428"/>
                  </a:lnTo>
                  <a:lnTo>
                    <a:pt x="38" y="422"/>
                  </a:lnTo>
                  <a:lnTo>
                    <a:pt x="43" y="416"/>
                  </a:lnTo>
                  <a:lnTo>
                    <a:pt x="50" y="413"/>
                  </a:lnTo>
                  <a:lnTo>
                    <a:pt x="58" y="411"/>
                  </a:lnTo>
                  <a:lnTo>
                    <a:pt x="66" y="409"/>
                  </a:lnTo>
                  <a:lnTo>
                    <a:pt x="79" y="412"/>
                  </a:lnTo>
                  <a:lnTo>
                    <a:pt x="88" y="419"/>
                  </a:lnTo>
                  <a:lnTo>
                    <a:pt x="95" y="428"/>
                  </a:lnTo>
                  <a:lnTo>
                    <a:pt x="98" y="441"/>
                  </a:lnTo>
                  <a:lnTo>
                    <a:pt x="95" y="450"/>
                  </a:lnTo>
                  <a:lnTo>
                    <a:pt x="91" y="457"/>
                  </a:lnTo>
                  <a:lnTo>
                    <a:pt x="84" y="461"/>
                  </a:lnTo>
                  <a:lnTo>
                    <a:pt x="76" y="462"/>
                  </a:lnTo>
                  <a:lnTo>
                    <a:pt x="70" y="461"/>
                  </a:lnTo>
                  <a:lnTo>
                    <a:pt x="65" y="458"/>
                  </a:lnTo>
                  <a:lnTo>
                    <a:pt x="62" y="453"/>
                  </a:lnTo>
                  <a:lnTo>
                    <a:pt x="61" y="447"/>
                  </a:lnTo>
                  <a:lnTo>
                    <a:pt x="60" y="443"/>
                  </a:lnTo>
                  <a:lnTo>
                    <a:pt x="57" y="438"/>
                  </a:lnTo>
                  <a:lnTo>
                    <a:pt x="53" y="436"/>
                  </a:lnTo>
                  <a:lnTo>
                    <a:pt x="48" y="435"/>
                  </a:lnTo>
                  <a:lnTo>
                    <a:pt x="42" y="436"/>
                  </a:lnTo>
                  <a:lnTo>
                    <a:pt x="39" y="438"/>
                  </a:lnTo>
                  <a:lnTo>
                    <a:pt x="36" y="443"/>
                  </a:lnTo>
                  <a:lnTo>
                    <a:pt x="35" y="447"/>
                  </a:lnTo>
                  <a:lnTo>
                    <a:pt x="36" y="455"/>
                  </a:lnTo>
                  <a:lnTo>
                    <a:pt x="39" y="462"/>
                  </a:lnTo>
                  <a:lnTo>
                    <a:pt x="42" y="469"/>
                  </a:lnTo>
                  <a:lnTo>
                    <a:pt x="47" y="476"/>
                  </a:lnTo>
                  <a:lnTo>
                    <a:pt x="53" y="481"/>
                  </a:lnTo>
                  <a:lnTo>
                    <a:pt x="60" y="484"/>
                  </a:lnTo>
                  <a:lnTo>
                    <a:pt x="68" y="487"/>
                  </a:lnTo>
                  <a:lnTo>
                    <a:pt x="76" y="488"/>
                  </a:lnTo>
                  <a:lnTo>
                    <a:pt x="85" y="487"/>
                  </a:lnTo>
                  <a:lnTo>
                    <a:pt x="94" y="484"/>
                  </a:lnTo>
                  <a:lnTo>
                    <a:pt x="102" y="480"/>
                  </a:lnTo>
                  <a:lnTo>
                    <a:pt x="109" y="474"/>
                  </a:lnTo>
                  <a:lnTo>
                    <a:pt x="115" y="467"/>
                  </a:lnTo>
                  <a:lnTo>
                    <a:pt x="119" y="459"/>
                  </a:lnTo>
                  <a:lnTo>
                    <a:pt x="122" y="450"/>
                  </a:lnTo>
                  <a:lnTo>
                    <a:pt x="123" y="441"/>
                  </a:lnTo>
                  <a:lnTo>
                    <a:pt x="122" y="429"/>
                  </a:lnTo>
                  <a:lnTo>
                    <a:pt x="118" y="419"/>
                  </a:lnTo>
                  <a:lnTo>
                    <a:pt x="114" y="409"/>
                  </a:lnTo>
                  <a:lnTo>
                    <a:pt x="107" y="400"/>
                  </a:lnTo>
                  <a:lnTo>
                    <a:pt x="98" y="393"/>
                  </a:lnTo>
                  <a:lnTo>
                    <a:pt x="88" y="389"/>
                  </a:lnTo>
                  <a:lnTo>
                    <a:pt x="78" y="385"/>
                  </a:lnTo>
                  <a:lnTo>
                    <a:pt x="66" y="384"/>
                  </a:lnTo>
                  <a:lnTo>
                    <a:pt x="53" y="385"/>
                  </a:lnTo>
                  <a:lnTo>
                    <a:pt x="40" y="390"/>
                  </a:lnTo>
                  <a:lnTo>
                    <a:pt x="30" y="396"/>
                  </a:lnTo>
                  <a:lnTo>
                    <a:pt x="19" y="404"/>
                  </a:lnTo>
                  <a:lnTo>
                    <a:pt x="11" y="414"/>
                  </a:lnTo>
                  <a:lnTo>
                    <a:pt x="5" y="424"/>
                  </a:lnTo>
                  <a:lnTo>
                    <a:pt x="1" y="437"/>
                  </a:lnTo>
                  <a:lnTo>
                    <a:pt x="0" y="451"/>
                  </a:lnTo>
                  <a:lnTo>
                    <a:pt x="1" y="467"/>
                  </a:lnTo>
                  <a:lnTo>
                    <a:pt x="5" y="482"/>
                  </a:lnTo>
                  <a:lnTo>
                    <a:pt x="13" y="496"/>
                  </a:lnTo>
                  <a:lnTo>
                    <a:pt x="23" y="507"/>
                  </a:lnTo>
                  <a:lnTo>
                    <a:pt x="35" y="517"/>
                  </a:lnTo>
                  <a:lnTo>
                    <a:pt x="49" y="525"/>
                  </a:lnTo>
                  <a:lnTo>
                    <a:pt x="64" y="529"/>
                  </a:lnTo>
                  <a:lnTo>
                    <a:pt x="80" y="530"/>
                  </a:lnTo>
                  <a:lnTo>
                    <a:pt x="306" y="530"/>
                  </a:lnTo>
                  <a:lnTo>
                    <a:pt x="326" y="528"/>
                  </a:lnTo>
                  <a:lnTo>
                    <a:pt x="344" y="523"/>
                  </a:lnTo>
                  <a:lnTo>
                    <a:pt x="360" y="514"/>
                  </a:lnTo>
                  <a:lnTo>
                    <a:pt x="374" y="503"/>
                  </a:lnTo>
                  <a:lnTo>
                    <a:pt x="387" y="489"/>
                  </a:lnTo>
                  <a:lnTo>
                    <a:pt x="395" y="473"/>
                  </a:lnTo>
                  <a:lnTo>
                    <a:pt x="401" y="454"/>
                  </a:lnTo>
                  <a:lnTo>
                    <a:pt x="403" y="435"/>
                  </a:lnTo>
                  <a:lnTo>
                    <a:pt x="403" y="98"/>
                  </a:lnTo>
                  <a:lnTo>
                    <a:pt x="404" y="83"/>
                  </a:lnTo>
                  <a:lnTo>
                    <a:pt x="409" y="71"/>
                  </a:lnTo>
                  <a:lnTo>
                    <a:pt x="416" y="58"/>
                  </a:lnTo>
                  <a:lnTo>
                    <a:pt x="424" y="48"/>
                  </a:lnTo>
                  <a:lnTo>
                    <a:pt x="434" y="38"/>
                  </a:lnTo>
                  <a:lnTo>
                    <a:pt x="447" y="33"/>
                  </a:lnTo>
                  <a:lnTo>
                    <a:pt x="461" y="28"/>
                  </a:lnTo>
                  <a:lnTo>
                    <a:pt x="475" y="27"/>
                  </a:lnTo>
                  <a:lnTo>
                    <a:pt x="1000" y="27"/>
                  </a:lnTo>
                  <a:lnTo>
                    <a:pt x="1006" y="26"/>
                  </a:lnTo>
                  <a:lnTo>
                    <a:pt x="1011" y="23"/>
                  </a:lnTo>
                  <a:lnTo>
                    <a:pt x="1013" y="19"/>
                  </a:lnTo>
                  <a:lnTo>
                    <a:pt x="1014" y="13"/>
                  </a:lnTo>
                  <a:lnTo>
                    <a:pt x="1013" y="8"/>
                  </a:lnTo>
                  <a:lnTo>
                    <a:pt x="1011" y="4"/>
                  </a:lnTo>
                  <a:lnTo>
                    <a:pt x="1006" y="2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233" name="Group 44"/>
          <p:cNvGrpSpPr>
            <a:grpSpLocks/>
          </p:cNvGrpSpPr>
          <p:nvPr/>
        </p:nvGrpSpPr>
        <p:grpSpPr bwMode="auto">
          <a:xfrm>
            <a:off x="5943600" y="3975100"/>
            <a:ext cx="990600" cy="901700"/>
            <a:chOff x="3269" y="1348"/>
            <a:chExt cx="566" cy="472"/>
          </a:xfrm>
        </p:grpSpPr>
        <p:sp>
          <p:nvSpPr>
            <p:cNvPr id="52234" name="Freeform 45"/>
            <p:cNvSpPr>
              <a:spLocks/>
            </p:cNvSpPr>
            <p:nvPr/>
          </p:nvSpPr>
          <p:spPr bwMode="auto">
            <a:xfrm flipH="1">
              <a:off x="3269" y="1386"/>
              <a:ext cx="467" cy="434"/>
            </a:xfrm>
            <a:custGeom>
              <a:avLst/>
              <a:gdLst>
                <a:gd name="T0" fmla="*/ 424 w 935"/>
                <a:gd name="T1" fmla="*/ 18 h 869"/>
                <a:gd name="T2" fmla="*/ 382 w 935"/>
                <a:gd name="T3" fmla="*/ 98 h 869"/>
                <a:gd name="T4" fmla="*/ 366 w 935"/>
                <a:gd name="T5" fmla="*/ 722 h 869"/>
                <a:gd name="T6" fmla="*/ 309 w 935"/>
                <a:gd name="T7" fmla="*/ 798 h 869"/>
                <a:gd name="T8" fmla="*/ 223 w 935"/>
                <a:gd name="T9" fmla="*/ 839 h 869"/>
                <a:gd name="T10" fmla="*/ 136 w 935"/>
                <a:gd name="T11" fmla="*/ 836 h 869"/>
                <a:gd name="T12" fmla="*/ 72 w 935"/>
                <a:gd name="T13" fmla="*/ 798 h 869"/>
                <a:gd name="T14" fmla="*/ 32 w 935"/>
                <a:gd name="T15" fmla="*/ 732 h 869"/>
                <a:gd name="T16" fmla="*/ 28 w 935"/>
                <a:gd name="T17" fmla="*/ 662 h 869"/>
                <a:gd name="T18" fmla="*/ 53 w 935"/>
                <a:gd name="T19" fmla="*/ 609 h 869"/>
                <a:gd name="T20" fmla="*/ 102 w 935"/>
                <a:gd name="T21" fmla="*/ 573 h 869"/>
                <a:gd name="T22" fmla="*/ 157 w 935"/>
                <a:gd name="T23" fmla="*/ 564 h 869"/>
                <a:gd name="T24" fmla="*/ 201 w 935"/>
                <a:gd name="T25" fmla="*/ 579 h 869"/>
                <a:gd name="T26" fmla="*/ 242 w 935"/>
                <a:gd name="T27" fmla="*/ 641 h 869"/>
                <a:gd name="T28" fmla="*/ 223 w 935"/>
                <a:gd name="T29" fmla="*/ 711 h 869"/>
                <a:gd name="T30" fmla="*/ 164 w 935"/>
                <a:gd name="T31" fmla="*/ 733 h 869"/>
                <a:gd name="T32" fmla="*/ 138 w 935"/>
                <a:gd name="T33" fmla="*/ 724 h 869"/>
                <a:gd name="T34" fmla="*/ 114 w 935"/>
                <a:gd name="T35" fmla="*/ 688 h 869"/>
                <a:gd name="T36" fmla="*/ 126 w 935"/>
                <a:gd name="T37" fmla="*/ 647 h 869"/>
                <a:gd name="T38" fmla="*/ 168 w 935"/>
                <a:gd name="T39" fmla="*/ 636 h 869"/>
                <a:gd name="T40" fmla="*/ 181 w 935"/>
                <a:gd name="T41" fmla="*/ 681 h 869"/>
                <a:gd name="T42" fmla="*/ 150 w 935"/>
                <a:gd name="T43" fmla="*/ 679 h 869"/>
                <a:gd name="T44" fmla="*/ 141 w 935"/>
                <a:gd name="T45" fmla="*/ 660 h 869"/>
                <a:gd name="T46" fmla="*/ 123 w 935"/>
                <a:gd name="T47" fmla="*/ 672 h 869"/>
                <a:gd name="T48" fmla="*/ 136 w 935"/>
                <a:gd name="T49" fmla="*/ 701 h 869"/>
                <a:gd name="T50" fmla="*/ 174 w 935"/>
                <a:gd name="T51" fmla="*/ 712 h 869"/>
                <a:gd name="T52" fmla="*/ 210 w 935"/>
                <a:gd name="T53" fmla="*/ 684 h 869"/>
                <a:gd name="T54" fmla="*/ 204 w 935"/>
                <a:gd name="T55" fmla="*/ 634 h 869"/>
                <a:gd name="T56" fmla="*/ 156 w 935"/>
                <a:gd name="T57" fmla="*/ 609 h 869"/>
                <a:gd name="T58" fmla="*/ 99 w 935"/>
                <a:gd name="T59" fmla="*/ 639 h 869"/>
                <a:gd name="T60" fmla="*/ 93 w 935"/>
                <a:gd name="T61" fmla="*/ 708 h 869"/>
                <a:gd name="T62" fmla="*/ 132 w 935"/>
                <a:gd name="T63" fmla="*/ 749 h 869"/>
                <a:gd name="T64" fmla="*/ 170 w 935"/>
                <a:gd name="T65" fmla="*/ 758 h 869"/>
                <a:gd name="T66" fmla="*/ 253 w 935"/>
                <a:gd name="T67" fmla="*/ 715 h 869"/>
                <a:gd name="T68" fmla="*/ 268 w 935"/>
                <a:gd name="T69" fmla="*/ 635 h 869"/>
                <a:gd name="T70" fmla="*/ 242 w 935"/>
                <a:gd name="T71" fmla="*/ 582 h 869"/>
                <a:gd name="T72" fmla="*/ 195 w 935"/>
                <a:gd name="T73" fmla="*/ 548 h 869"/>
                <a:gd name="T74" fmla="*/ 133 w 935"/>
                <a:gd name="T75" fmla="*/ 539 h 869"/>
                <a:gd name="T76" fmla="*/ 66 w 935"/>
                <a:gd name="T77" fmla="*/ 563 h 869"/>
                <a:gd name="T78" fmla="*/ 17 w 935"/>
                <a:gd name="T79" fmla="*/ 617 h 869"/>
                <a:gd name="T80" fmla="*/ 0 w 935"/>
                <a:gd name="T81" fmla="*/ 686 h 869"/>
                <a:gd name="T82" fmla="*/ 21 w 935"/>
                <a:gd name="T83" fmla="*/ 772 h 869"/>
                <a:gd name="T84" fmla="*/ 81 w 935"/>
                <a:gd name="T85" fmla="*/ 838 h 869"/>
                <a:gd name="T86" fmla="*/ 164 w 935"/>
                <a:gd name="T87" fmla="*/ 868 h 869"/>
                <a:gd name="T88" fmla="*/ 270 w 935"/>
                <a:gd name="T89" fmla="*/ 852 h 869"/>
                <a:gd name="T90" fmla="*/ 355 w 935"/>
                <a:gd name="T91" fmla="*/ 787 h 869"/>
                <a:gd name="T92" fmla="*/ 402 w 935"/>
                <a:gd name="T93" fmla="*/ 688 h 869"/>
                <a:gd name="T94" fmla="*/ 413 w 935"/>
                <a:gd name="T95" fmla="*/ 71 h 869"/>
                <a:gd name="T96" fmla="*/ 464 w 935"/>
                <a:gd name="T97" fmla="*/ 28 h 869"/>
                <a:gd name="T98" fmla="*/ 932 w 935"/>
                <a:gd name="T99" fmla="*/ 23 h 869"/>
                <a:gd name="T100" fmla="*/ 927 w 935"/>
                <a:gd name="T101" fmla="*/ 1 h 8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35"/>
                <a:gd name="T154" fmla="*/ 0 h 869"/>
                <a:gd name="T155" fmla="*/ 935 w 935"/>
                <a:gd name="T156" fmla="*/ 869 h 8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35" h="869">
                  <a:moveTo>
                    <a:pt x="921" y="0"/>
                  </a:moveTo>
                  <a:lnTo>
                    <a:pt x="477" y="0"/>
                  </a:lnTo>
                  <a:lnTo>
                    <a:pt x="459" y="3"/>
                  </a:lnTo>
                  <a:lnTo>
                    <a:pt x="440" y="8"/>
                  </a:lnTo>
                  <a:lnTo>
                    <a:pt x="424" y="18"/>
                  </a:lnTo>
                  <a:lnTo>
                    <a:pt x="410" y="29"/>
                  </a:lnTo>
                  <a:lnTo>
                    <a:pt x="398" y="43"/>
                  </a:lnTo>
                  <a:lnTo>
                    <a:pt x="390" y="60"/>
                  </a:lnTo>
                  <a:lnTo>
                    <a:pt x="384" y="79"/>
                  </a:lnTo>
                  <a:lnTo>
                    <a:pt x="382" y="98"/>
                  </a:lnTo>
                  <a:lnTo>
                    <a:pt x="382" y="643"/>
                  </a:lnTo>
                  <a:lnTo>
                    <a:pt x="381" y="664"/>
                  </a:lnTo>
                  <a:lnTo>
                    <a:pt x="377" y="684"/>
                  </a:lnTo>
                  <a:lnTo>
                    <a:pt x="372" y="703"/>
                  </a:lnTo>
                  <a:lnTo>
                    <a:pt x="366" y="722"/>
                  </a:lnTo>
                  <a:lnTo>
                    <a:pt x="357" y="739"/>
                  </a:lnTo>
                  <a:lnTo>
                    <a:pt x="347" y="755"/>
                  </a:lnTo>
                  <a:lnTo>
                    <a:pt x="336" y="770"/>
                  </a:lnTo>
                  <a:lnTo>
                    <a:pt x="323" y="784"/>
                  </a:lnTo>
                  <a:lnTo>
                    <a:pt x="309" y="798"/>
                  </a:lnTo>
                  <a:lnTo>
                    <a:pt x="293" y="809"/>
                  </a:lnTo>
                  <a:lnTo>
                    <a:pt x="277" y="818"/>
                  </a:lnTo>
                  <a:lnTo>
                    <a:pt x="259" y="826"/>
                  </a:lnTo>
                  <a:lnTo>
                    <a:pt x="241" y="833"/>
                  </a:lnTo>
                  <a:lnTo>
                    <a:pt x="223" y="839"/>
                  </a:lnTo>
                  <a:lnTo>
                    <a:pt x="203" y="841"/>
                  </a:lnTo>
                  <a:lnTo>
                    <a:pt x="182" y="843"/>
                  </a:lnTo>
                  <a:lnTo>
                    <a:pt x="167" y="841"/>
                  </a:lnTo>
                  <a:lnTo>
                    <a:pt x="151" y="839"/>
                  </a:lnTo>
                  <a:lnTo>
                    <a:pt x="136" y="836"/>
                  </a:lnTo>
                  <a:lnTo>
                    <a:pt x="122" y="831"/>
                  </a:lnTo>
                  <a:lnTo>
                    <a:pt x="108" y="824"/>
                  </a:lnTo>
                  <a:lnTo>
                    <a:pt x="95" y="817"/>
                  </a:lnTo>
                  <a:lnTo>
                    <a:pt x="83" y="808"/>
                  </a:lnTo>
                  <a:lnTo>
                    <a:pt x="72" y="798"/>
                  </a:lnTo>
                  <a:lnTo>
                    <a:pt x="61" y="786"/>
                  </a:lnTo>
                  <a:lnTo>
                    <a:pt x="52" y="773"/>
                  </a:lnTo>
                  <a:lnTo>
                    <a:pt x="44" y="761"/>
                  </a:lnTo>
                  <a:lnTo>
                    <a:pt x="37" y="747"/>
                  </a:lnTo>
                  <a:lnTo>
                    <a:pt x="32" y="732"/>
                  </a:lnTo>
                  <a:lnTo>
                    <a:pt x="29" y="717"/>
                  </a:lnTo>
                  <a:lnTo>
                    <a:pt x="27" y="702"/>
                  </a:lnTo>
                  <a:lnTo>
                    <a:pt x="25" y="686"/>
                  </a:lnTo>
                  <a:lnTo>
                    <a:pt x="27" y="674"/>
                  </a:lnTo>
                  <a:lnTo>
                    <a:pt x="28" y="662"/>
                  </a:lnTo>
                  <a:lnTo>
                    <a:pt x="31" y="650"/>
                  </a:lnTo>
                  <a:lnTo>
                    <a:pt x="35" y="639"/>
                  </a:lnTo>
                  <a:lnTo>
                    <a:pt x="39" y="628"/>
                  </a:lnTo>
                  <a:lnTo>
                    <a:pt x="46" y="618"/>
                  </a:lnTo>
                  <a:lnTo>
                    <a:pt x="53" y="609"/>
                  </a:lnTo>
                  <a:lnTo>
                    <a:pt x="61" y="599"/>
                  </a:lnTo>
                  <a:lnTo>
                    <a:pt x="70" y="591"/>
                  </a:lnTo>
                  <a:lnTo>
                    <a:pt x="80" y="584"/>
                  </a:lnTo>
                  <a:lnTo>
                    <a:pt x="90" y="578"/>
                  </a:lnTo>
                  <a:lnTo>
                    <a:pt x="102" y="573"/>
                  </a:lnTo>
                  <a:lnTo>
                    <a:pt x="112" y="569"/>
                  </a:lnTo>
                  <a:lnTo>
                    <a:pt x="123" y="566"/>
                  </a:lnTo>
                  <a:lnTo>
                    <a:pt x="136" y="565"/>
                  </a:lnTo>
                  <a:lnTo>
                    <a:pt x="148" y="564"/>
                  </a:lnTo>
                  <a:lnTo>
                    <a:pt x="157" y="564"/>
                  </a:lnTo>
                  <a:lnTo>
                    <a:pt x="167" y="565"/>
                  </a:lnTo>
                  <a:lnTo>
                    <a:pt x="176" y="567"/>
                  </a:lnTo>
                  <a:lnTo>
                    <a:pt x="185" y="571"/>
                  </a:lnTo>
                  <a:lnTo>
                    <a:pt x="193" y="574"/>
                  </a:lnTo>
                  <a:lnTo>
                    <a:pt x="201" y="579"/>
                  </a:lnTo>
                  <a:lnTo>
                    <a:pt x="209" y="584"/>
                  </a:lnTo>
                  <a:lnTo>
                    <a:pt x="216" y="591"/>
                  </a:lnTo>
                  <a:lnTo>
                    <a:pt x="228" y="606"/>
                  </a:lnTo>
                  <a:lnTo>
                    <a:pt x="238" y="622"/>
                  </a:lnTo>
                  <a:lnTo>
                    <a:pt x="242" y="641"/>
                  </a:lnTo>
                  <a:lnTo>
                    <a:pt x="245" y="659"/>
                  </a:lnTo>
                  <a:lnTo>
                    <a:pt x="243" y="674"/>
                  </a:lnTo>
                  <a:lnTo>
                    <a:pt x="239" y="688"/>
                  </a:lnTo>
                  <a:lnTo>
                    <a:pt x="232" y="701"/>
                  </a:lnTo>
                  <a:lnTo>
                    <a:pt x="223" y="711"/>
                  </a:lnTo>
                  <a:lnTo>
                    <a:pt x="211" y="720"/>
                  </a:lnTo>
                  <a:lnTo>
                    <a:pt x="198" y="727"/>
                  </a:lnTo>
                  <a:lnTo>
                    <a:pt x="185" y="732"/>
                  </a:lnTo>
                  <a:lnTo>
                    <a:pt x="170" y="733"/>
                  </a:lnTo>
                  <a:lnTo>
                    <a:pt x="164" y="733"/>
                  </a:lnTo>
                  <a:lnTo>
                    <a:pt x="158" y="732"/>
                  </a:lnTo>
                  <a:lnTo>
                    <a:pt x="153" y="731"/>
                  </a:lnTo>
                  <a:lnTo>
                    <a:pt x="149" y="728"/>
                  </a:lnTo>
                  <a:lnTo>
                    <a:pt x="143" y="726"/>
                  </a:lnTo>
                  <a:lnTo>
                    <a:pt x="138" y="724"/>
                  </a:lnTo>
                  <a:lnTo>
                    <a:pt x="135" y="720"/>
                  </a:lnTo>
                  <a:lnTo>
                    <a:pt x="130" y="717"/>
                  </a:lnTo>
                  <a:lnTo>
                    <a:pt x="122" y="708"/>
                  </a:lnTo>
                  <a:lnTo>
                    <a:pt x="118" y="698"/>
                  </a:lnTo>
                  <a:lnTo>
                    <a:pt x="114" y="688"/>
                  </a:lnTo>
                  <a:lnTo>
                    <a:pt x="113" y="677"/>
                  </a:lnTo>
                  <a:lnTo>
                    <a:pt x="114" y="669"/>
                  </a:lnTo>
                  <a:lnTo>
                    <a:pt x="117" y="660"/>
                  </a:lnTo>
                  <a:lnTo>
                    <a:pt x="120" y="654"/>
                  </a:lnTo>
                  <a:lnTo>
                    <a:pt x="126" y="647"/>
                  </a:lnTo>
                  <a:lnTo>
                    <a:pt x="133" y="641"/>
                  </a:lnTo>
                  <a:lnTo>
                    <a:pt x="140" y="637"/>
                  </a:lnTo>
                  <a:lnTo>
                    <a:pt x="148" y="635"/>
                  </a:lnTo>
                  <a:lnTo>
                    <a:pt x="156" y="634"/>
                  </a:lnTo>
                  <a:lnTo>
                    <a:pt x="168" y="636"/>
                  </a:lnTo>
                  <a:lnTo>
                    <a:pt x="179" y="643"/>
                  </a:lnTo>
                  <a:lnTo>
                    <a:pt x="186" y="652"/>
                  </a:lnTo>
                  <a:lnTo>
                    <a:pt x="188" y="665"/>
                  </a:lnTo>
                  <a:lnTo>
                    <a:pt x="186" y="674"/>
                  </a:lnTo>
                  <a:lnTo>
                    <a:pt x="181" y="681"/>
                  </a:lnTo>
                  <a:lnTo>
                    <a:pt x="174" y="686"/>
                  </a:lnTo>
                  <a:lnTo>
                    <a:pt x="165" y="688"/>
                  </a:lnTo>
                  <a:lnTo>
                    <a:pt x="158" y="687"/>
                  </a:lnTo>
                  <a:lnTo>
                    <a:pt x="153" y="684"/>
                  </a:lnTo>
                  <a:lnTo>
                    <a:pt x="150" y="679"/>
                  </a:lnTo>
                  <a:lnTo>
                    <a:pt x="149" y="672"/>
                  </a:lnTo>
                  <a:lnTo>
                    <a:pt x="148" y="667"/>
                  </a:lnTo>
                  <a:lnTo>
                    <a:pt x="145" y="663"/>
                  </a:lnTo>
                  <a:lnTo>
                    <a:pt x="141" y="660"/>
                  </a:lnTo>
                  <a:lnTo>
                    <a:pt x="136" y="659"/>
                  </a:lnTo>
                  <a:lnTo>
                    <a:pt x="132" y="660"/>
                  </a:lnTo>
                  <a:lnTo>
                    <a:pt x="127" y="663"/>
                  </a:lnTo>
                  <a:lnTo>
                    <a:pt x="125" y="667"/>
                  </a:lnTo>
                  <a:lnTo>
                    <a:pt x="123" y="672"/>
                  </a:lnTo>
                  <a:lnTo>
                    <a:pt x="125" y="680"/>
                  </a:lnTo>
                  <a:lnTo>
                    <a:pt x="127" y="688"/>
                  </a:lnTo>
                  <a:lnTo>
                    <a:pt x="130" y="695"/>
                  </a:lnTo>
                  <a:lnTo>
                    <a:pt x="136" y="701"/>
                  </a:lnTo>
                  <a:lnTo>
                    <a:pt x="142" y="707"/>
                  </a:lnTo>
                  <a:lnTo>
                    <a:pt x="149" y="710"/>
                  </a:lnTo>
                  <a:lnTo>
                    <a:pt x="157" y="712"/>
                  </a:lnTo>
                  <a:lnTo>
                    <a:pt x="165" y="713"/>
                  </a:lnTo>
                  <a:lnTo>
                    <a:pt x="174" y="712"/>
                  </a:lnTo>
                  <a:lnTo>
                    <a:pt x="183" y="710"/>
                  </a:lnTo>
                  <a:lnTo>
                    <a:pt x="191" y="705"/>
                  </a:lnTo>
                  <a:lnTo>
                    <a:pt x="200" y="700"/>
                  </a:lnTo>
                  <a:lnTo>
                    <a:pt x="205" y="692"/>
                  </a:lnTo>
                  <a:lnTo>
                    <a:pt x="210" y="684"/>
                  </a:lnTo>
                  <a:lnTo>
                    <a:pt x="212" y="674"/>
                  </a:lnTo>
                  <a:lnTo>
                    <a:pt x="213" y="665"/>
                  </a:lnTo>
                  <a:lnTo>
                    <a:pt x="212" y="654"/>
                  </a:lnTo>
                  <a:lnTo>
                    <a:pt x="209" y="643"/>
                  </a:lnTo>
                  <a:lnTo>
                    <a:pt x="204" y="634"/>
                  </a:lnTo>
                  <a:lnTo>
                    <a:pt x="197" y="625"/>
                  </a:lnTo>
                  <a:lnTo>
                    <a:pt x="188" y="618"/>
                  </a:lnTo>
                  <a:lnTo>
                    <a:pt x="179" y="613"/>
                  </a:lnTo>
                  <a:lnTo>
                    <a:pt x="167" y="610"/>
                  </a:lnTo>
                  <a:lnTo>
                    <a:pt x="156" y="609"/>
                  </a:lnTo>
                  <a:lnTo>
                    <a:pt x="142" y="610"/>
                  </a:lnTo>
                  <a:lnTo>
                    <a:pt x="129" y="614"/>
                  </a:lnTo>
                  <a:lnTo>
                    <a:pt x="118" y="620"/>
                  </a:lnTo>
                  <a:lnTo>
                    <a:pt x="108" y="628"/>
                  </a:lnTo>
                  <a:lnTo>
                    <a:pt x="99" y="639"/>
                  </a:lnTo>
                  <a:lnTo>
                    <a:pt x="93" y="650"/>
                  </a:lnTo>
                  <a:lnTo>
                    <a:pt x="89" y="663"/>
                  </a:lnTo>
                  <a:lnTo>
                    <a:pt x="88" y="677"/>
                  </a:lnTo>
                  <a:lnTo>
                    <a:pt x="89" y="693"/>
                  </a:lnTo>
                  <a:lnTo>
                    <a:pt x="93" y="708"/>
                  </a:lnTo>
                  <a:lnTo>
                    <a:pt x="102" y="722"/>
                  </a:lnTo>
                  <a:lnTo>
                    <a:pt x="112" y="734"/>
                  </a:lnTo>
                  <a:lnTo>
                    <a:pt x="118" y="740"/>
                  </a:lnTo>
                  <a:lnTo>
                    <a:pt x="125" y="745"/>
                  </a:lnTo>
                  <a:lnTo>
                    <a:pt x="132" y="749"/>
                  </a:lnTo>
                  <a:lnTo>
                    <a:pt x="138" y="753"/>
                  </a:lnTo>
                  <a:lnTo>
                    <a:pt x="145" y="755"/>
                  </a:lnTo>
                  <a:lnTo>
                    <a:pt x="153" y="757"/>
                  </a:lnTo>
                  <a:lnTo>
                    <a:pt x="162" y="758"/>
                  </a:lnTo>
                  <a:lnTo>
                    <a:pt x="170" y="758"/>
                  </a:lnTo>
                  <a:lnTo>
                    <a:pt x="190" y="756"/>
                  </a:lnTo>
                  <a:lnTo>
                    <a:pt x="209" y="750"/>
                  </a:lnTo>
                  <a:lnTo>
                    <a:pt x="226" y="741"/>
                  </a:lnTo>
                  <a:lnTo>
                    <a:pt x="241" y="730"/>
                  </a:lnTo>
                  <a:lnTo>
                    <a:pt x="253" y="715"/>
                  </a:lnTo>
                  <a:lnTo>
                    <a:pt x="262" y="698"/>
                  </a:lnTo>
                  <a:lnTo>
                    <a:pt x="268" y="679"/>
                  </a:lnTo>
                  <a:lnTo>
                    <a:pt x="270" y="659"/>
                  </a:lnTo>
                  <a:lnTo>
                    <a:pt x="269" y="648"/>
                  </a:lnTo>
                  <a:lnTo>
                    <a:pt x="268" y="635"/>
                  </a:lnTo>
                  <a:lnTo>
                    <a:pt x="264" y="624"/>
                  </a:lnTo>
                  <a:lnTo>
                    <a:pt x="261" y="612"/>
                  </a:lnTo>
                  <a:lnTo>
                    <a:pt x="256" y="602"/>
                  </a:lnTo>
                  <a:lnTo>
                    <a:pt x="249" y="591"/>
                  </a:lnTo>
                  <a:lnTo>
                    <a:pt x="242" y="582"/>
                  </a:lnTo>
                  <a:lnTo>
                    <a:pt x="234" y="573"/>
                  </a:lnTo>
                  <a:lnTo>
                    <a:pt x="225" y="565"/>
                  </a:lnTo>
                  <a:lnTo>
                    <a:pt x="216" y="558"/>
                  </a:lnTo>
                  <a:lnTo>
                    <a:pt x="205" y="552"/>
                  </a:lnTo>
                  <a:lnTo>
                    <a:pt x="195" y="548"/>
                  </a:lnTo>
                  <a:lnTo>
                    <a:pt x="183" y="543"/>
                  </a:lnTo>
                  <a:lnTo>
                    <a:pt x="172" y="541"/>
                  </a:lnTo>
                  <a:lnTo>
                    <a:pt x="160" y="539"/>
                  </a:lnTo>
                  <a:lnTo>
                    <a:pt x="148" y="538"/>
                  </a:lnTo>
                  <a:lnTo>
                    <a:pt x="133" y="539"/>
                  </a:lnTo>
                  <a:lnTo>
                    <a:pt x="119" y="541"/>
                  </a:lnTo>
                  <a:lnTo>
                    <a:pt x="105" y="544"/>
                  </a:lnTo>
                  <a:lnTo>
                    <a:pt x="91" y="549"/>
                  </a:lnTo>
                  <a:lnTo>
                    <a:pt x="79" y="556"/>
                  </a:lnTo>
                  <a:lnTo>
                    <a:pt x="66" y="563"/>
                  </a:lnTo>
                  <a:lnTo>
                    <a:pt x="54" y="572"/>
                  </a:lnTo>
                  <a:lnTo>
                    <a:pt x="43" y="581"/>
                  </a:lnTo>
                  <a:lnTo>
                    <a:pt x="34" y="592"/>
                  </a:lnTo>
                  <a:lnTo>
                    <a:pt x="24" y="604"/>
                  </a:lnTo>
                  <a:lnTo>
                    <a:pt x="17" y="617"/>
                  </a:lnTo>
                  <a:lnTo>
                    <a:pt x="12" y="629"/>
                  </a:lnTo>
                  <a:lnTo>
                    <a:pt x="6" y="643"/>
                  </a:lnTo>
                  <a:lnTo>
                    <a:pt x="2" y="657"/>
                  </a:lnTo>
                  <a:lnTo>
                    <a:pt x="1" y="671"/>
                  </a:lnTo>
                  <a:lnTo>
                    <a:pt x="0" y="686"/>
                  </a:lnTo>
                  <a:lnTo>
                    <a:pt x="1" y="704"/>
                  </a:lnTo>
                  <a:lnTo>
                    <a:pt x="4" y="722"/>
                  </a:lnTo>
                  <a:lnTo>
                    <a:pt x="8" y="739"/>
                  </a:lnTo>
                  <a:lnTo>
                    <a:pt x="14" y="756"/>
                  </a:lnTo>
                  <a:lnTo>
                    <a:pt x="21" y="772"/>
                  </a:lnTo>
                  <a:lnTo>
                    <a:pt x="30" y="787"/>
                  </a:lnTo>
                  <a:lnTo>
                    <a:pt x="40" y="801"/>
                  </a:lnTo>
                  <a:lnTo>
                    <a:pt x="53" y="815"/>
                  </a:lnTo>
                  <a:lnTo>
                    <a:pt x="67" y="828"/>
                  </a:lnTo>
                  <a:lnTo>
                    <a:pt x="81" y="838"/>
                  </a:lnTo>
                  <a:lnTo>
                    <a:pt x="97" y="847"/>
                  </a:lnTo>
                  <a:lnTo>
                    <a:pt x="113" y="855"/>
                  </a:lnTo>
                  <a:lnTo>
                    <a:pt x="129" y="861"/>
                  </a:lnTo>
                  <a:lnTo>
                    <a:pt x="147" y="866"/>
                  </a:lnTo>
                  <a:lnTo>
                    <a:pt x="164" y="868"/>
                  </a:lnTo>
                  <a:lnTo>
                    <a:pt x="182" y="869"/>
                  </a:lnTo>
                  <a:lnTo>
                    <a:pt x="205" y="868"/>
                  </a:lnTo>
                  <a:lnTo>
                    <a:pt x="227" y="864"/>
                  </a:lnTo>
                  <a:lnTo>
                    <a:pt x="249" y="859"/>
                  </a:lnTo>
                  <a:lnTo>
                    <a:pt x="270" y="852"/>
                  </a:lnTo>
                  <a:lnTo>
                    <a:pt x="289" y="841"/>
                  </a:lnTo>
                  <a:lnTo>
                    <a:pt x="308" y="830"/>
                  </a:lnTo>
                  <a:lnTo>
                    <a:pt x="325" y="817"/>
                  </a:lnTo>
                  <a:lnTo>
                    <a:pt x="341" y="802"/>
                  </a:lnTo>
                  <a:lnTo>
                    <a:pt x="355" y="787"/>
                  </a:lnTo>
                  <a:lnTo>
                    <a:pt x="369" y="769"/>
                  </a:lnTo>
                  <a:lnTo>
                    <a:pt x="379" y="750"/>
                  </a:lnTo>
                  <a:lnTo>
                    <a:pt x="390" y="731"/>
                  </a:lnTo>
                  <a:lnTo>
                    <a:pt x="397" y="710"/>
                  </a:lnTo>
                  <a:lnTo>
                    <a:pt x="402" y="688"/>
                  </a:lnTo>
                  <a:lnTo>
                    <a:pt x="406" y="666"/>
                  </a:lnTo>
                  <a:lnTo>
                    <a:pt x="407" y="643"/>
                  </a:lnTo>
                  <a:lnTo>
                    <a:pt x="407" y="98"/>
                  </a:lnTo>
                  <a:lnTo>
                    <a:pt x="408" y="83"/>
                  </a:lnTo>
                  <a:lnTo>
                    <a:pt x="413" y="71"/>
                  </a:lnTo>
                  <a:lnTo>
                    <a:pt x="419" y="58"/>
                  </a:lnTo>
                  <a:lnTo>
                    <a:pt x="428" y="48"/>
                  </a:lnTo>
                  <a:lnTo>
                    <a:pt x="438" y="38"/>
                  </a:lnTo>
                  <a:lnTo>
                    <a:pt x="450" y="33"/>
                  </a:lnTo>
                  <a:lnTo>
                    <a:pt x="464" y="28"/>
                  </a:lnTo>
                  <a:lnTo>
                    <a:pt x="477" y="27"/>
                  </a:lnTo>
                  <a:lnTo>
                    <a:pt x="921" y="27"/>
                  </a:lnTo>
                  <a:lnTo>
                    <a:pt x="927" y="26"/>
                  </a:lnTo>
                  <a:lnTo>
                    <a:pt x="932" y="23"/>
                  </a:lnTo>
                  <a:lnTo>
                    <a:pt x="934" y="19"/>
                  </a:lnTo>
                  <a:lnTo>
                    <a:pt x="935" y="13"/>
                  </a:lnTo>
                  <a:lnTo>
                    <a:pt x="934" y="8"/>
                  </a:lnTo>
                  <a:lnTo>
                    <a:pt x="932" y="4"/>
                  </a:lnTo>
                  <a:lnTo>
                    <a:pt x="927" y="1"/>
                  </a:lnTo>
                  <a:lnTo>
                    <a:pt x="92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Freeform 46"/>
            <p:cNvSpPr>
              <a:spLocks/>
            </p:cNvSpPr>
            <p:nvPr/>
          </p:nvSpPr>
          <p:spPr bwMode="auto">
            <a:xfrm flipH="1">
              <a:off x="3269" y="1405"/>
              <a:ext cx="256" cy="329"/>
            </a:xfrm>
            <a:custGeom>
              <a:avLst/>
              <a:gdLst>
                <a:gd name="T0" fmla="*/ 77 w 512"/>
                <a:gd name="T1" fmla="*/ 3 h 659"/>
                <a:gd name="T2" fmla="*/ 28 w 512"/>
                <a:gd name="T3" fmla="*/ 29 h 659"/>
                <a:gd name="T4" fmla="*/ 2 w 512"/>
                <a:gd name="T5" fmla="*/ 79 h 659"/>
                <a:gd name="T6" fmla="*/ 2 w 512"/>
                <a:gd name="T7" fmla="*/ 565 h 659"/>
                <a:gd name="T8" fmla="*/ 35 w 512"/>
                <a:gd name="T9" fmla="*/ 625 h 659"/>
                <a:gd name="T10" fmla="*/ 95 w 512"/>
                <a:gd name="T11" fmla="*/ 657 h 659"/>
                <a:gd name="T12" fmla="*/ 156 w 512"/>
                <a:gd name="T13" fmla="*/ 651 h 659"/>
                <a:gd name="T14" fmla="*/ 198 w 512"/>
                <a:gd name="T15" fmla="*/ 617 h 659"/>
                <a:gd name="T16" fmla="*/ 216 w 512"/>
                <a:gd name="T17" fmla="*/ 561 h 659"/>
                <a:gd name="T18" fmla="*/ 202 w 512"/>
                <a:gd name="T19" fmla="*/ 516 h 659"/>
                <a:gd name="T20" fmla="*/ 166 w 512"/>
                <a:gd name="T21" fmla="*/ 488 h 659"/>
                <a:gd name="T22" fmla="*/ 121 w 512"/>
                <a:gd name="T23" fmla="*/ 482 h 659"/>
                <a:gd name="T24" fmla="*/ 88 w 512"/>
                <a:gd name="T25" fmla="*/ 500 h 659"/>
                <a:gd name="T26" fmla="*/ 69 w 512"/>
                <a:gd name="T27" fmla="*/ 535 h 659"/>
                <a:gd name="T28" fmla="*/ 73 w 512"/>
                <a:gd name="T29" fmla="*/ 571 h 659"/>
                <a:gd name="T30" fmla="*/ 94 w 512"/>
                <a:gd name="T31" fmla="*/ 595 h 659"/>
                <a:gd name="T32" fmla="*/ 125 w 512"/>
                <a:gd name="T33" fmla="*/ 604 h 659"/>
                <a:gd name="T34" fmla="*/ 151 w 512"/>
                <a:gd name="T35" fmla="*/ 596 h 659"/>
                <a:gd name="T36" fmla="*/ 168 w 512"/>
                <a:gd name="T37" fmla="*/ 575 h 659"/>
                <a:gd name="T38" fmla="*/ 171 w 512"/>
                <a:gd name="T39" fmla="*/ 549 h 659"/>
                <a:gd name="T40" fmla="*/ 160 w 512"/>
                <a:gd name="T41" fmla="*/ 528 h 659"/>
                <a:gd name="T42" fmla="*/ 140 w 512"/>
                <a:gd name="T43" fmla="*/ 518 h 659"/>
                <a:gd name="T44" fmla="*/ 127 w 512"/>
                <a:gd name="T45" fmla="*/ 518 h 659"/>
                <a:gd name="T46" fmla="*/ 119 w 512"/>
                <a:gd name="T47" fmla="*/ 529 h 659"/>
                <a:gd name="T48" fmla="*/ 127 w 512"/>
                <a:gd name="T49" fmla="*/ 541 h 659"/>
                <a:gd name="T50" fmla="*/ 137 w 512"/>
                <a:gd name="T51" fmla="*/ 543 h 659"/>
                <a:gd name="T52" fmla="*/ 147 w 512"/>
                <a:gd name="T53" fmla="*/ 557 h 659"/>
                <a:gd name="T54" fmla="*/ 133 w 512"/>
                <a:gd name="T55" fmla="*/ 578 h 659"/>
                <a:gd name="T56" fmla="*/ 103 w 512"/>
                <a:gd name="T57" fmla="*/ 569 h 659"/>
                <a:gd name="T58" fmla="*/ 95 w 512"/>
                <a:gd name="T59" fmla="*/ 541 h 659"/>
                <a:gd name="T60" fmla="*/ 106 w 512"/>
                <a:gd name="T61" fmla="*/ 519 h 659"/>
                <a:gd name="T62" fmla="*/ 127 w 512"/>
                <a:gd name="T63" fmla="*/ 508 h 659"/>
                <a:gd name="T64" fmla="*/ 156 w 512"/>
                <a:gd name="T65" fmla="*/ 512 h 659"/>
                <a:gd name="T66" fmla="*/ 181 w 512"/>
                <a:gd name="T67" fmla="*/ 531 h 659"/>
                <a:gd name="T68" fmla="*/ 190 w 512"/>
                <a:gd name="T69" fmla="*/ 561 h 659"/>
                <a:gd name="T70" fmla="*/ 178 w 512"/>
                <a:gd name="T71" fmla="*/ 602 h 659"/>
                <a:gd name="T72" fmla="*/ 147 w 512"/>
                <a:gd name="T73" fmla="*/ 628 h 659"/>
                <a:gd name="T74" fmla="*/ 99 w 512"/>
                <a:gd name="T75" fmla="*/ 632 h 659"/>
                <a:gd name="T76" fmla="*/ 53 w 512"/>
                <a:gd name="T77" fmla="*/ 606 h 659"/>
                <a:gd name="T78" fmla="*/ 28 w 512"/>
                <a:gd name="T79" fmla="*/ 559 h 659"/>
                <a:gd name="T80" fmla="*/ 27 w 512"/>
                <a:gd name="T81" fmla="*/ 83 h 659"/>
                <a:gd name="T82" fmla="*/ 46 w 512"/>
                <a:gd name="T83" fmla="*/ 46 h 659"/>
                <a:gd name="T84" fmla="*/ 82 w 512"/>
                <a:gd name="T85" fmla="*/ 27 h 659"/>
                <a:gd name="T86" fmla="*/ 498 w 512"/>
                <a:gd name="T87" fmla="*/ 26 h 659"/>
                <a:gd name="T88" fmla="*/ 511 w 512"/>
                <a:gd name="T89" fmla="*/ 18 h 659"/>
                <a:gd name="T90" fmla="*/ 509 w 512"/>
                <a:gd name="T91" fmla="*/ 4 h 659"/>
                <a:gd name="T92" fmla="*/ 498 w 512"/>
                <a:gd name="T93" fmla="*/ 0 h 6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12"/>
                <a:gd name="T142" fmla="*/ 0 h 659"/>
                <a:gd name="T143" fmla="*/ 512 w 512"/>
                <a:gd name="T144" fmla="*/ 659 h 6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12" h="659">
                  <a:moveTo>
                    <a:pt x="498" y="0"/>
                  </a:moveTo>
                  <a:lnTo>
                    <a:pt x="97" y="0"/>
                  </a:lnTo>
                  <a:lnTo>
                    <a:pt x="77" y="3"/>
                  </a:lnTo>
                  <a:lnTo>
                    <a:pt x="59" y="8"/>
                  </a:lnTo>
                  <a:lnTo>
                    <a:pt x="43" y="18"/>
                  </a:lnTo>
                  <a:lnTo>
                    <a:pt x="28" y="29"/>
                  </a:lnTo>
                  <a:lnTo>
                    <a:pt x="16" y="43"/>
                  </a:lnTo>
                  <a:lnTo>
                    <a:pt x="8" y="60"/>
                  </a:lnTo>
                  <a:lnTo>
                    <a:pt x="2" y="79"/>
                  </a:lnTo>
                  <a:lnTo>
                    <a:pt x="0" y="98"/>
                  </a:lnTo>
                  <a:lnTo>
                    <a:pt x="0" y="541"/>
                  </a:lnTo>
                  <a:lnTo>
                    <a:pt x="2" y="565"/>
                  </a:lnTo>
                  <a:lnTo>
                    <a:pt x="9" y="587"/>
                  </a:lnTo>
                  <a:lnTo>
                    <a:pt x="21" y="607"/>
                  </a:lnTo>
                  <a:lnTo>
                    <a:pt x="35" y="625"/>
                  </a:lnTo>
                  <a:lnTo>
                    <a:pt x="52" y="639"/>
                  </a:lnTo>
                  <a:lnTo>
                    <a:pt x="72" y="650"/>
                  </a:lnTo>
                  <a:lnTo>
                    <a:pt x="95" y="657"/>
                  </a:lnTo>
                  <a:lnTo>
                    <a:pt x="118" y="659"/>
                  </a:lnTo>
                  <a:lnTo>
                    <a:pt x="137" y="657"/>
                  </a:lnTo>
                  <a:lnTo>
                    <a:pt x="156" y="651"/>
                  </a:lnTo>
                  <a:lnTo>
                    <a:pt x="173" y="642"/>
                  </a:lnTo>
                  <a:lnTo>
                    <a:pt x="187" y="631"/>
                  </a:lnTo>
                  <a:lnTo>
                    <a:pt x="198" y="617"/>
                  </a:lnTo>
                  <a:lnTo>
                    <a:pt x="208" y="599"/>
                  </a:lnTo>
                  <a:lnTo>
                    <a:pt x="213" y="581"/>
                  </a:lnTo>
                  <a:lnTo>
                    <a:pt x="216" y="561"/>
                  </a:lnTo>
                  <a:lnTo>
                    <a:pt x="215" y="545"/>
                  </a:lnTo>
                  <a:lnTo>
                    <a:pt x="210" y="530"/>
                  </a:lnTo>
                  <a:lnTo>
                    <a:pt x="202" y="516"/>
                  </a:lnTo>
                  <a:lnTo>
                    <a:pt x="193" y="505"/>
                  </a:lnTo>
                  <a:lnTo>
                    <a:pt x="180" y="495"/>
                  </a:lnTo>
                  <a:lnTo>
                    <a:pt x="166" y="488"/>
                  </a:lnTo>
                  <a:lnTo>
                    <a:pt x="151" y="482"/>
                  </a:lnTo>
                  <a:lnTo>
                    <a:pt x="135" y="481"/>
                  </a:lnTo>
                  <a:lnTo>
                    <a:pt x="121" y="482"/>
                  </a:lnTo>
                  <a:lnTo>
                    <a:pt x="109" y="487"/>
                  </a:lnTo>
                  <a:lnTo>
                    <a:pt x="98" y="492"/>
                  </a:lnTo>
                  <a:lnTo>
                    <a:pt x="88" y="500"/>
                  </a:lnTo>
                  <a:lnTo>
                    <a:pt x="80" y="511"/>
                  </a:lnTo>
                  <a:lnTo>
                    <a:pt x="74" y="522"/>
                  </a:lnTo>
                  <a:lnTo>
                    <a:pt x="69" y="535"/>
                  </a:lnTo>
                  <a:lnTo>
                    <a:pt x="68" y="549"/>
                  </a:lnTo>
                  <a:lnTo>
                    <a:pt x="69" y="560"/>
                  </a:lnTo>
                  <a:lnTo>
                    <a:pt x="73" y="571"/>
                  </a:lnTo>
                  <a:lnTo>
                    <a:pt x="77" y="580"/>
                  </a:lnTo>
                  <a:lnTo>
                    <a:pt x="84" y="588"/>
                  </a:lnTo>
                  <a:lnTo>
                    <a:pt x="94" y="595"/>
                  </a:lnTo>
                  <a:lnTo>
                    <a:pt x="103" y="599"/>
                  </a:lnTo>
                  <a:lnTo>
                    <a:pt x="113" y="603"/>
                  </a:lnTo>
                  <a:lnTo>
                    <a:pt x="125" y="604"/>
                  </a:lnTo>
                  <a:lnTo>
                    <a:pt x="134" y="603"/>
                  </a:lnTo>
                  <a:lnTo>
                    <a:pt x="143" y="601"/>
                  </a:lnTo>
                  <a:lnTo>
                    <a:pt x="151" y="596"/>
                  </a:lnTo>
                  <a:lnTo>
                    <a:pt x="158" y="590"/>
                  </a:lnTo>
                  <a:lnTo>
                    <a:pt x="164" y="583"/>
                  </a:lnTo>
                  <a:lnTo>
                    <a:pt x="168" y="575"/>
                  </a:lnTo>
                  <a:lnTo>
                    <a:pt x="171" y="566"/>
                  </a:lnTo>
                  <a:lnTo>
                    <a:pt x="172" y="557"/>
                  </a:lnTo>
                  <a:lnTo>
                    <a:pt x="171" y="549"/>
                  </a:lnTo>
                  <a:lnTo>
                    <a:pt x="168" y="542"/>
                  </a:lnTo>
                  <a:lnTo>
                    <a:pt x="165" y="535"/>
                  </a:lnTo>
                  <a:lnTo>
                    <a:pt x="160" y="528"/>
                  </a:lnTo>
                  <a:lnTo>
                    <a:pt x="153" y="523"/>
                  </a:lnTo>
                  <a:lnTo>
                    <a:pt x="147" y="520"/>
                  </a:lnTo>
                  <a:lnTo>
                    <a:pt x="140" y="518"/>
                  </a:lnTo>
                  <a:lnTo>
                    <a:pt x="132" y="516"/>
                  </a:lnTo>
                  <a:lnTo>
                    <a:pt x="127" y="518"/>
                  </a:lnTo>
                  <a:lnTo>
                    <a:pt x="122" y="520"/>
                  </a:lnTo>
                  <a:lnTo>
                    <a:pt x="120" y="525"/>
                  </a:lnTo>
                  <a:lnTo>
                    <a:pt x="119" y="529"/>
                  </a:lnTo>
                  <a:lnTo>
                    <a:pt x="120" y="534"/>
                  </a:lnTo>
                  <a:lnTo>
                    <a:pt x="122" y="538"/>
                  </a:lnTo>
                  <a:lnTo>
                    <a:pt x="127" y="541"/>
                  </a:lnTo>
                  <a:lnTo>
                    <a:pt x="132" y="542"/>
                  </a:lnTo>
                  <a:lnTo>
                    <a:pt x="137" y="543"/>
                  </a:lnTo>
                  <a:lnTo>
                    <a:pt x="142" y="546"/>
                  </a:lnTo>
                  <a:lnTo>
                    <a:pt x="145" y="551"/>
                  </a:lnTo>
                  <a:lnTo>
                    <a:pt x="147" y="557"/>
                  </a:lnTo>
                  <a:lnTo>
                    <a:pt x="144" y="566"/>
                  </a:lnTo>
                  <a:lnTo>
                    <a:pt x="140" y="573"/>
                  </a:lnTo>
                  <a:lnTo>
                    <a:pt x="133" y="578"/>
                  </a:lnTo>
                  <a:lnTo>
                    <a:pt x="125" y="579"/>
                  </a:lnTo>
                  <a:lnTo>
                    <a:pt x="112" y="576"/>
                  </a:lnTo>
                  <a:lnTo>
                    <a:pt x="103" y="569"/>
                  </a:lnTo>
                  <a:lnTo>
                    <a:pt x="96" y="560"/>
                  </a:lnTo>
                  <a:lnTo>
                    <a:pt x="94" y="549"/>
                  </a:lnTo>
                  <a:lnTo>
                    <a:pt x="95" y="541"/>
                  </a:lnTo>
                  <a:lnTo>
                    <a:pt x="97" y="533"/>
                  </a:lnTo>
                  <a:lnTo>
                    <a:pt x="100" y="526"/>
                  </a:lnTo>
                  <a:lnTo>
                    <a:pt x="106" y="519"/>
                  </a:lnTo>
                  <a:lnTo>
                    <a:pt x="112" y="514"/>
                  </a:lnTo>
                  <a:lnTo>
                    <a:pt x="119" y="511"/>
                  </a:lnTo>
                  <a:lnTo>
                    <a:pt x="127" y="508"/>
                  </a:lnTo>
                  <a:lnTo>
                    <a:pt x="135" y="507"/>
                  </a:lnTo>
                  <a:lnTo>
                    <a:pt x="147" y="508"/>
                  </a:lnTo>
                  <a:lnTo>
                    <a:pt x="156" y="512"/>
                  </a:lnTo>
                  <a:lnTo>
                    <a:pt x="166" y="516"/>
                  </a:lnTo>
                  <a:lnTo>
                    <a:pt x="174" y="523"/>
                  </a:lnTo>
                  <a:lnTo>
                    <a:pt x="181" y="531"/>
                  </a:lnTo>
                  <a:lnTo>
                    <a:pt x="186" y="541"/>
                  </a:lnTo>
                  <a:lnTo>
                    <a:pt x="189" y="551"/>
                  </a:lnTo>
                  <a:lnTo>
                    <a:pt x="190" y="561"/>
                  </a:lnTo>
                  <a:lnTo>
                    <a:pt x="189" y="576"/>
                  </a:lnTo>
                  <a:lnTo>
                    <a:pt x="185" y="590"/>
                  </a:lnTo>
                  <a:lnTo>
                    <a:pt x="178" y="602"/>
                  </a:lnTo>
                  <a:lnTo>
                    <a:pt x="170" y="613"/>
                  </a:lnTo>
                  <a:lnTo>
                    <a:pt x="158" y="621"/>
                  </a:lnTo>
                  <a:lnTo>
                    <a:pt x="147" y="628"/>
                  </a:lnTo>
                  <a:lnTo>
                    <a:pt x="133" y="633"/>
                  </a:lnTo>
                  <a:lnTo>
                    <a:pt x="118" y="634"/>
                  </a:lnTo>
                  <a:lnTo>
                    <a:pt x="99" y="632"/>
                  </a:lnTo>
                  <a:lnTo>
                    <a:pt x="82" y="627"/>
                  </a:lnTo>
                  <a:lnTo>
                    <a:pt x="66" y="618"/>
                  </a:lnTo>
                  <a:lnTo>
                    <a:pt x="53" y="606"/>
                  </a:lnTo>
                  <a:lnTo>
                    <a:pt x="42" y="593"/>
                  </a:lnTo>
                  <a:lnTo>
                    <a:pt x="32" y="576"/>
                  </a:lnTo>
                  <a:lnTo>
                    <a:pt x="28" y="559"/>
                  </a:lnTo>
                  <a:lnTo>
                    <a:pt x="26" y="541"/>
                  </a:lnTo>
                  <a:lnTo>
                    <a:pt x="26" y="98"/>
                  </a:lnTo>
                  <a:lnTo>
                    <a:pt x="27" y="83"/>
                  </a:lnTo>
                  <a:lnTo>
                    <a:pt x="31" y="69"/>
                  </a:lnTo>
                  <a:lnTo>
                    <a:pt x="37" y="58"/>
                  </a:lnTo>
                  <a:lnTo>
                    <a:pt x="46" y="46"/>
                  </a:lnTo>
                  <a:lnTo>
                    <a:pt x="57" y="38"/>
                  </a:lnTo>
                  <a:lnTo>
                    <a:pt x="69" y="31"/>
                  </a:lnTo>
                  <a:lnTo>
                    <a:pt x="82" y="27"/>
                  </a:lnTo>
                  <a:lnTo>
                    <a:pt x="97" y="26"/>
                  </a:lnTo>
                  <a:lnTo>
                    <a:pt x="498" y="26"/>
                  </a:lnTo>
                  <a:lnTo>
                    <a:pt x="504" y="25"/>
                  </a:lnTo>
                  <a:lnTo>
                    <a:pt x="509" y="22"/>
                  </a:lnTo>
                  <a:lnTo>
                    <a:pt x="511" y="18"/>
                  </a:lnTo>
                  <a:lnTo>
                    <a:pt x="512" y="13"/>
                  </a:lnTo>
                  <a:lnTo>
                    <a:pt x="511" y="8"/>
                  </a:lnTo>
                  <a:lnTo>
                    <a:pt x="509" y="4"/>
                  </a:lnTo>
                  <a:lnTo>
                    <a:pt x="504" y="1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Freeform 47"/>
            <p:cNvSpPr>
              <a:spLocks/>
            </p:cNvSpPr>
            <p:nvPr/>
          </p:nvSpPr>
          <p:spPr bwMode="auto">
            <a:xfrm flipH="1">
              <a:off x="3269" y="1367"/>
              <a:ext cx="566" cy="368"/>
            </a:xfrm>
            <a:custGeom>
              <a:avLst/>
              <a:gdLst>
                <a:gd name="T0" fmla="*/ 614 w 1132"/>
                <a:gd name="T1" fmla="*/ 3 h 735"/>
                <a:gd name="T2" fmla="*/ 566 w 1132"/>
                <a:gd name="T3" fmla="*/ 29 h 735"/>
                <a:gd name="T4" fmla="*/ 539 w 1132"/>
                <a:gd name="T5" fmla="*/ 79 h 735"/>
                <a:gd name="T6" fmla="*/ 536 w 1132"/>
                <a:gd name="T7" fmla="*/ 462 h 735"/>
                <a:gd name="T8" fmla="*/ 516 w 1132"/>
                <a:gd name="T9" fmla="*/ 498 h 735"/>
                <a:gd name="T10" fmla="*/ 481 w 1132"/>
                <a:gd name="T11" fmla="*/ 518 h 735"/>
                <a:gd name="T12" fmla="*/ 96 w 1132"/>
                <a:gd name="T13" fmla="*/ 521 h 735"/>
                <a:gd name="T14" fmla="*/ 36 w 1132"/>
                <a:gd name="T15" fmla="*/ 553 h 735"/>
                <a:gd name="T16" fmla="*/ 2 w 1132"/>
                <a:gd name="T17" fmla="*/ 613 h 735"/>
                <a:gd name="T18" fmla="*/ 8 w 1132"/>
                <a:gd name="T19" fmla="*/ 676 h 735"/>
                <a:gd name="T20" fmla="*/ 43 w 1132"/>
                <a:gd name="T21" fmla="*/ 718 h 735"/>
                <a:gd name="T22" fmla="*/ 98 w 1132"/>
                <a:gd name="T23" fmla="*/ 735 h 735"/>
                <a:gd name="T24" fmla="*/ 143 w 1132"/>
                <a:gd name="T25" fmla="*/ 722 h 735"/>
                <a:gd name="T26" fmla="*/ 173 w 1132"/>
                <a:gd name="T27" fmla="*/ 686 h 735"/>
                <a:gd name="T28" fmla="*/ 178 w 1132"/>
                <a:gd name="T29" fmla="*/ 641 h 735"/>
                <a:gd name="T30" fmla="*/ 159 w 1132"/>
                <a:gd name="T31" fmla="*/ 608 h 735"/>
                <a:gd name="T32" fmla="*/ 126 w 1132"/>
                <a:gd name="T33" fmla="*/ 589 h 735"/>
                <a:gd name="T34" fmla="*/ 90 w 1132"/>
                <a:gd name="T35" fmla="*/ 593 h 735"/>
                <a:gd name="T36" fmla="*/ 65 w 1132"/>
                <a:gd name="T37" fmla="*/ 612 h 735"/>
                <a:gd name="T38" fmla="*/ 55 w 1132"/>
                <a:gd name="T39" fmla="*/ 643 h 735"/>
                <a:gd name="T40" fmla="*/ 63 w 1132"/>
                <a:gd name="T41" fmla="*/ 670 h 735"/>
                <a:gd name="T42" fmla="*/ 84 w 1132"/>
                <a:gd name="T43" fmla="*/ 688 h 735"/>
                <a:gd name="T44" fmla="*/ 111 w 1132"/>
                <a:gd name="T45" fmla="*/ 691 h 735"/>
                <a:gd name="T46" fmla="*/ 131 w 1132"/>
                <a:gd name="T47" fmla="*/ 679 h 735"/>
                <a:gd name="T48" fmla="*/ 142 w 1132"/>
                <a:gd name="T49" fmla="*/ 658 h 735"/>
                <a:gd name="T50" fmla="*/ 142 w 1132"/>
                <a:gd name="T51" fmla="*/ 646 h 735"/>
                <a:gd name="T52" fmla="*/ 130 w 1132"/>
                <a:gd name="T53" fmla="*/ 638 h 735"/>
                <a:gd name="T54" fmla="*/ 119 w 1132"/>
                <a:gd name="T55" fmla="*/ 646 h 735"/>
                <a:gd name="T56" fmla="*/ 116 w 1132"/>
                <a:gd name="T57" fmla="*/ 656 h 735"/>
                <a:gd name="T58" fmla="*/ 103 w 1132"/>
                <a:gd name="T59" fmla="*/ 665 h 735"/>
                <a:gd name="T60" fmla="*/ 83 w 1132"/>
                <a:gd name="T61" fmla="*/ 653 h 735"/>
                <a:gd name="T62" fmla="*/ 90 w 1132"/>
                <a:gd name="T63" fmla="*/ 623 h 735"/>
                <a:gd name="T64" fmla="*/ 120 w 1132"/>
                <a:gd name="T65" fmla="*/ 615 h 735"/>
                <a:gd name="T66" fmla="*/ 142 w 1132"/>
                <a:gd name="T67" fmla="*/ 625 h 735"/>
                <a:gd name="T68" fmla="*/ 152 w 1132"/>
                <a:gd name="T69" fmla="*/ 647 h 735"/>
                <a:gd name="T70" fmla="*/ 149 w 1132"/>
                <a:gd name="T71" fmla="*/ 676 h 735"/>
                <a:gd name="T72" fmla="*/ 129 w 1132"/>
                <a:gd name="T73" fmla="*/ 700 h 735"/>
                <a:gd name="T74" fmla="*/ 98 w 1132"/>
                <a:gd name="T75" fmla="*/ 709 h 735"/>
                <a:gd name="T76" fmla="*/ 58 w 1132"/>
                <a:gd name="T77" fmla="*/ 696 h 735"/>
                <a:gd name="T78" fmla="*/ 32 w 1132"/>
                <a:gd name="T79" fmla="*/ 665 h 735"/>
                <a:gd name="T80" fmla="*/ 29 w 1132"/>
                <a:gd name="T81" fmla="*/ 619 h 735"/>
                <a:gd name="T82" fmla="*/ 54 w 1132"/>
                <a:gd name="T83" fmla="*/ 572 h 735"/>
                <a:gd name="T84" fmla="*/ 101 w 1132"/>
                <a:gd name="T85" fmla="*/ 547 h 735"/>
                <a:gd name="T86" fmla="*/ 486 w 1132"/>
                <a:gd name="T87" fmla="*/ 542 h 735"/>
                <a:gd name="T88" fmla="*/ 535 w 1132"/>
                <a:gd name="T89" fmla="*/ 515 h 735"/>
                <a:gd name="T90" fmla="*/ 561 w 1132"/>
                <a:gd name="T91" fmla="*/ 467 h 735"/>
                <a:gd name="T92" fmla="*/ 565 w 1132"/>
                <a:gd name="T93" fmla="*/ 83 h 735"/>
                <a:gd name="T94" fmla="*/ 584 w 1132"/>
                <a:gd name="T95" fmla="*/ 47 h 735"/>
                <a:gd name="T96" fmla="*/ 620 w 1132"/>
                <a:gd name="T97" fmla="*/ 27 h 735"/>
                <a:gd name="T98" fmla="*/ 1118 w 1132"/>
                <a:gd name="T99" fmla="*/ 26 h 735"/>
                <a:gd name="T100" fmla="*/ 1131 w 1132"/>
                <a:gd name="T101" fmla="*/ 18 h 735"/>
                <a:gd name="T102" fmla="*/ 1129 w 1132"/>
                <a:gd name="T103" fmla="*/ 4 h 735"/>
                <a:gd name="T104" fmla="*/ 1118 w 1132"/>
                <a:gd name="T105" fmla="*/ 0 h 7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32"/>
                <a:gd name="T160" fmla="*/ 0 h 735"/>
                <a:gd name="T161" fmla="*/ 1132 w 1132"/>
                <a:gd name="T162" fmla="*/ 735 h 7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32" h="735">
                  <a:moveTo>
                    <a:pt x="1118" y="0"/>
                  </a:moveTo>
                  <a:lnTo>
                    <a:pt x="634" y="0"/>
                  </a:lnTo>
                  <a:lnTo>
                    <a:pt x="614" y="3"/>
                  </a:lnTo>
                  <a:lnTo>
                    <a:pt x="596" y="8"/>
                  </a:lnTo>
                  <a:lnTo>
                    <a:pt x="580" y="18"/>
                  </a:lnTo>
                  <a:lnTo>
                    <a:pt x="566" y="29"/>
                  </a:lnTo>
                  <a:lnTo>
                    <a:pt x="553" y="43"/>
                  </a:lnTo>
                  <a:lnTo>
                    <a:pt x="545" y="60"/>
                  </a:lnTo>
                  <a:lnTo>
                    <a:pt x="539" y="79"/>
                  </a:lnTo>
                  <a:lnTo>
                    <a:pt x="537" y="98"/>
                  </a:lnTo>
                  <a:lnTo>
                    <a:pt x="537" y="449"/>
                  </a:lnTo>
                  <a:lnTo>
                    <a:pt x="536" y="462"/>
                  </a:lnTo>
                  <a:lnTo>
                    <a:pt x="531" y="475"/>
                  </a:lnTo>
                  <a:lnTo>
                    <a:pt x="526" y="488"/>
                  </a:lnTo>
                  <a:lnTo>
                    <a:pt x="516" y="498"/>
                  </a:lnTo>
                  <a:lnTo>
                    <a:pt x="506" y="506"/>
                  </a:lnTo>
                  <a:lnTo>
                    <a:pt x="495" y="513"/>
                  </a:lnTo>
                  <a:lnTo>
                    <a:pt x="481" y="518"/>
                  </a:lnTo>
                  <a:lnTo>
                    <a:pt x="467" y="519"/>
                  </a:lnTo>
                  <a:lnTo>
                    <a:pt x="120" y="519"/>
                  </a:lnTo>
                  <a:lnTo>
                    <a:pt x="96" y="521"/>
                  </a:lnTo>
                  <a:lnTo>
                    <a:pt x="74" y="528"/>
                  </a:lnTo>
                  <a:lnTo>
                    <a:pt x="53" y="540"/>
                  </a:lnTo>
                  <a:lnTo>
                    <a:pt x="36" y="553"/>
                  </a:lnTo>
                  <a:lnTo>
                    <a:pt x="21" y="571"/>
                  </a:lnTo>
                  <a:lnTo>
                    <a:pt x="9" y="591"/>
                  </a:lnTo>
                  <a:lnTo>
                    <a:pt x="2" y="613"/>
                  </a:lnTo>
                  <a:lnTo>
                    <a:pt x="0" y="638"/>
                  </a:lnTo>
                  <a:lnTo>
                    <a:pt x="2" y="657"/>
                  </a:lnTo>
                  <a:lnTo>
                    <a:pt x="8" y="676"/>
                  </a:lnTo>
                  <a:lnTo>
                    <a:pt x="17" y="693"/>
                  </a:lnTo>
                  <a:lnTo>
                    <a:pt x="29" y="707"/>
                  </a:lnTo>
                  <a:lnTo>
                    <a:pt x="43" y="718"/>
                  </a:lnTo>
                  <a:lnTo>
                    <a:pt x="60" y="727"/>
                  </a:lnTo>
                  <a:lnTo>
                    <a:pt x="78" y="733"/>
                  </a:lnTo>
                  <a:lnTo>
                    <a:pt x="98" y="735"/>
                  </a:lnTo>
                  <a:lnTo>
                    <a:pt x="114" y="734"/>
                  </a:lnTo>
                  <a:lnTo>
                    <a:pt x="129" y="729"/>
                  </a:lnTo>
                  <a:lnTo>
                    <a:pt x="143" y="722"/>
                  </a:lnTo>
                  <a:lnTo>
                    <a:pt x="156" y="711"/>
                  </a:lnTo>
                  <a:lnTo>
                    <a:pt x="165" y="700"/>
                  </a:lnTo>
                  <a:lnTo>
                    <a:pt x="173" y="686"/>
                  </a:lnTo>
                  <a:lnTo>
                    <a:pt x="178" y="671"/>
                  </a:lnTo>
                  <a:lnTo>
                    <a:pt x="179" y="655"/>
                  </a:lnTo>
                  <a:lnTo>
                    <a:pt x="178" y="641"/>
                  </a:lnTo>
                  <a:lnTo>
                    <a:pt x="173" y="628"/>
                  </a:lnTo>
                  <a:lnTo>
                    <a:pt x="167" y="618"/>
                  </a:lnTo>
                  <a:lnTo>
                    <a:pt x="159" y="608"/>
                  </a:lnTo>
                  <a:lnTo>
                    <a:pt x="149" y="600"/>
                  </a:lnTo>
                  <a:lnTo>
                    <a:pt x="138" y="594"/>
                  </a:lnTo>
                  <a:lnTo>
                    <a:pt x="126" y="589"/>
                  </a:lnTo>
                  <a:lnTo>
                    <a:pt x="112" y="588"/>
                  </a:lnTo>
                  <a:lnTo>
                    <a:pt x="100" y="589"/>
                  </a:lnTo>
                  <a:lnTo>
                    <a:pt x="90" y="593"/>
                  </a:lnTo>
                  <a:lnTo>
                    <a:pt x="81" y="597"/>
                  </a:lnTo>
                  <a:lnTo>
                    <a:pt x="71" y="604"/>
                  </a:lnTo>
                  <a:lnTo>
                    <a:pt x="65" y="612"/>
                  </a:lnTo>
                  <a:lnTo>
                    <a:pt x="60" y="621"/>
                  </a:lnTo>
                  <a:lnTo>
                    <a:pt x="56" y="632"/>
                  </a:lnTo>
                  <a:lnTo>
                    <a:pt x="55" y="643"/>
                  </a:lnTo>
                  <a:lnTo>
                    <a:pt x="56" y="653"/>
                  </a:lnTo>
                  <a:lnTo>
                    <a:pt x="59" y="662"/>
                  </a:lnTo>
                  <a:lnTo>
                    <a:pt x="63" y="670"/>
                  </a:lnTo>
                  <a:lnTo>
                    <a:pt x="69" y="678"/>
                  </a:lnTo>
                  <a:lnTo>
                    <a:pt x="76" y="684"/>
                  </a:lnTo>
                  <a:lnTo>
                    <a:pt x="84" y="688"/>
                  </a:lnTo>
                  <a:lnTo>
                    <a:pt x="93" y="691"/>
                  </a:lnTo>
                  <a:lnTo>
                    <a:pt x="103" y="692"/>
                  </a:lnTo>
                  <a:lnTo>
                    <a:pt x="111" y="691"/>
                  </a:lnTo>
                  <a:lnTo>
                    <a:pt x="119" y="688"/>
                  </a:lnTo>
                  <a:lnTo>
                    <a:pt x="126" y="685"/>
                  </a:lnTo>
                  <a:lnTo>
                    <a:pt x="131" y="679"/>
                  </a:lnTo>
                  <a:lnTo>
                    <a:pt x="136" y="673"/>
                  </a:lnTo>
                  <a:lnTo>
                    <a:pt x="139" y="666"/>
                  </a:lnTo>
                  <a:lnTo>
                    <a:pt x="142" y="658"/>
                  </a:lnTo>
                  <a:lnTo>
                    <a:pt x="143" y="650"/>
                  </a:lnTo>
                  <a:lnTo>
                    <a:pt x="142" y="646"/>
                  </a:lnTo>
                  <a:lnTo>
                    <a:pt x="139" y="641"/>
                  </a:lnTo>
                  <a:lnTo>
                    <a:pt x="136" y="639"/>
                  </a:lnTo>
                  <a:lnTo>
                    <a:pt x="130" y="638"/>
                  </a:lnTo>
                  <a:lnTo>
                    <a:pt x="126" y="639"/>
                  </a:lnTo>
                  <a:lnTo>
                    <a:pt x="121" y="641"/>
                  </a:lnTo>
                  <a:lnTo>
                    <a:pt x="119" y="646"/>
                  </a:lnTo>
                  <a:lnTo>
                    <a:pt x="118" y="650"/>
                  </a:lnTo>
                  <a:lnTo>
                    <a:pt x="116" y="656"/>
                  </a:lnTo>
                  <a:lnTo>
                    <a:pt x="113" y="661"/>
                  </a:lnTo>
                  <a:lnTo>
                    <a:pt x="108" y="664"/>
                  </a:lnTo>
                  <a:lnTo>
                    <a:pt x="103" y="665"/>
                  </a:lnTo>
                  <a:lnTo>
                    <a:pt x="95" y="664"/>
                  </a:lnTo>
                  <a:lnTo>
                    <a:pt x="88" y="659"/>
                  </a:lnTo>
                  <a:lnTo>
                    <a:pt x="83" y="653"/>
                  </a:lnTo>
                  <a:lnTo>
                    <a:pt x="81" y="643"/>
                  </a:lnTo>
                  <a:lnTo>
                    <a:pt x="83" y="632"/>
                  </a:lnTo>
                  <a:lnTo>
                    <a:pt x="90" y="623"/>
                  </a:lnTo>
                  <a:lnTo>
                    <a:pt x="99" y="616"/>
                  </a:lnTo>
                  <a:lnTo>
                    <a:pt x="112" y="613"/>
                  </a:lnTo>
                  <a:lnTo>
                    <a:pt x="120" y="615"/>
                  </a:lnTo>
                  <a:lnTo>
                    <a:pt x="128" y="617"/>
                  </a:lnTo>
                  <a:lnTo>
                    <a:pt x="135" y="620"/>
                  </a:lnTo>
                  <a:lnTo>
                    <a:pt x="142" y="625"/>
                  </a:lnTo>
                  <a:lnTo>
                    <a:pt x="146" y="632"/>
                  </a:lnTo>
                  <a:lnTo>
                    <a:pt x="150" y="639"/>
                  </a:lnTo>
                  <a:lnTo>
                    <a:pt x="152" y="647"/>
                  </a:lnTo>
                  <a:lnTo>
                    <a:pt x="153" y="655"/>
                  </a:lnTo>
                  <a:lnTo>
                    <a:pt x="152" y="665"/>
                  </a:lnTo>
                  <a:lnTo>
                    <a:pt x="149" y="676"/>
                  </a:lnTo>
                  <a:lnTo>
                    <a:pt x="144" y="685"/>
                  </a:lnTo>
                  <a:lnTo>
                    <a:pt x="137" y="693"/>
                  </a:lnTo>
                  <a:lnTo>
                    <a:pt x="129" y="700"/>
                  </a:lnTo>
                  <a:lnTo>
                    <a:pt x="119" y="704"/>
                  </a:lnTo>
                  <a:lnTo>
                    <a:pt x="110" y="708"/>
                  </a:lnTo>
                  <a:lnTo>
                    <a:pt x="98" y="709"/>
                  </a:lnTo>
                  <a:lnTo>
                    <a:pt x="84" y="708"/>
                  </a:lnTo>
                  <a:lnTo>
                    <a:pt x="70" y="703"/>
                  </a:lnTo>
                  <a:lnTo>
                    <a:pt x="58" y="696"/>
                  </a:lnTo>
                  <a:lnTo>
                    <a:pt x="47" y="688"/>
                  </a:lnTo>
                  <a:lnTo>
                    <a:pt x="39" y="678"/>
                  </a:lnTo>
                  <a:lnTo>
                    <a:pt x="32" y="665"/>
                  </a:lnTo>
                  <a:lnTo>
                    <a:pt x="28" y="651"/>
                  </a:lnTo>
                  <a:lnTo>
                    <a:pt x="27" y="638"/>
                  </a:lnTo>
                  <a:lnTo>
                    <a:pt x="29" y="619"/>
                  </a:lnTo>
                  <a:lnTo>
                    <a:pt x="33" y="601"/>
                  </a:lnTo>
                  <a:lnTo>
                    <a:pt x="43" y="586"/>
                  </a:lnTo>
                  <a:lnTo>
                    <a:pt x="54" y="572"/>
                  </a:lnTo>
                  <a:lnTo>
                    <a:pt x="68" y="560"/>
                  </a:lnTo>
                  <a:lnTo>
                    <a:pt x="83" y="551"/>
                  </a:lnTo>
                  <a:lnTo>
                    <a:pt x="101" y="547"/>
                  </a:lnTo>
                  <a:lnTo>
                    <a:pt x="120" y="544"/>
                  </a:lnTo>
                  <a:lnTo>
                    <a:pt x="467" y="544"/>
                  </a:lnTo>
                  <a:lnTo>
                    <a:pt x="486" y="542"/>
                  </a:lnTo>
                  <a:lnTo>
                    <a:pt x="505" y="536"/>
                  </a:lnTo>
                  <a:lnTo>
                    <a:pt x="521" y="528"/>
                  </a:lnTo>
                  <a:lnTo>
                    <a:pt x="535" y="515"/>
                  </a:lnTo>
                  <a:lnTo>
                    <a:pt x="548" y="502"/>
                  </a:lnTo>
                  <a:lnTo>
                    <a:pt x="556" y="485"/>
                  </a:lnTo>
                  <a:lnTo>
                    <a:pt x="561" y="467"/>
                  </a:lnTo>
                  <a:lnTo>
                    <a:pt x="564" y="449"/>
                  </a:lnTo>
                  <a:lnTo>
                    <a:pt x="564" y="98"/>
                  </a:lnTo>
                  <a:lnTo>
                    <a:pt x="565" y="83"/>
                  </a:lnTo>
                  <a:lnTo>
                    <a:pt x="569" y="70"/>
                  </a:lnTo>
                  <a:lnTo>
                    <a:pt x="575" y="58"/>
                  </a:lnTo>
                  <a:lnTo>
                    <a:pt x="584" y="47"/>
                  </a:lnTo>
                  <a:lnTo>
                    <a:pt x="595" y="38"/>
                  </a:lnTo>
                  <a:lnTo>
                    <a:pt x="606" y="32"/>
                  </a:lnTo>
                  <a:lnTo>
                    <a:pt x="620" y="27"/>
                  </a:lnTo>
                  <a:lnTo>
                    <a:pt x="634" y="26"/>
                  </a:lnTo>
                  <a:lnTo>
                    <a:pt x="1118" y="26"/>
                  </a:lnTo>
                  <a:lnTo>
                    <a:pt x="1124" y="25"/>
                  </a:lnTo>
                  <a:lnTo>
                    <a:pt x="1129" y="22"/>
                  </a:lnTo>
                  <a:lnTo>
                    <a:pt x="1131" y="18"/>
                  </a:lnTo>
                  <a:lnTo>
                    <a:pt x="1132" y="13"/>
                  </a:lnTo>
                  <a:lnTo>
                    <a:pt x="1131" y="8"/>
                  </a:lnTo>
                  <a:lnTo>
                    <a:pt x="1129" y="4"/>
                  </a:lnTo>
                  <a:lnTo>
                    <a:pt x="1124" y="2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Freeform 48"/>
            <p:cNvSpPr>
              <a:spLocks/>
            </p:cNvSpPr>
            <p:nvPr/>
          </p:nvSpPr>
          <p:spPr bwMode="auto">
            <a:xfrm flipH="1">
              <a:off x="3269" y="1348"/>
              <a:ext cx="507" cy="265"/>
            </a:xfrm>
            <a:custGeom>
              <a:avLst/>
              <a:gdLst>
                <a:gd name="T0" fmla="*/ 475 w 1014"/>
                <a:gd name="T1" fmla="*/ 0 h 530"/>
                <a:gd name="T2" fmla="*/ 436 w 1014"/>
                <a:gd name="T3" fmla="*/ 8 h 530"/>
                <a:gd name="T4" fmla="*/ 407 w 1014"/>
                <a:gd name="T5" fmla="*/ 29 h 530"/>
                <a:gd name="T6" fmla="*/ 386 w 1014"/>
                <a:gd name="T7" fmla="*/ 60 h 530"/>
                <a:gd name="T8" fmla="*/ 378 w 1014"/>
                <a:gd name="T9" fmla="*/ 98 h 530"/>
                <a:gd name="T10" fmla="*/ 377 w 1014"/>
                <a:gd name="T11" fmla="*/ 449 h 530"/>
                <a:gd name="T12" fmla="*/ 365 w 1014"/>
                <a:gd name="T13" fmla="*/ 474 h 530"/>
                <a:gd name="T14" fmla="*/ 347 w 1014"/>
                <a:gd name="T15" fmla="*/ 494 h 530"/>
                <a:gd name="T16" fmla="*/ 320 w 1014"/>
                <a:gd name="T17" fmla="*/ 504 h 530"/>
                <a:gd name="T18" fmla="*/ 80 w 1014"/>
                <a:gd name="T19" fmla="*/ 505 h 530"/>
                <a:gd name="T20" fmla="*/ 60 w 1014"/>
                <a:gd name="T21" fmla="*/ 500 h 530"/>
                <a:gd name="T22" fmla="*/ 41 w 1014"/>
                <a:gd name="T23" fmla="*/ 490 h 530"/>
                <a:gd name="T24" fmla="*/ 30 w 1014"/>
                <a:gd name="T25" fmla="*/ 473 h 530"/>
                <a:gd name="T26" fmla="*/ 25 w 1014"/>
                <a:gd name="T27" fmla="*/ 451 h 530"/>
                <a:gd name="T28" fmla="*/ 28 w 1014"/>
                <a:gd name="T29" fmla="*/ 435 h 530"/>
                <a:gd name="T30" fmla="*/ 38 w 1014"/>
                <a:gd name="T31" fmla="*/ 422 h 530"/>
                <a:gd name="T32" fmla="*/ 50 w 1014"/>
                <a:gd name="T33" fmla="*/ 413 h 530"/>
                <a:gd name="T34" fmla="*/ 66 w 1014"/>
                <a:gd name="T35" fmla="*/ 409 h 530"/>
                <a:gd name="T36" fmla="*/ 88 w 1014"/>
                <a:gd name="T37" fmla="*/ 419 h 530"/>
                <a:gd name="T38" fmla="*/ 98 w 1014"/>
                <a:gd name="T39" fmla="*/ 441 h 530"/>
                <a:gd name="T40" fmla="*/ 91 w 1014"/>
                <a:gd name="T41" fmla="*/ 457 h 530"/>
                <a:gd name="T42" fmla="*/ 76 w 1014"/>
                <a:gd name="T43" fmla="*/ 462 h 530"/>
                <a:gd name="T44" fmla="*/ 65 w 1014"/>
                <a:gd name="T45" fmla="*/ 458 h 530"/>
                <a:gd name="T46" fmla="*/ 61 w 1014"/>
                <a:gd name="T47" fmla="*/ 447 h 530"/>
                <a:gd name="T48" fmla="*/ 60 w 1014"/>
                <a:gd name="T49" fmla="*/ 443 h 530"/>
                <a:gd name="T50" fmla="*/ 53 w 1014"/>
                <a:gd name="T51" fmla="*/ 436 h 530"/>
                <a:gd name="T52" fmla="*/ 42 w 1014"/>
                <a:gd name="T53" fmla="*/ 436 h 530"/>
                <a:gd name="T54" fmla="*/ 36 w 1014"/>
                <a:gd name="T55" fmla="*/ 443 h 530"/>
                <a:gd name="T56" fmla="*/ 35 w 1014"/>
                <a:gd name="T57" fmla="*/ 447 h 530"/>
                <a:gd name="T58" fmla="*/ 39 w 1014"/>
                <a:gd name="T59" fmla="*/ 462 h 530"/>
                <a:gd name="T60" fmla="*/ 47 w 1014"/>
                <a:gd name="T61" fmla="*/ 476 h 530"/>
                <a:gd name="T62" fmla="*/ 60 w 1014"/>
                <a:gd name="T63" fmla="*/ 484 h 530"/>
                <a:gd name="T64" fmla="*/ 76 w 1014"/>
                <a:gd name="T65" fmla="*/ 488 h 530"/>
                <a:gd name="T66" fmla="*/ 94 w 1014"/>
                <a:gd name="T67" fmla="*/ 484 h 530"/>
                <a:gd name="T68" fmla="*/ 109 w 1014"/>
                <a:gd name="T69" fmla="*/ 474 h 530"/>
                <a:gd name="T70" fmla="*/ 119 w 1014"/>
                <a:gd name="T71" fmla="*/ 459 h 530"/>
                <a:gd name="T72" fmla="*/ 123 w 1014"/>
                <a:gd name="T73" fmla="*/ 441 h 530"/>
                <a:gd name="T74" fmla="*/ 118 w 1014"/>
                <a:gd name="T75" fmla="*/ 419 h 530"/>
                <a:gd name="T76" fmla="*/ 107 w 1014"/>
                <a:gd name="T77" fmla="*/ 400 h 530"/>
                <a:gd name="T78" fmla="*/ 88 w 1014"/>
                <a:gd name="T79" fmla="*/ 389 h 530"/>
                <a:gd name="T80" fmla="*/ 66 w 1014"/>
                <a:gd name="T81" fmla="*/ 384 h 530"/>
                <a:gd name="T82" fmla="*/ 40 w 1014"/>
                <a:gd name="T83" fmla="*/ 390 h 530"/>
                <a:gd name="T84" fmla="*/ 19 w 1014"/>
                <a:gd name="T85" fmla="*/ 404 h 530"/>
                <a:gd name="T86" fmla="*/ 5 w 1014"/>
                <a:gd name="T87" fmla="*/ 424 h 530"/>
                <a:gd name="T88" fmla="*/ 0 w 1014"/>
                <a:gd name="T89" fmla="*/ 451 h 530"/>
                <a:gd name="T90" fmla="*/ 5 w 1014"/>
                <a:gd name="T91" fmla="*/ 482 h 530"/>
                <a:gd name="T92" fmla="*/ 23 w 1014"/>
                <a:gd name="T93" fmla="*/ 507 h 530"/>
                <a:gd name="T94" fmla="*/ 49 w 1014"/>
                <a:gd name="T95" fmla="*/ 525 h 530"/>
                <a:gd name="T96" fmla="*/ 80 w 1014"/>
                <a:gd name="T97" fmla="*/ 530 h 530"/>
                <a:gd name="T98" fmla="*/ 326 w 1014"/>
                <a:gd name="T99" fmla="*/ 528 h 530"/>
                <a:gd name="T100" fmla="*/ 360 w 1014"/>
                <a:gd name="T101" fmla="*/ 514 h 530"/>
                <a:gd name="T102" fmla="*/ 387 w 1014"/>
                <a:gd name="T103" fmla="*/ 489 h 530"/>
                <a:gd name="T104" fmla="*/ 401 w 1014"/>
                <a:gd name="T105" fmla="*/ 454 h 530"/>
                <a:gd name="T106" fmla="*/ 403 w 1014"/>
                <a:gd name="T107" fmla="*/ 98 h 530"/>
                <a:gd name="T108" fmla="*/ 409 w 1014"/>
                <a:gd name="T109" fmla="*/ 71 h 530"/>
                <a:gd name="T110" fmla="*/ 424 w 1014"/>
                <a:gd name="T111" fmla="*/ 48 h 530"/>
                <a:gd name="T112" fmla="*/ 447 w 1014"/>
                <a:gd name="T113" fmla="*/ 33 h 530"/>
                <a:gd name="T114" fmla="*/ 475 w 1014"/>
                <a:gd name="T115" fmla="*/ 27 h 530"/>
                <a:gd name="T116" fmla="*/ 1000 w 1014"/>
                <a:gd name="T117" fmla="*/ 27 h 530"/>
                <a:gd name="T118" fmla="*/ 1011 w 1014"/>
                <a:gd name="T119" fmla="*/ 23 h 530"/>
                <a:gd name="T120" fmla="*/ 1014 w 1014"/>
                <a:gd name="T121" fmla="*/ 13 h 530"/>
                <a:gd name="T122" fmla="*/ 1011 w 1014"/>
                <a:gd name="T123" fmla="*/ 4 h 530"/>
                <a:gd name="T124" fmla="*/ 1000 w 1014"/>
                <a:gd name="T125" fmla="*/ 0 h 5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30"/>
                <a:gd name="T191" fmla="*/ 1014 w 1014"/>
                <a:gd name="T192" fmla="*/ 530 h 5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30">
                  <a:moveTo>
                    <a:pt x="1000" y="0"/>
                  </a:moveTo>
                  <a:lnTo>
                    <a:pt x="475" y="0"/>
                  </a:lnTo>
                  <a:lnTo>
                    <a:pt x="455" y="3"/>
                  </a:lnTo>
                  <a:lnTo>
                    <a:pt x="436" y="8"/>
                  </a:lnTo>
                  <a:lnTo>
                    <a:pt x="420" y="18"/>
                  </a:lnTo>
                  <a:lnTo>
                    <a:pt x="407" y="29"/>
                  </a:lnTo>
                  <a:lnTo>
                    <a:pt x="394" y="43"/>
                  </a:lnTo>
                  <a:lnTo>
                    <a:pt x="386" y="60"/>
                  </a:lnTo>
                  <a:lnTo>
                    <a:pt x="380" y="79"/>
                  </a:lnTo>
                  <a:lnTo>
                    <a:pt x="378" y="98"/>
                  </a:lnTo>
                  <a:lnTo>
                    <a:pt x="378" y="435"/>
                  </a:lnTo>
                  <a:lnTo>
                    <a:pt x="377" y="449"/>
                  </a:lnTo>
                  <a:lnTo>
                    <a:pt x="372" y="462"/>
                  </a:lnTo>
                  <a:lnTo>
                    <a:pt x="365" y="474"/>
                  </a:lnTo>
                  <a:lnTo>
                    <a:pt x="357" y="484"/>
                  </a:lnTo>
                  <a:lnTo>
                    <a:pt x="347" y="494"/>
                  </a:lnTo>
                  <a:lnTo>
                    <a:pt x="334" y="499"/>
                  </a:lnTo>
                  <a:lnTo>
                    <a:pt x="320" y="504"/>
                  </a:lnTo>
                  <a:lnTo>
                    <a:pt x="306" y="505"/>
                  </a:lnTo>
                  <a:lnTo>
                    <a:pt x="80" y="505"/>
                  </a:lnTo>
                  <a:lnTo>
                    <a:pt x="69" y="504"/>
                  </a:lnTo>
                  <a:lnTo>
                    <a:pt x="60" y="500"/>
                  </a:lnTo>
                  <a:lnTo>
                    <a:pt x="49" y="496"/>
                  </a:lnTo>
                  <a:lnTo>
                    <a:pt x="41" y="490"/>
                  </a:lnTo>
                  <a:lnTo>
                    <a:pt x="34" y="482"/>
                  </a:lnTo>
                  <a:lnTo>
                    <a:pt x="30" y="473"/>
                  </a:lnTo>
                  <a:lnTo>
                    <a:pt x="26" y="462"/>
                  </a:lnTo>
                  <a:lnTo>
                    <a:pt x="25" y="451"/>
                  </a:lnTo>
                  <a:lnTo>
                    <a:pt x="26" y="443"/>
                  </a:lnTo>
                  <a:lnTo>
                    <a:pt x="28" y="435"/>
                  </a:lnTo>
                  <a:lnTo>
                    <a:pt x="32" y="428"/>
                  </a:lnTo>
                  <a:lnTo>
                    <a:pt x="38" y="422"/>
                  </a:lnTo>
                  <a:lnTo>
                    <a:pt x="43" y="416"/>
                  </a:lnTo>
                  <a:lnTo>
                    <a:pt x="50" y="413"/>
                  </a:lnTo>
                  <a:lnTo>
                    <a:pt x="58" y="411"/>
                  </a:lnTo>
                  <a:lnTo>
                    <a:pt x="66" y="409"/>
                  </a:lnTo>
                  <a:lnTo>
                    <a:pt x="79" y="412"/>
                  </a:lnTo>
                  <a:lnTo>
                    <a:pt x="88" y="419"/>
                  </a:lnTo>
                  <a:lnTo>
                    <a:pt x="95" y="428"/>
                  </a:lnTo>
                  <a:lnTo>
                    <a:pt x="98" y="441"/>
                  </a:lnTo>
                  <a:lnTo>
                    <a:pt x="95" y="450"/>
                  </a:lnTo>
                  <a:lnTo>
                    <a:pt x="91" y="457"/>
                  </a:lnTo>
                  <a:lnTo>
                    <a:pt x="84" y="461"/>
                  </a:lnTo>
                  <a:lnTo>
                    <a:pt x="76" y="462"/>
                  </a:lnTo>
                  <a:lnTo>
                    <a:pt x="70" y="461"/>
                  </a:lnTo>
                  <a:lnTo>
                    <a:pt x="65" y="458"/>
                  </a:lnTo>
                  <a:lnTo>
                    <a:pt x="62" y="453"/>
                  </a:lnTo>
                  <a:lnTo>
                    <a:pt x="61" y="447"/>
                  </a:lnTo>
                  <a:lnTo>
                    <a:pt x="60" y="443"/>
                  </a:lnTo>
                  <a:lnTo>
                    <a:pt x="57" y="438"/>
                  </a:lnTo>
                  <a:lnTo>
                    <a:pt x="53" y="436"/>
                  </a:lnTo>
                  <a:lnTo>
                    <a:pt x="48" y="435"/>
                  </a:lnTo>
                  <a:lnTo>
                    <a:pt x="42" y="436"/>
                  </a:lnTo>
                  <a:lnTo>
                    <a:pt x="39" y="438"/>
                  </a:lnTo>
                  <a:lnTo>
                    <a:pt x="36" y="443"/>
                  </a:lnTo>
                  <a:lnTo>
                    <a:pt x="35" y="447"/>
                  </a:lnTo>
                  <a:lnTo>
                    <a:pt x="36" y="455"/>
                  </a:lnTo>
                  <a:lnTo>
                    <a:pt x="39" y="462"/>
                  </a:lnTo>
                  <a:lnTo>
                    <a:pt x="42" y="469"/>
                  </a:lnTo>
                  <a:lnTo>
                    <a:pt x="47" y="476"/>
                  </a:lnTo>
                  <a:lnTo>
                    <a:pt x="53" y="481"/>
                  </a:lnTo>
                  <a:lnTo>
                    <a:pt x="60" y="484"/>
                  </a:lnTo>
                  <a:lnTo>
                    <a:pt x="68" y="487"/>
                  </a:lnTo>
                  <a:lnTo>
                    <a:pt x="76" y="488"/>
                  </a:lnTo>
                  <a:lnTo>
                    <a:pt x="85" y="487"/>
                  </a:lnTo>
                  <a:lnTo>
                    <a:pt x="94" y="484"/>
                  </a:lnTo>
                  <a:lnTo>
                    <a:pt x="102" y="480"/>
                  </a:lnTo>
                  <a:lnTo>
                    <a:pt x="109" y="474"/>
                  </a:lnTo>
                  <a:lnTo>
                    <a:pt x="115" y="467"/>
                  </a:lnTo>
                  <a:lnTo>
                    <a:pt x="119" y="459"/>
                  </a:lnTo>
                  <a:lnTo>
                    <a:pt x="122" y="450"/>
                  </a:lnTo>
                  <a:lnTo>
                    <a:pt x="123" y="441"/>
                  </a:lnTo>
                  <a:lnTo>
                    <a:pt x="122" y="429"/>
                  </a:lnTo>
                  <a:lnTo>
                    <a:pt x="118" y="419"/>
                  </a:lnTo>
                  <a:lnTo>
                    <a:pt x="114" y="409"/>
                  </a:lnTo>
                  <a:lnTo>
                    <a:pt x="107" y="400"/>
                  </a:lnTo>
                  <a:lnTo>
                    <a:pt x="98" y="393"/>
                  </a:lnTo>
                  <a:lnTo>
                    <a:pt x="88" y="389"/>
                  </a:lnTo>
                  <a:lnTo>
                    <a:pt x="78" y="385"/>
                  </a:lnTo>
                  <a:lnTo>
                    <a:pt x="66" y="384"/>
                  </a:lnTo>
                  <a:lnTo>
                    <a:pt x="53" y="385"/>
                  </a:lnTo>
                  <a:lnTo>
                    <a:pt x="40" y="390"/>
                  </a:lnTo>
                  <a:lnTo>
                    <a:pt x="30" y="396"/>
                  </a:lnTo>
                  <a:lnTo>
                    <a:pt x="19" y="404"/>
                  </a:lnTo>
                  <a:lnTo>
                    <a:pt x="11" y="414"/>
                  </a:lnTo>
                  <a:lnTo>
                    <a:pt x="5" y="424"/>
                  </a:lnTo>
                  <a:lnTo>
                    <a:pt x="1" y="437"/>
                  </a:lnTo>
                  <a:lnTo>
                    <a:pt x="0" y="451"/>
                  </a:lnTo>
                  <a:lnTo>
                    <a:pt x="1" y="467"/>
                  </a:lnTo>
                  <a:lnTo>
                    <a:pt x="5" y="482"/>
                  </a:lnTo>
                  <a:lnTo>
                    <a:pt x="13" y="496"/>
                  </a:lnTo>
                  <a:lnTo>
                    <a:pt x="23" y="507"/>
                  </a:lnTo>
                  <a:lnTo>
                    <a:pt x="35" y="517"/>
                  </a:lnTo>
                  <a:lnTo>
                    <a:pt x="49" y="525"/>
                  </a:lnTo>
                  <a:lnTo>
                    <a:pt x="64" y="529"/>
                  </a:lnTo>
                  <a:lnTo>
                    <a:pt x="80" y="530"/>
                  </a:lnTo>
                  <a:lnTo>
                    <a:pt x="306" y="530"/>
                  </a:lnTo>
                  <a:lnTo>
                    <a:pt x="326" y="528"/>
                  </a:lnTo>
                  <a:lnTo>
                    <a:pt x="344" y="523"/>
                  </a:lnTo>
                  <a:lnTo>
                    <a:pt x="360" y="514"/>
                  </a:lnTo>
                  <a:lnTo>
                    <a:pt x="374" y="503"/>
                  </a:lnTo>
                  <a:lnTo>
                    <a:pt x="387" y="489"/>
                  </a:lnTo>
                  <a:lnTo>
                    <a:pt x="395" y="473"/>
                  </a:lnTo>
                  <a:lnTo>
                    <a:pt x="401" y="454"/>
                  </a:lnTo>
                  <a:lnTo>
                    <a:pt x="403" y="435"/>
                  </a:lnTo>
                  <a:lnTo>
                    <a:pt x="403" y="98"/>
                  </a:lnTo>
                  <a:lnTo>
                    <a:pt x="404" y="83"/>
                  </a:lnTo>
                  <a:lnTo>
                    <a:pt x="409" y="71"/>
                  </a:lnTo>
                  <a:lnTo>
                    <a:pt x="416" y="58"/>
                  </a:lnTo>
                  <a:lnTo>
                    <a:pt x="424" y="48"/>
                  </a:lnTo>
                  <a:lnTo>
                    <a:pt x="434" y="38"/>
                  </a:lnTo>
                  <a:lnTo>
                    <a:pt x="447" y="33"/>
                  </a:lnTo>
                  <a:lnTo>
                    <a:pt x="461" y="28"/>
                  </a:lnTo>
                  <a:lnTo>
                    <a:pt x="475" y="27"/>
                  </a:lnTo>
                  <a:lnTo>
                    <a:pt x="1000" y="27"/>
                  </a:lnTo>
                  <a:lnTo>
                    <a:pt x="1006" y="26"/>
                  </a:lnTo>
                  <a:lnTo>
                    <a:pt x="1011" y="23"/>
                  </a:lnTo>
                  <a:lnTo>
                    <a:pt x="1013" y="19"/>
                  </a:lnTo>
                  <a:lnTo>
                    <a:pt x="1014" y="13"/>
                  </a:lnTo>
                  <a:lnTo>
                    <a:pt x="1013" y="8"/>
                  </a:lnTo>
                  <a:lnTo>
                    <a:pt x="1011" y="4"/>
                  </a:lnTo>
                  <a:lnTo>
                    <a:pt x="1006" y="2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65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Spiral Development</a:t>
            </a:r>
          </a:p>
        </p:txBody>
      </p:sp>
      <p:pic>
        <p:nvPicPr>
          <p:cNvPr id="53251" name="Picture 7" descr="MCDD01492_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3592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8"/>
          <p:cNvSpPr txBox="1">
            <a:spLocks noChangeArrowheads="1"/>
          </p:cNvSpPr>
          <p:nvPr/>
        </p:nvSpPr>
        <p:spPr bwMode="auto">
          <a:xfrm>
            <a:off x="5565775" y="2057400"/>
            <a:ext cx="2419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>
                <a:solidFill>
                  <a:schemeClr val="bg1"/>
                </a:solidFill>
                <a:latin typeface="+mn-lt"/>
              </a:rPr>
              <a:t>Determine objectives</a:t>
            </a:r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492125" y="1908175"/>
            <a:ext cx="2419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Identify and resolve risks</a:t>
            </a:r>
          </a:p>
        </p:txBody>
      </p:sp>
      <p:sp>
        <p:nvSpPr>
          <p:cNvPr id="53254" name="Text Box 10"/>
          <p:cNvSpPr txBox="1">
            <a:spLocks noChangeArrowheads="1"/>
          </p:cNvSpPr>
          <p:nvPr/>
        </p:nvSpPr>
        <p:spPr bwMode="auto">
          <a:xfrm>
            <a:off x="1245919" y="4724400"/>
            <a:ext cx="2419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+mn-lt"/>
              </a:rPr>
              <a:t>Develop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and test</a:t>
            </a:r>
          </a:p>
        </p:txBody>
      </p:sp>
      <p:sp>
        <p:nvSpPr>
          <p:cNvPr id="53255" name="Text Box 11"/>
          <p:cNvSpPr txBox="1">
            <a:spLocks noChangeArrowheads="1"/>
          </p:cNvSpPr>
          <p:nvPr/>
        </p:nvSpPr>
        <p:spPr bwMode="auto">
          <a:xfrm>
            <a:off x="4800600" y="4851621"/>
            <a:ext cx="2419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Plan the next iteration</a:t>
            </a:r>
          </a:p>
        </p:txBody>
      </p:sp>
    </p:spTree>
    <p:extLst>
      <p:ext uri="{BB962C8B-B14F-4D97-AF65-F5344CB8AC3E}">
        <p14:creationId xmlns:p14="http://schemas.microsoft.com/office/powerpoint/2010/main" val="378645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8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Plan-Do-Check-Act</a:t>
            </a:r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Deming’s Continuous Improvement Cycle (a.k.a. the </a:t>
            </a:r>
            <a:r>
              <a:rPr lang="en-US" dirty="0" err="1" smtClean="0">
                <a:solidFill>
                  <a:schemeClr val="bg1"/>
                </a:solidFill>
              </a:rPr>
              <a:t>Shewhart</a:t>
            </a:r>
            <a:r>
              <a:rPr lang="en-US" dirty="0" smtClean="0">
                <a:solidFill>
                  <a:schemeClr val="bg1"/>
                </a:solidFill>
              </a:rPr>
              <a:t> Cycle)</a:t>
            </a:r>
          </a:p>
        </p:txBody>
      </p:sp>
      <p:pic>
        <p:nvPicPr>
          <p:cNvPr id="55300" name="Picture 5" descr="PDCA Cy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72" y="2895600"/>
            <a:ext cx="389952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9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Divide and Conquer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914400"/>
            <a:ext cx="8153400" cy="2463800"/>
          </a:xfrm>
        </p:spPr>
        <p:txBody>
          <a:bodyPr/>
          <a:lstStyle/>
          <a:p>
            <a:r>
              <a:rPr lang="en-US" sz="2600" dirty="0" smtClean="0">
                <a:solidFill>
                  <a:schemeClr val="bg1"/>
                </a:solidFill>
              </a:rPr>
              <a:t>The design of complex systems involves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Defining subsystems of the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Defining their relations (interfaces!!!)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Repeating the process for each subsystem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Stop defining subsystems when </a:t>
            </a:r>
            <a:r>
              <a:rPr lang="en-US" sz="2200" dirty="0" smtClean="0">
                <a:solidFill>
                  <a:schemeClr val="bg1"/>
                </a:solidFill>
              </a:rPr>
              <a:t>a </a:t>
            </a:r>
            <a:r>
              <a:rPr lang="en-US" sz="2200" dirty="0" smtClean="0">
                <a:solidFill>
                  <a:schemeClr val="bg1"/>
                </a:solidFill>
              </a:rPr>
              <a:t>real component can be built and tested. 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50" y="3147950"/>
            <a:ext cx="5673123" cy="3621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-152400" y="3886200"/>
            <a:ext cx="3352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buFontTx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The subsystems are integrated and tested until a working system is achieved</a:t>
            </a:r>
          </a:p>
          <a:p>
            <a:pPr marL="742950" lvl="1" indent="-285750">
              <a:buFontTx/>
              <a:buChar char="•"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A verification failure is followed by a design iteration.</a:t>
            </a:r>
          </a:p>
        </p:txBody>
      </p:sp>
    </p:spTree>
    <p:extLst>
      <p:ext uri="{BB962C8B-B14F-4D97-AF65-F5344CB8AC3E}">
        <p14:creationId xmlns:p14="http://schemas.microsoft.com/office/powerpoint/2010/main" val="26065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3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Development</a:t>
            </a:r>
          </a:p>
        </p:txBody>
      </p:sp>
    </p:spTree>
    <p:extLst>
      <p:ext uri="{BB962C8B-B14F-4D97-AF65-F5344CB8AC3E}">
        <p14:creationId xmlns:p14="http://schemas.microsoft.com/office/powerpoint/2010/main" val="10634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3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Development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7301" y="1284437"/>
            <a:ext cx="7162800" cy="54587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53051" y="1590053"/>
            <a:ext cx="0" cy="4646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29301" y="6276204"/>
            <a:ext cx="6324600" cy="13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6" name="TextBox 54285"/>
          <p:cNvSpPr txBox="1"/>
          <p:nvPr/>
        </p:nvSpPr>
        <p:spPr>
          <a:xfrm rot="16200000">
            <a:off x="-1558215" y="3622790"/>
            <a:ext cx="3712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Functionality Progress</a:t>
            </a:r>
            <a:endParaRPr lang="en-US" sz="2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658101" y="6281535"/>
            <a:ext cx="87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Time</a:t>
            </a:r>
            <a:endParaRPr lang="en-US" sz="2400" b="1" dirty="0"/>
          </a:p>
        </p:txBody>
      </p:sp>
      <p:cxnSp>
        <p:nvCxnSpPr>
          <p:cNvPr id="54291" name="Straight Connector 54290"/>
          <p:cNvCxnSpPr/>
          <p:nvPr/>
        </p:nvCxnSpPr>
        <p:spPr>
          <a:xfrm flipH="1">
            <a:off x="522526" y="3670487"/>
            <a:ext cx="6631375" cy="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5400000">
            <a:off x="-1693219" y="-2135103"/>
            <a:ext cx="5411189" cy="11382501"/>
          </a:xfrm>
          <a:prstGeom prst="arc">
            <a:avLst>
              <a:gd name="adj1" fmla="val 16285474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3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6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Development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7301" y="1284437"/>
            <a:ext cx="7162800" cy="54587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rot="5400000">
            <a:off x="-150871" y="4267222"/>
            <a:ext cx="2007843" cy="1933700"/>
          </a:xfrm>
          <a:prstGeom prst="arc">
            <a:avLst>
              <a:gd name="adj1" fmla="val 16357290"/>
              <a:gd name="adj2" fmla="val 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53051" y="1590053"/>
            <a:ext cx="0" cy="4646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29301" y="6276204"/>
            <a:ext cx="6324600" cy="13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6" name="TextBox 54285"/>
          <p:cNvSpPr txBox="1"/>
          <p:nvPr/>
        </p:nvSpPr>
        <p:spPr>
          <a:xfrm rot="16200000">
            <a:off x="-1558215" y="3622790"/>
            <a:ext cx="3712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Functionality Progress</a:t>
            </a:r>
            <a:endParaRPr lang="en-US" sz="2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658101" y="6281535"/>
            <a:ext cx="87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Time</a:t>
            </a:r>
            <a:endParaRPr lang="en-US" sz="2400" b="1" dirty="0"/>
          </a:p>
        </p:txBody>
      </p:sp>
      <p:cxnSp>
        <p:nvCxnSpPr>
          <p:cNvPr id="54291" name="Straight Connector 54290"/>
          <p:cNvCxnSpPr/>
          <p:nvPr/>
        </p:nvCxnSpPr>
        <p:spPr>
          <a:xfrm flipH="1">
            <a:off x="522526" y="3670487"/>
            <a:ext cx="6631375" cy="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5400000">
            <a:off x="-1693219" y="-2135103"/>
            <a:ext cx="5411189" cy="11382501"/>
          </a:xfrm>
          <a:prstGeom prst="arc">
            <a:avLst>
              <a:gd name="adj1" fmla="val 16285474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251369" y="2448021"/>
            <a:ext cx="1875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Develop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 Fully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Releasable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Product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Of Reduced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Functionality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5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17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Development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7301" y="1284437"/>
            <a:ext cx="7162800" cy="54587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 rot="5400000">
            <a:off x="-150871" y="4267222"/>
            <a:ext cx="2007843" cy="1933700"/>
          </a:xfrm>
          <a:prstGeom prst="arc">
            <a:avLst>
              <a:gd name="adj1" fmla="val 16357290"/>
              <a:gd name="adj2" fmla="val 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53051" y="1590053"/>
            <a:ext cx="0" cy="4646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29301" y="6276204"/>
            <a:ext cx="6324600" cy="13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4" idx="0"/>
          </p:cNvCxnSpPr>
          <p:nvPr/>
        </p:nvCxnSpPr>
        <p:spPr>
          <a:xfrm>
            <a:off x="1818962" y="5278297"/>
            <a:ext cx="24689" cy="4316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6" name="TextBox 54285"/>
          <p:cNvSpPr txBox="1"/>
          <p:nvPr/>
        </p:nvSpPr>
        <p:spPr>
          <a:xfrm rot="16200000">
            <a:off x="-1558215" y="3622790"/>
            <a:ext cx="3712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Functionality Progress</a:t>
            </a:r>
            <a:endParaRPr lang="en-US" sz="2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658101" y="6281535"/>
            <a:ext cx="87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Time</a:t>
            </a:r>
            <a:endParaRPr lang="en-US" sz="2400" b="1" dirty="0"/>
          </a:p>
        </p:txBody>
      </p:sp>
      <p:cxnSp>
        <p:nvCxnSpPr>
          <p:cNvPr id="54291" name="Straight Connector 54290"/>
          <p:cNvCxnSpPr/>
          <p:nvPr/>
        </p:nvCxnSpPr>
        <p:spPr>
          <a:xfrm flipH="1">
            <a:off x="522526" y="3670487"/>
            <a:ext cx="6631375" cy="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5400000">
            <a:off x="-1693219" y="-2135103"/>
            <a:ext cx="5411189" cy="11382501"/>
          </a:xfrm>
          <a:prstGeom prst="arc">
            <a:avLst>
              <a:gd name="adj1" fmla="val 16285474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251369" y="2448021"/>
            <a:ext cx="1875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Develop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 Fully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Releasable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Product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Of Reduced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Functionality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2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Development</a:t>
            </a:r>
          </a:p>
        </p:txBody>
      </p:sp>
      <p:grpSp>
        <p:nvGrpSpPr>
          <p:cNvPr id="54297" name="Group 54296"/>
          <p:cNvGrpSpPr/>
          <p:nvPr/>
        </p:nvGrpSpPr>
        <p:grpSpPr>
          <a:xfrm>
            <a:off x="-4678875" y="850553"/>
            <a:ext cx="11908976" cy="5892647"/>
            <a:chOff x="-4191001" y="609600"/>
            <a:chExt cx="11908976" cy="5892647"/>
          </a:xfrm>
        </p:grpSpPr>
        <p:grpSp>
          <p:nvGrpSpPr>
            <p:cNvPr id="54295" name="Group 54294"/>
            <p:cNvGrpSpPr/>
            <p:nvPr/>
          </p:nvGrpSpPr>
          <p:grpSpPr>
            <a:xfrm>
              <a:off x="374075" y="1043484"/>
              <a:ext cx="7343900" cy="5458763"/>
              <a:chOff x="352300" y="1067234"/>
              <a:chExt cx="7343900" cy="545876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33400" y="1067234"/>
                <a:ext cx="7162800" cy="54587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5400000">
                <a:off x="315228" y="4050019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5400000">
                <a:off x="1305828" y="3521997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1319150" y="1372850"/>
                <a:ext cx="0" cy="46465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1295400" y="6059001"/>
                <a:ext cx="6324600" cy="137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14" idx="0"/>
                <a:endCxn id="23" idx="2"/>
              </p:cNvCxnSpPr>
              <p:nvPr/>
            </p:nvCxnSpPr>
            <p:spPr>
              <a:xfrm>
                <a:off x="2285061" y="5061094"/>
                <a:ext cx="24689" cy="43167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286" name="TextBox 54285"/>
              <p:cNvSpPr txBox="1"/>
              <p:nvPr/>
            </p:nvSpPr>
            <p:spPr>
              <a:xfrm rot="16200000">
                <a:off x="-1092116" y="3405587"/>
                <a:ext cx="37126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Functionality Progress</a:t>
                </a:r>
                <a:endParaRPr lang="en-US" sz="2400" b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124200" y="6064332"/>
                <a:ext cx="876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Time</a:t>
                </a:r>
                <a:endParaRPr lang="en-US" sz="2400" b="1" dirty="0"/>
              </a:p>
            </p:txBody>
          </p:sp>
          <p:cxnSp>
            <p:nvCxnSpPr>
              <p:cNvPr id="54291" name="Straight Connector 54290"/>
              <p:cNvCxnSpPr/>
              <p:nvPr/>
            </p:nvCxnSpPr>
            <p:spPr>
              <a:xfrm flipH="1">
                <a:off x="988625" y="3453284"/>
                <a:ext cx="6631375" cy="0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7191501" y="3453284"/>
                <a:ext cx="0" cy="2795116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Arc 7"/>
            <p:cNvSpPr/>
            <p:nvPr/>
          </p:nvSpPr>
          <p:spPr>
            <a:xfrm rot="5400000">
              <a:off x="-1205345" y="-2376056"/>
              <a:ext cx="5411189" cy="11382501"/>
            </a:xfrm>
            <a:prstGeom prst="arc">
              <a:avLst>
                <a:gd name="adj1" fmla="val 1628547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251369" y="2448021"/>
            <a:ext cx="1875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Develop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 Fully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Releasable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Product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Of Reduced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Functionality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50875" y="5259640"/>
            <a:ext cx="1875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Then add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 new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Set of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Functionality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9" name="Picture 4" descr="C:\Documents and Settings\David\My Documents\My Pictures\Cornell_Logo\Big_CornellLogo_Big_Simple_Grey_Grey10.jpg"/>
            <p:cNvPicPr>
              <a:picLocks noChangeAspect="1" noChangeArrowheads="1"/>
            </p:cNvPicPr>
            <p:nvPr/>
          </p:nvPicPr>
          <p:blipFill>
            <a:blip r:embed="rId2" cstate="print"/>
            <a:srcRect l="6250" b="14999"/>
            <a:stretch>
              <a:fillRect/>
            </a:stretch>
          </p:blipFill>
          <p:spPr bwMode="auto">
            <a:xfrm>
              <a:off x="0" y="240"/>
              <a:ext cx="5760" cy="4080"/>
            </a:xfrm>
            <a:prstGeom prst="rect">
              <a:avLst/>
            </a:prstGeom>
            <a:noFill/>
          </p:spPr>
        </p:pic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80"/>
            </a:xfrm>
            <a:prstGeom prst="rect">
              <a:avLst/>
            </a:prstGeom>
            <a:solidFill>
              <a:srgbClr val="B31B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pic>
          <p:nvPicPr>
            <p:cNvPr id="31" name="Picture 6" descr="C:\Documents and Settings\David\My Documents\My Pictures\Cornell_Logo\Cornell_Little_Red_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" y="22"/>
              <a:ext cx="480" cy="440"/>
            </a:xfrm>
            <a:prstGeom prst="rect">
              <a:avLst/>
            </a:prstGeom>
            <a:noFill/>
          </p:spPr>
        </p:pic>
      </p:grp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Agile Development</a:t>
            </a:r>
          </a:p>
        </p:txBody>
      </p:sp>
      <p:grpSp>
        <p:nvGrpSpPr>
          <p:cNvPr id="54297" name="Group 54296"/>
          <p:cNvGrpSpPr/>
          <p:nvPr/>
        </p:nvGrpSpPr>
        <p:grpSpPr>
          <a:xfrm>
            <a:off x="-4678875" y="850553"/>
            <a:ext cx="11908976" cy="5892647"/>
            <a:chOff x="-4191001" y="609600"/>
            <a:chExt cx="11908976" cy="5892647"/>
          </a:xfrm>
        </p:grpSpPr>
        <p:grpSp>
          <p:nvGrpSpPr>
            <p:cNvPr id="54295" name="Group 54294"/>
            <p:cNvGrpSpPr/>
            <p:nvPr/>
          </p:nvGrpSpPr>
          <p:grpSpPr>
            <a:xfrm>
              <a:off x="374075" y="1043484"/>
              <a:ext cx="7343900" cy="5458763"/>
              <a:chOff x="352300" y="1067234"/>
              <a:chExt cx="7343900" cy="545876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33400" y="1067234"/>
                <a:ext cx="7162800" cy="54587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5400000">
                <a:off x="315228" y="4050019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5400000">
                <a:off x="1305828" y="3521997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5400000">
                <a:off x="2296428" y="2993978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5400000">
                <a:off x="3280104" y="2465959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5400000">
                <a:off x="4242004" y="1920111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5400000">
                <a:off x="5220729" y="1409921"/>
                <a:ext cx="2007843" cy="1933700"/>
              </a:xfrm>
              <a:prstGeom prst="arc">
                <a:avLst>
                  <a:gd name="adj1" fmla="val 16357290"/>
                  <a:gd name="adj2" fmla="val 0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1319150" y="1372850"/>
                <a:ext cx="0" cy="46465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1295400" y="6059001"/>
                <a:ext cx="6324600" cy="137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72" name="Straight Connector 54271"/>
              <p:cNvCxnSpPr>
                <a:stCxn id="26" idx="0"/>
                <a:endCxn id="27" idx="2"/>
              </p:cNvCxnSpPr>
              <p:nvPr/>
            </p:nvCxnSpPr>
            <p:spPr>
              <a:xfrm>
                <a:off x="6211837" y="2931186"/>
                <a:ext cx="12814" cy="449507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25" idx="0"/>
                <a:endCxn id="26" idx="2"/>
              </p:cNvCxnSpPr>
              <p:nvPr/>
            </p:nvCxnSpPr>
            <p:spPr>
              <a:xfrm flipH="1">
                <a:off x="5245926" y="3477034"/>
                <a:ext cx="4011" cy="413849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24" idx="0"/>
                <a:endCxn id="25" idx="2"/>
              </p:cNvCxnSpPr>
              <p:nvPr/>
            </p:nvCxnSpPr>
            <p:spPr>
              <a:xfrm>
                <a:off x="4266261" y="4005053"/>
                <a:ext cx="17765" cy="43167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23" idx="0"/>
                <a:endCxn id="24" idx="2"/>
              </p:cNvCxnSpPr>
              <p:nvPr/>
            </p:nvCxnSpPr>
            <p:spPr>
              <a:xfrm>
                <a:off x="3275661" y="4533072"/>
                <a:ext cx="24689" cy="43167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14" idx="0"/>
                <a:endCxn id="23" idx="2"/>
              </p:cNvCxnSpPr>
              <p:nvPr/>
            </p:nvCxnSpPr>
            <p:spPr>
              <a:xfrm>
                <a:off x="2285061" y="5061094"/>
                <a:ext cx="24689" cy="43167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286" name="TextBox 54285"/>
              <p:cNvSpPr txBox="1"/>
              <p:nvPr/>
            </p:nvSpPr>
            <p:spPr>
              <a:xfrm rot="16200000">
                <a:off x="-1092116" y="3405587"/>
                <a:ext cx="37126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Functionality Progress</a:t>
                </a:r>
                <a:endParaRPr lang="en-US" sz="2400" b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124200" y="6064332"/>
                <a:ext cx="876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Time</a:t>
                </a:r>
                <a:endParaRPr lang="en-US" sz="2400" b="1" dirty="0"/>
              </a:p>
            </p:txBody>
          </p:sp>
          <p:cxnSp>
            <p:nvCxnSpPr>
              <p:cNvPr id="54291" name="Straight Connector 54290"/>
              <p:cNvCxnSpPr/>
              <p:nvPr/>
            </p:nvCxnSpPr>
            <p:spPr>
              <a:xfrm flipH="1">
                <a:off x="988625" y="3453284"/>
                <a:ext cx="6631375" cy="0"/>
              </a:xfrm>
              <a:prstGeom prst="line">
                <a:avLst/>
              </a:prstGeom>
              <a:ln w="38100">
                <a:solidFill>
                  <a:srgbClr val="92D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Arc 7"/>
            <p:cNvSpPr/>
            <p:nvPr/>
          </p:nvSpPr>
          <p:spPr>
            <a:xfrm rot="5400000">
              <a:off x="-1205345" y="-2376056"/>
              <a:ext cx="5411189" cy="11382501"/>
            </a:xfrm>
            <a:prstGeom prst="arc">
              <a:avLst>
                <a:gd name="adj1" fmla="val 16285474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296" name="TextBox 54295"/>
          <p:cNvSpPr txBox="1"/>
          <p:nvPr/>
        </p:nvSpPr>
        <p:spPr>
          <a:xfrm>
            <a:off x="7239000" y="122640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</a:rPr>
              <a:t>Sawtooth</a:t>
            </a:r>
            <a:r>
              <a:rPr lang="en-US" sz="2400" b="1" dirty="0" smtClean="0">
                <a:solidFill>
                  <a:schemeClr val="bg1"/>
                </a:solidFill>
              </a:rPr>
              <a:t>” Graph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51369" y="2448021"/>
            <a:ext cx="1875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Develop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 Fully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Releasable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Product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Of Reduced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Functionality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50875" y="5259640"/>
            <a:ext cx="1875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Then add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a new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Set of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Functionality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8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7381</Words>
  <Application>Microsoft Office PowerPoint</Application>
  <PresentationFormat>On-screen Show (4:3)</PresentationFormat>
  <Paragraphs>1809</Paragraphs>
  <Slides>162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162</vt:i4>
      </vt:variant>
    </vt:vector>
  </HeadingPairs>
  <TitlesOfParts>
    <vt:vector size="16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Waterfall</vt:lpstr>
      <vt:lpstr>Spiral Development</vt:lpstr>
      <vt:lpstr>Plan-Do-Check-Act</vt:lpstr>
      <vt:lpstr>Divide and Conquer</vt:lpstr>
      <vt:lpstr>Agile Development</vt:lpstr>
      <vt:lpstr>Agile Development</vt:lpstr>
      <vt:lpstr>Agile Development</vt:lpstr>
      <vt:lpstr>Agile Development</vt:lpstr>
      <vt:lpstr>Agile Development</vt:lpstr>
      <vt:lpstr>Agile Development</vt:lpstr>
      <vt:lpstr>Agile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R Schneider</dc:creator>
  <cp:lastModifiedBy>David R. Schneider</cp:lastModifiedBy>
  <cp:revision>61</cp:revision>
  <dcterms:created xsi:type="dcterms:W3CDTF">2010-04-30T16:11:53Z</dcterms:created>
  <dcterms:modified xsi:type="dcterms:W3CDTF">2013-01-29T18:25:53Z</dcterms:modified>
</cp:coreProperties>
</file>