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9" d="100"/>
          <a:sy n="49" d="100"/>
        </p:scale>
        <p:origin x="-1200"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latin typeface="Calibri"/>
              </a:rPr>
              <a:pPr/>
              <a:t>1/22/13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062697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latin typeface="Calibri"/>
              </a:rPr>
              <a:pPr/>
              <a:t>1/22/13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774473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latin typeface="Calibri"/>
              </a:rPr>
              <a:pPr/>
              <a:t>1/22/13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784692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r">
              <a:defRPr sz="40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latin typeface="Calibri"/>
              </a:rPr>
              <a:pPr/>
              <a:t>1/22/13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205778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latin typeface="Calibri"/>
              </a:rPr>
              <a:pPr/>
              <a:t>1/22/13</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430354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latin typeface="Calibri"/>
              </a:rPr>
              <a:pPr/>
              <a:t>1/22/13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64635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latin typeface="Calibri"/>
              </a:rPr>
              <a:pPr/>
              <a:t>1/22/13</a:t>
            </a:fld>
            <a:endParaRPr lang="en-US">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793224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latin typeface="Calibri"/>
              </a:rPr>
              <a:pPr/>
              <a:t>1/22/13</a:t>
            </a:fld>
            <a:endParaRPr lang="en-US">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019374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latin typeface="Calibri"/>
              </a:rPr>
              <a:pPr/>
              <a:t>1/22/13</a:t>
            </a:fld>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424335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latin typeface="Calibri"/>
              </a:rPr>
              <a:pPr/>
              <a:t>1/22/13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828468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latin typeface="Calibri"/>
              </a:rPr>
              <a:pPr/>
              <a:t>1/22/13</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15139921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1D8BD707-D9CF-40AE-B4C6-C98DA3205C09}" type="datetimeFigureOut">
              <a:rPr lang="en-US" smtClean="0">
                <a:solidFill>
                  <a:prstClr val="black">
                    <a:tint val="75000"/>
                  </a:prstClr>
                </a:solidFill>
                <a:latin typeface="Calibri"/>
              </a:rPr>
              <a:pPr defTabSz="914400"/>
              <a:t>1/22/13</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B6F15528-21DE-4FAA-801E-634DDDAF4B2B}" type="slidenum">
              <a:rPr lang="en-US" smtClean="0">
                <a:solidFill>
                  <a:prstClr val="black">
                    <a:tint val="75000"/>
                  </a:prstClr>
                </a:solidFill>
                <a:latin typeface="Calibri"/>
              </a:rPr>
              <a:pPr defTabSz="914400"/>
              <a:t>‹#›</a:t>
            </a:fld>
            <a:endParaRPr lang="en-US">
              <a:solidFill>
                <a:prstClr val="black">
                  <a:tint val="75000"/>
                </a:prstClr>
              </a:solidFill>
              <a:latin typeface="Calibri"/>
            </a:endParaRPr>
          </a:p>
        </p:txBody>
      </p:sp>
    </p:spTree>
    <p:extLst>
      <p:ext uri="{BB962C8B-B14F-4D97-AF65-F5344CB8AC3E}">
        <p14:creationId xmlns:p14="http://schemas.microsoft.com/office/powerpoint/2010/main" val="1910952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s.cornell.edu/Courses/cs6702/2011sp/"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6702 Topics in Computational Sustainability</a:t>
            </a:r>
            <a:endParaRPr lang="en-US" dirty="0"/>
          </a:p>
        </p:txBody>
      </p:sp>
      <p:sp>
        <p:nvSpPr>
          <p:cNvPr id="3" name="Subtitle 2"/>
          <p:cNvSpPr>
            <a:spLocks noGrp="1"/>
          </p:cNvSpPr>
          <p:nvPr>
            <p:ph type="subTitle" idx="1"/>
          </p:nvPr>
        </p:nvSpPr>
        <p:spPr/>
        <p:txBody>
          <a:bodyPr>
            <a:normAutofit/>
          </a:bodyPr>
          <a:lstStyle/>
          <a:p>
            <a:r>
              <a:rPr lang="en-US" dirty="0" smtClean="0"/>
              <a:t> </a:t>
            </a:r>
          </a:p>
          <a:p>
            <a:r>
              <a:rPr lang="en-US" dirty="0" smtClean="0"/>
              <a:t>Spring 2013</a:t>
            </a:r>
            <a:endParaRPr lang="en-US" dirty="0"/>
          </a:p>
        </p:txBody>
      </p:sp>
    </p:spTree>
    <p:extLst>
      <p:ext uri="{BB962C8B-B14F-4D97-AF65-F5344CB8AC3E}">
        <p14:creationId xmlns:p14="http://schemas.microsoft.com/office/powerpoint/2010/main" val="86509538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Mechanics</a:t>
            </a:r>
            <a:endParaRPr lang="en-US" dirty="0"/>
          </a:p>
        </p:txBody>
      </p:sp>
      <p:sp>
        <p:nvSpPr>
          <p:cNvPr id="3" name="Content Placeholder 2"/>
          <p:cNvSpPr>
            <a:spLocks noGrp="1"/>
          </p:cNvSpPr>
          <p:nvPr>
            <p:ph idx="1"/>
          </p:nvPr>
        </p:nvSpPr>
        <p:spPr>
          <a:xfrm>
            <a:off x="0" y="1600200"/>
            <a:ext cx="8915400" cy="5943600"/>
          </a:xfrm>
        </p:spPr>
        <p:txBody>
          <a:bodyPr>
            <a:normAutofit/>
          </a:bodyPr>
          <a:lstStyle/>
          <a:p>
            <a:pPr lvl="1">
              <a:buNone/>
            </a:pPr>
            <a:r>
              <a:rPr lang="en-US" sz="2400" dirty="0" smtClean="0"/>
              <a:t>Lectures</a:t>
            </a:r>
          </a:p>
          <a:p>
            <a:pPr lvl="1">
              <a:buNone/>
            </a:pPr>
            <a:r>
              <a:rPr lang="en-US" sz="2400" dirty="0" smtClean="0"/>
              <a:t>Guest Lectures</a:t>
            </a:r>
          </a:p>
          <a:p>
            <a:pPr lvl="1">
              <a:buNone/>
            </a:pPr>
            <a:r>
              <a:rPr lang="en-US" sz="2400" dirty="0" smtClean="0"/>
              <a:t>Special Guest Lectures:</a:t>
            </a:r>
          </a:p>
          <a:p>
            <a:pPr lvl="1">
              <a:buNone/>
            </a:pPr>
            <a:r>
              <a:rPr lang="en-US" sz="2400" dirty="0"/>
              <a:t>	</a:t>
            </a:r>
            <a:r>
              <a:rPr lang="en-US" sz="2400" dirty="0" smtClean="0"/>
              <a:t>Occasional </a:t>
            </a:r>
            <a:r>
              <a:rPr lang="en-US" sz="2400" dirty="0" err="1"/>
              <a:t>CompSust</a:t>
            </a:r>
            <a:r>
              <a:rPr lang="en-US" sz="2400" dirty="0"/>
              <a:t> talks at AI seminar and/or  ICS Talks </a:t>
            </a:r>
            <a:r>
              <a:rPr lang="en-US" sz="2400" dirty="0" smtClean="0"/>
              <a:t> </a:t>
            </a:r>
          </a:p>
          <a:p>
            <a:pPr lvl="1">
              <a:buNone/>
            </a:pPr>
            <a:r>
              <a:rPr lang="en-US" sz="2400" dirty="0"/>
              <a:t>Project Meetings</a:t>
            </a:r>
          </a:p>
          <a:p>
            <a:pPr lvl="1">
              <a:buNone/>
            </a:pPr>
            <a:r>
              <a:rPr lang="en-US" sz="2400" dirty="0" smtClean="0"/>
              <a:t>Reaction Paper – presentations in class by </a:t>
            </a:r>
            <a:r>
              <a:rPr lang="en-US" sz="2400" dirty="0" err="1" smtClean="0"/>
              <a:t>st</a:t>
            </a:r>
            <a:endParaRPr lang="en-US" sz="2400" dirty="0" smtClean="0"/>
          </a:p>
          <a:p>
            <a:pPr lvl="1">
              <a:buNone/>
            </a:pPr>
            <a:r>
              <a:rPr lang="en-US" sz="2400" dirty="0" smtClean="0"/>
              <a:t>Project Presentations</a:t>
            </a:r>
          </a:p>
          <a:p>
            <a:pPr lvl="1">
              <a:buNone/>
            </a:pPr>
            <a:r>
              <a:rPr lang="en-US" sz="2400" dirty="0" smtClean="0"/>
              <a:t>Reaction paper write-up due </a:t>
            </a:r>
            <a:r>
              <a:rPr lang="en-US" sz="2400" dirty="0" smtClean="0">
                <a:solidFill>
                  <a:srgbClr val="FF0000"/>
                </a:solidFill>
              </a:rPr>
              <a:t>Feb 14</a:t>
            </a:r>
            <a:r>
              <a:rPr lang="en-US" sz="2400" baseline="30000" dirty="0" smtClean="0">
                <a:solidFill>
                  <a:srgbClr val="FF0000"/>
                </a:solidFill>
              </a:rPr>
              <a:t>th</a:t>
            </a:r>
            <a:endParaRPr lang="en-US" sz="2400" dirty="0" smtClean="0">
              <a:solidFill>
                <a:srgbClr val="FF0000"/>
              </a:solidFill>
            </a:endParaRPr>
          </a:p>
          <a:p>
            <a:pPr lvl="1">
              <a:buNone/>
            </a:pPr>
            <a:r>
              <a:rPr lang="en-US" sz="2400" dirty="0" smtClean="0"/>
              <a:t>Project Proposal due </a:t>
            </a:r>
            <a:r>
              <a:rPr lang="en-US" sz="2400" dirty="0" smtClean="0">
                <a:solidFill>
                  <a:srgbClr val="FF0000"/>
                </a:solidFill>
              </a:rPr>
              <a:t>Mar 1st</a:t>
            </a:r>
          </a:p>
          <a:p>
            <a:pPr lvl="1">
              <a:buNone/>
            </a:pPr>
            <a:endParaRPr lang="en-US" sz="2400" dirty="0" smtClean="0"/>
          </a:p>
          <a:p>
            <a:pPr lvl="1">
              <a:buNone/>
            </a:pPr>
            <a:r>
              <a:rPr lang="en-US" sz="2400" dirty="0" smtClean="0"/>
              <a:t>		</a:t>
            </a:r>
            <a:endParaRPr lang="en-US" sz="2400" dirty="0"/>
          </a:p>
        </p:txBody>
      </p:sp>
    </p:spTree>
    <p:extLst>
      <p:ext uri="{BB962C8B-B14F-4D97-AF65-F5344CB8AC3E}">
        <p14:creationId xmlns:p14="http://schemas.microsoft.com/office/powerpoint/2010/main" val="305413150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Mechanics: Lectures</a:t>
            </a:r>
            <a:endParaRPr lang="en-US" dirty="0"/>
          </a:p>
        </p:txBody>
      </p:sp>
      <p:sp>
        <p:nvSpPr>
          <p:cNvPr id="3" name="Content Placeholder 2"/>
          <p:cNvSpPr>
            <a:spLocks noGrp="1"/>
          </p:cNvSpPr>
          <p:nvPr>
            <p:ph idx="1"/>
          </p:nvPr>
        </p:nvSpPr>
        <p:spPr>
          <a:xfrm>
            <a:off x="0" y="1295400"/>
            <a:ext cx="8915400" cy="6096000"/>
          </a:xfrm>
        </p:spPr>
        <p:txBody>
          <a:bodyPr>
            <a:normAutofit fontScale="85000" lnSpcReduction="10000"/>
          </a:bodyPr>
          <a:lstStyle/>
          <a:p>
            <a:pPr lvl="1">
              <a:buNone/>
            </a:pPr>
            <a:r>
              <a:rPr lang="en-US" sz="2400" dirty="0" smtClean="0"/>
              <a:t>Detailed description of some of our main projects</a:t>
            </a:r>
          </a:p>
          <a:p>
            <a:pPr lvl="1">
              <a:buNone/>
            </a:pPr>
            <a:endParaRPr lang="en-US" sz="2400" dirty="0"/>
          </a:p>
          <a:p>
            <a:pPr lvl="1">
              <a:buNone/>
            </a:pPr>
            <a:r>
              <a:rPr lang="en-US" sz="2400" dirty="0" smtClean="0"/>
              <a:t>		Examples of Projects:</a:t>
            </a:r>
          </a:p>
          <a:p>
            <a:pPr lvl="1">
              <a:buNone/>
            </a:pPr>
            <a:endParaRPr lang="en-US" sz="2400" dirty="0"/>
          </a:p>
          <a:p>
            <a:pPr lvl="1">
              <a:buNone/>
            </a:pPr>
            <a:r>
              <a:rPr lang="en-US" sz="2400" dirty="0" smtClean="0"/>
              <a:t>			Landscape connectivity</a:t>
            </a:r>
          </a:p>
          <a:p>
            <a:pPr lvl="1">
              <a:buNone/>
            </a:pPr>
            <a:r>
              <a:rPr lang="en-US" sz="2400" dirty="0"/>
              <a:t>	</a:t>
            </a:r>
            <a:r>
              <a:rPr lang="en-US" sz="2400" dirty="0" smtClean="0"/>
              <a:t>		Species Distributions</a:t>
            </a:r>
          </a:p>
          <a:p>
            <a:pPr lvl="1">
              <a:buNone/>
            </a:pPr>
            <a:r>
              <a:rPr lang="en-US" sz="2400" dirty="0"/>
              <a:t>	</a:t>
            </a:r>
            <a:r>
              <a:rPr lang="en-US" sz="2400" dirty="0" smtClean="0"/>
              <a:t>		Citizen Science for Bird Conservation</a:t>
            </a:r>
          </a:p>
          <a:p>
            <a:pPr lvl="1">
              <a:buNone/>
            </a:pPr>
            <a:r>
              <a:rPr lang="en-US" sz="2400" dirty="0"/>
              <a:t>	</a:t>
            </a:r>
            <a:r>
              <a:rPr lang="en-US" sz="2400" dirty="0" smtClean="0"/>
              <a:t>		Materials Discovery  (e.g. for Fuel Cells) - phase map identification</a:t>
            </a:r>
          </a:p>
          <a:p>
            <a:pPr lvl="1">
              <a:buNone/>
            </a:pPr>
            <a:r>
              <a:rPr lang="en-US" sz="2400" dirty="0"/>
              <a:t>	</a:t>
            </a:r>
            <a:r>
              <a:rPr lang="en-US" sz="2400" dirty="0" smtClean="0"/>
              <a:t>			models and algorithms</a:t>
            </a:r>
          </a:p>
          <a:p>
            <a:pPr lvl="1">
              <a:buNone/>
            </a:pPr>
            <a:r>
              <a:rPr lang="en-US" sz="2400" dirty="0"/>
              <a:t>	</a:t>
            </a:r>
            <a:r>
              <a:rPr lang="en-US" sz="2400" dirty="0" smtClean="0"/>
              <a:t>			human computation</a:t>
            </a:r>
          </a:p>
          <a:p>
            <a:pPr lvl="1">
              <a:buNone/>
            </a:pPr>
            <a:r>
              <a:rPr lang="en-US" sz="2400" dirty="0"/>
              <a:t>	</a:t>
            </a:r>
            <a:r>
              <a:rPr lang="en-US" sz="2400" dirty="0" smtClean="0"/>
              <a:t>		Management of Batteries of Electrical Car</a:t>
            </a:r>
          </a:p>
          <a:p>
            <a:pPr lvl="1">
              <a:buNone/>
            </a:pPr>
            <a:r>
              <a:rPr lang="en-US" sz="2400" dirty="0"/>
              <a:t>	</a:t>
            </a:r>
            <a:r>
              <a:rPr lang="en-US" sz="2400" dirty="0" smtClean="0"/>
              <a:t>			models and algorithms</a:t>
            </a:r>
          </a:p>
          <a:p>
            <a:pPr lvl="1">
              <a:buNone/>
            </a:pPr>
            <a:r>
              <a:rPr lang="en-US" sz="2400" dirty="0"/>
              <a:t>	</a:t>
            </a:r>
            <a:r>
              <a:rPr lang="en-US" sz="2400" dirty="0" smtClean="0"/>
              <a:t>			crowdsourcing route data</a:t>
            </a:r>
          </a:p>
          <a:p>
            <a:pPr lvl="1">
              <a:buNone/>
            </a:pPr>
            <a:r>
              <a:rPr lang="en-US" sz="2400" dirty="0"/>
              <a:t>	</a:t>
            </a:r>
            <a:r>
              <a:rPr lang="en-US" sz="2400" dirty="0" smtClean="0"/>
              <a:t>		Management of Natural resources (e.g., forests and fisheries)</a:t>
            </a:r>
          </a:p>
          <a:p>
            <a:pPr lvl="1">
              <a:buNone/>
            </a:pPr>
            <a:r>
              <a:rPr lang="en-US" sz="2400" dirty="0"/>
              <a:t>	</a:t>
            </a:r>
            <a:r>
              <a:rPr lang="en-US" sz="2400" dirty="0" smtClean="0"/>
              <a:t>		Design of agronomic experiments </a:t>
            </a:r>
          </a:p>
          <a:p>
            <a:pPr lvl="1">
              <a:buNone/>
            </a:pPr>
            <a:r>
              <a:rPr lang="en-US" sz="2400" dirty="0"/>
              <a:t>	</a:t>
            </a:r>
            <a:r>
              <a:rPr lang="en-US" sz="2400" dirty="0" smtClean="0"/>
              <a:t>		Climate: impact of  reforestation </a:t>
            </a:r>
          </a:p>
          <a:p>
            <a:pPr lvl="1">
              <a:buNone/>
            </a:pPr>
            <a:endParaRPr lang="en-US" sz="2400" dirty="0" smtClean="0"/>
          </a:p>
          <a:p>
            <a:pPr lvl="1">
              <a:buNone/>
            </a:pPr>
            <a:r>
              <a:rPr lang="en-US" sz="2400" dirty="0"/>
              <a:t>	</a:t>
            </a:r>
            <a:r>
              <a:rPr lang="en-US" sz="2400" dirty="0" smtClean="0"/>
              <a:t>		</a:t>
            </a:r>
            <a:r>
              <a:rPr lang="en-US" sz="2400" dirty="0"/>
              <a:t>	</a:t>
            </a:r>
            <a:r>
              <a:rPr lang="en-US" sz="2400" dirty="0" smtClean="0"/>
              <a:t>	</a:t>
            </a:r>
            <a:endParaRPr lang="en-US" sz="2400" dirty="0"/>
          </a:p>
        </p:txBody>
      </p:sp>
    </p:spTree>
    <p:extLst>
      <p:ext uri="{BB962C8B-B14F-4D97-AF65-F5344CB8AC3E}">
        <p14:creationId xmlns:p14="http://schemas.microsoft.com/office/powerpoint/2010/main" val="241063029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Mechanics: Lectures</a:t>
            </a:r>
            <a:endParaRPr lang="en-US" dirty="0"/>
          </a:p>
        </p:txBody>
      </p:sp>
      <p:sp>
        <p:nvSpPr>
          <p:cNvPr id="3" name="Content Placeholder 2"/>
          <p:cNvSpPr>
            <a:spLocks noGrp="1"/>
          </p:cNvSpPr>
          <p:nvPr>
            <p:ph idx="1"/>
          </p:nvPr>
        </p:nvSpPr>
        <p:spPr>
          <a:xfrm>
            <a:off x="0" y="1600200"/>
            <a:ext cx="9372600" cy="4525963"/>
          </a:xfrm>
        </p:spPr>
        <p:txBody>
          <a:bodyPr>
            <a:normAutofit fontScale="92500" lnSpcReduction="10000"/>
          </a:bodyPr>
          <a:lstStyle/>
          <a:p>
            <a:pPr lvl="1">
              <a:buNone/>
            </a:pPr>
            <a:r>
              <a:rPr lang="en-US" sz="2400" dirty="0" smtClean="0"/>
              <a:t>Detailed description of some of our main projects:</a:t>
            </a:r>
          </a:p>
          <a:p>
            <a:pPr lvl="1">
              <a:buNone/>
            </a:pPr>
            <a:endParaRPr lang="en-US" sz="2400" dirty="0" smtClean="0"/>
          </a:p>
          <a:p>
            <a:pPr lvl="1">
              <a:buNone/>
            </a:pPr>
            <a:r>
              <a:rPr lang="en-US" sz="2400" dirty="0"/>
              <a:t>	</a:t>
            </a:r>
            <a:r>
              <a:rPr lang="en-US" sz="2400" dirty="0" smtClean="0"/>
              <a:t>	-Informal description of the problem</a:t>
            </a:r>
          </a:p>
          <a:p>
            <a:pPr lvl="1">
              <a:buNone/>
            </a:pPr>
            <a:r>
              <a:rPr lang="en-US" sz="2400" dirty="0"/>
              <a:t>	</a:t>
            </a:r>
            <a:r>
              <a:rPr lang="en-US" sz="2400" dirty="0" smtClean="0"/>
              <a:t>	-Rigorous formulation of computational questions </a:t>
            </a:r>
          </a:p>
          <a:p>
            <a:pPr lvl="1">
              <a:buNone/>
            </a:pPr>
            <a:r>
              <a:rPr lang="en-US" sz="2400" dirty="0"/>
              <a:t>	</a:t>
            </a:r>
            <a:r>
              <a:rPr lang="en-US" sz="2400" dirty="0" smtClean="0"/>
              <a:t>		(including complexity results)</a:t>
            </a:r>
          </a:p>
          <a:p>
            <a:pPr lvl="1">
              <a:buNone/>
            </a:pPr>
            <a:r>
              <a:rPr lang="en-US" sz="2400" dirty="0"/>
              <a:t>	</a:t>
            </a:r>
            <a:r>
              <a:rPr lang="en-US" sz="2400" dirty="0" smtClean="0"/>
              <a:t>	-Description of novel methodologies introduced to address the 		questions:</a:t>
            </a:r>
          </a:p>
          <a:p>
            <a:pPr lvl="1">
              <a:buNone/>
            </a:pPr>
            <a:r>
              <a:rPr lang="en-US" sz="2400" dirty="0"/>
              <a:t>	</a:t>
            </a:r>
            <a:r>
              <a:rPr lang="en-US" sz="2400" dirty="0" smtClean="0"/>
              <a:t>		Description of model(s)</a:t>
            </a:r>
          </a:p>
          <a:p>
            <a:pPr lvl="1">
              <a:buNone/>
            </a:pPr>
            <a:r>
              <a:rPr lang="en-US" sz="2400" dirty="0"/>
              <a:t>	</a:t>
            </a:r>
            <a:r>
              <a:rPr lang="en-US" sz="2400" dirty="0" smtClean="0"/>
              <a:t>		Description of algorithms</a:t>
            </a:r>
          </a:p>
          <a:p>
            <a:pPr lvl="1">
              <a:buNone/>
            </a:pPr>
            <a:r>
              <a:rPr lang="en-US" sz="2400" dirty="0"/>
              <a:t>	</a:t>
            </a:r>
            <a:r>
              <a:rPr lang="en-US" sz="2400" dirty="0" smtClean="0"/>
              <a:t>	-Identification of other computational questions for the given domain</a:t>
            </a:r>
          </a:p>
          <a:p>
            <a:pPr lvl="1">
              <a:buNone/>
            </a:pPr>
            <a:r>
              <a:rPr lang="en-US" sz="2400" dirty="0" smtClean="0"/>
              <a:t>		-Identification </a:t>
            </a:r>
            <a:r>
              <a:rPr lang="en-US" sz="2400" dirty="0"/>
              <a:t>of other </a:t>
            </a:r>
            <a:r>
              <a:rPr lang="en-US" sz="2400" dirty="0" smtClean="0"/>
              <a:t>domains in which the same problem 	  abstraction applies</a:t>
            </a:r>
            <a:endParaRPr lang="en-US" sz="2400" dirty="0"/>
          </a:p>
          <a:p>
            <a:pPr lvl="1">
              <a:buNone/>
            </a:pPr>
            <a:endParaRPr lang="en-US" sz="2400" dirty="0"/>
          </a:p>
        </p:txBody>
      </p:sp>
    </p:spTree>
    <p:extLst>
      <p:ext uri="{BB962C8B-B14F-4D97-AF65-F5344CB8AC3E}">
        <p14:creationId xmlns:p14="http://schemas.microsoft.com/office/powerpoint/2010/main" val="215735303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Course Mechanics: </a:t>
            </a:r>
            <a:br>
              <a:rPr lang="en-US" dirty="0" smtClean="0"/>
            </a:br>
            <a:r>
              <a:rPr lang="en-US" dirty="0" smtClean="0"/>
              <a:t>Guest Lectures</a:t>
            </a:r>
            <a:endParaRPr lang="en-US" dirty="0"/>
          </a:p>
        </p:txBody>
      </p:sp>
      <p:sp>
        <p:nvSpPr>
          <p:cNvPr id="3" name="Content Placeholder 2"/>
          <p:cNvSpPr>
            <a:spLocks noGrp="1"/>
          </p:cNvSpPr>
          <p:nvPr>
            <p:ph idx="1"/>
          </p:nvPr>
        </p:nvSpPr>
        <p:spPr>
          <a:xfrm>
            <a:off x="0" y="1600200"/>
            <a:ext cx="9677400" cy="4525963"/>
          </a:xfrm>
        </p:spPr>
        <p:txBody>
          <a:bodyPr>
            <a:normAutofit lnSpcReduction="10000"/>
          </a:bodyPr>
          <a:lstStyle/>
          <a:p>
            <a:pPr lvl="1">
              <a:buNone/>
            </a:pPr>
            <a:endParaRPr lang="en-US" sz="2400" dirty="0" smtClean="0"/>
          </a:p>
          <a:p>
            <a:pPr lvl="1">
              <a:buNone/>
            </a:pPr>
            <a:endParaRPr lang="en-US" sz="2400" dirty="0"/>
          </a:p>
          <a:p>
            <a:pPr lvl="1">
              <a:buNone/>
            </a:pPr>
            <a:r>
              <a:rPr lang="en-US" sz="2400" dirty="0" smtClean="0"/>
              <a:t>Lectures in class by an expert in a given domain</a:t>
            </a:r>
          </a:p>
          <a:p>
            <a:pPr lvl="1">
              <a:buNone/>
            </a:pPr>
            <a:endParaRPr lang="en-US" sz="2400" dirty="0"/>
          </a:p>
          <a:p>
            <a:pPr lvl="1">
              <a:buNone/>
            </a:pPr>
            <a:r>
              <a:rPr lang="en-US" sz="2400" dirty="0" smtClean="0"/>
              <a:t>e.g.</a:t>
            </a:r>
          </a:p>
          <a:p>
            <a:pPr lvl="1">
              <a:buNone/>
            </a:pPr>
            <a:endParaRPr lang="en-US" sz="2400" dirty="0"/>
          </a:p>
          <a:p>
            <a:pPr lvl="1">
              <a:buNone/>
            </a:pPr>
            <a:r>
              <a:rPr lang="en-US" sz="2400" dirty="0" smtClean="0"/>
              <a:t>Tuesday 29</a:t>
            </a:r>
            <a:r>
              <a:rPr lang="en-US" sz="2400" baseline="30000" dirty="0" smtClean="0"/>
              <a:t>th</a:t>
            </a:r>
            <a:r>
              <a:rPr lang="en-US" sz="2400" dirty="0" smtClean="0"/>
              <a:t> – Games with a focus on computational sustainability; </a:t>
            </a:r>
          </a:p>
          <a:p>
            <a:pPr lvl="1">
              <a:buNone/>
            </a:pPr>
            <a:r>
              <a:rPr lang="en-US" sz="2400" dirty="0" smtClean="0"/>
              <a:t>Feb 5</a:t>
            </a:r>
            <a:r>
              <a:rPr lang="en-US" sz="2400" baseline="30000" dirty="0" smtClean="0"/>
              <a:t>th</a:t>
            </a:r>
            <a:r>
              <a:rPr lang="en-US" sz="2400" dirty="0" smtClean="0"/>
              <a:t> – </a:t>
            </a:r>
            <a:r>
              <a:rPr lang="en-US" sz="2400" dirty="0" err="1" smtClean="0"/>
              <a:t>Corwdsourcing</a:t>
            </a:r>
            <a:endParaRPr lang="en-US" sz="2400" dirty="0" smtClean="0"/>
          </a:p>
          <a:p>
            <a:pPr lvl="1">
              <a:buNone/>
            </a:pPr>
            <a:r>
              <a:rPr lang="en-US" sz="2400" dirty="0" smtClean="0"/>
              <a:t>Feb 7</a:t>
            </a:r>
            <a:r>
              <a:rPr lang="en-US" sz="2400" baseline="30000" dirty="0" smtClean="0"/>
              <a:t>th</a:t>
            </a:r>
            <a:r>
              <a:rPr lang="en-US" sz="2400" dirty="0" smtClean="0"/>
              <a:t> – </a:t>
            </a:r>
            <a:r>
              <a:rPr lang="en-US" sz="2400" dirty="0" err="1" smtClean="0"/>
              <a:t>eBird</a:t>
            </a:r>
            <a:r>
              <a:rPr lang="en-US" sz="2400" dirty="0" smtClean="0"/>
              <a:t> and citizen science of bird conservation</a:t>
            </a:r>
          </a:p>
          <a:p>
            <a:pPr lvl="1">
              <a:buNone/>
            </a:pPr>
            <a:endParaRPr lang="en-US" sz="2400" dirty="0"/>
          </a:p>
          <a:p>
            <a:pPr lvl="1">
              <a:buNone/>
            </a:pPr>
            <a:r>
              <a:rPr lang="en-US" sz="2400" dirty="0" smtClean="0"/>
              <a:t>Other guest lectures</a:t>
            </a:r>
            <a:endParaRPr lang="en-US" sz="2400" dirty="0"/>
          </a:p>
        </p:txBody>
      </p:sp>
    </p:spTree>
    <p:extLst>
      <p:ext uri="{BB962C8B-B14F-4D97-AF65-F5344CB8AC3E}">
        <p14:creationId xmlns:p14="http://schemas.microsoft.com/office/powerpoint/2010/main" val="231615098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Course Mechanics: </a:t>
            </a:r>
            <a:br>
              <a:rPr lang="en-US" dirty="0" smtClean="0"/>
            </a:br>
            <a:r>
              <a:rPr lang="en-US" dirty="0" smtClean="0"/>
              <a:t>Special Guest Lectures</a:t>
            </a:r>
            <a:endParaRPr lang="en-US" dirty="0"/>
          </a:p>
        </p:txBody>
      </p:sp>
      <p:sp>
        <p:nvSpPr>
          <p:cNvPr id="3" name="Content Placeholder 2"/>
          <p:cNvSpPr>
            <a:spLocks noGrp="1"/>
          </p:cNvSpPr>
          <p:nvPr>
            <p:ph idx="1"/>
          </p:nvPr>
        </p:nvSpPr>
        <p:spPr>
          <a:xfrm>
            <a:off x="0" y="1600200"/>
            <a:ext cx="9677400" cy="4525963"/>
          </a:xfrm>
        </p:spPr>
        <p:txBody>
          <a:bodyPr>
            <a:normAutofit/>
          </a:bodyPr>
          <a:lstStyle/>
          <a:p>
            <a:pPr lvl="1">
              <a:buNone/>
            </a:pPr>
            <a:endParaRPr lang="en-US" sz="2400" dirty="0" smtClean="0"/>
          </a:p>
          <a:p>
            <a:pPr lvl="1">
              <a:buNone/>
            </a:pPr>
            <a:endParaRPr lang="en-US" sz="2400" dirty="0"/>
          </a:p>
          <a:p>
            <a:pPr lvl="1">
              <a:buNone/>
            </a:pPr>
            <a:r>
              <a:rPr lang="en-US" sz="2400" dirty="0" smtClean="0"/>
              <a:t>Outside Guest Speakers:</a:t>
            </a:r>
          </a:p>
          <a:p>
            <a:pPr lvl="1">
              <a:buNone/>
            </a:pPr>
            <a:endParaRPr lang="en-US" sz="2400" dirty="0"/>
          </a:p>
          <a:p>
            <a:pPr lvl="1">
              <a:buNone/>
            </a:pPr>
            <a:r>
              <a:rPr lang="en-US" sz="2400" dirty="0" err="1" smtClean="0"/>
              <a:t>CompSust</a:t>
            </a:r>
            <a:r>
              <a:rPr lang="en-US" sz="2400" dirty="0" smtClean="0"/>
              <a:t> </a:t>
            </a:r>
            <a:r>
              <a:rPr lang="en-US" sz="2400" dirty="0"/>
              <a:t>talks at AI seminar and/or  ICS </a:t>
            </a:r>
            <a:r>
              <a:rPr lang="en-US" sz="2400" dirty="0" smtClean="0"/>
              <a:t>Talks</a:t>
            </a:r>
          </a:p>
          <a:p>
            <a:pPr lvl="1">
              <a:buNone/>
            </a:pPr>
            <a:endParaRPr lang="en-US" sz="2400" dirty="0"/>
          </a:p>
          <a:p>
            <a:pPr lvl="1">
              <a:buNone/>
            </a:pPr>
            <a:r>
              <a:rPr lang="en-US" sz="2400" dirty="0" smtClean="0"/>
              <a:t>Waiting for confirmations.</a:t>
            </a:r>
          </a:p>
          <a:p>
            <a:pPr lvl="1">
              <a:buNone/>
            </a:pPr>
            <a:endParaRPr lang="en-US" sz="2400" dirty="0"/>
          </a:p>
        </p:txBody>
      </p:sp>
    </p:spTree>
    <p:extLst>
      <p:ext uri="{BB962C8B-B14F-4D97-AF65-F5344CB8AC3E}">
        <p14:creationId xmlns:p14="http://schemas.microsoft.com/office/powerpoint/2010/main" val="267410622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Mechanics</a:t>
            </a:r>
            <a:endParaRPr lang="en-US" dirty="0"/>
          </a:p>
        </p:txBody>
      </p:sp>
      <p:sp>
        <p:nvSpPr>
          <p:cNvPr id="3" name="Content Placeholder 2"/>
          <p:cNvSpPr>
            <a:spLocks noGrp="1"/>
          </p:cNvSpPr>
          <p:nvPr>
            <p:ph idx="1"/>
          </p:nvPr>
        </p:nvSpPr>
        <p:spPr>
          <a:xfrm>
            <a:off x="0" y="1600200"/>
            <a:ext cx="8915400" cy="5943600"/>
          </a:xfrm>
        </p:spPr>
        <p:txBody>
          <a:bodyPr>
            <a:normAutofit/>
          </a:bodyPr>
          <a:lstStyle/>
          <a:p>
            <a:pPr lvl="1">
              <a:buNone/>
            </a:pPr>
            <a:r>
              <a:rPr lang="en-US" sz="2400" dirty="0" smtClean="0"/>
              <a:t>Reaction paper write-up due </a:t>
            </a:r>
            <a:r>
              <a:rPr lang="en-US" sz="2400" dirty="0" smtClean="0">
                <a:solidFill>
                  <a:srgbClr val="FF0000"/>
                </a:solidFill>
              </a:rPr>
              <a:t>Feb </a:t>
            </a:r>
            <a:r>
              <a:rPr lang="en-US" sz="2400" dirty="0" smtClean="0">
                <a:solidFill>
                  <a:srgbClr val="FF0000"/>
                </a:solidFill>
              </a:rPr>
              <a:t>19</a:t>
            </a:r>
            <a:r>
              <a:rPr lang="en-US" sz="2400" baseline="30000" dirty="0" smtClean="0">
                <a:solidFill>
                  <a:srgbClr val="FF0000"/>
                </a:solidFill>
              </a:rPr>
              <a:t>th</a:t>
            </a:r>
            <a:endParaRPr lang="en-US" sz="2400" baseline="30000" dirty="0" smtClean="0">
              <a:solidFill>
                <a:srgbClr val="FF0000"/>
              </a:solidFill>
            </a:endParaRPr>
          </a:p>
          <a:p>
            <a:pPr lvl="1">
              <a:buNone/>
            </a:pPr>
            <a:endParaRPr lang="en-US" sz="2400" baseline="30000" dirty="0">
              <a:solidFill>
                <a:srgbClr val="FF0000"/>
              </a:solidFill>
            </a:endParaRPr>
          </a:p>
          <a:p>
            <a:pPr lvl="1">
              <a:buNone/>
            </a:pPr>
            <a:r>
              <a:rPr lang="en-US" sz="2400" dirty="0"/>
              <a:t>Reaction Paper – presentations in class by students</a:t>
            </a:r>
          </a:p>
          <a:p>
            <a:pPr lvl="1">
              <a:buNone/>
            </a:pPr>
            <a:endParaRPr lang="en-US" sz="2400" dirty="0" smtClean="0">
              <a:solidFill>
                <a:srgbClr val="FF0000"/>
              </a:solidFill>
            </a:endParaRPr>
          </a:p>
          <a:p>
            <a:pPr lvl="1">
              <a:buNone/>
            </a:pPr>
            <a:r>
              <a:rPr lang="en-US" sz="2400" dirty="0"/>
              <a:t>Project Proposal due </a:t>
            </a:r>
            <a:r>
              <a:rPr lang="en-US" sz="2400" dirty="0">
                <a:solidFill>
                  <a:srgbClr val="FF0000"/>
                </a:solidFill>
              </a:rPr>
              <a:t>Mar 1st</a:t>
            </a:r>
          </a:p>
          <a:p>
            <a:pPr lvl="1">
              <a:buNone/>
            </a:pPr>
            <a:endParaRPr lang="en-US" sz="2400" dirty="0">
              <a:solidFill>
                <a:srgbClr val="FF0000"/>
              </a:solidFill>
            </a:endParaRPr>
          </a:p>
          <a:p>
            <a:pPr lvl="1">
              <a:buNone/>
            </a:pPr>
            <a:r>
              <a:rPr lang="en-US" sz="2400" dirty="0"/>
              <a:t>Project </a:t>
            </a:r>
            <a:r>
              <a:rPr lang="en-US" sz="2400" dirty="0" smtClean="0"/>
              <a:t>Presentations by students </a:t>
            </a:r>
            <a:endParaRPr lang="en-US" sz="2400" dirty="0"/>
          </a:p>
          <a:p>
            <a:pPr lvl="1">
              <a:buNone/>
            </a:pPr>
            <a:endParaRPr lang="en-US" sz="2400" dirty="0" smtClean="0">
              <a:solidFill>
                <a:srgbClr val="FF0000"/>
              </a:solidFill>
            </a:endParaRPr>
          </a:p>
          <a:p>
            <a:pPr lvl="1">
              <a:buNone/>
            </a:pPr>
            <a:endParaRPr lang="en-US" sz="2400" dirty="0" smtClean="0"/>
          </a:p>
          <a:p>
            <a:pPr lvl="1">
              <a:buNone/>
            </a:pPr>
            <a:r>
              <a:rPr lang="en-US" sz="2400" dirty="0" smtClean="0"/>
              <a:t>		</a:t>
            </a:r>
            <a:endParaRPr lang="en-US" sz="2400" dirty="0"/>
          </a:p>
        </p:txBody>
      </p:sp>
    </p:spTree>
    <p:extLst>
      <p:ext uri="{BB962C8B-B14F-4D97-AF65-F5344CB8AC3E}">
        <p14:creationId xmlns:p14="http://schemas.microsoft.com/office/powerpoint/2010/main" val="159823012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Course Mechanics:</a:t>
            </a:r>
            <a:br>
              <a:rPr lang="en-US" dirty="0" smtClean="0"/>
            </a:br>
            <a:r>
              <a:rPr lang="en-US" dirty="0" smtClean="0"/>
              <a:t>Project Meetings</a:t>
            </a:r>
            <a:endParaRPr lang="en-US" dirty="0"/>
          </a:p>
        </p:txBody>
      </p:sp>
      <p:sp>
        <p:nvSpPr>
          <p:cNvPr id="3" name="Content Placeholder 2"/>
          <p:cNvSpPr>
            <a:spLocks noGrp="1"/>
          </p:cNvSpPr>
          <p:nvPr>
            <p:ph idx="1"/>
          </p:nvPr>
        </p:nvSpPr>
        <p:spPr>
          <a:xfrm>
            <a:off x="0" y="1828800"/>
            <a:ext cx="10058400" cy="4572000"/>
          </a:xfrm>
        </p:spPr>
        <p:txBody>
          <a:bodyPr>
            <a:normAutofit fontScale="25000" lnSpcReduction="20000"/>
          </a:bodyPr>
          <a:lstStyle/>
          <a:p>
            <a:pPr lvl="1">
              <a:buNone/>
            </a:pPr>
            <a:r>
              <a:rPr lang="en-US" sz="8000" dirty="0"/>
              <a:t>S</a:t>
            </a:r>
            <a:r>
              <a:rPr lang="en-US" sz="8000" dirty="0" smtClean="0"/>
              <a:t>tudents meet with instructor and/or TAs to discuss ideas for reaction paper and </a:t>
            </a:r>
          </a:p>
          <a:p>
            <a:pPr lvl="1">
              <a:buNone/>
            </a:pPr>
            <a:r>
              <a:rPr lang="en-US" sz="8000" dirty="0"/>
              <a:t>	</a:t>
            </a:r>
            <a:r>
              <a:rPr lang="en-US" sz="8000" dirty="0" smtClean="0"/>
              <a:t>projects (in lieu of lecture)</a:t>
            </a:r>
          </a:p>
          <a:p>
            <a:pPr lvl="1">
              <a:buNone/>
            </a:pPr>
            <a:endParaRPr lang="en-US" sz="8000" dirty="0"/>
          </a:p>
          <a:p>
            <a:pPr lvl="1">
              <a:buNone/>
            </a:pPr>
            <a:r>
              <a:rPr lang="en-US" sz="8000" dirty="0" smtClean="0"/>
              <a:t>Meetings: 5160 Upson Hall</a:t>
            </a:r>
          </a:p>
          <a:p>
            <a:pPr lvl="1">
              <a:buNone/>
            </a:pPr>
            <a:endParaRPr lang="en-US" sz="8000" dirty="0"/>
          </a:p>
          <a:p>
            <a:pPr lvl="1">
              <a:buNone/>
            </a:pPr>
            <a:r>
              <a:rPr lang="en-US" sz="8000" dirty="0"/>
              <a:t>Schedule the meeting ahead of time</a:t>
            </a:r>
          </a:p>
          <a:p>
            <a:pPr lvl="1">
              <a:buNone/>
            </a:pPr>
            <a:endParaRPr lang="en-US" sz="8000" dirty="0"/>
          </a:p>
          <a:p>
            <a:pPr lvl="1">
              <a:buNone/>
            </a:pPr>
            <a:r>
              <a:rPr lang="en-US" sz="8000" dirty="0" smtClean="0"/>
              <a:t>1</a:t>
            </a:r>
            <a:r>
              <a:rPr lang="en-US" sz="8000" baseline="30000" dirty="0" smtClean="0"/>
              <a:t>st </a:t>
            </a:r>
            <a:r>
              <a:rPr lang="en-US" sz="8000" dirty="0" smtClean="0"/>
              <a:t>date for  project meetings:  Tuesday Feb 12</a:t>
            </a:r>
            <a:r>
              <a:rPr lang="en-US" sz="8000" baseline="30000" dirty="0" smtClean="0"/>
              <a:t>th</a:t>
            </a:r>
            <a:r>
              <a:rPr lang="en-US" sz="8000" dirty="0" smtClean="0"/>
              <a:t>. </a:t>
            </a:r>
            <a:endParaRPr lang="en-US" sz="8000" dirty="0"/>
          </a:p>
          <a:p>
            <a:pPr lvl="1">
              <a:buNone/>
            </a:pPr>
            <a:endParaRPr lang="en-US" sz="8000" dirty="0" smtClean="0"/>
          </a:p>
          <a:p>
            <a:pPr lvl="1">
              <a:buNone/>
            </a:pPr>
            <a:r>
              <a:rPr lang="en-US" sz="8000" dirty="0" smtClean="0"/>
              <a:t>After Feb 14</a:t>
            </a:r>
            <a:r>
              <a:rPr lang="en-US" sz="8000" baseline="30000" dirty="0" smtClean="0"/>
              <a:t>th</a:t>
            </a:r>
            <a:r>
              <a:rPr lang="en-US" sz="8000" dirty="0" smtClean="0"/>
              <a:t> regular project meetings on Thursdays.</a:t>
            </a:r>
          </a:p>
          <a:p>
            <a:pPr lvl="1">
              <a:buNone/>
            </a:pPr>
            <a:endParaRPr lang="en-US" sz="8000" dirty="0" smtClean="0"/>
          </a:p>
          <a:p>
            <a:pPr lvl="1">
              <a:buNone/>
            </a:pPr>
            <a:r>
              <a:rPr lang="en-US" sz="8000" dirty="0"/>
              <a:t>Reaction paper write-up due </a:t>
            </a:r>
            <a:r>
              <a:rPr lang="en-US" sz="8000" dirty="0">
                <a:solidFill>
                  <a:srgbClr val="FF0000"/>
                </a:solidFill>
              </a:rPr>
              <a:t>Feb </a:t>
            </a:r>
            <a:r>
              <a:rPr lang="en-US" sz="8000" dirty="0" smtClean="0">
                <a:solidFill>
                  <a:srgbClr val="FF0000"/>
                </a:solidFill>
              </a:rPr>
              <a:t>14</a:t>
            </a:r>
            <a:r>
              <a:rPr lang="en-US" sz="8000" baseline="30000" dirty="0" smtClean="0">
                <a:solidFill>
                  <a:srgbClr val="FF0000"/>
                </a:solidFill>
              </a:rPr>
              <a:t>th</a:t>
            </a:r>
          </a:p>
          <a:p>
            <a:pPr lvl="1">
              <a:buNone/>
            </a:pPr>
            <a:r>
              <a:rPr lang="en-US" sz="8000" dirty="0"/>
              <a:t>Project Proposal due </a:t>
            </a:r>
            <a:r>
              <a:rPr lang="en-US" sz="8000" dirty="0">
                <a:solidFill>
                  <a:srgbClr val="FF0000"/>
                </a:solidFill>
              </a:rPr>
              <a:t>Mar 1st</a:t>
            </a:r>
          </a:p>
          <a:p>
            <a:pPr lvl="1">
              <a:buNone/>
            </a:pPr>
            <a:endParaRPr lang="en-US" sz="4000" dirty="0">
              <a:solidFill>
                <a:srgbClr val="FF0000"/>
              </a:solidFill>
            </a:endParaRPr>
          </a:p>
          <a:p>
            <a:pPr lvl="1">
              <a:buNone/>
            </a:pPr>
            <a:endParaRPr lang="en-US" sz="4000" baseline="30000" dirty="0">
              <a:solidFill>
                <a:srgbClr val="FF0000"/>
              </a:solidFill>
            </a:endParaRPr>
          </a:p>
          <a:p>
            <a:pPr lvl="1">
              <a:buNone/>
            </a:pPr>
            <a:endParaRPr lang="en-US" sz="3500" dirty="0"/>
          </a:p>
          <a:p>
            <a:pPr lvl="1">
              <a:buNone/>
            </a:pPr>
            <a:endParaRPr lang="en-US" sz="3500" dirty="0" smtClean="0"/>
          </a:p>
          <a:p>
            <a:pPr lvl="1">
              <a:buNone/>
            </a:pPr>
            <a:endParaRPr lang="en-US" sz="2400" dirty="0"/>
          </a:p>
          <a:p>
            <a:pPr lvl="1">
              <a:buNone/>
            </a:pPr>
            <a:endParaRPr lang="en-US" sz="2400" dirty="0" smtClean="0"/>
          </a:p>
          <a:p>
            <a:pPr lvl="1">
              <a:buNone/>
            </a:pPr>
            <a:endParaRPr lang="en-US" sz="2400" dirty="0"/>
          </a:p>
          <a:p>
            <a:pPr lvl="1">
              <a:buNone/>
            </a:pPr>
            <a:endParaRPr lang="en-US" sz="2400" dirty="0"/>
          </a:p>
          <a:p>
            <a:pPr lvl="1">
              <a:buNone/>
            </a:pPr>
            <a:endParaRPr lang="en-US" sz="2400" dirty="0" smtClean="0">
              <a:solidFill>
                <a:srgbClr val="FF0000"/>
              </a:solidFill>
            </a:endParaRPr>
          </a:p>
          <a:p>
            <a:pPr lvl="1">
              <a:buNone/>
            </a:pPr>
            <a:endParaRPr lang="en-US" sz="2400" dirty="0" smtClean="0"/>
          </a:p>
          <a:p>
            <a:pPr lvl="1">
              <a:buNone/>
            </a:pPr>
            <a:r>
              <a:rPr lang="en-US" sz="2400" dirty="0" smtClean="0"/>
              <a:t>		</a:t>
            </a:r>
            <a:endParaRPr lang="en-US" sz="2400" dirty="0"/>
          </a:p>
        </p:txBody>
      </p:sp>
    </p:spTree>
    <p:extLst>
      <p:ext uri="{BB962C8B-B14F-4D97-AF65-F5344CB8AC3E}">
        <p14:creationId xmlns:p14="http://schemas.microsoft.com/office/powerpoint/2010/main" val="84429047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Ideas</a:t>
            </a:r>
            <a:endParaRPr lang="en-US" dirty="0"/>
          </a:p>
        </p:txBody>
      </p:sp>
      <p:sp>
        <p:nvSpPr>
          <p:cNvPr id="3" name="Content Placeholder 2"/>
          <p:cNvSpPr>
            <a:spLocks noGrp="1"/>
          </p:cNvSpPr>
          <p:nvPr>
            <p:ph idx="1"/>
          </p:nvPr>
        </p:nvSpPr>
        <p:spPr>
          <a:xfrm>
            <a:off x="457200" y="1828800"/>
            <a:ext cx="8229600" cy="5715000"/>
          </a:xfrm>
        </p:spPr>
        <p:txBody>
          <a:bodyPr>
            <a:normAutofit fontScale="47500" lnSpcReduction="20000"/>
          </a:bodyPr>
          <a:lstStyle/>
          <a:p>
            <a:r>
              <a:rPr lang="en-US" sz="5500" i="1" dirty="0" smtClean="0">
                <a:solidFill>
                  <a:srgbClr val="FF0000"/>
                </a:solidFill>
              </a:rPr>
              <a:t>Description of a computational sustainability research problem</a:t>
            </a:r>
          </a:p>
          <a:p>
            <a:endParaRPr lang="en-US" i="1" dirty="0" smtClean="0"/>
          </a:p>
          <a:p>
            <a:endParaRPr lang="en-US" i="1" dirty="0" smtClean="0"/>
          </a:p>
          <a:p>
            <a:r>
              <a:rPr lang="en-US" sz="6200" i="1" dirty="0" smtClean="0">
                <a:solidFill>
                  <a:srgbClr val="FF0000"/>
                </a:solidFill>
              </a:rPr>
              <a:t>Novel Models:</a:t>
            </a:r>
            <a:r>
              <a:rPr lang="en-US" dirty="0" smtClean="0"/>
              <a:t/>
            </a:r>
            <a:br>
              <a:rPr lang="en-US" dirty="0" smtClean="0"/>
            </a:br>
            <a:r>
              <a:rPr lang="en-US" dirty="0" smtClean="0"/>
              <a:t>Biodiversity conservation - study some aspect of biodiversity conservation planning by creating an optimization model/technique with </a:t>
            </a:r>
            <a:r>
              <a:rPr lang="en-US" dirty="0" err="1" smtClean="0"/>
              <a:t>exper</a:t>
            </a:r>
            <a:r>
              <a:rPr lang="en-US" dirty="0" smtClean="0"/>
              <a:t/>
            </a:r>
            <a:br>
              <a:rPr lang="en-US" dirty="0" smtClean="0"/>
            </a:br>
            <a:r>
              <a:rPr lang="en-US" dirty="0" smtClean="0"/>
              <a:t>Socioeconomic aspects of sustainability - How can economic incentives and sustainability coexist?  How do we address realistic concerns (e.g. discounting of future costs, tragedy of the commons). Mechanism design for conservation or carbon emission credits</a:t>
            </a:r>
          </a:p>
          <a:p>
            <a:pPr>
              <a:buNone/>
            </a:pPr>
            <a:r>
              <a:rPr lang="en-US" dirty="0" smtClean="0"/>
              <a:t/>
            </a:r>
            <a:br>
              <a:rPr lang="en-US" dirty="0" smtClean="0"/>
            </a:br>
            <a:r>
              <a:rPr lang="en-US" dirty="0" smtClean="0"/>
              <a:t/>
            </a:r>
            <a:br>
              <a:rPr lang="en-US" dirty="0" smtClean="0"/>
            </a:br>
            <a:r>
              <a:rPr lang="en-US" sz="6200" i="1" dirty="0" smtClean="0">
                <a:solidFill>
                  <a:srgbClr val="FF0000"/>
                </a:solidFill>
              </a:rPr>
              <a:t>Data Modeling, simulation, and Analysis:</a:t>
            </a:r>
            <a:r>
              <a:rPr lang="en-US" dirty="0" smtClean="0"/>
              <a:t/>
            </a:r>
            <a:br>
              <a:rPr lang="en-US" dirty="0" smtClean="0"/>
            </a:br>
            <a:r>
              <a:rPr lang="en-US" dirty="0" smtClean="0"/>
              <a:t>Statistical/machine learning approaches for time-series spatially explicit data of land cover (for conservation or climate change prediction)</a:t>
            </a:r>
            <a:br>
              <a:rPr lang="en-US" dirty="0" smtClean="0"/>
            </a:br>
            <a:r>
              <a:rPr lang="en-US" dirty="0" smtClean="0"/>
              <a:t>Species Distribution Modeling - Machine learning techniques to obtain more accurate species distribution models from uncertain and missing data (Lab of Ornithology)</a:t>
            </a:r>
            <a:br>
              <a:rPr lang="en-US" dirty="0" smtClean="0"/>
            </a:br>
            <a:r>
              <a:rPr lang="en-US" dirty="0" smtClean="0"/>
              <a:t>Ecosystem Modeling - Population Dynamics in Networks (Co-evolution of Population, Networks)</a:t>
            </a:r>
            <a:br>
              <a:rPr lang="en-US" dirty="0" smtClean="0"/>
            </a:br>
            <a:r>
              <a:rPr lang="en-US" dirty="0" smtClean="0"/>
              <a:t>Modeling of Disease Outbreaks -  (Overlay with Google maps, Identify hotspots)</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190759488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Ideas</a:t>
            </a:r>
            <a:endParaRPr lang="en-US" dirty="0"/>
          </a:p>
        </p:txBody>
      </p:sp>
      <p:sp>
        <p:nvSpPr>
          <p:cNvPr id="3" name="Content Placeholder 2"/>
          <p:cNvSpPr>
            <a:spLocks noGrp="1"/>
          </p:cNvSpPr>
          <p:nvPr>
            <p:ph idx="1"/>
          </p:nvPr>
        </p:nvSpPr>
        <p:spPr>
          <a:xfrm>
            <a:off x="381000" y="1371600"/>
            <a:ext cx="8229600" cy="5715000"/>
          </a:xfrm>
        </p:spPr>
        <p:txBody>
          <a:bodyPr>
            <a:normAutofit fontScale="62500" lnSpcReduction="20000"/>
          </a:bodyPr>
          <a:lstStyle/>
          <a:p>
            <a:r>
              <a:rPr lang="en-US" sz="5500" i="1" dirty="0" smtClean="0">
                <a:solidFill>
                  <a:srgbClr val="FF0000"/>
                </a:solidFill>
              </a:rPr>
              <a:t>Network </a:t>
            </a:r>
            <a:r>
              <a:rPr lang="en-US" sz="5500" i="1" dirty="0" err="1" smtClean="0">
                <a:solidFill>
                  <a:srgbClr val="FF0000"/>
                </a:solidFill>
              </a:rPr>
              <a:t>Sciecne</a:t>
            </a:r>
            <a:r>
              <a:rPr lang="en-US" sz="5500" i="1" dirty="0" smtClean="0">
                <a:solidFill>
                  <a:srgbClr val="FF0000"/>
                </a:solidFill>
              </a:rPr>
              <a:t>:  </a:t>
            </a:r>
            <a:endParaRPr lang="en-US" sz="5500" i="1" dirty="0">
              <a:solidFill>
                <a:srgbClr val="FF0000"/>
              </a:solidFill>
            </a:endParaRPr>
          </a:p>
          <a:p>
            <a:r>
              <a:rPr lang="en-US" dirty="0" smtClean="0"/>
              <a:t>Social Network Analysis of the Computational Sustainability community - use research paper citations to identify the key papers/people in computational sustainability</a:t>
            </a:r>
            <a:br>
              <a:rPr lang="en-US" dirty="0" smtClean="0"/>
            </a:br>
            <a:r>
              <a:rPr lang="en-US" dirty="0" smtClean="0"/>
              <a:t>Social Network Analysis of the Computational Sustainability research topic - use research paper citations to to track the time series development of the research topic</a:t>
            </a:r>
            <a:br>
              <a:rPr lang="en-US" dirty="0" smtClean="0"/>
            </a:br>
            <a:endParaRPr lang="en-US" dirty="0" smtClean="0"/>
          </a:p>
          <a:p>
            <a:r>
              <a:rPr lang="en-US" sz="6200" i="1" dirty="0" smtClean="0">
                <a:solidFill>
                  <a:srgbClr val="FF0000"/>
                </a:solidFill>
              </a:rPr>
              <a:t>Computer Games/Applications:</a:t>
            </a:r>
            <a:r>
              <a:rPr lang="en-US" dirty="0" smtClean="0"/>
              <a:t/>
            </a:r>
            <a:br>
              <a:rPr lang="en-US" dirty="0" smtClean="0"/>
            </a:br>
            <a:r>
              <a:rPr lang="en-US" dirty="0" smtClean="0"/>
              <a:t>Design a computer game that introduces some computational sustainability concept to kids</a:t>
            </a:r>
            <a:br>
              <a:rPr lang="en-US" dirty="0" smtClean="0"/>
            </a:br>
            <a:r>
              <a:rPr lang="en-US" dirty="0" smtClean="0"/>
              <a:t>Design an </a:t>
            </a:r>
            <a:r>
              <a:rPr lang="en-US" dirty="0" err="1" smtClean="0"/>
              <a:t>iPhone</a:t>
            </a:r>
            <a:r>
              <a:rPr lang="en-US" dirty="0" smtClean="0"/>
              <a:t> application addressed towards adults but with sustainability overtones (e.g. eco-SimCity) </a:t>
            </a:r>
            <a:br>
              <a:rPr lang="en-US" dirty="0" smtClean="0"/>
            </a:br>
            <a:r>
              <a:rPr lang="en-US" dirty="0" smtClean="0"/>
              <a:t>Design a </a:t>
            </a:r>
            <a:r>
              <a:rPr lang="en-US" dirty="0" err="1" smtClean="0"/>
              <a:t>Facebook</a:t>
            </a:r>
            <a:r>
              <a:rPr lang="en-US" dirty="0" smtClean="0"/>
              <a:t> game or application that allows individuals to receive social recognition by publicizing their eco-friendliness.</a:t>
            </a:r>
            <a:br>
              <a:rPr lang="en-US" dirty="0" smtClean="0"/>
            </a:br>
            <a:r>
              <a:rPr lang="en-US" dirty="0" smtClean="0"/>
              <a:t>Design a prediction market application for sustainability questions (i.e. predict the highest temperature for the next August)</a:t>
            </a:r>
            <a:br>
              <a:rPr lang="en-US" dirty="0" smtClean="0"/>
            </a:br>
            <a:r>
              <a:rPr lang="en-US" dirty="0" smtClean="0"/>
              <a:t>Design an artificial market for carbon emission credit</a:t>
            </a:r>
          </a:p>
          <a:p>
            <a:r>
              <a:rPr lang="en-US" dirty="0" smtClean="0"/>
              <a:t>Extension of </a:t>
            </a:r>
            <a:r>
              <a:rPr lang="en-US" dirty="0" err="1" smtClean="0"/>
              <a:t>UrbanSim</a:t>
            </a:r>
            <a:r>
              <a:rPr lang="en-US" dirty="0" smtClean="0"/>
              <a:t> to incorporate a different  computational  model</a:t>
            </a:r>
          </a:p>
          <a:p>
            <a:endParaRPr lang="en-US" dirty="0"/>
          </a:p>
        </p:txBody>
      </p:sp>
    </p:spTree>
    <p:extLst>
      <p:ext uri="{BB962C8B-B14F-4D97-AF65-F5344CB8AC3E}">
        <p14:creationId xmlns:p14="http://schemas.microsoft.com/office/powerpoint/2010/main" val="406104192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Ideas</a:t>
            </a:r>
            <a:endParaRPr lang="en-US" dirty="0"/>
          </a:p>
        </p:txBody>
      </p:sp>
      <p:sp>
        <p:nvSpPr>
          <p:cNvPr id="3" name="Content Placeholder 2"/>
          <p:cNvSpPr>
            <a:spLocks noGrp="1"/>
          </p:cNvSpPr>
          <p:nvPr>
            <p:ph idx="1"/>
          </p:nvPr>
        </p:nvSpPr>
        <p:spPr>
          <a:xfrm>
            <a:off x="457200" y="1828800"/>
            <a:ext cx="8229600" cy="5715000"/>
          </a:xfrm>
        </p:spPr>
        <p:txBody>
          <a:bodyPr>
            <a:normAutofit/>
          </a:bodyPr>
          <a:lstStyle/>
          <a:p>
            <a:pPr marL="0" indent="0">
              <a:buNone/>
            </a:pPr>
            <a:r>
              <a:rPr lang="en-US" sz="4000" i="1" dirty="0" smtClean="0">
                <a:solidFill>
                  <a:srgbClr val="FF0000"/>
                </a:solidFill>
              </a:rPr>
              <a:t>Citizen Science , Human Computation and Crowdsourcing (Mechanical Turk)</a:t>
            </a:r>
          </a:p>
          <a:p>
            <a:endParaRPr lang="en-US" dirty="0" smtClean="0"/>
          </a:p>
          <a:p>
            <a:pPr>
              <a:buNone/>
            </a:pPr>
            <a:r>
              <a:rPr lang="en-US" dirty="0" smtClean="0"/>
              <a:t>	</a:t>
            </a:r>
            <a:r>
              <a:rPr lang="en-US" dirty="0" err="1" smtClean="0"/>
              <a:t>eBird</a:t>
            </a:r>
            <a:r>
              <a:rPr lang="en-US" dirty="0" smtClean="0"/>
              <a:t/>
            </a:r>
            <a:br>
              <a:rPr lang="en-US" dirty="0" smtClean="0"/>
            </a:br>
            <a:endParaRPr lang="en-US" dirty="0" smtClean="0"/>
          </a:p>
          <a:p>
            <a:pPr>
              <a:buNone/>
            </a:pPr>
            <a:r>
              <a:rPr lang="en-US" dirty="0" smtClean="0"/>
              <a:t>	</a:t>
            </a:r>
            <a:r>
              <a:rPr lang="en-US" dirty="0" err="1" smtClean="0"/>
              <a:t>UDiscoverIt</a:t>
            </a:r>
            <a:r>
              <a:rPr lang="en-US" dirty="0" smtClean="0"/>
              <a:t/>
            </a:r>
            <a:br>
              <a:rPr lang="en-US" dirty="0" smtClean="0"/>
            </a:br>
            <a:r>
              <a:rPr lang="en-US" dirty="0" smtClean="0"/>
              <a:t>	 (Materials Discovery)</a:t>
            </a:r>
            <a:endParaRPr lang="en-US" dirty="0"/>
          </a:p>
        </p:txBody>
      </p:sp>
    </p:spTree>
    <p:extLst>
      <p:ext uri="{BB962C8B-B14F-4D97-AF65-F5344CB8AC3E}">
        <p14:creationId xmlns:p14="http://schemas.microsoft.com/office/powerpoint/2010/main" val="27392128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25000" lnSpcReduction="20000"/>
          </a:bodyPr>
          <a:lstStyle/>
          <a:p>
            <a:r>
              <a:rPr lang="en-US" sz="14400" dirty="0" smtClean="0"/>
              <a:t>Administrative Organization</a:t>
            </a:r>
          </a:p>
          <a:p>
            <a:endParaRPr lang="en-US" sz="14400" dirty="0" smtClean="0"/>
          </a:p>
          <a:p>
            <a:r>
              <a:rPr lang="en-US" sz="14400" dirty="0" smtClean="0"/>
              <a:t>6702 Overview</a:t>
            </a:r>
          </a:p>
          <a:p>
            <a:pPr>
              <a:buNone/>
            </a:pPr>
            <a:endParaRPr lang="en-US" sz="17600" dirty="0" smtClean="0"/>
          </a:p>
          <a:p>
            <a:pPr lvl="1"/>
            <a:r>
              <a:rPr lang="en-US" sz="11200" dirty="0" smtClean="0"/>
              <a:t>Computational Sustainability</a:t>
            </a:r>
          </a:p>
          <a:p>
            <a:pPr lvl="1"/>
            <a:r>
              <a:rPr lang="en-US" sz="11200" dirty="0" smtClean="0"/>
              <a:t>6702 topics</a:t>
            </a:r>
          </a:p>
          <a:p>
            <a:pPr lvl="1"/>
            <a:r>
              <a:rPr lang="en-US" sz="11200" dirty="0" smtClean="0"/>
              <a:t>Examples of Computational Sustainability Projects </a:t>
            </a:r>
          </a:p>
          <a:p>
            <a:pPr lvl="1"/>
            <a:r>
              <a:rPr lang="en-US" sz="11200" dirty="0" smtClean="0"/>
              <a:t>Schedule</a:t>
            </a:r>
          </a:p>
          <a:p>
            <a:pPr lvl="1"/>
            <a:endParaRPr lang="en-US" sz="14400" dirty="0" smtClean="0"/>
          </a:p>
          <a:p>
            <a:pPr lvl="1"/>
            <a:endParaRPr lang="en-US" sz="17200" dirty="0" smtClean="0"/>
          </a:p>
          <a:p>
            <a:pPr>
              <a:buNone/>
            </a:pPr>
            <a:r>
              <a:rPr lang="en-US" dirty="0" smtClean="0"/>
              <a:t>																																																																																																																																																																																																																																																																																																																																																																																																																																												</a:t>
            </a:r>
          </a:p>
        </p:txBody>
      </p:sp>
    </p:spTree>
    <p:extLst>
      <p:ext uri="{BB962C8B-B14F-4D97-AF65-F5344CB8AC3E}">
        <p14:creationId xmlns:p14="http://schemas.microsoft.com/office/powerpoint/2010/main" val="356713450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Ideas</a:t>
            </a:r>
            <a:endParaRPr lang="en-US" dirty="0"/>
          </a:p>
        </p:txBody>
      </p:sp>
      <p:sp>
        <p:nvSpPr>
          <p:cNvPr id="3" name="Content Placeholder 2"/>
          <p:cNvSpPr>
            <a:spLocks noGrp="1"/>
          </p:cNvSpPr>
          <p:nvPr>
            <p:ph idx="1"/>
          </p:nvPr>
        </p:nvSpPr>
        <p:spPr>
          <a:xfrm>
            <a:off x="457200" y="1828800"/>
            <a:ext cx="8229600" cy="5715000"/>
          </a:xfrm>
        </p:spPr>
        <p:txBody>
          <a:bodyPr>
            <a:normAutofit/>
          </a:bodyPr>
          <a:lstStyle/>
          <a:p>
            <a:pPr>
              <a:buNone/>
            </a:pPr>
            <a:r>
              <a:rPr lang="en-US" i="1" dirty="0" smtClean="0">
                <a:solidFill>
                  <a:srgbClr val="FF0000"/>
                </a:solidFill>
              </a:rPr>
              <a:t>Survey </a:t>
            </a:r>
            <a:r>
              <a:rPr lang="en-US" i="1" smtClean="0">
                <a:solidFill>
                  <a:srgbClr val="FF0000"/>
                </a:solidFill>
              </a:rPr>
              <a:t>paper:</a:t>
            </a:r>
          </a:p>
          <a:p>
            <a:pPr>
              <a:buNone/>
            </a:pPr>
            <a:endParaRPr lang="en-US" sz="4000" i="1" dirty="0" smtClean="0">
              <a:solidFill>
                <a:srgbClr val="FF0000"/>
              </a:solidFill>
            </a:endParaRPr>
          </a:p>
          <a:p>
            <a:pPr>
              <a:buNone/>
            </a:pPr>
            <a:r>
              <a:rPr lang="en-US" sz="2200" dirty="0" smtClean="0"/>
              <a:t>Critical survey of methodologies to evaluate impacts of </a:t>
            </a:r>
            <a:r>
              <a:rPr lang="en-US" sz="2200" dirty="0" err="1" smtClean="0"/>
              <a:t>biofuels</a:t>
            </a:r>
            <a:r>
              <a:rPr lang="en-US" sz="2200" dirty="0" smtClean="0"/>
              <a:t>. </a:t>
            </a:r>
          </a:p>
          <a:p>
            <a:pPr>
              <a:buNone/>
            </a:pPr>
            <a:r>
              <a:rPr lang="en-US" sz="2200" dirty="0" smtClean="0"/>
              <a:t>Critical survey on approaches to  </a:t>
            </a:r>
            <a:r>
              <a:rPr lang="en-US" sz="2200" i="1" dirty="0" smtClean="0"/>
              <a:t>quantifying </a:t>
            </a:r>
            <a:r>
              <a:rPr lang="en-US" sz="2200" dirty="0" smtClean="0"/>
              <a:t>biodiversity.</a:t>
            </a:r>
          </a:p>
          <a:p>
            <a:pPr>
              <a:buNone/>
            </a:pPr>
            <a:r>
              <a:rPr lang="en-US" sz="2200" dirty="0" smtClean="0"/>
              <a:t>Critical survey of incentives for CO2 offsetting addressing in particular computational issues.</a:t>
            </a:r>
          </a:p>
          <a:p>
            <a:pPr>
              <a:buNone/>
            </a:pPr>
            <a:r>
              <a:rPr lang="en-US" sz="2200" dirty="0" smtClean="0"/>
              <a:t>Critical survey of agent-based models for a particular topic – limitations and </a:t>
            </a:r>
            <a:r>
              <a:rPr lang="en-US" sz="2200" dirty="0" err="1" smtClean="0"/>
              <a:t>oppprtunities</a:t>
            </a:r>
            <a:endParaRPr lang="en-US" sz="2200" dirty="0" smtClean="0"/>
          </a:p>
          <a:p>
            <a:pPr>
              <a:buNone/>
            </a:pPr>
            <a:r>
              <a:rPr lang="en-US" sz="2200" dirty="0" smtClean="0"/>
              <a:t>Critical survey of GIS systems for certain kinds of problems – limitations and opportunities</a:t>
            </a:r>
          </a:p>
          <a:p>
            <a:pPr>
              <a:buNone/>
            </a:pPr>
            <a:r>
              <a:rPr lang="en-US" sz="2200" dirty="0" smtClean="0"/>
              <a:t>Critical survey of </a:t>
            </a:r>
            <a:r>
              <a:rPr lang="en-US" sz="2200" dirty="0" err="1" smtClean="0"/>
              <a:t>UrbanSim</a:t>
            </a:r>
            <a:r>
              <a:rPr lang="en-US" sz="2200" dirty="0" smtClean="0"/>
              <a:t>  </a:t>
            </a:r>
          </a:p>
          <a:p>
            <a:pPr>
              <a:buNone/>
            </a:pPr>
            <a:r>
              <a:rPr lang="en-US" sz="3800" dirty="0" smtClean="0"/>
              <a:t> </a:t>
            </a:r>
          </a:p>
          <a:p>
            <a:pPr>
              <a:buNone/>
            </a:pPr>
            <a:endParaRPr lang="en-US" sz="1900" dirty="0"/>
          </a:p>
        </p:txBody>
      </p:sp>
    </p:spTree>
    <p:extLst>
      <p:ext uri="{BB962C8B-B14F-4D97-AF65-F5344CB8AC3E}">
        <p14:creationId xmlns:p14="http://schemas.microsoft.com/office/powerpoint/2010/main" val="260731701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r"/>
            <a:r>
              <a:rPr lang="en-US" sz="3600" dirty="0" smtClean="0"/>
              <a:t>Administrative Organization</a:t>
            </a:r>
            <a:endParaRPr lang="en-US" sz="3600" dirty="0"/>
          </a:p>
        </p:txBody>
      </p:sp>
    </p:spTree>
    <p:extLst>
      <p:ext uri="{BB962C8B-B14F-4D97-AF65-F5344CB8AC3E}">
        <p14:creationId xmlns:p14="http://schemas.microsoft.com/office/powerpoint/2010/main" val="11631022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of 6702</a:t>
            </a:r>
            <a:endParaRPr lang="en-US" dirty="0"/>
          </a:p>
        </p:txBody>
      </p:sp>
      <p:sp>
        <p:nvSpPr>
          <p:cNvPr id="3" name="Content Placeholder 2"/>
          <p:cNvSpPr>
            <a:spLocks noGrp="1"/>
          </p:cNvSpPr>
          <p:nvPr>
            <p:ph idx="1"/>
          </p:nvPr>
        </p:nvSpPr>
        <p:spPr>
          <a:xfrm>
            <a:off x="457200" y="1143000"/>
            <a:ext cx="8229600" cy="5715000"/>
          </a:xfrm>
        </p:spPr>
        <p:txBody>
          <a:bodyPr>
            <a:normAutofit fontScale="85000" lnSpcReduction="20000"/>
          </a:bodyPr>
          <a:lstStyle/>
          <a:p>
            <a:r>
              <a:rPr lang="en-US" dirty="0" smtClean="0"/>
              <a:t>Focus of 6702  ---  </a:t>
            </a:r>
            <a:r>
              <a:rPr lang="en-US" dirty="0" smtClean="0">
                <a:solidFill>
                  <a:srgbClr val="FF0000"/>
                </a:solidFill>
              </a:rPr>
              <a:t>new research area of computational sustainability  </a:t>
            </a:r>
          </a:p>
          <a:p>
            <a:endParaRPr lang="en-US" dirty="0" smtClean="0">
              <a:solidFill>
                <a:srgbClr val="FF0000"/>
              </a:solidFill>
            </a:endParaRPr>
          </a:p>
          <a:p>
            <a:r>
              <a:rPr lang="en-US" dirty="0"/>
              <a:t>P</a:t>
            </a:r>
            <a:r>
              <a:rPr lang="en-US" dirty="0" smtClean="0"/>
              <a:t>rojected-oriented course:  get insights towards the understanding of the boundaries and central methodologies in Computational Sustainability. Identify interesting research questions in computational sustainability.</a:t>
            </a:r>
          </a:p>
          <a:p>
            <a:pPr lvl="0"/>
            <a:endParaRPr lang="en-US" dirty="0" smtClean="0"/>
          </a:p>
          <a:p>
            <a:pPr lvl="0"/>
            <a:r>
              <a:rPr lang="en-US" dirty="0" smtClean="0"/>
              <a:t>Given the highly multi-disciplinary nature of  Computational Sustainability , there will be  several </a:t>
            </a:r>
            <a:r>
              <a:rPr lang="en-US" dirty="0" smtClean="0">
                <a:solidFill>
                  <a:srgbClr val="FF0000"/>
                </a:solidFill>
              </a:rPr>
              <a:t>guest lecturers representing various disciplines.</a:t>
            </a:r>
          </a:p>
          <a:p>
            <a:pPr>
              <a:buNone/>
            </a:pPr>
            <a:endParaRPr lang="en-US" sz="4100" dirty="0" smtClean="0">
              <a:solidFill>
                <a:srgbClr val="FF0000"/>
              </a:solidFill>
            </a:endParaRPr>
          </a:p>
          <a:p>
            <a:pPr lvl="1">
              <a:buNone/>
            </a:pPr>
            <a:r>
              <a:rPr lang="en-US" sz="3600" dirty="0" smtClean="0">
                <a:solidFill>
                  <a:srgbClr val="FF0000"/>
                </a:solidFill>
              </a:rPr>
              <a:t> </a:t>
            </a:r>
            <a:endParaRPr lang="en-US" dirty="0" smtClean="0"/>
          </a:p>
          <a:p>
            <a:endParaRPr lang="en-US" dirty="0" smtClean="0"/>
          </a:p>
        </p:txBody>
      </p:sp>
    </p:spTree>
    <p:extLst>
      <p:ext uri="{BB962C8B-B14F-4D97-AF65-F5344CB8AC3E}">
        <p14:creationId xmlns:p14="http://schemas.microsoft.com/office/powerpoint/2010/main" val="374861012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of 6702</a:t>
            </a:r>
            <a:endParaRPr lang="en-US" dirty="0"/>
          </a:p>
        </p:txBody>
      </p:sp>
      <p:sp>
        <p:nvSpPr>
          <p:cNvPr id="3" name="Content Placeholder 2"/>
          <p:cNvSpPr>
            <a:spLocks noGrp="1"/>
          </p:cNvSpPr>
          <p:nvPr>
            <p:ph idx="1"/>
          </p:nvPr>
        </p:nvSpPr>
        <p:spPr>
          <a:xfrm>
            <a:off x="457200" y="1143000"/>
            <a:ext cx="8229600" cy="5715000"/>
          </a:xfrm>
        </p:spPr>
        <p:txBody>
          <a:bodyPr>
            <a:normAutofit/>
          </a:bodyPr>
          <a:lstStyle/>
          <a:p>
            <a:pPr lvl="1">
              <a:buFont typeface="Arial"/>
              <a:buChar char="•"/>
            </a:pPr>
            <a:r>
              <a:rPr lang="en-US" sz="3600" dirty="0"/>
              <a:t>D</a:t>
            </a:r>
            <a:r>
              <a:rPr lang="en-US" sz="3600" dirty="0" smtClean="0"/>
              <a:t>iscussion </a:t>
            </a:r>
            <a:r>
              <a:rPr lang="en-US" sz="3600" dirty="0"/>
              <a:t>/ seminar  course with a project – </a:t>
            </a:r>
            <a:r>
              <a:rPr lang="en-US" sz="3600" dirty="0">
                <a:solidFill>
                  <a:srgbClr val="FF0000"/>
                </a:solidFill>
              </a:rPr>
              <a:t>your participation </a:t>
            </a:r>
            <a:r>
              <a:rPr lang="en-US" sz="3600" dirty="0" smtClean="0">
                <a:solidFill>
                  <a:srgbClr val="FF0000"/>
                </a:solidFill>
              </a:rPr>
              <a:t>in class is </a:t>
            </a:r>
            <a:r>
              <a:rPr lang="en-US" sz="3600" dirty="0" smtClean="0">
                <a:solidFill>
                  <a:srgbClr val="FF0000"/>
                </a:solidFill>
              </a:rPr>
              <a:t> very </a:t>
            </a:r>
            <a:r>
              <a:rPr lang="en-US" sz="3600" dirty="0">
                <a:solidFill>
                  <a:srgbClr val="FF0000"/>
                </a:solidFill>
              </a:rPr>
              <a:t>important</a:t>
            </a:r>
            <a:r>
              <a:rPr lang="en-US" sz="3600" dirty="0" smtClean="0">
                <a:solidFill>
                  <a:srgbClr val="FF0000"/>
                </a:solidFill>
              </a:rPr>
              <a:t>!</a:t>
            </a:r>
          </a:p>
          <a:p>
            <a:pPr marL="457200" lvl="1" indent="0">
              <a:buNone/>
            </a:pPr>
            <a:endParaRPr lang="en-US" sz="3600" dirty="0" smtClean="0">
              <a:solidFill>
                <a:srgbClr val="FF0000"/>
              </a:solidFill>
            </a:endParaRPr>
          </a:p>
          <a:p>
            <a:pPr lvl="1">
              <a:buFont typeface="Arial"/>
              <a:buChar char="•"/>
            </a:pPr>
            <a:r>
              <a:rPr lang="en-US" sz="3600" dirty="0"/>
              <a:t>D</a:t>
            </a:r>
            <a:r>
              <a:rPr lang="en-US" sz="3600" dirty="0" smtClean="0"/>
              <a:t>ifferent </a:t>
            </a:r>
            <a:r>
              <a:rPr lang="en-US" sz="3600" dirty="0"/>
              <a:t>contributions to the course depending on students’ </a:t>
            </a:r>
            <a:r>
              <a:rPr lang="en-US" sz="3600" dirty="0" smtClean="0"/>
              <a:t>backgrounds and interests.</a:t>
            </a:r>
          </a:p>
          <a:p>
            <a:pPr lvl="1">
              <a:buFont typeface="Arial"/>
              <a:buChar char="•"/>
            </a:pPr>
            <a:endParaRPr lang="en-US" sz="3600" dirty="0"/>
          </a:p>
          <a:p>
            <a:pPr lvl="1">
              <a:buNone/>
            </a:pPr>
            <a:endParaRPr lang="en-US" dirty="0" smtClean="0"/>
          </a:p>
          <a:p>
            <a:pPr>
              <a:buNone/>
            </a:pPr>
            <a:endParaRPr lang="en-US" dirty="0" smtClean="0"/>
          </a:p>
          <a:p>
            <a:endParaRPr lang="en-US" dirty="0" smtClean="0"/>
          </a:p>
        </p:txBody>
      </p:sp>
    </p:spTree>
    <p:extLst>
      <p:ext uri="{BB962C8B-B14F-4D97-AF65-F5344CB8AC3E}">
        <p14:creationId xmlns:p14="http://schemas.microsoft.com/office/powerpoint/2010/main" val="241546330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Administrative Organization</a:t>
            </a:r>
            <a:endParaRPr lang="en-US" dirty="0"/>
          </a:p>
        </p:txBody>
      </p:sp>
      <p:sp>
        <p:nvSpPr>
          <p:cNvPr id="3" name="Content Placeholder 2"/>
          <p:cNvSpPr>
            <a:spLocks noGrp="1"/>
          </p:cNvSpPr>
          <p:nvPr>
            <p:ph idx="1"/>
          </p:nvPr>
        </p:nvSpPr>
        <p:spPr>
          <a:xfrm>
            <a:off x="457200" y="1295400"/>
            <a:ext cx="8229600" cy="5410200"/>
          </a:xfrm>
        </p:spPr>
        <p:txBody>
          <a:bodyPr>
            <a:noAutofit/>
          </a:bodyPr>
          <a:lstStyle/>
          <a:p>
            <a:pPr>
              <a:buNone/>
            </a:pPr>
            <a:r>
              <a:rPr lang="en-US" sz="2400" dirty="0" smtClean="0"/>
              <a:t>Instructors: C</a:t>
            </a:r>
            <a:r>
              <a:rPr lang="en-US" sz="2400" dirty="0"/>
              <a:t>arla </a:t>
            </a:r>
            <a:r>
              <a:rPr lang="en-US" sz="2400" dirty="0" smtClean="0"/>
              <a:t>Gomes</a:t>
            </a:r>
            <a:r>
              <a:rPr lang="en-US" sz="2400" dirty="0"/>
              <a:t> </a:t>
            </a:r>
            <a:r>
              <a:rPr lang="en-US" sz="2400" dirty="0" smtClean="0"/>
              <a:t> </a:t>
            </a:r>
          </a:p>
          <a:p>
            <a:pPr>
              <a:buNone/>
            </a:pPr>
            <a:r>
              <a:rPr lang="en-US" sz="2400" dirty="0" smtClean="0"/>
              <a:t>Other Faculty and Researchers :  Jon Conrad, Theo </a:t>
            </a:r>
            <a:r>
              <a:rPr lang="en-US" sz="2400" dirty="0" err="1" smtClean="0"/>
              <a:t>Damoulas</a:t>
            </a:r>
            <a:r>
              <a:rPr lang="en-US" sz="2400" dirty="0" smtClean="0"/>
              <a:t>, and </a:t>
            </a:r>
            <a:r>
              <a:rPr lang="en-US" sz="2400" dirty="0" err="1" smtClean="0"/>
              <a:t>Bistra</a:t>
            </a:r>
            <a:r>
              <a:rPr lang="en-US" sz="2400" dirty="0" smtClean="0"/>
              <a:t> </a:t>
            </a:r>
            <a:r>
              <a:rPr lang="en-US" sz="2400" dirty="0" err="1" smtClean="0"/>
              <a:t>Dilkina</a:t>
            </a:r>
            <a:r>
              <a:rPr lang="en-US" sz="2400" dirty="0" smtClean="0"/>
              <a:t> other faculty as guest lectures.</a:t>
            </a:r>
          </a:p>
          <a:p>
            <a:pPr>
              <a:buNone/>
            </a:pPr>
            <a:r>
              <a:rPr lang="en-US" sz="2400" dirty="0"/>
              <a:t>Course  Assistants: Ronan Le Bras (CS) and  Ryan </a:t>
            </a:r>
            <a:r>
              <a:rPr lang="en-US" sz="2400" dirty="0" err="1"/>
              <a:t>Finseth</a:t>
            </a:r>
            <a:r>
              <a:rPr lang="en-US" sz="2400" dirty="0"/>
              <a:t> (Appl. Economics)</a:t>
            </a:r>
          </a:p>
          <a:p>
            <a:pPr>
              <a:buNone/>
            </a:pPr>
            <a:endParaRPr lang="en-US" sz="2400" dirty="0"/>
          </a:p>
          <a:p>
            <a:pPr>
              <a:buNone/>
            </a:pPr>
            <a:r>
              <a:rPr lang="en-US" sz="2400" dirty="0">
                <a:solidFill>
                  <a:srgbClr val="FF0000"/>
                </a:solidFill>
              </a:rPr>
              <a:t>Given the multi-disciplinary nature of the material, the course will include several guest lecturers representing various disciplines.</a:t>
            </a:r>
          </a:p>
          <a:p>
            <a:pPr>
              <a:buNone/>
            </a:pPr>
            <a:endParaRPr lang="en-US" sz="2400" dirty="0" smtClean="0"/>
          </a:p>
          <a:p>
            <a:pPr>
              <a:buNone/>
            </a:pPr>
            <a:r>
              <a:rPr lang="en-US" sz="2400" dirty="0" smtClean="0"/>
              <a:t>Grade options and credits: Letter or S/U; 4 credits</a:t>
            </a:r>
          </a:p>
          <a:p>
            <a:pPr>
              <a:buNone/>
            </a:pPr>
            <a:r>
              <a:rPr lang="en-US" sz="2400" dirty="0" smtClean="0"/>
              <a:t>Web page: </a:t>
            </a:r>
            <a:r>
              <a:rPr lang="en-US" sz="2400" dirty="0" smtClean="0">
                <a:hlinkClick r:id="rId2"/>
              </a:rPr>
              <a:t>http://www.cs.cornell.edu/Courses/cs6702/2013sp/</a:t>
            </a:r>
            <a:endParaRPr lang="en-US" sz="4400" dirty="0" smtClean="0">
              <a:solidFill>
                <a:srgbClr val="FF0000"/>
              </a:solidFill>
            </a:endParaRPr>
          </a:p>
        </p:txBody>
      </p:sp>
    </p:spTree>
    <p:extLst>
      <p:ext uri="{BB962C8B-B14F-4D97-AF65-F5344CB8AC3E}">
        <p14:creationId xmlns:p14="http://schemas.microsoft.com/office/powerpoint/2010/main" val="282688425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Work</a:t>
            </a:r>
            <a:endParaRPr lang="en-US" dirty="0"/>
          </a:p>
        </p:txBody>
      </p:sp>
      <p:sp>
        <p:nvSpPr>
          <p:cNvPr id="3" name="Content Placeholder 2"/>
          <p:cNvSpPr>
            <a:spLocks noGrp="1"/>
          </p:cNvSpPr>
          <p:nvPr>
            <p:ph idx="1"/>
          </p:nvPr>
        </p:nvSpPr>
        <p:spPr>
          <a:xfrm>
            <a:off x="457200" y="1600200"/>
            <a:ext cx="8686800" cy="4525963"/>
          </a:xfrm>
        </p:spPr>
        <p:txBody>
          <a:bodyPr>
            <a:normAutofit fontScale="70000" lnSpcReduction="20000"/>
          </a:bodyPr>
          <a:lstStyle/>
          <a:p>
            <a:pPr>
              <a:buNone/>
            </a:pPr>
            <a:r>
              <a:rPr lang="en-US" dirty="0" smtClean="0"/>
              <a:t>The </a:t>
            </a:r>
            <a:r>
              <a:rPr lang="en-US" sz="3100" dirty="0"/>
              <a:t>course</a:t>
            </a:r>
            <a:r>
              <a:rPr lang="en-US" dirty="0" smtClean="0"/>
              <a:t> work consists of three  components:</a:t>
            </a:r>
          </a:p>
          <a:p>
            <a:pPr>
              <a:buNone/>
            </a:pPr>
            <a:endParaRPr lang="en-US" dirty="0" smtClean="0"/>
          </a:p>
          <a:p>
            <a:pPr marL="514350" indent="-514350">
              <a:buFont typeface="+mj-lt"/>
              <a:buAutoNum type="arabicPeriod"/>
            </a:pPr>
            <a:r>
              <a:rPr lang="en-US" sz="3100" dirty="0" smtClean="0"/>
              <a:t>Attendance and participation in the talks</a:t>
            </a:r>
          </a:p>
          <a:p>
            <a:pPr marL="514350" indent="-514350">
              <a:buFont typeface="+mj-lt"/>
              <a:buAutoNum type="arabicPeriod"/>
            </a:pPr>
            <a:r>
              <a:rPr lang="en-US" sz="3100" dirty="0" smtClean="0"/>
              <a:t>A </a:t>
            </a:r>
            <a:r>
              <a:rPr lang="en-US" sz="3100" dirty="0" smtClean="0">
                <a:solidFill>
                  <a:srgbClr val="FF0000"/>
                </a:solidFill>
              </a:rPr>
              <a:t>reaction paper based on one or two papers  </a:t>
            </a:r>
            <a:r>
              <a:rPr lang="en-US" sz="3100" dirty="0" smtClean="0"/>
              <a:t>on a particular  computational sustainability topic or a </a:t>
            </a:r>
            <a:r>
              <a:rPr lang="en-US" sz="3100" dirty="0" smtClean="0">
                <a:solidFill>
                  <a:srgbClr val="FF0000"/>
                </a:solidFill>
              </a:rPr>
              <a:t>description of a research problem you are interested in.</a:t>
            </a:r>
          </a:p>
          <a:p>
            <a:pPr marL="514350" indent="-514350">
              <a:buFont typeface="+mj-lt"/>
              <a:buAutoNum type="arabicPeriod"/>
            </a:pPr>
            <a:r>
              <a:rPr lang="en-US" sz="3100" dirty="0" smtClean="0"/>
              <a:t>A presentation to the class (based on 2).</a:t>
            </a:r>
          </a:p>
          <a:p>
            <a:pPr marL="514350" indent="-514350">
              <a:buFont typeface="+mj-lt"/>
              <a:buAutoNum type="arabicPeriod"/>
            </a:pPr>
            <a:r>
              <a:rPr lang="en-US" sz="3100" dirty="0" smtClean="0"/>
              <a:t>A final project, including an initial project proposal</a:t>
            </a:r>
            <a:r>
              <a:rPr lang="en-US" sz="3100" dirty="0"/>
              <a:t>.</a:t>
            </a:r>
            <a:endParaRPr lang="en-US" sz="2700" dirty="0" smtClean="0"/>
          </a:p>
          <a:p>
            <a:pPr>
              <a:buNone/>
            </a:pPr>
            <a:endParaRPr lang="en-US" dirty="0" smtClean="0"/>
          </a:p>
          <a:p>
            <a:pPr>
              <a:buNone/>
            </a:pPr>
            <a:r>
              <a:rPr lang="en-US" dirty="0" smtClean="0"/>
              <a:t>Grade option: 1, 2,  3, and 4 required.</a:t>
            </a:r>
          </a:p>
          <a:p>
            <a:pPr>
              <a:buNone/>
            </a:pPr>
            <a:r>
              <a:rPr lang="en-US" dirty="0" smtClean="0"/>
              <a:t>S/U option: 1, 2, and 3  required.</a:t>
            </a:r>
          </a:p>
          <a:p>
            <a:pPr>
              <a:buNone/>
            </a:pPr>
            <a:endParaRPr lang="en-US" dirty="0" smtClean="0"/>
          </a:p>
          <a:p>
            <a:pPr>
              <a:buNone/>
            </a:pPr>
            <a:r>
              <a:rPr lang="en-US" b="1" dirty="0" smtClean="0">
                <a:solidFill>
                  <a:srgbClr val="FF0000"/>
                </a:solidFill>
              </a:rPr>
              <a:t>Students are encouraged </a:t>
            </a:r>
            <a:r>
              <a:rPr lang="en-US" b="1" dirty="0" smtClean="0">
                <a:solidFill>
                  <a:srgbClr val="FF0000"/>
                </a:solidFill>
              </a:rPr>
              <a:t>to form interdisciplinary </a:t>
            </a:r>
            <a:r>
              <a:rPr lang="en-US" b="1" dirty="0" smtClean="0">
                <a:solidFill>
                  <a:srgbClr val="FF0000"/>
                </a:solidFill>
              </a:rPr>
              <a:t>groups.   </a:t>
            </a:r>
            <a:endParaRPr lang="en-US" dirty="0" smtClean="0">
              <a:solidFill>
                <a:srgbClr val="FF0000"/>
              </a:solidFill>
            </a:endParaRPr>
          </a:p>
          <a:p>
            <a:endParaRPr lang="en-US" dirty="0"/>
          </a:p>
        </p:txBody>
      </p:sp>
    </p:spTree>
    <p:extLst>
      <p:ext uri="{BB962C8B-B14F-4D97-AF65-F5344CB8AC3E}">
        <p14:creationId xmlns:p14="http://schemas.microsoft.com/office/powerpoint/2010/main" val="399689279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t>Reaction Paper/Presentation</a:t>
            </a:r>
            <a:r>
              <a:rPr lang="en-US" dirty="0" smtClean="0"/>
              <a:t/>
            </a:r>
            <a:br>
              <a:rPr lang="en-US" dirty="0" smtClean="0"/>
            </a:br>
            <a:endParaRPr lang="en-US" dirty="0"/>
          </a:p>
        </p:txBody>
      </p:sp>
      <p:sp>
        <p:nvSpPr>
          <p:cNvPr id="3" name="Content Placeholder 2"/>
          <p:cNvSpPr>
            <a:spLocks noGrp="1"/>
          </p:cNvSpPr>
          <p:nvPr>
            <p:ph idx="1"/>
          </p:nvPr>
        </p:nvSpPr>
        <p:spPr>
          <a:xfrm>
            <a:off x="381000" y="990600"/>
            <a:ext cx="8229600" cy="5257800"/>
          </a:xfrm>
        </p:spPr>
        <p:txBody>
          <a:bodyPr>
            <a:normAutofit/>
          </a:bodyPr>
          <a:lstStyle/>
          <a:p>
            <a:pPr lvl="1">
              <a:buNone/>
            </a:pPr>
            <a:r>
              <a:rPr lang="en-US" sz="2200" dirty="0"/>
              <a:t>Getting your feet wet!</a:t>
            </a:r>
          </a:p>
          <a:p>
            <a:pPr lvl="1">
              <a:buNone/>
            </a:pPr>
            <a:r>
              <a:rPr lang="en-US" sz="2400" dirty="0" smtClean="0"/>
              <a:t>The reaction papers/presentation are meant to identify and discuss  one or two </a:t>
            </a:r>
            <a:r>
              <a:rPr lang="en-US" sz="2400" i="1" dirty="0" smtClean="0">
                <a:solidFill>
                  <a:srgbClr val="FF0000"/>
                </a:solidFill>
              </a:rPr>
              <a:t>interesting computational research questions</a:t>
            </a:r>
            <a:r>
              <a:rPr lang="en-US" sz="2400" dirty="0" smtClean="0"/>
              <a:t>  concerning a certain sustainability topic. Often it involves identifying and  reviewing a few papers on a certain topic.</a:t>
            </a:r>
          </a:p>
          <a:p>
            <a:pPr lvl="1">
              <a:buNone/>
            </a:pPr>
            <a:r>
              <a:rPr lang="en-US" sz="2400" dirty="0" smtClean="0"/>
              <a:t> The reaction paper should be around </a:t>
            </a:r>
            <a:r>
              <a:rPr lang="en-US" sz="2400" dirty="0" smtClean="0"/>
              <a:t>2-</a:t>
            </a:r>
            <a:r>
              <a:rPr lang="en-US" sz="2400" dirty="0" smtClean="0"/>
              <a:t>3 </a:t>
            </a:r>
            <a:r>
              <a:rPr lang="en-US" sz="2400" dirty="0" smtClean="0"/>
              <a:t> </a:t>
            </a:r>
            <a:r>
              <a:rPr lang="en-US" sz="2400" dirty="0" smtClean="0"/>
              <a:t>pages in </a:t>
            </a:r>
            <a:r>
              <a:rPr lang="en-US" sz="2400" dirty="0" smtClean="0"/>
              <a:t>length</a:t>
            </a:r>
            <a:endParaRPr lang="en-US" sz="2400" dirty="0" smtClean="0"/>
          </a:p>
          <a:p>
            <a:pPr lvl="1">
              <a:buNone/>
            </a:pPr>
            <a:r>
              <a:rPr lang="en-US" sz="2400" dirty="0"/>
              <a:t> </a:t>
            </a:r>
            <a:r>
              <a:rPr lang="en-US" sz="2400" dirty="0" smtClean="0"/>
              <a:t>(You will present it in class)</a:t>
            </a:r>
          </a:p>
          <a:p>
            <a:pPr lvl="1">
              <a:buNone/>
            </a:pPr>
            <a:r>
              <a:rPr lang="en-US" sz="2400" dirty="0" smtClean="0"/>
              <a:t>The reaction paper is due on </a:t>
            </a:r>
            <a:r>
              <a:rPr lang="en-US" sz="2400" dirty="0" smtClean="0">
                <a:solidFill>
                  <a:srgbClr val="FF0000"/>
                </a:solidFill>
              </a:rPr>
              <a:t>February </a:t>
            </a:r>
            <a:r>
              <a:rPr lang="en-US" sz="2400" dirty="0" smtClean="0">
                <a:solidFill>
                  <a:srgbClr val="FF0000"/>
                </a:solidFill>
              </a:rPr>
              <a:t>19.</a:t>
            </a:r>
            <a:r>
              <a:rPr lang="en-US" sz="2400" baseline="30000" dirty="0" smtClean="0">
                <a:solidFill>
                  <a:srgbClr val="FF0000"/>
                </a:solidFill>
              </a:rPr>
              <a:t>th </a:t>
            </a:r>
            <a:r>
              <a:rPr lang="en-US" sz="2400" dirty="0" smtClean="0">
                <a:solidFill>
                  <a:srgbClr val="FF0000"/>
                </a:solidFill>
              </a:rPr>
              <a:t>(via email to the TA’s)</a:t>
            </a:r>
            <a:endParaRPr lang="en-US" sz="2400" dirty="0" smtClean="0"/>
          </a:p>
          <a:p>
            <a:pPr lvl="1">
              <a:buNone/>
            </a:pPr>
            <a:endParaRPr lang="en-US" dirty="0" smtClean="0"/>
          </a:p>
        </p:txBody>
      </p:sp>
      <p:sp>
        <p:nvSpPr>
          <p:cNvPr id="4" name="TextBox 3"/>
          <p:cNvSpPr txBox="1"/>
          <p:nvPr/>
        </p:nvSpPr>
        <p:spPr>
          <a:xfrm>
            <a:off x="1143000" y="5715000"/>
            <a:ext cx="7349192" cy="830997"/>
          </a:xfrm>
          <a:prstGeom prst="rect">
            <a:avLst/>
          </a:prstGeom>
          <a:noFill/>
        </p:spPr>
        <p:txBody>
          <a:bodyPr wrap="none" rtlCol="0">
            <a:spAutoFit/>
          </a:bodyPr>
          <a:lstStyle/>
          <a:p>
            <a:pPr algn="ctr" defTabSz="914400"/>
            <a:r>
              <a:rPr lang="en-US" sz="2400" dirty="0">
                <a:solidFill>
                  <a:srgbClr val="FF0000"/>
                </a:solidFill>
                <a:latin typeface="Calibri"/>
              </a:rPr>
              <a:t>Faculty team and TA’s will help with the different phases </a:t>
            </a:r>
          </a:p>
          <a:p>
            <a:pPr algn="ctr" defTabSz="914400"/>
            <a:r>
              <a:rPr lang="en-US" sz="2400" dirty="0">
                <a:solidFill>
                  <a:srgbClr val="FF0000"/>
                </a:solidFill>
                <a:latin typeface="Calibri"/>
              </a:rPr>
              <a:t>of the project starting with finding the right topic for you!</a:t>
            </a:r>
            <a:endParaRPr lang="en-US" sz="2400" dirty="0">
              <a:solidFill>
                <a:srgbClr val="FF0000"/>
              </a:solidFill>
              <a:latin typeface="Calibri"/>
            </a:endParaRPr>
          </a:p>
        </p:txBody>
      </p:sp>
    </p:spTree>
    <p:extLst>
      <p:ext uri="{BB962C8B-B14F-4D97-AF65-F5344CB8AC3E}">
        <p14:creationId xmlns:p14="http://schemas.microsoft.com/office/powerpoint/2010/main" val="117416731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dirty="0" smtClean="0"/>
              <a:t>Project</a:t>
            </a:r>
          </a:p>
        </p:txBody>
      </p:sp>
      <p:sp>
        <p:nvSpPr>
          <p:cNvPr id="3" name="Content Placeholder 2"/>
          <p:cNvSpPr>
            <a:spLocks noGrp="1"/>
          </p:cNvSpPr>
          <p:nvPr>
            <p:ph idx="1"/>
          </p:nvPr>
        </p:nvSpPr>
        <p:spPr>
          <a:xfrm>
            <a:off x="381000" y="838200"/>
            <a:ext cx="8229600" cy="5257800"/>
          </a:xfrm>
        </p:spPr>
        <p:txBody>
          <a:bodyPr>
            <a:normAutofit fontScale="85000" lnSpcReduction="20000"/>
          </a:bodyPr>
          <a:lstStyle/>
          <a:p>
            <a:pPr lvl="1">
              <a:buNone/>
            </a:pPr>
            <a:r>
              <a:rPr lang="en-US" dirty="0" smtClean="0"/>
              <a:t>The selection of the topic and scope of the final project is mainly up to the student(s). </a:t>
            </a:r>
          </a:p>
          <a:p>
            <a:pPr lvl="1">
              <a:buNone/>
            </a:pPr>
            <a:r>
              <a:rPr lang="en-US" dirty="0" smtClean="0"/>
              <a:t> </a:t>
            </a:r>
          </a:p>
          <a:p>
            <a:pPr lvl="1">
              <a:buNone/>
            </a:pPr>
            <a:r>
              <a:rPr lang="en-US" dirty="0" smtClean="0"/>
              <a:t>A short project proposal (2 pages) briefly outlining the project is required.</a:t>
            </a:r>
          </a:p>
          <a:p>
            <a:pPr lvl="1">
              <a:buNone/>
            </a:pPr>
            <a:endParaRPr lang="en-US" dirty="0" smtClean="0"/>
          </a:p>
          <a:p>
            <a:pPr lvl="1">
              <a:buNone/>
            </a:pPr>
            <a:r>
              <a:rPr lang="en-US" dirty="0" smtClean="0"/>
              <a:t> The project proposal should provide background work and a </a:t>
            </a:r>
            <a:r>
              <a:rPr lang="en-US" dirty="0" err="1" smtClean="0"/>
              <a:t>highlevel</a:t>
            </a:r>
            <a:r>
              <a:rPr lang="en-US" dirty="0" smtClean="0"/>
              <a:t> plan for the project.  </a:t>
            </a:r>
            <a:r>
              <a:rPr lang="en-US" sz="2400" dirty="0" smtClean="0"/>
              <a:t>(It’s okay to leverage from the reaction paper if the project is an extension of the reaction paper. In that case the proposal should outline how to extend the ideas in the reaction paper.)</a:t>
            </a:r>
            <a:endParaRPr lang="en-US" dirty="0" smtClean="0"/>
          </a:p>
          <a:p>
            <a:pPr lvl="1">
              <a:buNone/>
            </a:pPr>
            <a:endParaRPr lang="en-US" dirty="0" smtClean="0"/>
          </a:p>
          <a:p>
            <a:pPr lvl="1">
              <a:buNone/>
            </a:pPr>
            <a:r>
              <a:rPr lang="en-US" dirty="0" smtClean="0"/>
              <a:t>The project proposal will be due on </a:t>
            </a:r>
            <a:r>
              <a:rPr lang="en-US" dirty="0" smtClean="0">
                <a:solidFill>
                  <a:srgbClr val="FF0000"/>
                </a:solidFill>
              </a:rPr>
              <a:t>March 1st</a:t>
            </a:r>
            <a:r>
              <a:rPr lang="en-US" sz="2900" dirty="0" smtClean="0"/>
              <a:t>. </a:t>
            </a:r>
          </a:p>
          <a:p>
            <a:pPr lvl="1">
              <a:buNone/>
            </a:pPr>
            <a:r>
              <a:rPr lang="en-US" sz="2900" dirty="0" smtClean="0"/>
              <a:t>Project presentations will be schedule during the last month of classes.</a:t>
            </a:r>
          </a:p>
        </p:txBody>
      </p:sp>
      <p:sp>
        <p:nvSpPr>
          <p:cNvPr id="4" name="TextBox 3"/>
          <p:cNvSpPr txBox="1"/>
          <p:nvPr/>
        </p:nvSpPr>
        <p:spPr>
          <a:xfrm>
            <a:off x="1320594" y="6027003"/>
            <a:ext cx="7349192" cy="830997"/>
          </a:xfrm>
          <a:prstGeom prst="rect">
            <a:avLst/>
          </a:prstGeom>
          <a:noFill/>
        </p:spPr>
        <p:txBody>
          <a:bodyPr wrap="none" rtlCol="0">
            <a:spAutoFit/>
          </a:bodyPr>
          <a:lstStyle/>
          <a:p>
            <a:pPr algn="ctr" defTabSz="914400"/>
            <a:r>
              <a:rPr lang="en-US" sz="2400" dirty="0">
                <a:solidFill>
                  <a:srgbClr val="FF0000"/>
                </a:solidFill>
                <a:latin typeface="Calibri"/>
              </a:rPr>
              <a:t>Faculty team and TA’s will help with the different phases </a:t>
            </a:r>
          </a:p>
          <a:p>
            <a:pPr algn="ctr" defTabSz="914400"/>
            <a:r>
              <a:rPr lang="en-US" sz="2400" dirty="0">
                <a:solidFill>
                  <a:srgbClr val="FF0000"/>
                </a:solidFill>
                <a:latin typeface="Calibri"/>
              </a:rPr>
              <a:t>of the project starting with finding the right topic for you!</a:t>
            </a:r>
            <a:endParaRPr lang="en-US" sz="2400" dirty="0">
              <a:solidFill>
                <a:srgbClr val="FF0000"/>
              </a:solidFill>
              <a:latin typeface="Calibri"/>
            </a:endParaRPr>
          </a:p>
        </p:txBody>
      </p:sp>
    </p:spTree>
    <p:extLst>
      <p:ext uri="{BB962C8B-B14F-4D97-AF65-F5344CB8AC3E}">
        <p14:creationId xmlns:p14="http://schemas.microsoft.com/office/powerpoint/2010/main" val="245579434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572</Words>
  <Application>Microsoft Macintosh PowerPoint</Application>
  <PresentationFormat>On-screen Show (4:3)</PresentationFormat>
  <Paragraphs>193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1_Office Theme</vt:lpstr>
      <vt:lpstr>6702 Topics in Computational Sustainability</vt:lpstr>
      <vt:lpstr>PowerPoint Presentation</vt:lpstr>
      <vt:lpstr>Administrative Organization</vt:lpstr>
      <vt:lpstr>Format of 6702</vt:lpstr>
      <vt:lpstr>Format of 6702</vt:lpstr>
      <vt:lpstr>Administrative Organization</vt:lpstr>
      <vt:lpstr>Course Work</vt:lpstr>
      <vt:lpstr>Reaction Paper/Presentation </vt:lpstr>
      <vt:lpstr>Project</vt:lpstr>
      <vt:lpstr>Course Mechanics</vt:lpstr>
      <vt:lpstr>Course Mechanics: Lectures</vt:lpstr>
      <vt:lpstr>Course Mechanics: Lectures</vt:lpstr>
      <vt:lpstr>Course Mechanics:  Guest Lectures</vt:lpstr>
      <vt:lpstr>Course Mechanics:  Special Guest Lectures</vt:lpstr>
      <vt:lpstr>Course Mechanics</vt:lpstr>
      <vt:lpstr>Course Mechanics: Project Meetings</vt:lpstr>
      <vt:lpstr>Project Ideas</vt:lpstr>
      <vt:lpstr>Project Ideas</vt:lpstr>
      <vt:lpstr>Project Ideas</vt:lpstr>
      <vt:lpstr>Project Ideas</vt:lpstr>
    </vt:vector>
  </TitlesOfParts>
  <Company>Cornell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Carla Gomes</dc:creator>
  <cp:lastModifiedBy>Carla Gomes</cp:lastModifiedBy>
  <cp:revision>2</cp:revision>
  <dcterms:created xsi:type="dcterms:W3CDTF">2013-01-31T15:37:51Z</dcterms:created>
  <dcterms:modified xsi:type="dcterms:W3CDTF">2013-01-31T16:07:52Z</dcterms:modified>
</cp:coreProperties>
</file>