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Default Extension="pict" ContentType="image/pict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Default Extension="xls" ContentType="application/vnd.ms-exce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notesSlides/notesSlide14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418" r:id="rId2"/>
    <p:sldId id="428" r:id="rId3"/>
    <p:sldId id="437" r:id="rId4"/>
    <p:sldId id="429" r:id="rId5"/>
    <p:sldId id="430" r:id="rId6"/>
    <p:sldId id="431" r:id="rId7"/>
    <p:sldId id="432" r:id="rId8"/>
    <p:sldId id="434" r:id="rId9"/>
    <p:sldId id="436" r:id="rId10"/>
    <p:sldId id="435" r:id="rId11"/>
    <p:sldId id="427" r:id="rId12"/>
    <p:sldId id="420" r:id="rId13"/>
    <p:sldId id="422" r:id="rId14"/>
    <p:sldId id="401" r:id="rId15"/>
    <p:sldId id="425" r:id="rId16"/>
    <p:sldId id="400" r:id="rId17"/>
    <p:sldId id="423" r:id="rId18"/>
    <p:sldId id="404" r:id="rId19"/>
    <p:sldId id="417" r:id="rId20"/>
    <p:sldId id="424" r:id="rId21"/>
    <p:sldId id="412" r:id="rId22"/>
    <p:sldId id="438" r:id="rId23"/>
    <p:sldId id="419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23375D"/>
    <a:srgbClr val="2B3480"/>
    <a:srgbClr val="EDFF40"/>
    <a:srgbClr val="222B80"/>
    <a:srgbClr val="2E3B80"/>
    <a:srgbClr val="CBD6FF"/>
    <a:srgbClr val="6600FF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32787"/>
    <p:restoredTop sz="90929"/>
  </p:normalViewPr>
  <p:slideViewPr>
    <p:cSldViewPr>
      <p:cViewPr varScale="1">
        <p:scale>
          <a:sx n="114" d="100"/>
          <a:sy n="114" d="100"/>
        </p:scale>
        <p:origin x="-112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74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4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B12896C-F56E-3847-857B-517503F6305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003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03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732B379-58AF-0249-9EF4-E75E567C2DA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A24EB6-D8E6-524D-BB49-B34621F0E2A6}" type="slidenum">
              <a:rPr lang="en-US"/>
              <a:pPr/>
              <a:t>2</a:t>
            </a:fld>
            <a:endParaRPr lang="en-US"/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0722DB-15A3-3149-BA05-5019051B14AD}" type="slidenum">
              <a:rPr lang="en-US"/>
              <a:pPr/>
              <a:t>11</a:t>
            </a:fld>
            <a:endParaRPr lang="en-US"/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361E89-974D-A448-B323-D2581B93A990}" type="slidenum">
              <a:rPr lang="en-US"/>
              <a:pPr/>
              <a:t>13</a:t>
            </a:fld>
            <a:endParaRPr lang="en-US"/>
          </a:p>
        </p:txBody>
      </p:sp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886983-0593-1B49-89AB-82F662354ED0}" type="slidenum">
              <a:rPr lang="en-US"/>
              <a:pPr/>
              <a:t>14</a:t>
            </a:fld>
            <a:endParaRPr lang="en-US"/>
          </a:p>
        </p:txBody>
      </p:sp>
      <p:sp>
        <p:nvSpPr>
          <p:cNvPr id="2242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4E8980-A407-6C4A-AFD8-5C7140635970}" type="slidenum">
              <a:rPr lang="en-US"/>
              <a:pPr/>
              <a:t>15</a:t>
            </a:fld>
            <a:endParaRPr lang="en-US"/>
          </a:p>
        </p:txBody>
      </p:sp>
      <p:sp>
        <p:nvSpPr>
          <p:cNvPr id="2263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301AB9-631D-F042-B941-A4AD7924AAC1}" type="slidenum">
              <a:rPr lang="en-US"/>
              <a:pPr/>
              <a:t>16</a:t>
            </a:fld>
            <a:endParaRPr lang="en-US"/>
          </a:p>
        </p:txBody>
      </p:sp>
      <p:sp>
        <p:nvSpPr>
          <p:cNvPr id="2222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Green dots are proposes wind sites. Red circles are areas known for major bird migrations that are also areas targeted for wind-power development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947281-FC69-CB4E-AB2A-C7C219B374C1}" type="slidenum">
              <a:rPr lang="en-US"/>
              <a:pPr/>
              <a:t>17</a:t>
            </a:fld>
            <a:endParaRPr lang="en-US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BB2C64-588A-B04D-B936-2AD50A126B1E}" type="slidenum">
              <a:rPr lang="en-US"/>
              <a:pPr/>
              <a:t>18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F5691E-F982-F64D-B42D-D50F6755924B}" type="slidenum">
              <a:rPr lang="en-US"/>
              <a:pPr/>
              <a:t>19</a:t>
            </a:fld>
            <a:endParaRPr lang="en-US"/>
          </a:p>
        </p:txBody>
      </p:sp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Under each of these major research priorities there are more specific sub-group questions to address species-level patterns, Siting, Post-construction monitoring (including fatalities, sub-lethal collisions or interactions, exposure risks, attraction or avoidance, and forecasting risk of interaction mortality), and Data Access, Analysis, and Archiving.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D1B245-1B10-544A-8EA0-FD9B291D567F}" type="slidenum">
              <a:rPr lang="en-US"/>
              <a:pPr/>
              <a:t>20</a:t>
            </a:fld>
            <a:endParaRPr lang="en-US"/>
          </a:p>
        </p:txBody>
      </p:sp>
      <p:sp>
        <p:nvSpPr>
          <p:cNvPr id="2713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764B2F-F08B-1449-995A-5B2D1DF5D04C}" type="slidenum">
              <a:rPr lang="en-US"/>
              <a:pPr/>
              <a:t>21</a:t>
            </a:fld>
            <a:endParaRPr lang="en-US"/>
          </a:p>
        </p:txBody>
      </p:sp>
      <p:sp>
        <p:nvSpPr>
          <p:cNvPr id="2467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520"/>
            <a:ext cx="5029200" cy="4114246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The first SOTB report was published in 2009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6200" y="8687037"/>
            <a:ext cx="2971800" cy="456963"/>
          </a:xfrm>
          <a:prstGeom prst="rect">
            <a:avLst/>
          </a:prstGeom>
          <a:noFill/>
        </p:spPr>
        <p:txBody>
          <a:bodyPr/>
          <a:lstStyle/>
          <a:p>
            <a:fld id="{DDDBD096-4630-412F-A84F-91A09189C974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C6AB06-C681-8B41-8CB7-B520F2B44C5F}" type="slidenum">
              <a:rPr lang="en-US"/>
              <a:pPr/>
              <a:t>4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EF8932-81E5-0343-9709-8E7FF0FE656F}" type="slidenum">
              <a:rPr lang="en-US"/>
              <a:pPr/>
              <a:t>5</a:t>
            </a:fld>
            <a:endParaRPr lang="en-US"/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D6F031-B18C-2D41-BDA0-1FC21496022C}" type="slidenum">
              <a:rPr lang="en-US"/>
              <a:pPr/>
              <a:t>6</a:t>
            </a:fld>
            <a:endParaRPr lang="en-US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8EEEE9-3547-FC4F-80F9-C72D007FC439}" type="slidenum">
              <a:rPr lang="en-US"/>
              <a:pPr/>
              <a:t>7</a:t>
            </a:fld>
            <a:endParaRPr lang="en-US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46C93D-7AD1-A748-A1B5-B592C0479851}" type="slidenum">
              <a:rPr lang="en-US"/>
              <a:pPr/>
              <a:t>8</a:t>
            </a:fld>
            <a:endParaRPr lang="en-US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2C8270-215A-D441-847E-3EED19F5235C}" type="slidenum">
              <a:rPr lang="en-US"/>
              <a:pPr/>
              <a:t>9</a:t>
            </a:fld>
            <a:endParaRPr lang="en-US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In order to save birds, people need to stay connected and work together.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564746-40AE-094F-8324-51EF0E430DCD}" type="slidenum">
              <a:rPr lang="en-US"/>
              <a:pPr/>
              <a:t>10</a:t>
            </a:fld>
            <a:endParaRPr lang="en-US"/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A7F67B7-39F2-8D46-BBC4-5BB8EDCAFE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C388B08-1A28-3E45-8F7F-0D2E5CD327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FC835E7-336F-EF46-BA0E-6C9C8B6D7A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1BA66A5-3AA1-CC4F-9FDE-32616E8BD3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95C8EAA-BA83-AF44-90E2-EFC8D659E0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D0EAFD-0DC5-1844-9356-7D78CADD0B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8FD7938-3AD2-4A49-9FF2-759A8DE584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02F974B-F7CD-364F-9394-9A7FE9FA54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70F8E44-7548-6B4C-B888-10394E9936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1EAA3B0-E62D-A540-BEB0-D6961BF672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8CDDFD3-D907-2745-BB16-3C9D116506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fld id="{D59D8CF6-C453-EE44-9C9D-473A316E1A07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8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Microsoft_Excel_97_-_2004_Worksheet2.xls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5" Type="http://schemas.openxmlformats.org/officeDocument/2006/relationships/image" Target="../media/image43.png"/><Relationship Id="rId6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pdf"/><Relationship Id="rId5" Type="http://schemas.openxmlformats.org/officeDocument/2006/relationships/image" Target="../media/image49.png"/><Relationship Id="rId6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image" Target="../media/image55.pn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oleObject" Target="../embeddings/Microsoft_Excel_97_-_2004_Worksheet1.xls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CL_logo_stack_RGB_inv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9" y="5696427"/>
            <a:ext cx="3086100" cy="116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143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296" tIns="41148" rIns="82296" bIns="41148" anchor="ctr"/>
          <a:lstStyle/>
          <a:p>
            <a:pPr algn="ctr">
              <a:defRPr/>
            </a:pPr>
            <a:r>
              <a:rPr lang="en-US" i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Wind Energy and Scientific Conservation</a:t>
            </a:r>
            <a:r>
              <a:rPr lang="en-US" i="1" dirty="0">
                <a:solidFill>
                  <a:schemeClr val="tx2"/>
                </a:solidFill>
                <a:latin typeface="+mj-lt"/>
              </a:rPr>
              <a:t>:</a:t>
            </a:r>
            <a:r>
              <a:rPr lang="en-US" i="1" dirty="0" smtClean="0">
                <a:solidFill>
                  <a:schemeClr val="tx2"/>
                </a:solidFill>
                <a:latin typeface="+mj-lt"/>
              </a:rPr>
              <a:t> Assessment of </a:t>
            </a:r>
            <a:r>
              <a:rPr lang="en-US" i="1" dirty="0">
                <a:solidFill>
                  <a:schemeClr val="tx2"/>
                </a:solidFill>
                <a:latin typeface="+mj-lt"/>
              </a:rPr>
              <a:t>Risks to Migratory Birds</a:t>
            </a:r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3" cstate="print"/>
          <a:srcRect l="2324" t="3401" r="2325"/>
          <a:stretch>
            <a:fillRect/>
          </a:stretch>
        </p:blipFill>
        <p:spPr bwMode="auto">
          <a:xfrm>
            <a:off x="2183130" y="1771650"/>
            <a:ext cx="3429000" cy="23760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3077" name="Picture 5" descr="towerkill_OVEN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3430" y="4126230"/>
            <a:ext cx="2606040" cy="1595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Turbine blu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61837" y="4131945"/>
            <a:ext cx="1595913" cy="1595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12130" y="1771650"/>
            <a:ext cx="1593057" cy="237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7"/>
          <p:cNvPicPr>
            <a:picLocks noChangeAspect="1" noChangeArrowheads="1"/>
          </p:cNvPicPr>
          <p:nvPr/>
        </p:nvPicPr>
        <p:blipFill>
          <a:blip r:embed="rId7" cstate="print"/>
          <a:srcRect l="17390" r="13043"/>
          <a:stretch>
            <a:fillRect/>
          </a:stretch>
        </p:blipFill>
        <p:spPr bwMode="auto">
          <a:xfrm>
            <a:off x="2171700" y="4156234"/>
            <a:ext cx="109728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Box 12"/>
          <p:cNvSpPr txBox="1">
            <a:spLocks noChangeArrowheads="1"/>
          </p:cNvSpPr>
          <p:nvPr/>
        </p:nvSpPr>
        <p:spPr bwMode="auto">
          <a:xfrm>
            <a:off x="2857500" y="6139143"/>
            <a:ext cx="6286500" cy="57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296" tIns="41148" rIns="82296" bIns="41148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Andrew </a:t>
            </a:r>
            <a:r>
              <a:rPr lang="en-US" sz="1600" dirty="0">
                <a:solidFill>
                  <a:srgbClr val="FFFF00"/>
                </a:solidFill>
              </a:rPr>
              <a:t>Farnsworth, Conservation Science </a:t>
            </a:r>
            <a:r>
              <a:rPr lang="en-US" sz="1600" dirty="0" smtClean="0">
                <a:solidFill>
                  <a:srgbClr val="FFFF00"/>
                </a:solidFill>
              </a:rPr>
              <a:t>Program</a:t>
            </a:r>
            <a:endParaRPr lang="en-US" sz="1600" dirty="0" smtClean="0">
              <a:solidFill>
                <a:srgbClr val="FFFF00"/>
              </a:solidFill>
            </a:endParaRPr>
          </a:p>
          <a:p>
            <a:r>
              <a:rPr lang="en-US" sz="1600" dirty="0" smtClean="0">
                <a:solidFill>
                  <a:srgbClr val="FFFF00"/>
                </a:solidFill>
              </a:rPr>
              <a:t> </a:t>
            </a:r>
            <a:r>
              <a:rPr lang="en-US" sz="1600" dirty="0" smtClean="0">
                <a:solidFill>
                  <a:srgbClr val="FFFF00"/>
                </a:solidFill>
              </a:rPr>
              <a:t>Kenneth V. Rosenberg, </a:t>
            </a:r>
            <a:r>
              <a:rPr lang="en-US" sz="1600" dirty="0">
                <a:solidFill>
                  <a:srgbClr val="FFFF00"/>
                </a:solidFill>
              </a:rPr>
              <a:t>Director</a:t>
            </a:r>
            <a:r>
              <a:rPr lang="en-US" sz="1600" dirty="0" smtClean="0">
                <a:solidFill>
                  <a:srgbClr val="FFFF00"/>
                </a:solidFill>
              </a:rPr>
              <a:t> Conservation Science Program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i="1"/>
              <a:t>Migratory Connections</a:t>
            </a:r>
          </a:p>
        </p:txBody>
      </p:sp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3"/>
          <a:srcRect l="4865" r="10091"/>
          <a:stretch>
            <a:fillRect/>
          </a:stretch>
        </p:blipFill>
        <p:spPr bwMode="auto">
          <a:xfrm>
            <a:off x="4648200" y="1409700"/>
            <a:ext cx="4495800" cy="54483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4"/>
          <a:srcRect l="3247" r="9430"/>
          <a:stretch>
            <a:fillRect/>
          </a:stretch>
        </p:blipFill>
        <p:spPr bwMode="auto">
          <a:xfrm>
            <a:off x="0" y="1371600"/>
            <a:ext cx="4648200" cy="54864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2895600"/>
            <a:ext cx="2820988" cy="38290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685800"/>
            <a:ext cx="3962400" cy="2708275"/>
          </a:xfrm>
          <a:prstGeom prst="rect">
            <a:avLst/>
          </a:prstGeom>
          <a:noFill/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3352800"/>
            <a:ext cx="2239963" cy="33655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38400" y="3581400"/>
            <a:ext cx="3886200" cy="29146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07527" name="Text Box 7"/>
          <p:cNvSpPr txBox="1">
            <a:spLocks noChangeArrowheads="1"/>
          </p:cNvSpPr>
          <p:nvPr/>
        </p:nvSpPr>
        <p:spPr bwMode="auto">
          <a:xfrm>
            <a:off x="2133600" y="152400"/>
            <a:ext cx="40624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i="1">
                <a:effectLst>
                  <a:outerShdw blurRad="38100" dist="38100" dir="2700000" algn="tl">
                    <a:srgbClr val="000000"/>
                  </a:outerShdw>
                </a:effectLst>
              </a:rPr>
              <a:t>Mortality on Migration</a:t>
            </a:r>
            <a:endParaRPr lang="en-US"/>
          </a:p>
        </p:txBody>
      </p:sp>
      <p:pic>
        <p:nvPicPr>
          <p:cNvPr id="107528" name="Picture 8" descr="oil rig_gul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9600" y="838200"/>
            <a:ext cx="1981200" cy="2971800"/>
          </a:xfrm>
          <a:prstGeom prst="rect">
            <a:avLst/>
          </a:prstGeom>
          <a:noFill/>
        </p:spPr>
      </p:pic>
      <p:pic>
        <p:nvPicPr>
          <p:cNvPr id="107529" name="Picture 9" descr="Katrin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29400" y="381000"/>
            <a:ext cx="2066925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Text Box 14"/>
          <p:cNvSpPr txBox="1">
            <a:spLocks noChangeArrowheads="1"/>
          </p:cNvSpPr>
          <p:nvPr/>
        </p:nvSpPr>
        <p:spPr bwMode="auto">
          <a:xfrm>
            <a:off x="3048000" y="914400"/>
            <a:ext cx="3738516" cy="51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296" tIns="41148" rIns="82296" bIns="41148">
            <a:spAutoFit/>
          </a:bodyPr>
          <a:lstStyle/>
          <a:p>
            <a:r>
              <a:rPr lang="en-US" sz="2800" dirty="0">
                <a:latin typeface="Arial" charset="0"/>
                <a:cs typeface="Arial" charset="0"/>
              </a:rPr>
              <a:t>“conventional wisdom”</a:t>
            </a:r>
          </a:p>
        </p:txBody>
      </p:sp>
      <p:sp>
        <p:nvSpPr>
          <p:cNvPr id="1038" name="Text Box 15"/>
          <p:cNvSpPr txBox="1">
            <a:spLocks noChangeArrowheads="1"/>
          </p:cNvSpPr>
          <p:nvPr/>
        </p:nvSpPr>
        <p:spPr bwMode="auto">
          <a:xfrm>
            <a:off x="0" y="1447800"/>
            <a:ext cx="9144001" cy="39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cs typeface="Arial" charset="0"/>
              </a:rPr>
              <a:t>BUT, few data from sites/turbines and used inconsistent methodologies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1790700" y="2772252"/>
            <a:ext cx="685800" cy="29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tx2"/>
                </a:solidFill>
                <a:cs typeface="Arial" charset="0"/>
              </a:rPr>
              <a:t>Wind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304800" y="3035913"/>
            <a:ext cx="2400300" cy="29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tx2"/>
                </a:solidFill>
                <a:cs typeface="Arial" charset="0"/>
              </a:rPr>
              <a:t>Communication Towers</a:t>
            </a: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1402080" y="3344204"/>
            <a:ext cx="1303020" cy="29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tx2"/>
                </a:solidFill>
                <a:cs typeface="Arial" charset="0"/>
              </a:rPr>
              <a:t>Pesticides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1539240" y="3651121"/>
            <a:ext cx="1371600" cy="29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tx2"/>
                </a:solidFill>
                <a:cs typeface="Arial" charset="0"/>
              </a:rPr>
              <a:t>Vehicles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670560" y="4002669"/>
            <a:ext cx="1760220" cy="29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tx2"/>
                </a:solidFill>
                <a:cs typeface="Arial" charset="0"/>
              </a:rPr>
              <a:t>High Tension Lines</a:t>
            </a: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1744980" y="4317598"/>
            <a:ext cx="822960" cy="29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tx2"/>
                </a:solidFill>
                <a:cs typeface="Arial" charset="0"/>
              </a:rPr>
              <a:t>Other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813560" y="4617878"/>
            <a:ext cx="685800" cy="29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tx2"/>
                </a:solidFill>
                <a:cs typeface="Arial" charset="0"/>
              </a:rPr>
              <a:t>Cats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685800" y="4876800"/>
            <a:ext cx="2194560" cy="29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tx2"/>
                </a:solidFill>
                <a:cs typeface="Arial" charset="0"/>
              </a:rPr>
              <a:t>Buildings/Windows</a:t>
            </a:r>
          </a:p>
        </p:txBody>
      </p:sp>
      <p:grpSp>
        <p:nvGrpSpPr>
          <p:cNvPr id="2" name="Group 18"/>
          <p:cNvGrpSpPr/>
          <p:nvPr/>
        </p:nvGrpSpPr>
        <p:grpSpPr>
          <a:xfrm>
            <a:off x="2499360" y="2133600"/>
            <a:ext cx="6290411" cy="4410551"/>
            <a:chOff x="2565400" y="1728788"/>
            <a:chExt cx="5837255" cy="3959225"/>
          </a:xfrm>
        </p:grpSpPr>
        <p:graphicFrame>
          <p:nvGraphicFramePr>
            <p:cNvPr id="1026" name="Object 20"/>
            <p:cNvGraphicFramePr>
              <a:graphicFrameLocks noChangeAspect="1"/>
            </p:cNvGraphicFramePr>
            <p:nvPr/>
          </p:nvGraphicFramePr>
          <p:xfrm>
            <a:off x="2565400" y="1728788"/>
            <a:ext cx="5791200" cy="3959225"/>
          </p:xfrm>
          <a:graphic>
            <a:graphicData uri="http://schemas.openxmlformats.org/presentationml/2006/ole">
              <p:oleObj spid="_x0000_s286722" name="Worksheet" r:id="rId3" imgW="6578600" imgH="4508500" progId="Excel.Sheet.8">
                <p:embed/>
              </p:oleObj>
            </a:graphicData>
          </a:graphic>
        </p:graphicFrame>
        <p:sp>
          <p:nvSpPr>
            <p:cNvPr id="1036" name="Text Box 12"/>
            <p:cNvSpPr txBox="1">
              <a:spLocks noChangeArrowheads="1"/>
            </p:cNvSpPr>
            <p:nvPr/>
          </p:nvSpPr>
          <p:spPr bwMode="auto">
            <a:xfrm>
              <a:off x="6192855" y="1748026"/>
              <a:ext cx="2209800" cy="262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00" b="1" dirty="0">
                  <a:cs typeface="Arial" charset="0"/>
                </a:rPr>
                <a:t>(Erickson et al. 2002)</a:t>
              </a:r>
            </a:p>
          </p:txBody>
        </p:sp>
        <p:sp>
          <p:nvSpPr>
            <p:cNvPr id="1039" name="Text Box 16"/>
            <p:cNvSpPr txBox="1">
              <a:spLocks noChangeArrowheads="1"/>
            </p:cNvSpPr>
            <p:nvPr/>
          </p:nvSpPr>
          <p:spPr bwMode="auto">
            <a:xfrm>
              <a:off x="2995228" y="2240524"/>
              <a:ext cx="842963" cy="428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500" b="1" dirty="0">
                  <a:solidFill>
                    <a:srgbClr val="FF0000"/>
                  </a:solidFill>
                  <a:cs typeface="Arial" charset="0"/>
                </a:rPr>
                <a:t>???</a:t>
              </a:r>
              <a:endParaRPr lang="en-US" b="1" dirty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41" name="Text Box 21"/>
            <p:cNvSpPr txBox="1">
              <a:spLocks noChangeArrowheads="1"/>
            </p:cNvSpPr>
            <p:nvPr/>
          </p:nvSpPr>
          <p:spPr bwMode="auto">
            <a:xfrm>
              <a:off x="2692679" y="2336379"/>
              <a:ext cx="404202" cy="27628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cs typeface="Arial" charset="0"/>
                </a:rPr>
                <a:t>&lt;1</a:t>
              </a:r>
              <a:endParaRPr lang="en-US" b="1" dirty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42" name="Rectangle 5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 anchor="ctr"/>
          <a:lstStyle/>
          <a:p>
            <a:pPr algn="ctr"/>
            <a:r>
              <a:rPr lang="en-US" sz="3600" i="1" dirty="0" smtClean="0">
                <a:solidFill>
                  <a:srgbClr val="FFFF00"/>
                </a:solidFill>
              </a:rPr>
              <a:t>Wind Energy and Bird Conservation</a:t>
            </a:r>
            <a:endParaRPr lang="en-US" sz="3400" b="1" i="1" dirty="0">
              <a:solidFill>
                <a:srgbClr val="FFFF00"/>
              </a:solidFill>
              <a:latin typeface="+mn-lt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3" name="Picture 2"/>
          <p:cNvPicPr>
            <a:picLocks noChangeAspect="1" noChangeArrowheads="1"/>
          </p:cNvPicPr>
          <p:nvPr/>
        </p:nvPicPr>
        <p:blipFill>
          <a:blip r:embed="rId3"/>
          <a:srcRect l="10870" t="30144" r="36232" b="14203"/>
          <a:stretch>
            <a:fillRect/>
          </a:stretch>
        </p:blipFill>
        <p:spPr bwMode="auto">
          <a:xfrm>
            <a:off x="228600" y="228600"/>
            <a:ext cx="662940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8532" name="Picture 2"/>
          <p:cNvPicPr>
            <a:picLocks noChangeAspect="1" noChangeArrowheads="1"/>
          </p:cNvPicPr>
          <p:nvPr/>
        </p:nvPicPr>
        <p:blipFill>
          <a:blip r:embed="rId4"/>
          <a:srcRect l="17249" t="43332" r="42249" b="19354"/>
          <a:stretch>
            <a:fillRect/>
          </a:stretch>
        </p:blipFill>
        <p:spPr bwMode="auto">
          <a:xfrm>
            <a:off x="3352800" y="3481388"/>
            <a:ext cx="533400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41" name="Picture 9" descr="turb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895600"/>
            <a:ext cx="5105400" cy="3829050"/>
          </a:xfrm>
          <a:prstGeom prst="rect">
            <a:avLst/>
          </a:prstGeom>
          <a:noFill/>
        </p:spPr>
      </p:pic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4400" cy="1143000"/>
          </a:xfrm>
          <a:noFill/>
          <a:ln/>
        </p:spPr>
        <p:txBody>
          <a:bodyPr/>
          <a:lstStyle/>
          <a:p>
            <a:r>
              <a:rPr lang="en-US" sz="4000" dirty="0"/>
              <a:t>Wind Energy and Bird Conservation</a:t>
            </a:r>
          </a:p>
        </p:txBody>
      </p:sp>
      <p:pic>
        <p:nvPicPr>
          <p:cNvPr id="223236" name="Picture 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334000" y="1295400"/>
            <a:ext cx="3505200" cy="2676525"/>
          </a:xfrm>
          <a:ln/>
        </p:spPr>
      </p:pic>
      <p:sp>
        <p:nvSpPr>
          <p:cNvPr id="223237" name="Text Box 5"/>
          <p:cNvSpPr txBox="1">
            <a:spLocks noChangeArrowheads="1"/>
          </p:cNvSpPr>
          <p:nvPr/>
        </p:nvSpPr>
        <p:spPr bwMode="auto">
          <a:xfrm>
            <a:off x="1219200" y="5334000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95m</a:t>
            </a:r>
          </a:p>
        </p:txBody>
      </p:sp>
      <p:sp>
        <p:nvSpPr>
          <p:cNvPr id="223238" name="Line 6"/>
          <p:cNvSpPr>
            <a:spLocks noChangeShapeType="1"/>
          </p:cNvSpPr>
          <p:nvPr/>
        </p:nvSpPr>
        <p:spPr bwMode="auto">
          <a:xfrm>
            <a:off x="1828800" y="4343400"/>
            <a:ext cx="0" cy="1905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239" name="Text Box 7"/>
          <p:cNvSpPr txBox="1">
            <a:spLocks noChangeArrowheads="1"/>
          </p:cNvSpPr>
          <p:nvPr/>
        </p:nvSpPr>
        <p:spPr bwMode="auto">
          <a:xfrm>
            <a:off x="457200" y="1676400"/>
            <a:ext cx="47053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2800"/>
              <a:t> Airspace as bird habitat</a:t>
            </a:r>
          </a:p>
          <a:p>
            <a:pPr>
              <a:buFontTx/>
              <a:buChar char="•"/>
            </a:pPr>
            <a:r>
              <a:rPr lang="en-US" sz="2800"/>
              <a:t> Rotor-swept area = 4 acres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57624" y="4191000"/>
            <a:ext cx="3257998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/>
              <a:t>Unknowns</a:t>
            </a:r>
            <a:r>
              <a:rPr lang="en-US" sz="2800" dirty="0" smtClean="0"/>
              <a:t>: </a:t>
            </a:r>
            <a:r>
              <a:rPr lang="en-US" sz="2800" smtClean="0"/>
              <a:t>re birds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000" dirty="0" smtClean="0"/>
              <a:t>3D distribution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000" dirty="0" smtClean="0"/>
              <a:t>Temporal occurrence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000" dirty="0" smtClean="0"/>
              <a:t>Can birds Avoid turbines?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ext Box 2"/>
          <p:cNvSpPr txBox="1">
            <a:spLocks noChangeArrowheads="1"/>
          </p:cNvSpPr>
          <p:nvPr/>
        </p:nvSpPr>
        <p:spPr bwMode="auto">
          <a:xfrm>
            <a:off x="381000" y="228600"/>
            <a:ext cx="8229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400" i="1" dirty="0" smtClean="0">
                <a:solidFill>
                  <a:schemeClr val="tx2"/>
                </a:solidFill>
              </a:rPr>
              <a:t>Off </a:t>
            </a:r>
            <a:r>
              <a:rPr lang="en-US" sz="4400" i="1" dirty="0">
                <a:solidFill>
                  <a:schemeClr val="tx2"/>
                </a:solidFill>
              </a:rPr>
              <a:t>Shore Wind Development</a:t>
            </a:r>
          </a:p>
        </p:txBody>
      </p:sp>
      <p:pic>
        <p:nvPicPr>
          <p:cNvPr id="225283" name="Picture 3" descr="Denmark_Offsho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828800"/>
            <a:ext cx="6114787" cy="4411663"/>
          </a:xfrm>
          <a:prstGeom prst="rect">
            <a:avLst/>
          </a:prstGeom>
          <a:noFill/>
        </p:spPr>
      </p:pic>
      <p:sp>
        <p:nvSpPr>
          <p:cNvPr id="225287" name="Text Box 7"/>
          <p:cNvSpPr txBox="1">
            <a:spLocks noChangeArrowheads="1"/>
          </p:cNvSpPr>
          <p:nvPr/>
        </p:nvSpPr>
        <p:spPr bwMode="auto">
          <a:xfrm>
            <a:off x="2438400" y="5867400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dirty="0" err="1"/>
              <a:t>Middelgrunden</a:t>
            </a:r>
            <a:r>
              <a:rPr lang="en-US" sz="1800" dirty="0"/>
              <a:t>, Denmark</a:t>
            </a:r>
          </a:p>
        </p:txBody>
      </p:sp>
      <p:pic>
        <p:nvPicPr>
          <p:cNvPr id="225289" name="Picture 9" descr="roseate-ter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3581400"/>
            <a:ext cx="3124200" cy="2413000"/>
          </a:xfrm>
          <a:prstGeom prst="rect">
            <a:avLst/>
          </a:prstGeom>
          <a:noFill/>
        </p:spPr>
      </p:pic>
      <p:sp>
        <p:nvSpPr>
          <p:cNvPr id="225290" name="Text Box 10"/>
          <p:cNvSpPr txBox="1">
            <a:spLocks noChangeArrowheads="1"/>
          </p:cNvSpPr>
          <p:nvPr/>
        </p:nvSpPr>
        <p:spPr bwMode="auto">
          <a:xfrm>
            <a:off x="6324600" y="6019800"/>
            <a:ext cx="203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Roseate Tern</a:t>
            </a: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2667000" y="2743200"/>
            <a:ext cx="1384678" cy="1179196"/>
          </a:xfrm>
          <a:prstGeom prst="line">
            <a:avLst/>
          </a:prstGeom>
          <a:noFill/>
          <a:ln w="47625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429000" y="2895600"/>
            <a:ext cx="11888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</a:rPr>
              <a:t>3 </a:t>
            </a:r>
            <a:r>
              <a:rPr lang="en-US" sz="2800" dirty="0" smtClean="0">
                <a:solidFill>
                  <a:srgbClr val="FFFFFF"/>
                </a:solidFill>
              </a:rPr>
              <a:t>km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1143000"/>
          </a:xfrm>
          <a:noFill/>
          <a:ln/>
        </p:spPr>
        <p:txBody>
          <a:bodyPr/>
          <a:lstStyle/>
          <a:p>
            <a:r>
              <a:rPr lang="en-US" sz="4000" dirty="0"/>
              <a:t>Wind Energy and Bird Conservation</a:t>
            </a:r>
          </a:p>
        </p:txBody>
      </p:sp>
      <p:sp>
        <p:nvSpPr>
          <p:cNvPr id="221187" name="Text Box 3"/>
          <p:cNvSpPr txBox="1">
            <a:spLocks noChangeArrowheads="1"/>
          </p:cNvSpPr>
          <p:nvPr/>
        </p:nvSpPr>
        <p:spPr bwMode="auto">
          <a:xfrm>
            <a:off x="685800" y="1422400"/>
            <a:ext cx="7689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Existing and proposed wind farms in US and MX (2008)</a:t>
            </a:r>
          </a:p>
        </p:txBody>
      </p:sp>
      <p:pic>
        <p:nvPicPr>
          <p:cNvPr id="221188" name="Picture 4" descr="US_MEX_WindFarm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133600"/>
            <a:ext cx="5303838" cy="4186238"/>
          </a:xfrm>
          <a:prstGeom prst="rect">
            <a:avLst/>
          </a:prstGeom>
          <a:noFill/>
        </p:spPr>
      </p:pic>
      <p:sp>
        <p:nvSpPr>
          <p:cNvPr id="221189" name="Oval 16"/>
          <p:cNvSpPr>
            <a:spLocks noChangeArrowheads="1"/>
          </p:cNvSpPr>
          <p:nvPr/>
        </p:nvSpPr>
        <p:spPr bwMode="auto">
          <a:xfrm>
            <a:off x="2636838" y="5499100"/>
            <a:ext cx="527050" cy="54451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1190" name="Oval 17"/>
          <p:cNvSpPr>
            <a:spLocks noChangeArrowheads="1"/>
          </p:cNvSpPr>
          <p:nvPr/>
        </p:nvSpPr>
        <p:spPr bwMode="auto">
          <a:xfrm>
            <a:off x="2484438" y="4737100"/>
            <a:ext cx="527050" cy="5461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1191" name="Oval 18"/>
          <p:cNvSpPr>
            <a:spLocks noChangeArrowheads="1"/>
          </p:cNvSpPr>
          <p:nvPr/>
        </p:nvSpPr>
        <p:spPr bwMode="auto">
          <a:xfrm>
            <a:off x="3703638" y="3441700"/>
            <a:ext cx="527050" cy="54451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1192" name="Oval 19"/>
          <p:cNvSpPr>
            <a:spLocks noChangeArrowheads="1"/>
          </p:cNvSpPr>
          <p:nvPr/>
        </p:nvSpPr>
        <p:spPr bwMode="auto">
          <a:xfrm>
            <a:off x="4237038" y="3213100"/>
            <a:ext cx="527050" cy="54451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1193" name="Oval 19"/>
          <p:cNvSpPr>
            <a:spLocks noChangeArrowheads="1"/>
          </p:cNvSpPr>
          <p:nvPr/>
        </p:nvSpPr>
        <p:spPr bwMode="auto">
          <a:xfrm>
            <a:off x="3094038" y="3060700"/>
            <a:ext cx="527050" cy="54451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1194" name="Oval 19"/>
          <p:cNvSpPr>
            <a:spLocks noChangeArrowheads="1"/>
          </p:cNvSpPr>
          <p:nvPr/>
        </p:nvSpPr>
        <p:spPr bwMode="auto">
          <a:xfrm>
            <a:off x="960438" y="3517900"/>
            <a:ext cx="527050" cy="54451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1195" name="Oval 19"/>
          <p:cNvSpPr>
            <a:spLocks noChangeArrowheads="1"/>
          </p:cNvSpPr>
          <p:nvPr/>
        </p:nvSpPr>
        <p:spPr bwMode="auto">
          <a:xfrm>
            <a:off x="3398838" y="5041900"/>
            <a:ext cx="527050" cy="54451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1196" name="Oval 19"/>
          <p:cNvSpPr>
            <a:spLocks noChangeArrowheads="1"/>
          </p:cNvSpPr>
          <p:nvPr/>
        </p:nvSpPr>
        <p:spPr bwMode="auto">
          <a:xfrm>
            <a:off x="2103438" y="3289300"/>
            <a:ext cx="527050" cy="54451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1198" name="Text Box 14"/>
          <p:cNvSpPr txBox="1">
            <a:spLocks noChangeArrowheads="1"/>
          </p:cNvSpPr>
          <p:nvPr/>
        </p:nvSpPr>
        <p:spPr bwMode="auto">
          <a:xfrm>
            <a:off x="6096000" y="2225675"/>
            <a:ext cx="21717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25000"/>
              </a:lnSpc>
              <a:buFontTx/>
              <a:buChar char="•"/>
            </a:pPr>
            <a:r>
              <a:rPr lang="en-US" sz="2000"/>
              <a:t>26,000+ turbines</a:t>
            </a:r>
          </a:p>
          <a:p>
            <a:pPr>
              <a:lnSpc>
                <a:spcPct val="125000"/>
              </a:lnSpc>
              <a:buFontTx/>
              <a:buChar char="•"/>
            </a:pPr>
            <a:r>
              <a:rPr lang="en-US" sz="2000"/>
              <a:t>1.5% of potential</a:t>
            </a:r>
          </a:p>
        </p:txBody>
      </p:sp>
      <p:sp>
        <p:nvSpPr>
          <p:cNvPr id="221200" name="Text Box 16"/>
          <p:cNvSpPr txBox="1">
            <a:spLocks noChangeArrowheads="1"/>
          </p:cNvSpPr>
          <p:nvPr/>
        </p:nvSpPr>
        <p:spPr bwMode="auto">
          <a:xfrm>
            <a:off x="6172200" y="3810000"/>
            <a:ext cx="28352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/>
              <a:t>“Build-out” to reach potential would require 1.7 million turbines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9" grpId="0" animBg="1"/>
      <p:bldP spid="221190" grpId="0" animBg="1"/>
      <p:bldP spid="221191" grpId="0" animBg="1"/>
      <p:bldP spid="221192" grpId="0" animBg="1"/>
      <p:bldP spid="221193" grpId="0" animBg="1"/>
      <p:bldP spid="221194" grpId="0" animBg="1"/>
      <p:bldP spid="221195" grpId="0" animBg="1"/>
      <p:bldP spid="22119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1295400"/>
            <a:ext cx="5181600" cy="3644900"/>
            <a:chOff x="0" y="744"/>
            <a:chExt cx="3264" cy="2368"/>
          </a:xfrm>
        </p:grpSpPr>
        <p:pic>
          <p:nvPicPr>
            <p:cNvPr id="272388" name="Picture 4"/>
            <p:cNvPicPr>
              <a:picLocks noChangeAspect="1" noChangeArrowheads="1"/>
            </p:cNvPicPr>
            <p:nvPr/>
          </p:nvPicPr>
          <p:blipFill>
            <a:blip r:embed="rId3"/>
            <a:srcRect l="21249" t="9000" r="11813" b="17000"/>
            <a:stretch>
              <a:fillRect/>
            </a:stretch>
          </p:blipFill>
          <p:spPr bwMode="auto">
            <a:xfrm>
              <a:off x="0" y="744"/>
              <a:ext cx="3264" cy="2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2389" name="Freeform 5"/>
            <p:cNvSpPr>
              <a:spLocks/>
            </p:cNvSpPr>
            <p:nvPr/>
          </p:nvSpPr>
          <p:spPr bwMode="auto">
            <a:xfrm>
              <a:off x="1576" y="1392"/>
              <a:ext cx="872" cy="1488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8" y="288"/>
                </a:cxn>
                <a:cxn ang="0">
                  <a:pos x="104" y="624"/>
                </a:cxn>
                <a:cxn ang="0">
                  <a:pos x="344" y="912"/>
                </a:cxn>
                <a:cxn ang="0">
                  <a:pos x="440" y="1152"/>
                </a:cxn>
                <a:cxn ang="0">
                  <a:pos x="584" y="1344"/>
                </a:cxn>
                <a:cxn ang="0">
                  <a:pos x="872" y="1488"/>
                </a:cxn>
              </a:cxnLst>
              <a:rect l="0" t="0" r="r" b="b"/>
              <a:pathLst>
                <a:path w="872" h="1488">
                  <a:moveTo>
                    <a:pt x="56" y="0"/>
                  </a:moveTo>
                  <a:cubicBezTo>
                    <a:pt x="28" y="92"/>
                    <a:pt x="0" y="184"/>
                    <a:pt x="8" y="288"/>
                  </a:cubicBezTo>
                  <a:cubicBezTo>
                    <a:pt x="16" y="392"/>
                    <a:pt x="48" y="520"/>
                    <a:pt x="104" y="624"/>
                  </a:cubicBezTo>
                  <a:cubicBezTo>
                    <a:pt x="160" y="728"/>
                    <a:pt x="288" y="824"/>
                    <a:pt x="344" y="912"/>
                  </a:cubicBezTo>
                  <a:cubicBezTo>
                    <a:pt x="400" y="1000"/>
                    <a:pt x="400" y="1080"/>
                    <a:pt x="440" y="1152"/>
                  </a:cubicBezTo>
                  <a:cubicBezTo>
                    <a:pt x="480" y="1224"/>
                    <a:pt x="512" y="1288"/>
                    <a:pt x="584" y="1344"/>
                  </a:cubicBezTo>
                  <a:cubicBezTo>
                    <a:pt x="656" y="1400"/>
                    <a:pt x="764" y="1444"/>
                    <a:pt x="872" y="1488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390" name="Freeform 6"/>
            <p:cNvSpPr>
              <a:spLocks/>
            </p:cNvSpPr>
            <p:nvPr/>
          </p:nvSpPr>
          <p:spPr bwMode="auto">
            <a:xfrm>
              <a:off x="1344" y="1584"/>
              <a:ext cx="864" cy="1200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8" y="48"/>
                </a:cxn>
                <a:cxn ang="0">
                  <a:pos x="48" y="288"/>
                </a:cxn>
                <a:cxn ang="0">
                  <a:pos x="336" y="624"/>
                </a:cxn>
                <a:cxn ang="0">
                  <a:pos x="432" y="864"/>
                </a:cxn>
                <a:cxn ang="0">
                  <a:pos x="624" y="1008"/>
                </a:cxn>
                <a:cxn ang="0">
                  <a:pos x="864" y="1200"/>
                </a:cxn>
              </a:cxnLst>
              <a:rect l="0" t="0" r="r" b="b"/>
              <a:pathLst>
                <a:path w="864" h="1200">
                  <a:moveTo>
                    <a:pt x="48" y="0"/>
                  </a:moveTo>
                  <a:cubicBezTo>
                    <a:pt x="48" y="0"/>
                    <a:pt x="48" y="0"/>
                    <a:pt x="48" y="48"/>
                  </a:cubicBezTo>
                  <a:cubicBezTo>
                    <a:pt x="48" y="96"/>
                    <a:pt x="0" y="192"/>
                    <a:pt x="48" y="288"/>
                  </a:cubicBezTo>
                  <a:cubicBezTo>
                    <a:pt x="96" y="384"/>
                    <a:pt x="272" y="528"/>
                    <a:pt x="336" y="624"/>
                  </a:cubicBezTo>
                  <a:cubicBezTo>
                    <a:pt x="400" y="720"/>
                    <a:pt x="384" y="800"/>
                    <a:pt x="432" y="864"/>
                  </a:cubicBezTo>
                  <a:cubicBezTo>
                    <a:pt x="480" y="928"/>
                    <a:pt x="552" y="952"/>
                    <a:pt x="624" y="1008"/>
                  </a:cubicBezTo>
                  <a:cubicBezTo>
                    <a:pt x="696" y="1064"/>
                    <a:pt x="780" y="1132"/>
                    <a:pt x="864" y="120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391" name="Freeform 7"/>
            <p:cNvSpPr>
              <a:spLocks/>
            </p:cNvSpPr>
            <p:nvPr/>
          </p:nvSpPr>
          <p:spPr bwMode="auto">
            <a:xfrm>
              <a:off x="480" y="1536"/>
              <a:ext cx="1728" cy="12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" y="288"/>
                </a:cxn>
                <a:cxn ang="0">
                  <a:pos x="144" y="624"/>
                </a:cxn>
                <a:cxn ang="0">
                  <a:pos x="480" y="864"/>
                </a:cxn>
                <a:cxn ang="0">
                  <a:pos x="864" y="1104"/>
                </a:cxn>
                <a:cxn ang="0">
                  <a:pos x="1296" y="1200"/>
                </a:cxn>
                <a:cxn ang="0">
                  <a:pos x="1536" y="1152"/>
                </a:cxn>
                <a:cxn ang="0">
                  <a:pos x="1728" y="1248"/>
                </a:cxn>
              </a:cxnLst>
              <a:rect l="0" t="0" r="r" b="b"/>
              <a:pathLst>
                <a:path w="1728" h="1248">
                  <a:moveTo>
                    <a:pt x="0" y="0"/>
                  </a:moveTo>
                  <a:cubicBezTo>
                    <a:pt x="84" y="92"/>
                    <a:pt x="168" y="184"/>
                    <a:pt x="192" y="288"/>
                  </a:cubicBezTo>
                  <a:cubicBezTo>
                    <a:pt x="216" y="392"/>
                    <a:pt x="96" y="528"/>
                    <a:pt x="144" y="624"/>
                  </a:cubicBezTo>
                  <a:cubicBezTo>
                    <a:pt x="192" y="720"/>
                    <a:pt x="360" y="784"/>
                    <a:pt x="480" y="864"/>
                  </a:cubicBezTo>
                  <a:cubicBezTo>
                    <a:pt x="600" y="944"/>
                    <a:pt x="728" y="1048"/>
                    <a:pt x="864" y="1104"/>
                  </a:cubicBezTo>
                  <a:cubicBezTo>
                    <a:pt x="1000" y="1160"/>
                    <a:pt x="1184" y="1192"/>
                    <a:pt x="1296" y="1200"/>
                  </a:cubicBezTo>
                  <a:cubicBezTo>
                    <a:pt x="1408" y="1208"/>
                    <a:pt x="1464" y="1144"/>
                    <a:pt x="1536" y="1152"/>
                  </a:cubicBezTo>
                  <a:cubicBezTo>
                    <a:pt x="1608" y="1160"/>
                    <a:pt x="1668" y="1204"/>
                    <a:pt x="1728" y="1248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2392" name="Line 8"/>
          <p:cNvSpPr>
            <a:spLocks noChangeShapeType="1"/>
          </p:cNvSpPr>
          <p:nvPr/>
        </p:nvSpPr>
        <p:spPr bwMode="auto">
          <a:xfrm>
            <a:off x="2540000" y="2895600"/>
            <a:ext cx="762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2393" name="Line 9"/>
          <p:cNvSpPr>
            <a:spLocks noChangeShapeType="1"/>
          </p:cNvSpPr>
          <p:nvPr/>
        </p:nvSpPr>
        <p:spPr bwMode="auto">
          <a:xfrm>
            <a:off x="2362200" y="3175000"/>
            <a:ext cx="762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2394" name="Line 10"/>
          <p:cNvSpPr>
            <a:spLocks noChangeShapeType="1"/>
          </p:cNvSpPr>
          <p:nvPr/>
        </p:nvSpPr>
        <p:spPr bwMode="auto">
          <a:xfrm>
            <a:off x="1066800" y="3530600"/>
            <a:ext cx="762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2395" name="Line 11"/>
          <p:cNvSpPr>
            <a:spLocks noChangeShapeType="1"/>
          </p:cNvSpPr>
          <p:nvPr/>
        </p:nvSpPr>
        <p:spPr bwMode="auto">
          <a:xfrm>
            <a:off x="1981200" y="4114800"/>
            <a:ext cx="1524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2396" name="Line 12"/>
          <p:cNvSpPr>
            <a:spLocks noChangeShapeType="1"/>
          </p:cNvSpPr>
          <p:nvPr/>
        </p:nvSpPr>
        <p:spPr bwMode="auto">
          <a:xfrm>
            <a:off x="3098800" y="3810000"/>
            <a:ext cx="762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2397" name="Line 13"/>
          <p:cNvSpPr>
            <a:spLocks noChangeShapeType="1"/>
          </p:cNvSpPr>
          <p:nvPr/>
        </p:nvSpPr>
        <p:spPr bwMode="auto">
          <a:xfrm>
            <a:off x="3733800" y="4508500"/>
            <a:ext cx="152400" cy="76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2399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sz="3600"/>
              <a:t>Wind Power and Birds at the Isthmus of Tehauntepec</a:t>
            </a:r>
          </a:p>
        </p:txBody>
      </p:sp>
      <p:pic>
        <p:nvPicPr>
          <p:cNvPr id="272400" name="Picture 16" descr="La Venta II"/>
          <p:cNvPicPr>
            <a:picLocks noChangeAspect="1" noChangeArrowheads="1"/>
          </p:cNvPicPr>
          <p:nvPr/>
        </p:nvPicPr>
        <p:blipFill>
          <a:blip r:embed="rId4"/>
          <a:srcRect t="31024" r="9584" b="19763"/>
          <a:stretch>
            <a:fillRect/>
          </a:stretch>
        </p:blipFill>
        <p:spPr bwMode="auto">
          <a:xfrm>
            <a:off x="0" y="4949825"/>
            <a:ext cx="4648200" cy="1897063"/>
          </a:xfrm>
          <a:prstGeom prst="rect">
            <a:avLst/>
          </a:prstGeom>
          <a:noFill/>
        </p:spPr>
      </p:pic>
      <p:pic>
        <p:nvPicPr>
          <p:cNvPr id="272401" name="Picture 17"/>
          <p:cNvPicPr>
            <a:picLocks noChangeAspect="1" noChangeArrowheads="1"/>
          </p:cNvPicPr>
          <p:nvPr/>
        </p:nvPicPr>
        <p:blipFill>
          <a:blip r:embed="rId5">
            <a:lum bright="12000" contrast="6000"/>
          </a:blip>
          <a:srcRect l="25000" t="13000" r="10001" b="11000"/>
          <a:stretch>
            <a:fillRect/>
          </a:stretch>
        </p:blipFill>
        <p:spPr bwMode="auto">
          <a:xfrm>
            <a:off x="4495800" y="3460750"/>
            <a:ext cx="4648200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8305800" y="3124200"/>
            <a:ext cx="914400" cy="355600"/>
            <a:chOff x="5088" y="1927"/>
            <a:chExt cx="583" cy="224"/>
          </a:xfrm>
        </p:grpSpPr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5088" y="1968"/>
              <a:ext cx="48" cy="144"/>
              <a:chOff x="5088" y="1968"/>
              <a:chExt cx="48" cy="144"/>
            </a:xfrm>
          </p:grpSpPr>
          <p:sp>
            <p:nvSpPr>
              <p:cNvPr id="272404" name="Rectangle 20"/>
              <p:cNvSpPr>
                <a:spLocks noChangeArrowheads="1"/>
              </p:cNvSpPr>
              <p:nvPr/>
            </p:nvSpPr>
            <p:spPr bwMode="auto">
              <a:xfrm>
                <a:off x="5088" y="196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272405" name="Rectangle 21"/>
              <p:cNvSpPr>
                <a:spLocks noChangeArrowheads="1"/>
              </p:cNvSpPr>
              <p:nvPr/>
            </p:nvSpPr>
            <p:spPr bwMode="auto">
              <a:xfrm>
                <a:off x="5088" y="2064"/>
                <a:ext cx="48" cy="4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 sz="18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5109" y="1927"/>
              <a:ext cx="562" cy="224"/>
              <a:chOff x="5109" y="1927"/>
              <a:chExt cx="562" cy="224"/>
            </a:xfrm>
          </p:grpSpPr>
          <p:sp>
            <p:nvSpPr>
              <p:cNvPr id="272407" name="Text Box 23"/>
              <p:cNvSpPr txBox="1">
                <a:spLocks noChangeArrowheads="1"/>
              </p:cNvSpPr>
              <p:nvPr/>
            </p:nvSpPr>
            <p:spPr bwMode="auto">
              <a:xfrm>
                <a:off x="5109" y="1927"/>
                <a:ext cx="562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800">
                    <a:solidFill>
                      <a:schemeClr val="bg1"/>
                    </a:solidFill>
                  </a:rPr>
                  <a:t>MW Production</a:t>
                </a:r>
              </a:p>
            </p:txBody>
          </p:sp>
          <p:sp>
            <p:nvSpPr>
              <p:cNvPr id="272408" name="Text Box 24"/>
              <p:cNvSpPr txBox="1">
                <a:spLocks noChangeArrowheads="1"/>
              </p:cNvSpPr>
              <p:nvPr/>
            </p:nvSpPr>
            <p:spPr bwMode="auto">
              <a:xfrm>
                <a:off x="5110" y="2016"/>
                <a:ext cx="528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800">
                    <a:solidFill>
                      <a:schemeClr val="bg1"/>
                    </a:solidFill>
                  </a:rPr>
                  <a:t># Turbines</a:t>
                </a:r>
              </a:p>
            </p:txBody>
          </p:sp>
        </p:grpSp>
      </p:grpSp>
      <p:sp>
        <p:nvSpPr>
          <p:cNvPr id="272409" name="Text Box 25"/>
          <p:cNvSpPr txBox="1">
            <a:spLocks noChangeArrowheads="1"/>
          </p:cNvSpPr>
          <p:nvPr/>
        </p:nvSpPr>
        <p:spPr bwMode="auto">
          <a:xfrm>
            <a:off x="5029200" y="3581400"/>
            <a:ext cx="411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2,500MW of development by 2012</a:t>
            </a:r>
          </a:p>
        </p:txBody>
      </p:sp>
      <p:sp>
        <p:nvSpPr>
          <p:cNvPr id="272410" name="Freeform 26"/>
          <p:cNvSpPr>
            <a:spLocks/>
          </p:cNvSpPr>
          <p:nvPr/>
        </p:nvSpPr>
        <p:spPr bwMode="auto">
          <a:xfrm>
            <a:off x="4945063" y="4013200"/>
            <a:ext cx="3836987" cy="2720975"/>
          </a:xfrm>
          <a:custGeom>
            <a:avLst/>
            <a:gdLst/>
            <a:ahLst/>
            <a:cxnLst>
              <a:cxn ang="0">
                <a:pos x="1013" y="0"/>
              </a:cxn>
              <a:cxn ang="0">
                <a:pos x="853" y="96"/>
              </a:cxn>
              <a:cxn ang="0">
                <a:pos x="821" y="200"/>
              </a:cxn>
              <a:cxn ang="0">
                <a:pos x="813" y="224"/>
              </a:cxn>
              <a:cxn ang="0">
                <a:pos x="733" y="280"/>
              </a:cxn>
              <a:cxn ang="0">
                <a:pos x="629" y="336"/>
              </a:cxn>
              <a:cxn ang="0">
                <a:pos x="173" y="344"/>
              </a:cxn>
              <a:cxn ang="0">
                <a:pos x="101" y="384"/>
              </a:cxn>
              <a:cxn ang="0">
                <a:pos x="45" y="520"/>
              </a:cxn>
              <a:cxn ang="0">
                <a:pos x="117" y="904"/>
              </a:cxn>
              <a:cxn ang="0">
                <a:pos x="165" y="960"/>
              </a:cxn>
              <a:cxn ang="0">
                <a:pos x="341" y="1072"/>
              </a:cxn>
              <a:cxn ang="0">
                <a:pos x="373" y="1096"/>
              </a:cxn>
              <a:cxn ang="0">
                <a:pos x="437" y="1112"/>
              </a:cxn>
              <a:cxn ang="0">
                <a:pos x="485" y="1192"/>
              </a:cxn>
              <a:cxn ang="0">
                <a:pos x="557" y="1552"/>
              </a:cxn>
              <a:cxn ang="0">
                <a:pos x="613" y="1664"/>
              </a:cxn>
              <a:cxn ang="0">
                <a:pos x="645" y="1712"/>
              </a:cxn>
              <a:cxn ang="0">
                <a:pos x="789" y="1704"/>
              </a:cxn>
              <a:cxn ang="0">
                <a:pos x="837" y="1672"/>
              </a:cxn>
              <a:cxn ang="0">
                <a:pos x="1301" y="1616"/>
              </a:cxn>
              <a:cxn ang="0">
                <a:pos x="1565" y="1576"/>
              </a:cxn>
              <a:cxn ang="0">
                <a:pos x="1845" y="1584"/>
              </a:cxn>
              <a:cxn ang="0">
                <a:pos x="2037" y="1608"/>
              </a:cxn>
              <a:cxn ang="0">
                <a:pos x="2069" y="1616"/>
              </a:cxn>
              <a:cxn ang="0">
                <a:pos x="2285" y="1608"/>
              </a:cxn>
              <a:cxn ang="0">
                <a:pos x="2293" y="1584"/>
              </a:cxn>
              <a:cxn ang="0">
                <a:pos x="2325" y="1560"/>
              </a:cxn>
              <a:cxn ang="0">
                <a:pos x="2397" y="1488"/>
              </a:cxn>
              <a:cxn ang="0">
                <a:pos x="2397" y="1352"/>
              </a:cxn>
              <a:cxn ang="0">
                <a:pos x="2381" y="1176"/>
              </a:cxn>
              <a:cxn ang="0">
                <a:pos x="2221" y="1048"/>
              </a:cxn>
              <a:cxn ang="0">
                <a:pos x="2077" y="1040"/>
              </a:cxn>
              <a:cxn ang="0">
                <a:pos x="1997" y="992"/>
              </a:cxn>
              <a:cxn ang="0">
                <a:pos x="1949" y="976"/>
              </a:cxn>
              <a:cxn ang="0">
                <a:pos x="1853" y="904"/>
              </a:cxn>
              <a:cxn ang="0">
                <a:pos x="1741" y="800"/>
              </a:cxn>
              <a:cxn ang="0">
                <a:pos x="1749" y="736"/>
              </a:cxn>
              <a:cxn ang="0">
                <a:pos x="1765" y="688"/>
              </a:cxn>
              <a:cxn ang="0">
                <a:pos x="1741" y="448"/>
              </a:cxn>
              <a:cxn ang="0">
                <a:pos x="1661" y="344"/>
              </a:cxn>
              <a:cxn ang="0">
                <a:pos x="1533" y="256"/>
              </a:cxn>
              <a:cxn ang="0">
                <a:pos x="1397" y="176"/>
              </a:cxn>
              <a:cxn ang="0">
                <a:pos x="1277" y="104"/>
              </a:cxn>
              <a:cxn ang="0">
                <a:pos x="1181" y="80"/>
              </a:cxn>
              <a:cxn ang="0">
                <a:pos x="1069" y="48"/>
              </a:cxn>
              <a:cxn ang="0">
                <a:pos x="1037" y="40"/>
              </a:cxn>
              <a:cxn ang="0">
                <a:pos x="1013" y="0"/>
              </a:cxn>
            </a:cxnLst>
            <a:rect l="0" t="0" r="r" b="b"/>
            <a:pathLst>
              <a:path w="2417" h="1714">
                <a:moveTo>
                  <a:pt x="1013" y="0"/>
                </a:moveTo>
                <a:cubicBezTo>
                  <a:pt x="944" y="23"/>
                  <a:pt x="896" y="32"/>
                  <a:pt x="853" y="96"/>
                </a:cubicBezTo>
                <a:cubicBezTo>
                  <a:pt x="844" y="131"/>
                  <a:pt x="833" y="165"/>
                  <a:pt x="821" y="200"/>
                </a:cubicBezTo>
                <a:cubicBezTo>
                  <a:pt x="818" y="208"/>
                  <a:pt x="820" y="219"/>
                  <a:pt x="813" y="224"/>
                </a:cubicBezTo>
                <a:cubicBezTo>
                  <a:pt x="786" y="242"/>
                  <a:pt x="760" y="262"/>
                  <a:pt x="733" y="280"/>
                </a:cubicBezTo>
                <a:cubicBezTo>
                  <a:pt x="709" y="315"/>
                  <a:pt x="672" y="335"/>
                  <a:pt x="629" y="336"/>
                </a:cubicBezTo>
                <a:cubicBezTo>
                  <a:pt x="477" y="341"/>
                  <a:pt x="325" y="341"/>
                  <a:pt x="173" y="344"/>
                </a:cubicBezTo>
                <a:cubicBezTo>
                  <a:pt x="147" y="353"/>
                  <a:pt x="101" y="384"/>
                  <a:pt x="101" y="384"/>
                </a:cubicBezTo>
                <a:cubicBezTo>
                  <a:pt x="73" y="427"/>
                  <a:pt x="57" y="471"/>
                  <a:pt x="45" y="520"/>
                </a:cubicBezTo>
                <a:cubicBezTo>
                  <a:pt x="48" y="617"/>
                  <a:pt x="0" y="826"/>
                  <a:pt x="117" y="904"/>
                </a:cubicBezTo>
                <a:cubicBezTo>
                  <a:pt x="127" y="935"/>
                  <a:pt x="133" y="949"/>
                  <a:pt x="165" y="960"/>
                </a:cubicBezTo>
                <a:cubicBezTo>
                  <a:pt x="217" y="1012"/>
                  <a:pt x="271" y="1049"/>
                  <a:pt x="341" y="1072"/>
                </a:cubicBezTo>
                <a:cubicBezTo>
                  <a:pt x="352" y="1080"/>
                  <a:pt x="361" y="1091"/>
                  <a:pt x="373" y="1096"/>
                </a:cubicBezTo>
                <a:cubicBezTo>
                  <a:pt x="393" y="1104"/>
                  <a:pt x="437" y="1112"/>
                  <a:pt x="437" y="1112"/>
                </a:cubicBezTo>
                <a:cubicBezTo>
                  <a:pt x="464" y="1139"/>
                  <a:pt x="465" y="1162"/>
                  <a:pt x="485" y="1192"/>
                </a:cubicBezTo>
                <a:cubicBezTo>
                  <a:pt x="502" y="1313"/>
                  <a:pt x="531" y="1433"/>
                  <a:pt x="557" y="1552"/>
                </a:cubicBezTo>
                <a:cubicBezTo>
                  <a:pt x="569" y="1606"/>
                  <a:pt x="580" y="1622"/>
                  <a:pt x="613" y="1664"/>
                </a:cubicBezTo>
                <a:cubicBezTo>
                  <a:pt x="625" y="1679"/>
                  <a:pt x="645" y="1712"/>
                  <a:pt x="645" y="1712"/>
                </a:cubicBezTo>
                <a:cubicBezTo>
                  <a:pt x="693" y="1709"/>
                  <a:pt x="742" y="1714"/>
                  <a:pt x="789" y="1704"/>
                </a:cubicBezTo>
                <a:cubicBezTo>
                  <a:pt x="808" y="1700"/>
                  <a:pt x="837" y="1672"/>
                  <a:pt x="837" y="1672"/>
                </a:cubicBezTo>
                <a:cubicBezTo>
                  <a:pt x="931" y="1530"/>
                  <a:pt x="1163" y="1708"/>
                  <a:pt x="1301" y="1616"/>
                </a:cubicBezTo>
                <a:cubicBezTo>
                  <a:pt x="1353" y="1537"/>
                  <a:pt x="1490" y="1579"/>
                  <a:pt x="1565" y="1576"/>
                </a:cubicBezTo>
                <a:cubicBezTo>
                  <a:pt x="1628" y="1555"/>
                  <a:pt x="1795" y="1582"/>
                  <a:pt x="1845" y="1584"/>
                </a:cubicBezTo>
                <a:cubicBezTo>
                  <a:pt x="1909" y="1593"/>
                  <a:pt x="1973" y="1601"/>
                  <a:pt x="2037" y="1608"/>
                </a:cubicBezTo>
                <a:cubicBezTo>
                  <a:pt x="2048" y="1611"/>
                  <a:pt x="2058" y="1616"/>
                  <a:pt x="2069" y="1616"/>
                </a:cubicBezTo>
                <a:cubicBezTo>
                  <a:pt x="2141" y="1616"/>
                  <a:pt x="2214" y="1618"/>
                  <a:pt x="2285" y="1608"/>
                </a:cubicBezTo>
                <a:cubicBezTo>
                  <a:pt x="2293" y="1607"/>
                  <a:pt x="2288" y="1590"/>
                  <a:pt x="2293" y="1584"/>
                </a:cubicBezTo>
                <a:cubicBezTo>
                  <a:pt x="2302" y="1574"/>
                  <a:pt x="2316" y="1569"/>
                  <a:pt x="2325" y="1560"/>
                </a:cubicBezTo>
                <a:cubicBezTo>
                  <a:pt x="2351" y="1534"/>
                  <a:pt x="2365" y="1509"/>
                  <a:pt x="2397" y="1488"/>
                </a:cubicBezTo>
                <a:cubicBezTo>
                  <a:pt x="2417" y="1428"/>
                  <a:pt x="2405" y="1475"/>
                  <a:pt x="2397" y="1352"/>
                </a:cubicBezTo>
                <a:cubicBezTo>
                  <a:pt x="2396" y="1331"/>
                  <a:pt x="2399" y="1224"/>
                  <a:pt x="2381" y="1176"/>
                </a:cubicBezTo>
                <a:cubicBezTo>
                  <a:pt x="2357" y="1111"/>
                  <a:pt x="2274" y="1084"/>
                  <a:pt x="2221" y="1048"/>
                </a:cubicBezTo>
                <a:cubicBezTo>
                  <a:pt x="2181" y="1021"/>
                  <a:pt x="2125" y="1043"/>
                  <a:pt x="2077" y="1040"/>
                </a:cubicBezTo>
                <a:cubicBezTo>
                  <a:pt x="2052" y="1015"/>
                  <a:pt x="2030" y="1005"/>
                  <a:pt x="1997" y="992"/>
                </a:cubicBezTo>
                <a:cubicBezTo>
                  <a:pt x="1981" y="986"/>
                  <a:pt x="1949" y="976"/>
                  <a:pt x="1949" y="976"/>
                </a:cubicBezTo>
                <a:cubicBezTo>
                  <a:pt x="1922" y="949"/>
                  <a:pt x="1890" y="916"/>
                  <a:pt x="1853" y="904"/>
                </a:cubicBezTo>
                <a:cubicBezTo>
                  <a:pt x="1814" y="865"/>
                  <a:pt x="1772" y="846"/>
                  <a:pt x="1741" y="800"/>
                </a:cubicBezTo>
                <a:cubicBezTo>
                  <a:pt x="1744" y="779"/>
                  <a:pt x="1744" y="757"/>
                  <a:pt x="1749" y="736"/>
                </a:cubicBezTo>
                <a:cubicBezTo>
                  <a:pt x="1753" y="720"/>
                  <a:pt x="1765" y="688"/>
                  <a:pt x="1765" y="688"/>
                </a:cubicBezTo>
                <a:cubicBezTo>
                  <a:pt x="1762" y="608"/>
                  <a:pt x="1786" y="515"/>
                  <a:pt x="1741" y="448"/>
                </a:cubicBezTo>
                <a:cubicBezTo>
                  <a:pt x="1718" y="414"/>
                  <a:pt x="1691" y="371"/>
                  <a:pt x="1661" y="344"/>
                </a:cubicBezTo>
                <a:cubicBezTo>
                  <a:pt x="1622" y="310"/>
                  <a:pt x="1573" y="289"/>
                  <a:pt x="1533" y="256"/>
                </a:cubicBezTo>
                <a:cubicBezTo>
                  <a:pt x="1492" y="222"/>
                  <a:pt x="1448" y="193"/>
                  <a:pt x="1397" y="176"/>
                </a:cubicBezTo>
                <a:cubicBezTo>
                  <a:pt x="1362" y="150"/>
                  <a:pt x="1319" y="115"/>
                  <a:pt x="1277" y="104"/>
                </a:cubicBezTo>
                <a:cubicBezTo>
                  <a:pt x="1245" y="96"/>
                  <a:pt x="1212" y="90"/>
                  <a:pt x="1181" y="80"/>
                </a:cubicBezTo>
                <a:cubicBezTo>
                  <a:pt x="1112" y="57"/>
                  <a:pt x="1149" y="68"/>
                  <a:pt x="1069" y="48"/>
                </a:cubicBezTo>
                <a:cubicBezTo>
                  <a:pt x="1058" y="45"/>
                  <a:pt x="1037" y="40"/>
                  <a:pt x="1037" y="40"/>
                </a:cubicBezTo>
                <a:cubicBezTo>
                  <a:pt x="1018" y="11"/>
                  <a:pt x="1025" y="25"/>
                  <a:pt x="1013" y="0"/>
                </a:cubicBezTo>
                <a:close/>
              </a:path>
            </a:pathLst>
          </a:custGeom>
          <a:solidFill>
            <a:srgbClr val="FF0000">
              <a:alpha val="35001"/>
            </a:srgbClr>
          </a:solidFill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2411" name="Text Box 27"/>
          <p:cNvSpPr txBox="1">
            <a:spLocks noChangeArrowheads="1"/>
          </p:cNvSpPr>
          <p:nvPr/>
        </p:nvSpPr>
        <p:spPr bwMode="auto">
          <a:xfrm>
            <a:off x="152400" y="5029200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rgbClr val="FFFF00"/>
                </a:solidFill>
              </a:rPr>
              <a:t>La Venta II</a:t>
            </a:r>
          </a:p>
        </p:txBody>
      </p:sp>
      <p:sp>
        <p:nvSpPr>
          <p:cNvPr id="272412" name="Text Box 28"/>
          <p:cNvSpPr txBox="1">
            <a:spLocks noChangeArrowheads="1"/>
          </p:cNvSpPr>
          <p:nvPr/>
        </p:nvSpPr>
        <p:spPr bwMode="auto">
          <a:xfrm>
            <a:off x="1752600" y="14478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Major Migration Routes</a:t>
            </a:r>
          </a:p>
        </p:txBody>
      </p:sp>
      <p:pic>
        <p:nvPicPr>
          <p:cNvPr id="272415" name="Picture 31" descr="hawks+storks-kettle"/>
          <p:cNvPicPr>
            <a:picLocks noChangeAspect="1" noChangeArrowheads="1"/>
          </p:cNvPicPr>
          <p:nvPr/>
        </p:nvPicPr>
        <p:blipFill>
          <a:blip r:embed="rId6"/>
          <a:srcRect t="10001" b="23334"/>
          <a:stretch>
            <a:fillRect/>
          </a:stretch>
        </p:blipFill>
        <p:spPr bwMode="auto">
          <a:xfrm>
            <a:off x="4572000" y="1295400"/>
            <a:ext cx="4572000" cy="2286000"/>
          </a:xfrm>
          <a:prstGeom prst="rect">
            <a:avLst/>
          </a:prstGeom>
          <a:noFill/>
        </p:spPr>
      </p:pic>
      <p:sp>
        <p:nvSpPr>
          <p:cNvPr id="272416" name="Text Box 32"/>
          <p:cNvSpPr txBox="1">
            <a:spLocks noChangeArrowheads="1"/>
          </p:cNvSpPr>
          <p:nvPr/>
        </p:nvSpPr>
        <p:spPr bwMode="auto">
          <a:xfrm>
            <a:off x="5867400" y="1295400"/>
            <a:ext cx="2720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tx2"/>
                </a:solidFill>
              </a:rPr>
              <a:t>River of Raptors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8001000" cy="41148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40000"/>
              </a:spcBef>
              <a:buFontTx/>
              <a:buNone/>
            </a:pPr>
            <a:r>
              <a:rPr lang="en-US" sz="2400" u="sng"/>
              <a:t>What we know:</a:t>
            </a:r>
            <a:endParaRPr lang="en-US" sz="2400"/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sz="2400"/>
              <a:t>Areas with most favorable winds are also often associated with migratory pathways </a:t>
            </a: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sz="2400"/>
              <a:t>Birds and bats do collide with turbines causing mortality, especially during migration</a:t>
            </a: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sz="2400"/>
              <a:t>Population level effects are unknown because of a lack of standardized research</a:t>
            </a: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sz="2400"/>
              <a:t>No mandatory environmental impact guidelines</a:t>
            </a: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sz="2400"/>
              <a:t>Need </a:t>
            </a:r>
            <a:r>
              <a:rPr lang="en-US" sz="2400" i="1"/>
              <a:t>coordinated research</a:t>
            </a:r>
            <a:r>
              <a:rPr lang="en-US" sz="2400"/>
              <a:t> to assess risk and establish guidelines for siting and operation of turbines based on science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610600" cy="1143000"/>
          </a:xfrm>
          <a:noFill/>
          <a:ln/>
        </p:spPr>
        <p:txBody>
          <a:bodyPr/>
          <a:lstStyle/>
          <a:p>
            <a:r>
              <a:rPr lang="en-US" sz="4000"/>
              <a:t>Wind Energy and Bird Conservation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7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763000" cy="1143000"/>
          </a:xfrm>
        </p:spPr>
        <p:txBody>
          <a:bodyPr/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“Assessing Risks to Migratory Wildlife from Wind Energy Development</a:t>
            </a:r>
            <a:endParaRPr lang="en-US" sz="4000" dirty="0"/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81200"/>
            <a:ext cx="7772400" cy="45720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/>
              <a:t>Major Research Priorities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400" dirty="0"/>
              <a:t>Standardize methodology for studying behavior and mortality during pre- and post- </a:t>
            </a:r>
            <a:r>
              <a:rPr lang="en-US" sz="2400" dirty="0" smtClean="0"/>
              <a:t>construction.</a:t>
            </a:r>
            <a:endParaRPr lang="en-US" sz="2400" dirty="0"/>
          </a:p>
          <a:p>
            <a:pPr lvl="1">
              <a:lnSpc>
                <a:spcPct val="9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400" dirty="0"/>
              <a:t>Use current data to focus research on critically important migration and movement corridors. (“Red zones”)</a:t>
            </a:r>
            <a:endParaRPr lang="en-US" sz="2400" dirty="0" smtClean="0"/>
          </a:p>
          <a:p>
            <a:pPr lvl="1">
              <a:lnSpc>
                <a:spcPct val="9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400" dirty="0"/>
              <a:t>P</a:t>
            </a:r>
            <a:r>
              <a:rPr lang="en-US" sz="2400" dirty="0" smtClean="0"/>
              <a:t>redictive risk assessment – </a:t>
            </a:r>
            <a:r>
              <a:rPr lang="en-US" sz="2400" dirty="0"/>
              <a:t>how</a:t>
            </a:r>
            <a:r>
              <a:rPr lang="en-US" sz="2400" dirty="0" smtClean="0"/>
              <a:t> are distributions </a:t>
            </a:r>
            <a:r>
              <a:rPr lang="en-US" sz="2400" dirty="0"/>
              <a:t>of birds </a:t>
            </a:r>
            <a:r>
              <a:rPr lang="en-US" sz="2400" dirty="0" smtClean="0"/>
              <a:t>and </a:t>
            </a:r>
            <a:r>
              <a:rPr lang="en-US" sz="2400" dirty="0"/>
              <a:t>within the rotor-swept </a:t>
            </a:r>
            <a:r>
              <a:rPr lang="en-US" sz="2400" dirty="0" smtClean="0"/>
              <a:t>area </a:t>
            </a:r>
            <a:r>
              <a:rPr lang="en-US" sz="2400" dirty="0"/>
              <a:t>affected by species biology, weather, topography, and </a:t>
            </a:r>
            <a:r>
              <a:rPr lang="en-US" sz="2400" dirty="0" smtClean="0"/>
              <a:t>time?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400" dirty="0"/>
              <a:t>Coordinate data access, analysis, and archiving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i="1">
                <a:effectLst>
                  <a:outerShdw blurRad="38100" dist="38100" dir="2700000" algn="tl">
                    <a:srgbClr val="000000"/>
                  </a:outerShdw>
                </a:effectLst>
              </a:rPr>
              <a:t>Birds as Indicators</a:t>
            </a:r>
            <a:br>
              <a:rPr lang="en-US" i="1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i="1">
                <a:effectLst>
                  <a:outerShdw blurRad="38100" dist="38100" dir="2700000" algn="tl">
                    <a:srgbClr val="000000"/>
                  </a:outerShdw>
                </a:effectLst>
              </a:rPr>
              <a:t>of Environmental Health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4191000" cy="4114800"/>
          </a:xfrm>
        </p:spPr>
        <p:txBody>
          <a:bodyPr/>
          <a:lstStyle/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2400" dirty="0"/>
              <a:t>Abundant and widespread</a:t>
            </a:r>
          </a:p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2400" dirty="0"/>
              <a:t>Integral component of most ecosystems</a:t>
            </a:r>
          </a:p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2400" dirty="0"/>
              <a:t>Sensitive to environmental </a:t>
            </a:r>
            <a:r>
              <a:rPr lang="en-US" sz="2400" dirty="0" smtClean="0"/>
              <a:t>change and degradation</a:t>
            </a:r>
          </a:p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2400" dirty="0"/>
              <a:t>Indicators of human quality of life</a:t>
            </a:r>
          </a:p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2400" dirty="0"/>
              <a:t>Respond quickly to recovery efforts</a:t>
            </a:r>
          </a:p>
        </p:txBody>
      </p:sp>
      <p:pic>
        <p:nvPicPr>
          <p:cNvPr id="19866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286000"/>
            <a:ext cx="4116388" cy="30861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8534400" cy="1143000"/>
          </a:xfrm>
        </p:spPr>
        <p:txBody>
          <a:bodyPr/>
          <a:lstStyle/>
          <a:p>
            <a:r>
              <a:rPr lang="en-US" dirty="0"/>
              <a:t> American Wind Wildlife Institute</a:t>
            </a:r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“Imagine if a similar effort had taken place at the turn of the 20th century with the auto industry and air quality. We’d probably be in a completely different place when it comes to global climate change and energy dependence.” – Kraig Butrum, AWWI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800"/>
              <a:t>Wind energy is fundamentally a good idea</a:t>
            </a:r>
          </a:p>
          <a:p>
            <a:pPr>
              <a:spcBef>
                <a:spcPct val="50000"/>
              </a:spcBef>
            </a:pPr>
            <a:r>
              <a:rPr lang="en-US" sz="2800"/>
              <a:t>We do not know what the research will reveal</a:t>
            </a:r>
          </a:p>
          <a:p>
            <a:pPr>
              <a:spcBef>
                <a:spcPct val="50000"/>
              </a:spcBef>
            </a:pPr>
            <a:r>
              <a:rPr lang="en-US" sz="2800"/>
              <a:t>The hope: incorporate safeguards at front end of design and construction</a:t>
            </a:r>
          </a:p>
          <a:p>
            <a:pPr>
              <a:spcBef>
                <a:spcPct val="50000"/>
              </a:spcBef>
            </a:pPr>
            <a:r>
              <a:rPr lang="en-US" sz="2800"/>
              <a:t>Cornell Lab will play lead role with acoustics and risk-assessment modeling</a:t>
            </a: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1143000"/>
          </a:xfrm>
          <a:noFill/>
          <a:ln/>
        </p:spPr>
        <p:txBody>
          <a:bodyPr/>
          <a:lstStyle/>
          <a:p>
            <a:r>
              <a:rPr lang="en-US" sz="4000"/>
              <a:t>Wind Energy and Bird Conservation</a:t>
            </a:r>
          </a:p>
        </p:txBody>
      </p:sp>
      <p:pic>
        <p:nvPicPr>
          <p:cNvPr id="245764" name="Picture 7"/>
          <p:cNvPicPr>
            <a:picLocks noChangeAspect="1" noChangeArrowheads="1"/>
          </p:cNvPicPr>
          <p:nvPr/>
        </p:nvPicPr>
        <p:blipFill>
          <a:blip r:embed="rId3"/>
          <a:srcRect l="3334" r="10001"/>
          <a:stretch>
            <a:fillRect/>
          </a:stretch>
        </p:blipFill>
        <p:spPr bwMode="auto">
          <a:xfrm>
            <a:off x="6781800" y="4800600"/>
            <a:ext cx="2057400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dirty="0" smtClean="0"/>
              <a:t>Must Compare with Alternatives – “birds/</a:t>
            </a:r>
            <a:r>
              <a:rPr lang="en-US" dirty="0" err="1" smtClean="0"/>
              <a:t>kw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5" name="Picture 4" descr="grsm.jpg                                                       00111E93 Antwren 2                      87E65C3A:"/>
          <p:cNvPicPr>
            <a:picLocks noChangeAspect="1" noChangeArrowheads="1"/>
          </p:cNvPicPr>
          <p:nvPr/>
        </p:nvPicPr>
        <p:blipFill>
          <a:blip r:embed="rId2"/>
          <a:srcRect t="15434"/>
          <a:stretch>
            <a:fillRect/>
          </a:stretch>
        </p:blipFill>
        <p:spPr bwMode="auto">
          <a:xfrm>
            <a:off x="228600" y="1752600"/>
            <a:ext cx="3657600" cy="2087563"/>
          </a:xfrm>
          <a:prstGeom prst="rect">
            <a:avLst/>
          </a:prstGeom>
          <a:noFill/>
        </p:spPr>
      </p:pic>
      <p:pic>
        <p:nvPicPr>
          <p:cNvPr id="6" name="Picture 5" descr="Mt-top-mine2.jpg                                               00111E93 Antwren 2                      87E65C3A: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t="17454"/>
          <a:stretch>
            <a:fillRect/>
          </a:stretch>
        </p:blipFill>
        <p:spPr bwMode="auto">
          <a:xfrm>
            <a:off x="228600" y="4343400"/>
            <a:ext cx="3657600" cy="2265363"/>
          </a:xfrm>
          <a:prstGeom prst="rect">
            <a:avLst/>
          </a:prstGeom>
          <a:noFill/>
        </p:spPr>
      </p:pic>
      <p:pic>
        <p:nvPicPr>
          <p:cNvPr id="7" name="Picture 3" descr="conus_ea_PC1_nadp.eps                                          00024140Habicht                        B758D9B8: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>
                <a:lum contrast="-6000"/>
              </a:blip>
              <a:srcRect l="10109" t="4535" b="4535"/>
              <a:stretch>
                <a:fillRect/>
              </a:stretch>
            </p:blipFill>
          </mc:Choice>
          <mc:Fallback>
            <p:blipFill>
              <a:blip r:embed="rId5">
                <a:lum contrast="-6000"/>
              </a:blip>
              <a:srcRect l="10109" t="4535" b="4535"/>
              <a:stretch>
                <a:fillRect/>
              </a:stretch>
            </p:blipFill>
          </mc:Fallback>
        </mc:AlternateContent>
        <p:spPr bwMode="auto">
          <a:xfrm>
            <a:off x="5331698" y="3733800"/>
            <a:ext cx="3583701" cy="25161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019800" y="6248400"/>
            <a:ext cx="26525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Acid deposition</a:t>
            </a:r>
            <a:endParaRPr lang="en-US" dirty="0"/>
          </a:p>
        </p:txBody>
      </p:sp>
      <p:pic>
        <p:nvPicPr>
          <p:cNvPr id="9" name="Picture 10" descr="Acid rain Figure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5200" y="1905000"/>
            <a:ext cx="3166810" cy="2827338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8600" y="3886200"/>
            <a:ext cx="3352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Mountaintop removal</a:t>
            </a:r>
            <a:endParaRPr lang="en-US" dirty="0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705600" y="1981200"/>
            <a:ext cx="1752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Mercury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10287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296" tIns="41148" rIns="82296" bIns="41148" anchor="ctr"/>
          <a:lstStyle/>
          <a:p>
            <a:pPr algn="ctr">
              <a:defRPr/>
            </a:pPr>
            <a:r>
              <a:rPr lang="en-US" sz="2300" kern="0" dirty="0">
                <a:latin typeface="+mj-lt"/>
                <a:ea typeface="+mj-ea"/>
                <a:cs typeface="+mj-cs"/>
              </a:rPr>
              <a:t>Combining multiple technologies, integrating expertise, and fostering the next generation of </a:t>
            </a:r>
            <a:r>
              <a:rPr lang="en-US" sz="2300" kern="0" dirty="0" smtClean="0">
                <a:latin typeface="+mj-lt"/>
                <a:ea typeface="+mj-ea"/>
                <a:cs typeface="+mj-cs"/>
              </a:rPr>
              <a:t>scientists </a:t>
            </a:r>
            <a:r>
              <a:rPr lang="en-US" sz="2300" kern="0" dirty="0">
                <a:latin typeface="+mj-lt"/>
                <a:ea typeface="+mj-ea"/>
                <a:cs typeface="+mj-cs"/>
              </a:rPr>
              <a:t>&amp; </a:t>
            </a:r>
            <a:r>
              <a:rPr lang="en-US" sz="2300" kern="0" dirty="0" smtClean="0">
                <a:latin typeface="+mj-lt"/>
                <a:ea typeface="+mj-ea"/>
                <a:cs typeface="+mj-cs"/>
              </a:rPr>
              <a:t>leaders </a:t>
            </a:r>
            <a:endParaRPr lang="en-US" sz="36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23557" name="Rectangle 74"/>
          <p:cNvSpPr>
            <a:spLocks noChangeArrowheads="1"/>
          </p:cNvSpPr>
          <p:nvPr/>
        </p:nvSpPr>
        <p:spPr bwMode="auto">
          <a:xfrm>
            <a:off x="388620" y="0"/>
            <a:ext cx="8229600" cy="89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 anchor="ctr"/>
          <a:lstStyle/>
          <a:p>
            <a:pPr algn="ctr"/>
            <a:r>
              <a:rPr lang="en-US" sz="3400" i="1" dirty="0">
                <a:solidFill>
                  <a:srgbClr val="FFFF00"/>
                </a:solidFill>
                <a:ea typeface="ＭＳ Ｐゴシック" pitchFamily="-65" charset="-128"/>
              </a:rPr>
              <a:t>Integrated Basic and Applied Research for Conserving Migrants</a:t>
            </a:r>
          </a:p>
        </p:txBody>
      </p:sp>
      <p:grpSp>
        <p:nvGrpSpPr>
          <p:cNvPr id="2" name="Group 155"/>
          <p:cNvGrpSpPr/>
          <p:nvPr/>
        </p:nvGrpSpPr>
        <p:grpSpPr>
          <a:xfrm>
            <a:off x="320040" y="1920240"/>
            <a:ext cx="8754368" cy="4457700"/>
            <a:chOff x="660400" y="1600200"/>
            <a:chExt cx="9727075" cy="4953000"/>
          </a:xfrm>
        </p:grpSpPr>
        <p:pic>
          <p:nvPicPr>
            <p:cNvPr id="23558" name="Picture 77" descr="IMG_3254"/>
            <p:cNvPicPr>
              <a:picLocks noChangeAspect="1" noChangeArrowheads="1"/>
            </p:cNvPicPr>
            <p:nvPr/>
          </p:nvPicPr>
          <p:blipFill>
            <a:blip r:embed="rId2" cstate="print"/>
            <a:srcRect l="12962" t="39835" r="28206"/>
            <a:stretch>
              <a:fillRect/>
            </a:stretch>
          </p:blipFill>
          <p:spPr bwMode="auto">
            <a:xfrm>
              <a:off x="8051800" y="5032375"/>
              <a:ext cx="1981200" cy="1520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9" name="Picture 78" descr="nexra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31200" y="1625600"/>
              <a:ext cx="1473200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0" name="Picture 79" descr="DSC_0484"/>
            <p:cNvPicPr>
              <a:picLocks noChangeAspect="1" noChangeArrowheads="1"/>
            </p:cNvPicPr>
            <p:nvPr/>
          </p:nvPicPr>
          <p:blipFill>
            <a:blip r:embed="rId4" cstate="print"/>
            <a:srcRect t="4445" r="13287" b="8888"/>
            <a:stretch>
              <a:fillRect/>
            </a:stretch>
          </p:blipFill>
          <p:spPr bwMode="auto">
            <a:xfrm>
              <a:off x="758825" y="1600200"/>
              <a:ext cx="1546225" cy="231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1" name="Picture 81" descr="image0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60400" y="5237163"/>
              <a:ext cx="1812925" cy="1239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2" name="Text Box 83"/>
            <p:cNvSpPr txBox="1">
              <a:spLocks noChangeArrowheads="1"/>
            </p:cNvSpPr>
            <p:nvPr/>
          </p:nvSpPr>
          <p:spPr bwMode="auto">
            <a:xfrm>
              <a:off x="720726" y="4738688"/>
              <a:ext cx="1036777" cy="530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500" dirty="0">
                  <a:solidFill>
                    <a:srgbClr val="FFFFFF"/>
                  </a:solidFill>
                </a:rPr>
                <a:t>eBird</a:t>
              </a:r>
            </a:p>
          </p:txBody>
        </p:sp>
        <p:sp>
          <p:nvSpPr>
            <p:cNvPr id="23563" name="Text Box 84"/>
            <p:cNvSpPr txBox="1">
              <a:spLocks noChangeArrowheads="1"/>
            </p:cNvSpPr>
            <p:nvPr/>
          </p:nvSpPr>
          <p:spPr bwMode="auto">
            <a:xfrm>
              <a:off x="8548688" y="3835400"/>
              <a:ext cx="1175404" cy="530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500" dirty="0">
                  <a:solidFill>
                    <a:srgbClr val="FFFFFF"/>
                  </a:solidFill>
                </a:rPr>
                <a:t>Radar</a:t>
              </a:r>
            </a:p>
          </p:txBody>
        </p:sp>
        <p:sp>
          <p:nvSpPr>
            <p:cNvPr id="23564" name="Text Box 85"/>
            <p:cNvSpPr txBox="1">
              <a:spLocks noChangeArrowheads="1"/>
            </p:cNvSpPr>
            <p:nvPr/>
          </p:nvSpPr>
          <p:spPr bwMode="auto">
            <a:xfrm>
              <a:off x="660400" y="3835400"/>
              <a:ext cx="1729568" cy="530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500" dirty="0">
                  <a:solidFill>
                    <a:srgbClr val="FFFFFF"/>
                  </a:solidFill>
                </a:rPr>
                <a:t>Acoustics</a:t>
              </a:r>
            </a:p>
          </p:txBody>
        </p:sp>
        <p:sp>
          <p:nvSpPr>
            <p:cNvPr id="23565" name="Text Box 86"/>
            <p:cNvSpPr txBox="1">
              <a:spLocks noChangeArrowheads="1"/>
            </p:cNvSpPr>
            <p:nvPr/>
          </p:nvSpPr>
          <p:spPr bwMode="auto">
            <a:xfrm>
              <a:off x="7747000" y="4572000"/>
              <a:ext cx="2640475" cy="530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500" dirty="0">
                  <a:solidFill>
                    <a:srgbClr val="FFFFFF"/>
                  </a:solidFill>
                </a:rPr>
                <a:t>Tags &amp; tracking</a:t>
              </a:r>
            </a:p>
          </p:txBody>
        </p:sp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2565400" y="1981200"/>
              <a:ext cx="5181600" cy="3495675"/>
              <a:chOff x="720" y="1158"/>
              <a:chExt cx="4320" cy="3114"/>
            </a:xfrm>
          </p:grpSpPr>
          <p:pic>
            <p:nvPicPr>
              <p:cNvPr id="23568" name="Picture 3" descr="USA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r="5495" b="9157"/>
              <a:stretch>
                <a:fillRect/>
              </a:stretch>
            </p:blipFill>
            <p:spPr bwMode="auto">
              <a:xfrm>
                <a:off x="720" y="1158"/>
                <a:ext cx="4320" cy="31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" name="Group 6"/>
              <p:cNvGrpSpPr>
                <a:grpSpLocks/>
              </p:cNvGrpSpPr>
              <p:nvPr/>
            </p:nvGrpSpPr>
            <p:grpSpPr bwMode="auto">
              <a:xfrm>
                <a:off x="1920" y="1824"/>
                <a:ext cx="1507" cy="2275"/>
                <a:chOff x="1920" y="1824"/>
                <a:chExt cx="1507" cy="2275"/>
              </a:xfrm>
            </p:grpSpPr>
            <p:sp>
              <p:nvSpPr>
                <p:cNvPr id="23613" name="Oval 5"/>
                <p:cNvSpPr>
                  <a:spLocks noChangeArrowheads="1"/>
                </p:cNvSpPr>
                <p:nvPr/>
              </p:nvSpPr>
              <p:spPr bwMode="auto">
                <a:xfrm>
                  <a:off x="3120" y="2064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14" name="Oval 6"/>
                <p:cNvSpPr>
                  <a:spLocks noChangeArrowheads="1"/>
                </p:cNvSpPr>
                <p:nvPr/>
              </p:nvSpPr>
              <p:spPr bwMode="auto">
                <a:xfrm>
                  <a:off x="2880" y="1872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15" name="Oval 7"/>
                <p:cNvSpPr>
                  <a:spLocks noChangeArrowheads="1"/>
                </p:cNvSpPr>
                <p:nvPr/>
              </p:nvSpPr>
              <p:spPr bwMode="auto">
                <a:xfrm>
                  <a:off x="2592" y="1872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16" name="Oval 8"/>
                <p:cNvSpPr>
                  <a:spLocks noChangeArrowheads="1"/>
                </p:cNvSpPr>
                <p:nvPr/>
              </p:nvSpPr>
              <p:spPr bwMode="auto">
                <a:xfrm>
                  <a:off x="2304" y="1872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17" name="Oval 9"/>
                <p:cNvSpPr>
                  <a:spLocks noChangeArrowheads="1"/>
                </p:cNvSpPr>
                <p:nvPr/>
              </p:nvSpPr>
              <p:spPr bwMode="auto">
                <a:xfrm>
                  <a:off x="2016" y="1824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18" name="Oval 10"/>
                <p:cNvSpPr>
                  <a:spLocks noChangeArrowheads="1"/>
                </p:cNvSpPr>
                <p:nvPr/>
              </p:nvSpPr>
              <p:spPr bwMode="auto">
                <a:xfrm>
                  <a:off x="3312" y="2640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19" name="Oval 11"/>
                <p:cNvSpPr>
                  <a:spLocks noChangeArrowheads="1"/>
                </p:cNvSpPr>
                <p:nvPr/>
              </p:nvSpPr>
              <p:spPr bwMode="auto">
                <a:xfrm>
                  <a:off x="3024" y="2496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20" name="Oval 12"/>
                <p:cNvSpPr>
                  <a:spLocks noChangeArrowheads="1"/>
                </p:cNvSpPr>
                <p:nvPr/>
              </p:nvSpPr>
              <p:spPr bwMode="auto">
                <a:xfrm>
                  <a:off x="2784" y="2304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21" name="Oval 13"/>
                <p:cNvSpPr>
                  <a:spLocks noChangeArrowheads="1"/>
                </p:cNvSpPr>
                <p:nvPr/>
              </p:nvSpPr>
              <p:spPr bwMode="auto">
                <a:xfrm>
                  <a:off x="2496" y="2304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22" name="Oval 14"/>
                <p:cNvSpPr>
                  <a:spLocks noChangeArrowheads="1"/>
                </p:cNvSpPr>
                <p:nvPr/>
              </p:nvSpPr>
              <p:spPr bwMode="auto">
                <a:xfrm>
                  <a:off x="2208" y="2304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23" name="Oval 15"/>
                <p:cNvSpPr>
                  <a:spLocks noChangeArrowheads="1"/>
                </p:cNvSpPr>
                <p:nvPr/>
              </p:nvSpPr>
              <p:spPr bwMode="auto">
                <a:xfrm>
                  <a:off x="1920" y="2256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24" name="Oval 16"/>
                <p:cNvSpPr>
                  <a:spLocks noChangeArrowheads="1"/>
                </p:cNvSpPr>
                <p:nvPr/>
              </p:nvSpPr>
              <p:spPr bwMode="auto">
                <a:xfrm>
                  <a:off x="3168" y="3120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25" name="Oval 17"/>
                <p:cNvSpPr>
                  <a:spLocks noChangeArrowheads="1"/>
                </p:cNvSpPr>
                <p:nvPr/>
              </p:nvSpPr>
              <p:spPr bwMode="auto">
                <a:xfrm>
                  <a:off x="2880" y="2976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26" name="Oval 18"/>
                <p:cNvSpPr>
                  <a:spLocks noChangeArrowheads="1"/>
                </p:cNvSpPr>
                <p:nvPr/>
              </p:nvSpPr>
              <p:spPr bwMode="auto">
                <a:xfrm>
                  <a:off x="2640" y="2784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27" name="Oval 19"/>
                <p:cNvSpPr>
                  <a:spLocks noChangeArrowheads="1"/>
                </p:cNvSpPr>
                <p:nvPr/>
              </p:nvSpPr>
              <p:spPr bwMode="auto">
                <a:xfrm>
                  <a:off x="2352" y="2784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28" name="Oval 20"/>
                <p:cNvSpPr>
                  <a:spLocks noChangeArrowheads="1"/>
                </p:cNvSpPr>
                <p:nvPr/>
              </p:nvSpPr>
              <p:spPr bwMode="auto">
                <a:xfrm>
                  <a:off x="1920" y="2784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29" name="Oval 21"/>
                <p:cNvSpPr>
                  <a:spLocks noChangeArrowheads="1"/>
                </p:cNvSpPr>
                <p:nvPr/>
              </p:nvSpPr>
              <p:spPr bwMode="auto">
                <a:xfrm>
                  <a:off x="3072" y="3552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30" name="Oval 22"/>
                <p:cNvSpPr>
                  <a:spLocks noChangeArrowheads="1"/>
                </p:cNvSpPr>
                <p:nvPr/>
              </p:nvSpPr>
              <p:spPr bwMode="auto">
                <a:xfrm>
                  <a:off x="2784" y="3408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31" name="Oval 23"/>
                <p:cNvSpPr>
                  <a:spLocks noChangeArrowheads="1"/>
                </p:cNvSpPr>
                <p:nvPr/>
              </p:nvSpPr>
              <p:spPr bwMode="auto">
                <a:xfrm>
                  <a:off x="2544" y="3216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32" name="Oval 24"/>
                <p:cNvSpPr>
                  <a:spLocks noChangeArrowheads="1"/>
                </p:cNvSpPr>
                <p:nvPr/>
              </p:nvSpPr>
              <p:spPr bwMode="auto">
                <a:xfrm>
                  <a:off x="2256" y="3216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33" name="Oval 25"/>
                <p:cNvSpPr>
                  <a:spLocks noChangeArrowheads="1"/>
                </p:cNvSpPr>
                <p:nvPr/>
              </p:nvSpPr>
              <p:spPr bwMode="auto">
                <a:xfrm>
                  <a:off x="1968" y="3408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34" name="Oval 26"/>
                <p:cNvSpPr>
                  <a:spLocks noChangeArrowheads="1"/>
                </p:cNvSpPr>
                <p:nvPr/>
              </p:nvSpPr>
              <p:spPr bwMode="auto">
                <a:xfrm>
                  <a:off x="2832" y="3984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35" name="Oval 27"/>
                <p:cNvSpPr>
                  <a:spLocks noChangeArrowheads="1"/>
                </p:cNvSpPr>
                <p:nvPr/>
              </p:nvSpPr>
              <p:spPr bwMode="auto">
                <a:xfrm>
                  <a:off x="2784" y="3696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36" name="Oval 28"/>
                <p:cNvSpPr>
                  <a:spLocks noChangeArrowheads="1"/>
                </p:cNvSpPr>
                <p:nvPr/>
              </p:nvSpPr>
              <p:spPr bwMode="auto">
                <a:xfrm>
                  <a:off x="2496" y="3552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37" name="Oval 29"/>
                <p:cNvSpPr>
                  <a:spLocks noChangeArrowheads="1"/>
                </p:cNvSpPr>
                <p:nvPr/>
              </p:nvSpPr>
              <p:spPr bwMode="auto">
                <a:xfrm>
                  <a:off x="2208" y="3648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38" name="Oval 30"/>
                <p:cNvSpPr>
                  <a:spLocks noChangeArrowheads="1"/>
                </p:cNvSpPr>
                <p:nvPr/>
              </p:nvSpPr>
              <p:spPr bwMode="auto">
                <a:xfrm>
                  <a:off x="2016" y="3072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</p:grpSp>
          <p:grpSp>
            <p:nvGrpSpPr>
              <p:cNvPr id="6" name="Group 31"/>
              <p:cNvGrpSpPr>
                <a:grpSpLocks/>
              </p:cNvGrpSpPr>
              <p:nvPr/>
            </p:nvGrpSpPr>
            <p:grpSpPr bwMode="auto">
              <a:xfrm>
                <a:off x="816" y="1344"/>
                <a:ext cx="1027" cy="2179"/>
                <a:chOff x="816" y="1344"/>
                <a:chExt cx="1027" cy="2179"/>
              </a:xfrm>
            </p:grpSpPr>
            <p:sp>
              <p:nvSpPr>
                <p:cNvPr id="23594" name="Oval 32"/>
                <p:cNvSpPr>
                  <a:spLocks noChangeArrowheads="1"/>
                </p:cNvSpPr>
                <p:nvPr/>
              </p:nvSpPr>
              <p:spPr bwMode="auto">
                <a:xfrm>
                  <a:off x="1728" y="1776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95" name="Oval 33"/>
                <p:cNvSpPr>
                  <a:spLocks noChangeArrowheads="1"/>
                </p:cNvSpPr>
                <p:nvPr/>
              </p:nvSpPr>
              <p:spPr bwMode="auto">
                <a:xfrm>
                  <a:off x="1440" y="1680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96" name="Oval 34"/>
                <p:cNvSpPr>
                  <a:spLocks noChangeArrowheads="1"/>
                </p:cNvSpPr>
                <p:nvPr/>
              </p:nvSpPr>
              <p:spPr bwMode="auto">
                <a:xfrm>
                  <a:off x="1152" y="1584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97" name="Oval 35"/>
                <p:cNvSpPr>
                  <a:spLocks noChangeArrowheads="1"/>
                </p:cNvSpPr>
                <p:nvPr/>
              </p:nvSpPr>
              <p:spPr bwMode="auto">
                <a:xfrm>
                  <a:off x="1632" y="2208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98" name="Oval 36"/>
                <p:cNvSpPr>
                  <a:spLocks noChangeArrowheads="1"/>
                </p:cNvSpPr>
                <p:nvPr/>
              </p:nvSpPr>
              <p:spPr bwMode="auto">
                <a:xfrm>
                  <a:off x="1152" y="2256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99" name="Oval 37"/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00" name="Oval 38"/>
                <p:cNvSpPr>
                  <a:spLocks noChangeArrowheads="1"/>
                </p:cNvSpPr>
                <p:nvPr/>
              </p:nvSpPr>
              <p:spPr bwMode="auto">
                <a:xfrm>
                  <a:off x="1680" y="2640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01" name="Oval 39"/>
                <p:cNvSpPr>
                  <a:spLocks noChangeArrowheads="1"/>
                </p:cNvSpPr>
                <p:nvPr/>
              </p:nvSpPr>
              <p:spPr bwMode="auto">
                <a:xfrm>
                  <a:off x="1344" y="2688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02" name="Oval 40"/>
                <p:cNvSpPr>
                  <a:spLocks noChangeArrowheads="1"/>
                </p:cNvSpPr>
                <p:nvPr/>
              </p:nvSpPr>
              <p:spPr bwMode="auto">
                <a:xfrm>
                  <a:off x="1104" y="2592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03" name="Oval 41"/>
                <p:cNvSpPr>
                  <a:spLocks noChangeArrowheads="1"/>
                </p:cNvSpPr>
                <p:nvPr/>
              </p:nvSpPr>
              <p:spPr bwMode="auto">
                <a:xfrm>
                  <a:off x="816" y="2496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04" name="Oval 42"/>
                <p:cNvSpPr>
                  <a:spLocks noChangeArrowheads="1"/>
                </p:cNvSpPr>
                <p:nvPr/>
              </p:nvSpPr>
              <p:spPr bwMode="auto">
                <a:xfrm>
                  <a:off x="1680" y="3408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05" name="Oval 43"/>
                <p:cNvSpPr>
                  <a:spLocks noChangeArrowheads="1"/>
                </p:cNvSpPr>
                <p:nvPr/>
              </p:nvSpPr>
              <p:spPr bwMode="auto">
                <a:xfrm>
                  <a:off x="1392" y="3264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06" name="Oval 44"/>
                <p:cNvSpPr>
                  <a:spLocks noChangeArrowheads="1"/>
                </p:cNvSpPr>
                <p:nvPr/>
              </p:nvSpPr>
              <p:spPr bwMode="auto">
                <a:xfrm>
                  <a:off x="1200" y="2928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07" name="Oval 45"/>
                <p:cNvSpPr>
                  <a:spLocks noChangeArrowheads="1"/>
                </p:cNvSpPr>
                <p:nvPr/>
              </p:nvSpPr>
              <p:spPr bwMode="auto">
                <a:xfrm>
                  <a:off x="912" y="2832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08" name="Oval 46"/>
                <p:cNvSpPr>
                  <a:spLocks noChangeArrowheads="1"/>
                </p:cNvSpPr>
                <p:nvPr/>
              </p:nvSpPr>
              <p:spPr bwMode="auto">
                <a:xfrm>
                  <a:off x="1008" y="1344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09" name="Oval 47"/>
                <p:cNvSpPr>
                  <a:spLocks noChangeArrowheads="1"/>
                </p:cNvSpPr>
                <p:nvPr/>
              </p:nvSpPr>
              <p:spPr bwMode="auto">
                <a:xfrm>
                  <a:off x="864" y="2160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10" name="Oval 48"/>
                <p:cNvSpPr>
                  <a:spLocks noChangeArrowheads="1"/>
                </p:cNvSpPr>
                <p:nvPr/>
              </p:nvSpPr>
              <p:spPr bwMode="auto">
                <a:xfrm>
                  <a:off x="960" y="1824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11" name="Oval 49"/>
                <p:cNvSpPr>
                  <a:spLocks noChangeArrowheads="1"/>
                </p:cNvSpPr>
                <p:nvPr/>
              </p:nvSpPr>
              <p:spPr bwMode="auto">
                <a:xfrm>
                  <a:off x="1536" y="2976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12" name="Oval 50"/>
                <p:cNvSpPr>
                  <a:spLocks noChangeArrowheads="1"/>
                </p:cNvSpPr>
                <p:nvPr/>
              </p:nvSpPr>
              <p:spPr bwMode="auto">
                <a:xfrm>
                  <a:off x="1728" y="3168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</p:grpSp>
          <p:grpSp>
            <p:nvGrpSpPr>
              <p:cNvPr id="7" name="Group 51"/>
              <p:cNvGrpSpPr>
                <a:grpSpLocks/>
              </p:cNvGrpSpPr>
              <p:nvPr/>
            </p:nvGrpSpPr>
            <p:grpSpPr bwMode="auto">
              <a:xfrm>
                <a:off x="3408" y="1536"/>
                <a:ext cx="1603" cy="2611"/>
                <a:chOff x="3408" y="1536"/>
                <a:chExt cx="1603" cy="2611"/>
              </a:xfrm>
            </p:grpSpPr>
            <p:sp>
              <p:nvSpPr>
                <p:cNvPr id="23572" name="Oval 52"/>
                <p:cNvSpPr>
                  <a:spLocks noChangeArrowheads="1"/>
                </p:cNvSpPr>
                <p:nvPr/>
              </p:nvSpPr>
              <p:spPr bwMode="auto">
                <a:xfrm>
                  <a:off x="4656" y="2064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73" name="Oval 53"/>
                <p:cNvSpPr>
                  <a:spLocks noChangeArrowheads="1"/>
                </p:cNvSpPr>
                <p:nvPr/>
              </p:nvSpPr>
              <p:spPr bwMode="auto">
                <a:xfrm>
                  <a:off x="4368" y="2160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74" name="Oval 54"/>
                <p:cNvSpPr>
                  <a:spLocks noChangeArrowheads="1"/>
                </p:cNvSpPr>
                <p:nvPr/>
              </p:nvSpPr>
              <p:spPr bwMode="auto">
                <a:xfrm>
                  <a:off x="4080" y="2256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75" name="Oval 55"/>
                <p:cNvSpPr>
                  <a:spLocks noChangeArrowheads="1"/>
                </p:cNvSpPr>
                <p:nvPr/>
              </p:nvSpPr>
              <p:spPr bwMode="auto">
                <a:xfrm>
                  <a:off x="3744" y="2256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76" name="Oval 56"/>
                <p:cNvSpPr>
                  <a:spLocks noChangeArrowheads="1"/>
                </p:cNvSpPr>
                <p:nvPr/>
              </p:nvSpPr>
              <p:spPr bwMode="auto">
                <a:xfrm>
                  <a:off x="3408" y="2208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77" name="Oval 57"/>
                <p:cNvSpPr>
                  <a:spLocks noChangeArrowheads="1"/>
                </p:cNvSpPr>
                <p:nvPr/>
              </p:nvSpPr>
              <p:spPr bwMode="auto">
                <a:xfrm>
                  <a:off x="4560" y="2496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78" name="Oval 58"/>
                <p:cNvSpPr>
                  <a:spLocks noChangeArrowheads="1"/>
                </p:cNvSpPr>
                <p:nvPr/>
              </p:nvSpPr>
              <p:spPr bwMode="auto">
                <a:xfrm>
                  <a:off x="4272" y="2592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79" name="Oval 59"/>
                <p:cNvSpPr>
                  <a:spLocks noChangeArrowheads="1"/>
                </p:cNvSpPr>
                <p:nvPr/>
              </p:nvSpPr>
              <p:spPr bwMode="auto">
                <a:xfrm>
                  <a:off x="3984" y="2688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80" name="Oval 60"/>
                <p:cNvSpPr>
                  <a:spLocks noChangeArrowheads="1"/>
                </p:cNvSpPr>
                <p:nvPr/>
              </p:nvSpPr>
              <p:spPr bwMode="auto">
                <a:xfrm>
                  <a:off x="3648" y="2688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81" name="Oval 61"/>
                <p:cNvSpPr>
                  <a:spLocks noChangeArrowheads="1"/>
                </p:cNvSpPr>
                <p:nvPr/>
              </p:nvSpPr>
              <p:spPr bwMode="auto">
                <a:xfrm>
                  <a:off x="4416" y="2928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82" name="Oval 62"/>
                <p:cNvSpPr>
                  <a:spLocks noChangeArrowheads="1"/>
                </p:cNvSpPr>
                <p:nvPr/>
              </p:nvSpPr>
              <p:spPr bwMode="auto">
                <a:xfrm>
                  <a:off x="4128" y="3072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83" name="Oval 63"/>
                <p:cNvSpPr>
                  <a:spLocks noChangeArrowheads="1"/>
                </p:cNvSpPr>
                <p:nvPr/>
              </p:nvSpPr>
              <p:spPr bwMode="auto">
                <a:xfrm>
                  <a:off x="3840" y="3168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84" name="Oval 64"/>
                <p:cNvSpPr>
                  <a:spLocks noChangeArrowheads="1"/>
                </p:cNvSpPr>
                <p:nvPr/>
              </p:nvSpPr>
              <p:spPr bwMode="auto">
                <a:xfrm>
                  <a:off x="3504" y="3168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85" name="Oval 65"/>
                <p:cNvSpPr>
                  <a:spLocks noChangeArrowheads="1"/>
                </p:cNvSpPr>
                <p:nvPr/>
              </p:nvSpPr>
              <p:spPr bwMode="auto">
                <a:xfrm>
                  <a:off x="4320" y="3408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86" name="Oval 66"/>
                <p:cNvSpPr>
                  <a:spLocks noChangeArrowheads="1"/>
                </p:cNvSpPr>
                <p:nvPr/>
              </p:nvSpPr>
              <p:spPr bwMode="auto">
                <a:xfrm>
                  <a:off x="4032" y="3504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87" name="Oval 67"/>
                <p:cNvSpPr>
                  <a:spLocks noChangeArrowheads="1"/>
                </p:cNvSpPr>
                <p:nvPr/>
              </p:nvSpPr>
              <p:spPr bwMode="auto">
                <a:xfrm>
                  <a:off x="3744" y="3600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88" name="Oval 68"/>
                <p:cNvSpPr>
                  <a:spLocks noChangeArrowheads="1"/>
                </p:cNvSpPr>
                <p:nvPr/>
              </p:nvSpPr>
              <p:spPr bwMode="auto">
                <a:xfrm>
                  <a:off x="3408" y="3600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89" name="Oval 69"/>
                <p:cNvSpPr>
                  <a:spLocks noChangeArrowheads="1"/>
                </p:cNvSpPr>
                <p:nvPr/>
              </p:nvSpPr>
              <p:spPr bwMode="auto">
                <a:xfrm>
                  <a:off x="4368" y="3744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90" name="Oval 70"/>
                <p:cNvSpPr>
                  <a:spLocks noChangeArrowheads="1"/>
                </p:cNvSpPr>
                <p:nvPr/>
              </p:nvSpPr>
              <p:spPr bwMode="auto">
                <a:xfrm>
                  <a:off x="4464" y="4032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91" name="Oval 71"/>
                <p:cNvSpPr>
                  <a:spLocks noChangeArrowheads="1"/>
                </p:cNvSpPr>
                <p:nvPr/>
              </p:nvSpPr>
              <p:spPr bwMode="auto">
                <a:xfrm>
                  <a:off x="4800" y="1824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92" name="Oval 72"/>
                <p:cNvSpPr>
                  <a:spLocks noChangeArrowheads="1"/>
                </p:cNvSpPr>
                <p:nvPr/>
              </p:nvSpPr>
              <p:spPr bwMode="auto">
                <a:xfrm>
                  <a:off x="4896" y="1536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93" name="Oval 73"/>
                <p:cNvSpPr>
                  <a:spLocks noChangeArrowheads="1"/>
                </p:cNvSpPr>
                <p:nvPr/>
              </p:nvSpPr>
              <p:spPr bwMode="auto">
                <a:xfrm>
                  <a:off x="4464" y="1872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</p:grpSp>
        </p:grpSp>
      </p:grpSp>
      <p:pic>
        <p:nvPicPr>
          <p:cNvPr id="157" name="Picture 4" descr="CL_logo_stack_RGB_inv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6080" y="5554981"/>
            <a:ext cx="3086100" cy="116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"/>
            <a:ext cx="5181600" cy="3977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3822342"/>
            <a:ext cx="5549900" cy="280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2600" y="304800"/>
            <a:ext cx="3392021" cy="23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990600"/>
            <a:ext cx="4084638" cy="5632450"/>
          </a:xfrm>
          <a:prstGeom prst="rect">
            <a:avLst/>
          </a:prstGeom>
          <a:noFill/>
        </p:spPr>
      </p:pic>
      <p:pic>
        <p:nvPicPr>
          <p:cNvPr id="202755" name="Picture 3" descr="PIF Color logo w trans backgrou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0350" y="1120775"/>
            <a:ext cx="1752600" cy="1752600"/>
          </a:xfrm>
          <a:prstGeom prst="rect">
            <a:avLst/>
          </a:prstGeom>
          <a:noFill/>
        </p:spPr>
      </p:pic>
      <p:sp>
        <p:nvSpPr>
          <p:cNvPr id="202756" name="Text Box 4"/>
          <p:cNvSpPr txBox="1">
            <a:spLocks noChangeArrowheads="1"/>
          </p:cNvSpPr>
          <p:nvPr/>
        </p:nvSpPr>
        <p:spPr bwMode="auto">
          <a:xfrm>
            <a:off x="365125" y="3265488"/>
            <a:ext cx="3965575" cy="24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ct val="50000"/>
              </a:spcAft>
              <a:buFontTx/>
              <a:buChar char="•"/>
            </a:pPr>
            <a:r>
              <a:rPr lang="en-US" sz="2800"/>
              <a:t>Keeping common birds 	common</a:t>
            </a:r>
            <a:r>
              <a:rPr lang="en-US" sz="2800">
                <a:solidFill>
                  <a:srgbClr val="FFFFFF"/>
                </a:solidFill>
              </a:rPr>
              <a:t> </a:t>
            </a:r>
          </a:p>
          <a:p>
            <a:pPr>
              <a:spcAft>
                <a:spcPct val="50000"/>
              </a:spcAft>
              <a:buFontTx/>
              <a:buChar char="•"/>
            </a:pPr>
            <a:r>
              <a:rPr lang="en-US" sz="2800">
                <a:solidFill>
                  <a:srgbClr val="FFFFFF"/>
                </a:solidFill>
              </a:rPr>
              <a:t>Helping species at risk</a:t>
            </a:r>
          </a:p>
          <a:p>
            <a:pPr>
              <a:spcAft>
                <a:spcPct val="50000"/>
              </a:spcAft>
              <a:buFontTx/>
              <a:buChar char="•"/>
            </a:pPr>
            <a:r>
              <a:rPr lang="en-US" sz="2800">
                <a:solidFill>
                  <a:srgbClr val="FFFFFF"/>
                </a:solidFill>
              </a:rPr>
              <a:t>Voluntary partnerships</a:t>
            </a:r>
          </a:p>
        </p:txBody>
      </p:sp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838200" y="6172200"/>
            <a:ext cx="3105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www.PartnersInFlight.org/</a:t>
            </a:r>
          </a:p>
        </p:txBody>
      </p:sp>
      <p:sp>
        <p:nvSpPr>
          <p:cNvPr id="202758" name="Text Box 6"/>
          <p:cNvSpPr txBox="1">
            <a:spLocks noChangeArrowheads="1"/>
          </p:cNvSpPr>
          <p:nvPr/>
        </p:nvSpPr>
        <p:spPr bwMode="auto">
          <a:xfrm>
            <a:off x="304800" y="228600"/>
            <a:ext cx="44100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Partners in Flight</a:t>
            </a:r>
            <a:endParaRPr lang="en-US" sz="28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304800" y="457200"/>
            <a:ext cx="3167063" cy="51816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4">
            <a:lum bright="-6000" contrast="6000"/>
          </a:blip>
          <a:srcRect/>
          <a:stretch>
            <a:fillRect/>
          </a:stretch>
        </p:blipFill>
        <p:spPr bwMode="auto">
          <a:xfrm>
            <a:off x="4038600" y="3505200"/>
            <a:ext cx="4697413" cy="3130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3581400" y="762000"/>
            <a:ext cx="54102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2400"/>
              <a:t> </a:t>
            </a:r>
            <a:r>
              <a:rPr lang="en-US" sz="2400" i="1"/>
              <a:t>Proactive -- conserve birds before 	they become endangered or 	threatened</a:t>
            </a:r>
          </a:p>
          <a:p>
            <a:pPr>
              <a:buFontTx/>
              <a:buChar char="•"/>
            </a:pPr>
            <a:endParaRPr lang="en-US" sz="2400" i="1"/>
          </a:p>
          <a:p>
            <a:pPr>
              <a:buFontTx/>
              <a:buChar char="•"/>
            </a:pPr>
            <a:endParaRPr lang="en-US" sz="2400" i="1"/>
          </a:p>
          <a:p>
            <a:pPr>
              <a:buFontTx/>
              <a:buChar char="•"/>
            </a:pPr>
            <a:r>
              <a:rPr lang="en-US" sz="2400" i="1"/>
              <a:t> Non-adverserial partnerships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i="1"/>
              <a:t>Species Conservation Assessment:  six measures of vulnerability (1-5)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514600"/>
            <a:ext cx="5600700" cy="4114800"/>
          </a:xfrm>
        </p:spPr>
        <p:txBody>
          <a:bodyPr/>
          <a:lstStyle/>
          <a:p>
            <a:r>
              <a:rPr lang="en-US" sz="2800"/>
              <a:t>Population Size (PS)</a:t>
            </a:r>
          </a:p>
          <a:p>
            <a:r>
              <a:rPr lang="en-US" sz="2800"/>
              <a:t>Breeding Distribution (BD)</a:t>
            </a:r>
          </a:p>
          <a:p>
            <a:r>
              <a:rPr lang="en-US" sz="2800"/>
              <a:t>Non-breeding Distribution (ND)</a:t>
            </a:r>
          </a:p>
          <a:p>
            <a:r>
              <a:rPr lang="en-US" sz="2800"/>
              <a:t>Threats Breeding (TB)</a:t>
            </a:r>
          </a:p>
          <a:p>
            <a:r>
              <a:rPr lang="en-US" sz="2800"/>
              <a:t>Threats Non-breeding (TN)</a:t>
            </a:r>
          </a:p>
          <a:p>
            <a:r>
              <a:rPr lang="en-US" sz="2800"/>
              <a:t>Population Trend (PT)</a:t>
            </a:r>
            <a:endParaRPr lang="en-US" sz="2400"/>
          </a:p>
        </p:txBody>
      </p:sp>
      <p:pic>
        <p:nvPicPr>
          <p:cNvPr id="9523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2514600"/>
            <a:ext cx="2943225" cy="36464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95239" name="Text Box 7"/>
          <p:cNvSpPr txBox="1">
            <a:spLocks noChangeArrowheads="1"/>
          </p:cNvSpPr>
          <p:nvPr/>
        </p:nvSpPr>
        <p:spPr bwMode="auto">
          <a:xfrm>
            <a:off x="1219200" y="60960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PIF species assessment database:</a:t>
            </a:r>
            <a:r>
              <a:rPr lang="en-US" sz="2400">
                <a:solidFill>
                  <a:schemeClr val="tx1"/>
                </a:solidFill>
              </a:rPr>
              <a:t> </a:t>
            </a:r>
            <a:r>
              <a:rPr lang="en-US" sz="1500">
                <a:solidFill>
                  <a:schemeClr val="accent2"/>
                </a:solidFill>
                <a:latin typeface="Lucida Grande" charset="0"/>
              </a:rPr>
              <a:t>http://www.rmbo.org/pif/pifdb.html</a:t>
            </a:r>
            <a:endParaRPr lang="en-US" sz="1300">
              <a:solidFill>
                <a:srgbClr val="000000"/>
              </a:solidFill>
              <a:latin typeface="Lucida Grande" charset="0"/>
            </a:endParaRPr>
          </a:p>
        </p:txBody>
      </p:sp>
      <p:pic>
        <p:nvPicPr>
          <p:cNvPr id="95240" name="Picture 8"/>
          <p:cNvPicPr>
            <a:picLocks noChangeAspect="1" noChangeArrowheads="1"/>
          </p:cNvPicPr>
          <p:nvPr/>
        </p:nvPicPr>
        <p:blipFill>
          <a:blip r:embed="rId4"/>
          <a:srcRect l="12755" r="14969"/>
          <a:stretch>
            <a:fillRect/>
          </a:stretch>
        </p:blipFill>
        <p:spPr bwMode="auto">
          <a:xfrm>
            <a:off x="152400" y="5715000"/>
            <a:ext cx="993775" cy="1003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i="1"/>
              <a:t>Distribution of Vulnerability</a:t>
            </a:r>
          </a:p>
        </p:txBody>
      </p:sp>
      <p:pic>
        <p:nvPicPr>
          <p:cNvPr id="48131" name="Picture 3" descr="fig 4 tb avg breed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713" y="3932238"/>
            <a:ext cx="3937000" cy="2786062"/>
          </a:xfrm>
          <a:prstGeom prst="rect">
            <a:avLst/>
          </a:prstGeom>
          <a:noFill/>
        </p:spPr>
      </p:pic>
      <p:pic>
        <p:nvPicPr>
          <p:cNvPr id="48132" name="Picture 4" descr="fig 6a pt all avg breed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3924300"/>
            <a:ext cx="3948113" cy="2794000"/>
          </a:xfrm>
          <a:prstGeom prst="rect">
            <a:avLst/>
          </a:prstGeom>
          <a:noFill/>
        </p:spPr>
      </p:pic>
      <p:pic>
        <p:nvPicPr>
          <p:cNvPr id="48133" name="Picture 5" descr="fig 7 ps avg breedi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713" y="1016000"/>
            <a:ext cx="3937000" cy="2786063"/>
          </a:xfrm>
          <a:prstGeom prst="rect">
            <a:avLst/>
          </a:prstGeom>
          <a:noFill/>
        </p:spPr>
      </p:pic>
      <p:pic>
        <p:nvPicPr>
          <p:cNvPr id="48134" name="Picture 6" descr="fig 2 bd avg breedi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1016000"/>
            <a:ext cx="3948113" cy="279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953000" cy="3963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20070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2965450"/>
            <a:ext cx="4876800" cy="3892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200708" name="Picture 4"/>
          <p:cNvPicPr>
            <a:picLocks noChangeAspect="1" noChangeArrowheads="1"/>
          </p:cNvPicPr>
          <p:nvPr/>
        </p:nvPicPr>
        <p:blipFill>
          <a:blip r:embed="rId6"/>
          <a:srcRect l="14635" r="4878" b="10243"/>
          <a:stretch>
            <a:fillRect/>
          </a:stretch>
        </p:blipFill>
        <p:spPr bwMode="auto">
          <a:xfrm>
            <a:off x="5334000" y="228600"/>
            <a:ext cx="3429000" cy="25606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0709" name="Text Box 5"/>
          <p:cNvSpPr txBox="1">
            <a:spLocks noChangeArrowheads="1"/>
          </p:cNvSpPr>
          <p:nvPr/>
        </p:nvSpPr>
        <p:spPr bwMode="auto">
          <a:xfrm>
            <a:off x="4953000" y="3657600"/>
            <a:ext cx="1250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rgbClr val="1B19AE"/>
                </a:solidFill>
              </a:rPr>
              <a:t>-13%</a:t>
            </a:r>
          </a:p>
        </p:txBody>
      </p:sp>
      <p:graphicFrame>
        <p:nvGraphicFramePr>
          <p:cNvPr id="200710" name="Object 6"/>
          <p:cNvGraphicFramePr>
            <a:graphicFrameLocks noChangeAspect="1"/>
          </p:cNvGraphicFramePr>
          <p:nvPr/>
        </p:nvGraphicFramePr>
        <p:xfrm>
          <a:off x="152400" y="4191000"/>
          <a:ext cx="3962400" cy="2430463"/>
        </p:xfrm>
        <a:graphic>
          <a:graphicData uri="http://schemas.openxmlformats.org/presentationml/2006/ole">
            <p:oleObj spid="_x0000_s313346" name="Worksheet" r:id="rId7" imgW="7327392" imgH="4090416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Oval 2"/>
          <p:cNvSpPr>
            <a:spLocks noChangeArrowheads="1"/>
          </p:cNvSpPr>
          <p:nvPr/>
        </p:nvSpPr>
        <p:spPr bwMode="auto">
          <a:xfrm>
            <a:off x="2135188" y="1447800"/>
            <a:ext cx="4622800" cy="4622800"/>
          </a:xfrm>
          <a:prstGeom prst="ellipse">
            <a:avLst/>
          </a:prstGeom>
          <a:noFill/>
          <a:ln w="76200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4125913" y="1489075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Jan</a:t>
            </a:r>
          </a:p>
        </p:txBody>
      </p:sp>
      <p:sp>
        <p:nvSpPr>
          <p:cNvPr id="141316" name="Rectangle 4"/>
          <p:cNvSpPr>
            <a:spLocks noChangeArrowheads="1"/>
          </p:cNvSpPr>
          <p:nvPr/>
        </p:nvSpPr>
        <p:spPr bwMode="auto">
          <a:xfrm>
            <a:off x="5268913" y="1838325"/>
            <a:ext cx="70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Feb</a:t>
            </a:r>
          </a:p>
        </p:txBody>
      </p:sp>
      <p:sp>
        <p:nvSpPr>
          <p:cNvPr id="141317" name="Rectangle 5"/>
          <p:cNvSpPr>
            <a:spLocks noChangeArrowheads="1"/>
          </p:cNvSpPr>
          <p:nvPr/>
        </p:nvSpPr>
        <p:spPr bwMode="auto">
          <a:xfrm>
            <a:off x="5799138" y="2524125"/>
            <a:ext cx="70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Mar</a:t>
            </a:r>
          </a:p>
        </p:txBody>
      </p:sp>
      <p:sp>
        <p:nvSpPr>
          <p:cNvPr id="141318" name="Rectangle 6"/>
          <p:cNvSpPr>
            <a:spLocks noChangeArrowheads="1"/>
          </p:cNvSpPr>
          <p:nvPr/>
        </p:nvSpPr>
        <p:spPr bwMode="auto">
          <a:xfrm>
            <a:off x="6043613" y="3352800"/>
            <a:ext cx="658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Apr</a:t>
            </a:r>
          </a:p>
        </p:txBody>
      </p:sp>
      <p:sp>
        <p:nvSpPr>
          <p:cNvPr id="141319" name="Rectangle 7"/>
          <p:cNvSpPr>
            <a:spLocks noChangeArrowheads="1"/>
          </p:cNvSpPr>
          <p:nvPr/>
        </p:nvSpPr>
        <p:spPr bwMode="auto">
          <a:xfrm>
            <a:off x="5826125" y="4352925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May</a:t>
            </a:r>
          </a:p>
        </p:txBody>
      </p:sp>
      <p:sp>
        <p:nvSpPr>
          <p:cNvPr id="141320" name="Rectangle 8"/>
          <p:cNvSpPr>
            <a:spLocks noChangeArrowheads="1"/>
          </p:cNvSpPr>
          <p:nvPr/>
        </p:nvSpPr>
        <p:spPr bwMode="auto">
          <a:xfrm>
            <a:off x="5116513" y="5343525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Jun</a:t>
            </a:r>
          </a:p>
        </p:txBody>
      </p:sp>
      <p:sp>
        <p:nvSpPr>
          <p:cNvPr id="141321" name="Rectangle 9"/>
          <p:cNvSpPr>
            <a:spLocks noChangeArrowheads="1"/>
          </p:cNvSpPr>
          <p:nvPr/>
        </p:nvSpPr>
        <p:spPr bwMode="auto">
          <a:xfrm>
            <a:off x="4202113" y="5568950"/>
            <a:ext cx="573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Jul</a:t>
            </a:r>
          </a:p>
        </p:txBody>
      </p:sp>
      <p:sp>
        <p:nvSpPr>
          <p:cNvPr id="141322" name="Rectangle 10"/>
          <p:cNvSpPr>
            <a:spLocks noChangeArrowheads="1"/>
          </p:cNvSpPr>
          <p:nvPr/>
        </p:nvSpPr>
        <p:spPr bwMode="auto">
          <a:xfrm>
            <a:off x="3059113" y="5343525"/>
            <a:ext cx="727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Aug</a:t>
            </a:r>
          </a:p>
        </p:txBody>
      </p:sp>
      <p:sp>
        <p:nvSpPr>
          <p:cNvPr id="141323" name="Rectangle 11"/>
          <p:cNvSpPr>
            <a:spLocks noChangeArrowheads="1"/>
          </p:cNvSpPr>
          <p:nvPr/>
        </p:nvSpPr>
        <p:spPr bwMode="auto">
          <a:xfrm>
            <a:off x="2320925" y="4419600"/>
            <a:ext cx="727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Sep</a:t>
            </a:r>
          </a:p>
        </p:txBody>
      </p:sp>
      <p:sp>
        <p:nvSpPr>
          <p:cNvPr id="141324" name="Rectangle 12"/>
          <p:cNvSpPr>
            <a:spLocks noChangeArrowheads="1"/>
          </p:cNvSpPr>
          <p:nvPr/>
        </p:nvSpPr>
        <p:spPr bwMode="auto">
          <a:xfrm>
            <a:off x="2111375" y="3438525"/>
            <a:ext cx="658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Oct</a:t>
            </a:r>
          </a:p>
        </p:txBody>
      </p:sp>
      <p:sp>
        <p:nvSpPr>
          <p:cNvPr id="141325" name="Rectangle 13"/>
          <p:cNvSpPr>
            <a:spLocks noChangeArrowheads="1"/>
          </p:cNvSpPr>
          <p:nvPr/>
        </p:nvSpPr>
        <p:spPr bwMode="auto">
          <a:xfrm>
            <a:off x="2349500" y="2524125"/>
            <a:ext cx="725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Nov</a:t>
            </a:r>
          </a:p>
        </p:txBody>
      </p:sp>
      <p:sp>
        <p:nvSpPr>
          <p:cNvPr id="141326" name="Rectangle 14"/>
          <p:cNvSpPr>
            <a:spLocks noChangeArrowheads="1"/>
          </p:cNvSpPr>
          <p:nvPr/>
        </p:nvSpPr>
        <p:spPr bwMode="auto">
          <a:xfrm>
            <a:off x="3035300" y="1870075"/>
            <a:ext cx="725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Dec</a:t>
            </a:r>
          </a:p>
        </p:txBody>
      </p:sp>
      <p:sp>
        <p:nvSpPr>
          <p:cNvPr id="141327" name="Arc 15"/>
          <p:cNvSpPr>
            <a:spLocks/>
          </p:cNvSpPr>
          <p:nvPr/>
        </p:nvSpPr>
        <p:spPr bwMode="auto">
          <a:xfrm rot="10573308">
            <a:off x="4540250" y="3608388"/>
            <a:ext cx="2160588" cy="2362200"/>
          </a:xfrm>
          <a:custGeom>
            <a:avLst/>
            <a:gdLst>
              <a:gd name="G0" fmla="+- 19847 0 0"/>
              <a:gd name="G1" fmla="+- 21600 0 0"/>
              <a:gd name="G2" fmla="+- 21600 0 0"/>
              <a:gd name="T0" fmla="*/ 0 w 19847"/>
              <a:gd name="T1" fmla="*/ 13076 h 21600"/>
              <a:gd name="T2" fmla="*/ 19832 w 19847"/>
              <a:gd name="T3" fmla="*/ 0 h 21600"/>
              <a:gd name="T4" fmla="*/ 19847 w 19847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847" h="21600" fill="none" extrusionOk="0">
                <a:moveTo>
                  <a:pt x="0" y="13076"/>
                </a:moveTo>
                <a:cubicBezTo>
                  <a:pt x="3405" y="5147"/>
                  <a:pt x="11202" y="5"/>
                  <a:pt x="19832" y="0"/>
                </a:cubicBezTo>
              </a:path>
              <a:path w="19847" h="21600" stroke="0" extrusionOk="0">
                <a:moveTo>
                  <a:pt x="0" y="13076"/>
                </a:moveTo>
                <a:cubicBezTo>
                  <a:pt x="3405" y="5147"/>
                  <a:pt x="11202" y="5"/>
                  <a:pt x="19832" y="0"/>
                </a:cubicBezTo>
                <a:lnTo>
                  <a:pt x="19847" y="21600"/>
                </a:lnTo>
                <a:close/>
              </a:path>
            </a:pathLst>
          </a:custGeom>
          <a:noFill/>
          <a:ln w="101600" cap="rnd">
            <a:solidFill>
              <a:srgbClr val="0066FF"/>
            </a:solidFill>
            <a:round/>
            <a:headEnd type="stealth" w="med" len="lg"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328" name="Rectangle 16"/>
          <p:cNvSpPr>
            <a:spLocks noChangeArrowheads="1"/>
          </p:cNvSpPr>
          <p:nvPr/>
        </p:nvSpPr>
        <p:spPr bwMode="auto">
          <a:xfrm>
            <a:off x="6400800" y="5105400"/>
            <a:ext cx="194627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A8BFFF"/>
                </a:solidFill>
              </a:rPr>
              <a:t>Breeding:</a:t>
            </a:r>
          </a:p>
          <a:p>
            <a:pPr algn="ctr"/>
            <a:r>
              <a:rPr lang="en-US" sz="3200" dirty="0">
                <a:solidFill>
                  <a:srgbClr val="A8BFFF"/>
                </a:solidFill>
              </a:rPr>
              <a:t>Fecundity</a:t>
            </a:r>
          </a:p>
          <a:p>
            <a:pPr algn="ctr"/>
            <a:r>
              <a:rPr lang="en-US" sz="3200" dirty="0">
                <a:solidFill>
                  <a:srgbClr val="A8BFFF"/>
                </a:solidFill>
              </a:rPr>
              <a:t>Survival </a:t>
            </a:r>
          </a:p>
        </p:txBody>
      </p:sp>
      <p:sp>
        <p:nvSpPr>
          <p:cNvPr id="141329" name="Rectangle 17"/>
          <p:cNvSpPr>
            <a:spLocks noChangeArrowheads="1"/>
          </p:cNvSpPr>
          <p:nvPr/>
        </p:nvSpPr>
        <p:spPr bwMode="auto">
          <a:xfrm>
            <a:off x="7037388" y="2479675"/>
            <a:ext cx="19685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rgbClr val="FFA3F2"/>
                </a:solidFill>
              </a:rPr>
              <a:t>Migration:</a:t>
            </a:r>
          </a:p>
          <a:p>
            <a:pPr algn="ctr"/>
            <a:r>
              <a:rPr lang="en-US" sz="2800">
                <a:solidFill>
                  <a:srgbClr val="FFA3F2"/>
                </a:solidFill>
              </a:rPr>
              <a:t>Survival</a:t>
            </a:r>
          </a:p>
          <a:p>
            <a:pPr algn="ctr"/>
            <a:r>
              <a:rPr lang="en-US" sz="2800">
                <a:solidFill>
                  <a:srgbClr val="FFA3F2"/>
                </a:solidFill>
              </a:rPr>
              <a:t>Fitness</a:t>
            </a:r>
          </a:p>
        </p:txBody>
      </p:sp>
      <p:sp>
        <p:nvSpPr>
          <p:cNvPr id="141330" name="Rectangle 18"/>
          <p:cNvSpPr>
            <a:spLocks noChangeArrowheads="1"/>
          </p:cNvSpPr>
          <p:nvPr/>
        </p:nvSpPr>
        <p:spPr bwMode="auto">
          <a:xfrm>
            <a:off x="381000" y="4648200"/>
            <a:ext cx="18557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A3F2"/>
                </a:solidFill>
              </a:rPr>
              <a:t>Migration</a:t>
            </a:r>
          </a:p>
        </p:txBody>
      </p:sp>
      <p:sp>
        <p:nvSpPr>
          <p:cNvPr id="141331" name="Line 19"/>
          <p:cNvSpPr>
            <a:spLocks noChangeShapeType="1"/>
          </p:cNvSpPr>
          <p:nvPr/>
        </p:nvSpPr>
        <p:spPr bwMode="auto">
          <a:xfrm>
            <a:off x="6427788" y="2540000"/>
            <a:ext cx="152400" cy="22860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332" name="Rectangle 20"/>
          <p:cNvSpPr>
            <a:spLocks noChangeArrowheads="1"/>
          </p:cNvSpPr>
          <p:nvPr/>
        </p:nvSpPr>
        <p:spPr bwMode="auto">
          <a:xfrm>
            <a:off x="762000" y="1143000"/>
            <a:ext cx="1630363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E4004C"/>
                </a:solidFill>
              </a:rPr>
              <a:t>Winter:</a:t>
            </a:r>
          </a:p>
          <a:p>
            <a:pPr algn="ctr"/>
            <a:r>
              <a:rPr lang="en-US" sz="3200" dirty="0">
                <a:solidFill>
                  <a:srgbClr val="E4004C"/>
                </a:solidFill>
              </a:rPr>
              <a:t>Survival</a:t>
            </a:r>
          </a:p>
          <a:p>
            <a:pPr algn="ctr"/>
            <a:r>
              <a:rPr lang="en-US" sz="3200" dirty="0">
                <a:solidFill>
                  <a:srgbClr val="E4004C"/>
                </a:solidFill>
              </a:rPr>
              <a:t>Fitness</a:t>
            </a:r>
          </a:p>
        </p:txBody>
      </p:sp>
      <p:sp>
        <p:nvSpPr>
          <p:cNvPr id="141333" name="Freeform 21"/>
          <p:cNvSpPr>
            <a:spLocks/>
          </p:cNvSpPr>
          <p:nvPr/>
        </p:nvSpPr>
        <p:spPr bwMode="auto">
          <a:xfrm>
            <a:off x="6503988" y="2708275"/>
            <a:ext cx="241300" cy="1828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6" y="240"/>
              </a:cxn>
              <a:cxn ang="0">
                <a:pos x="144" y="480"/>
              </a:cxn>
              <a:cxn ang="0">
                <a:pos x="144" y="672"/>
              </a:cxn>
              <a:cxn ang="0">
                <a:pos x="144" y="864"/>
              </a:cxn>
              <a:cxn ang="0">
                <a:pos x="96" y="1056"/>
              </a:cxn>
              <a:cxn ang="0">
                <a:pos x="48" y="1152"/>
              </a:cxn>
            </a:cxnLst>
            <a:rect l="0" t="0" r="r" b="b"/>
            <a:pathLst>
              <a:path w="152" h="1152">
                <a:moveTo>
                  <a:pt x="0" y="0"/>
                </a:moveTo>
                <a:cubicBezTo>
                  <a:pt x="36" y="80"/>
                  <a:pt x="72" y="160"/>
                  <a:pt x="96" y="240"/>
                </a:cubicBezTo>
                <a:cubicBezTo>
                  <a:pt x="120" y="320"/>
                  <a:pt x="136" y="408"/>
                  <a:pt x="144" y="480"/>
                </a:cubicBezTo>
                <a:cubicBezTo>
                  <a:pt x="152" y="552"/>
                  <a:pt x="144" y="608"/>
                  <a:pt x="144" y="672"/>
                </a:cubicBezTo>
                <a:cubicBezTo>
                  <a:pt x="144" y="736"/>
                  <a:pt x="152" y="800"/>
                  <a:pt x="144" y="864"/>
                </a:cubicBezTo>
                <a:cubicBezTo>
                  <a:pt x="136" y="928"/>
                  <a:pt x="112" y="1008"/>
                  <a:pt x="96" y="1056"/>
                </a:cubicBezTo>
                <a:cubicBezTo>
                  <a:pt x="80" y="1104"/>
                  <a:pt x="64" y="1128"/>
                  <a:pt x="48" y="1152"/>
                </a:cubicBezTo>
              </a:path>
            </a:pathLst>
          </a:custGeom>
          <a:noFill/>
          <a:ln w="104775">
            <a:solidFill>
              <a:srgbClr val="FA10FA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334" name="Freeform 22"/>
          <p:cNvSpPr>
            <a:spLocks/>
          </p:cNvSpPr>
          <p:nvPr/>
        </p:nvSpPr>
        <p:spPr bwMode="auto">
          <a:xfrm>
            <a:off x="2312988" y="4613275"/>
            <a:ext cx="2286000" cy="1460500"/>
          </a:xfrm>
          <a:custGeom>
            <a:avLst/>
            <a:gdLst/>
            <a:ahLst/>
            <a:cxnLst>
              <a:cxn ang="0">
                <a:pos x="1440" y="912"/>
              </a:cxn>
              <a:cxn ang="0">
                <a:pos x="1296" y="912"/>
              </a:cxn>
              <a:cxn ang="0">
                <a:pos x="1200" y="912"/>
              </a:cxn>
              <a:cxn ang="0">
                <a:pos x="960" y="864"/>
              </a:cxn>
              <a:cxn ang="0">
                <a:pos x="816" y="816"/>
              </a:cxn>
              <a:cxn ang="0">
                <a:pos x="672" y="768"/>
              </a:cxn>
              <a:cxn ang="0">
                <a:pos x="480" y="624"/>
              </a:cxn>
              <a:cxn ang="0">
                <a:pos x="192" y="336"/>
              </a:cxn>
              <a:cxn ang="0">
                <a:pos x="0" y="0"/>
              </a:cxn>
            </a:cxnLst>
            <a:rect l="0" t="0" r="r" b="b"/>
            <a:pathLst>
              <a:path w="1440" h="920">
                <a:moveTo>
                  <a:pt x="1440" y="912"/>
                </a:moveTo>
                <a:cubicBezTo>
                  <a:pt x="1388" y="912"/>
                  <a:pt x="1336" y="912"/>
                  <a:pt x="1296" y="912"/>
                </a:cubicBezTo>
                <a:cubicBezTo>
                  <a:pt x="1256" y="912"/>
                  <a:pt x="1256" y="920"/>
                  <a:pt x="1200" y="912"/>
                </a:cubicBezTo>
                <a:cubicBezTo>
                  <a:pt x="1144" y="904"/>
                  <a:pt x="1024" y="880"/>
                  <a:pt x="960" y="864"/>
                </a:cubicBezTo>
                <a:cubicBezTo>
                  <a:pt x="896" y="848"/>
                  <a:pt x="864" y="832"/>
                  <a:pt x="816" y="816"/>
                </a:cubicBezTo>
                <a:cubicBezTo>
                  <a:pt x="768" y="800"/>
                  <a:pt x="728" y="800"/>
                  <a:pt x="672" y="768"/>
                </a:cubicBezTo>
                <a:cubicBezTo>
                  <a:pt x="616" y="736"/>
                  <a:pt x="560" y="696"/>
                  <a:pt x="480" y="624"/>
                </a:cubicBezTo>
                <a:cubicBezTo>
                  <a:pt x="400" y="552"/>
                  <a:pt x="272" y="440"/>
                  <a:pt x="192" y="336"/>
                </a:cubicBezTo>
                <a:cubicBezTo>
                  <a:pt x="112" y="232"/>
                  <a:pt x="32" y="56"/>
                  <a:pt x="0" y="0"/>
                </a:cubicBezTo>
              </a:path>
            </a:pathLst>
          </a:custGeom>
          <a:noFill/>
          <a:ln w="88900">
            <a:solidFill>
              <a:srgbClr val="FA10FA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335" name="Line 23"/>
          <p:cNvSpPr>
            <a:spLocks noChangeShapeType="1"/>
          </p:cNvSpPr>
          <p:nvPr/>
        </p:nvSpPr>
        <p:spPr bwMode="auto">
          <a:xfrm>
            <a:off x="2236788" y="4460875"/>
            <a:ext cx="76200" cy="228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lg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336" name="Rectangle 24"/>
          <p:cNvSpPr>
            <a:spLocks noChangeArrowheads="1"/>
          </p:cNvSpPr>
          <p:nvPr/>
        </p:nvSpPr>
        <p:spPr bwMode="auto">
          <a:xfrm>
            <a:off x="533400" y="381000"/>
            <a:ext cx="838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100" i="1" dirty="0" smtClean="0"/>
              <a:t>Full </a:t>
            </a:r>
            <a:r>
              <a:rPr lang="en-US" sz="4100" i="1" dirty="0"/>
              <a:t>Life-cycle Stewardship</a:t>
            </a:r>
          </a:p>
        </p:txBody>
      </p:sp>
      <p:pic>
        <p:nvPicPr>
          <p:cNvPr id="141341" name="Picture 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2438400"/>
            <a:ext cx="1938338" cy="28956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152054"/>
      </a:dk2>
      <a:lt2>
        <a:srgbClr val="FFFF00"/>
      </a:lt2>
      <a:accent1>
        <a:srgbClr val="FF9900"/>
      </a:accent1>
      <a:accent2>
        <a:srgbClr val="00FFFF"/>
      </a:accent2>
      <a:accent3>
        <a:srgbClr val="AAABB3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Antbird II:Applications:Microsoft Office 98:Templates:Blank Presentation</Template>
  <TotalTime>10400</TotalTime>
  <Words>779</Words>
  <Application>Microsoft Macintosh PowerPoint</Application>
  <PresentationFormat>On-screen Show (4:3)</PresentationFormat>
  <Paragraphs>144</Paragraphs>
  <Slides>23</Slides>
  <Notes>19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Blank Presentation</vt:lpstr>
      <vt:lpstr>Worksheet</vt:lpstr>
      <vt:lpstr>Slide 1</vt:lpstr>
      <vt:lpstr>Birds as Indicators of Environmental Health</vt:lpstr>
      <vt:lpstr>Slide 3</vt:lpstr>
      <vt:lpstr>Slide 4</vt:lpstr>
      <vt:lpstr>Slide 5</vt:lpstr>
      <vt:lpstr>Species Conservation Assessment:  six measures of vulnerability (1-5)</vt:lpstr>
      <vt:lpstr>Distribution of Vulnerability</vt:lpstr>
      <vt:lpstr>Slide 8</vt:lpstr>
      <vt:lpstr>Slide 9</vt:lpstr>
      <vt:lpstr>Migratory Connections</vt:lpstr>
      <vt:lpstr>Slide 11</vt:lpstr>
      <vt:lpstr>Slide 12</vt:lpstr>
      <vt:lpstr>Slide 13</vt:lpstr>
      <vt:lpstr>Wind Energy and Bird Conservation</vt:lpstr>
      <vt:lpstr>Slide 15</vt:lpstr>
      <vt:lpstr>Wind Energy and Bird Conservation</vt:lpstr>
      <vt:lpstr>Wind Power and Birds at the Isthmus of Tehauntepec</vt:lpstr>
      <vt:lpstr>Wind Energy and Bird Conservation</vt:lpstr>
      <vt:lpstr>“Assessing Risks to Migratory Wildlife from Wind Energy Development</vt:lpstr>
      <vt:lpstr> American Wind Wildlife Institute</vt:lpstr>
      <vt:lpstr>Wind Energy and Bird Conservation</vt:lpstr>
      <vt:lpstr>Must Compare with Alternatives – “birds/kw”</vt:lpstr>
      <vt:lpstr>Slide 23</vt:lpstr>
    </vt:vector>
  </TitlesOfParts>
  <Company>Cornell Lab of Ornithology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2,000+ sites surveyed, rangewide</dc:title>
  <dc:creator>Kenneth V. Rosenberg</dc:creator>
  <cp:lastModifiedBy>Ken Rosenberg</cp:lastModifiedBy>
  <cp:revision>252</cp:revision>
  <cp:lastPrinted>2007-06-01T02:29:17Z</cp:lastPrinted>
  <dcterms:created xsi:type="dcterms:W3CDTF">2010-02-19T16:24:15Z</dcterms:created>
  <dcterms:modified xsi:type="dcterms:W3CDTF">2010-02-19T16:34:37Z</dcterms:modified>
</cp:coreProperties>
</file>