
<file path=[Content_Types].xml><?xml version="1.0" encoding="utf-8"?>
<Types xmlns="http://schemas.openxmlformats.org/package/2006/content-types"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7.xml" ContentType="application/vnd.openxmlformats-officedocument.presentationml.slide+xml"/>
  <Override PartName="/ppt/slides/slide20.xml" ContentType="application/vnd.openxmlformats-officedocument.presentationml.slide+xml"/>
  <Default Extension="bin" ContentType="application/vnd.openxmlformats-officedocument.presentationml.printerSettings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Default Extension="vml" ContentType="application/vnd.openxmlformats-officedocument.vmlDrawing"/>
  <Override PartName="/ppt/media/audio1.bin" ContentType="audio/unknown"/>
  <Override PartName="/ppt/presentation.xml" ContentType="application/vnd.openxmlformats-officedocument.presentationml.presentation.main+xml"/>
  <Default Extension="png" ContentType="image/png"/>
  <Default Extension="pict" ContentType="image/pict"/>
  <Override PartName="/ppt/notesMasters/notesMaster1.xml" ContentType="application/vnd.openxmlformats-officedocument.presentationml.notesMaster+xml"/>
  <Default Extension="gif" ContentType="image/gif"/>
  <Override PartName="/docProps/core.xml" ContentType="application/vnd.openxmlformats-package.core-properties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8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slides/slide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Default Extension="xml" ContentType="application/xml"/>
  <Default Extension="jpeg" ContentType="image/jpeg"/>
  <Default Extension="rels" ContentType="application/vnd.openxmlformats-package.relationships+xml"/>
  <Override PartName="/ppt/media/audio2.bin" ContentType="audio/unknown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9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2"/>
  </p:notesMasterIdLst>
  <p:sldIdLst>
    <p:sldId id="380" r:id="rId2"/>
    <p:sldId id="379" r:id="rId3"/>
    <p:sldId id="349" r:id="rId4"/>
    <p:sldId id="394" r:id="rId5"/>
    <p:sldId id="395" r:id="rId6"/>
    <p:sldId id="384" r:id="rId7"/>
    <p:sldId id="385" r:id="rId8"/>
    <p:sldId id="388" r:id="rId9"/>
    <p:sldId id="391" r:id="rId10"/>
    <p:sldId id="318" r:id="rId11"/>
    <p:sldId id="319" r:id="rId12"/>
    <p:sldId id="352" r:id="rId13"/>
    <p:sldId id="396" r:id="rId14"/>
    <p:sldId id="320" r:id="rId15"/>
    <p:sldId id="376" r:id="rId16"/>
    <p:sldId id="392" r:id="rId17"/>
    <p:sldId id="393" r:id="rId18"/>
    <p:sldId id="335" r:id="rId19"/>
    <p:sldId id="336" r:id="rId20"/>
    <p:sldId id="386" r:id="rId21"/>
  </p:sldIdLst>
  <p:sldSz cx="10160000" cy="7620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28297" autoAdjust="0"/>
    <p:restoredTop sz="90929"/>
  </p:normalViewPr>
  <p:slideViewPr>
    <p:cSldViewPr>
      <p:cViewPr>
        <p:scale>
          <a:sx n="100" d="100"/>
          <a:sy n="100" d="100"/>
        </p:scale>
        <p:origin x="-192" y="-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-2704" y="-11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8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2D7CAB9-A55C-4BA5-B2C6-EF6D2EAEF7FC}" type="datetimeFigureOut">
              <a:rPr lang="en-US"/>
              <a:pPr>
                <a:defRPr/>
              </a:pPr>
              <a:t>2/19/10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8F5EFB9-82A7-4411-8557-1F35335F3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EE67F3A-CB87-1B47-9009-B0087CE99B6B}" type="slidenum">
              <a:rPr lang="en-US" sz="1200"/>
              <a:pPr algn="r"/>
              <a:t>1</a:t>
            </a:fld>
            <a:endParaRPr lang="en-US" sz="1200"/>
          </a:p>
        </p:txBody>
      </p:sp>
      <p:sp>
        <p:nvSpPr>
          <p:cNvPr id="256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/>
            <a:endParaRPr lang="en-US" sz="800">
              <a:solidFill>
                <a:srgbClr val="FFCC00"/>
              </a:solidFill>
              <a:latin typeface="Arial" pitchFamily="-112" charset="0"/>
              <a:ea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F5EFB9-82A7-4411-8557-1F35335F383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228600" indent="-228600"/>
            <a:r>
              <a:rPr lang="en-US">
                <a:latin typeface="Arial" pitchFamily="25" charset="0"/>
                <a:ea typeface="ＭＳ Ｐゴシック" pitchFamily="25" charset="-128"/>
              </a:rPr>
              <a:t>Now it’s possible to use much more objective method to quantify syllabic similarity, basically over-laying two sound spectrograms to see how well they match (in this case, perfect).</a:t>
            </a:r>
          </a:p>
          <a:p>
            <a:pPr marL="228600" indent="-228600"/>
            <a:r>
              <a:rPr lang="en-US">
                <a:latin typeface="Arial" pitchFamily="25" charset="0"/>
                <a:ea typeface="ＭＳ Ｐゴシック" pitchFamily="25" charset="-128"/>
              </a:rPr>
              <a:t>I used a program, written by Kathy Cortopassi in the Bioacoustic Research program, designed to cross-correlate and then ordinate sounds.</a:t>
            </a:r>
          </a:p>
          <a:p>
            <a:pPr marL="228600" indent="-228600"/>
            <a:r>
              <a:rPr lang="en-US">
                <a:latin typeface="Arial" pitchFamily="25" charset="0"/>
                <a:ea typeface="ＭＳ Ｐゴシック" pitchFamily="25" charset="-128"/>
              </a:rPr>
              <a:t>The idea here is to determine how similar are a pair of sounds, do this for a large number of sounds, then summarize the variation in similarity using a statistical method to reduce and to ordinate a large number of sounds.</a:t>
            </a:r>
          </a:p>
          <a:p>
            <a:pPr marL="228600" indent="-228600"/>
            <a:r>
              <a:rPr lang="en-US">
                <a:latin typeface="Arial" pitchFamily="25" charset="0"/>
                <a:ea typeface="ＭＳ Ｐゴシック" pitchFamily="25" charset="-128"/>
              </a:rPr>
              <a:t>I used this program to two ends</a:t>
            </a:r>
          </a:p>
          <a:p>
            <a:pPr marL="228600" indent="-228600">
              <a:buFontTx/>
              <a:buAutoNum type="arabicParenR"/>
            </a:pPr>
            <a:r>
              <a:rPr lang="en-US">
                <a:latin typeface="Arial" pitchFamily="25" charset="0"/>
                <a:ea typeface="ＭＳ Ｐゴシック" pitchFamily="25" charset="-128"/>
              </a:rPr>
              <a:t>To represent variation among several thousand calls within a species for each of 47 species by choosing one template call that represented the greatest variation in the remaining calls</a:t>
            </a:r>
          </a:p>
          <a:p>
            <a:pPr marL="228600" indent="-228600">
              <a:buFontTx/>
              <a:buAutoNum type="arabicParenR"/>
            </a:pPr>
            <a:r>
              <a:rPr lang="en-US">
                <a:latin typeface="Arial" pitchFamily="25" charset="0"/>
                <a:ea typeface="ＭＳ Ｐゴシック" pitchFamily="25" charset="-128"/>
              </a:rPr>
              <a:t>To compare syllabic properties among the 47 different template calls for each species</a:t>
            </a:r>
          </a:p>
          <a:p>
            <a:pPr marL="228600" indent="-228600"/>
            <a:endParaRPr lang="en-US">
              <a:latin typeface="Arial" pitchFamily="25" charset="0"/>
              <a:ea typeface="ＭＳ Ｐゴシック" pitchFamily="2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Arial" pitchFamily="-112" charset="0"/>
                <a:ea typeface="ＭＳ Ｐゴシック" pitchFamily="-112" charset="-128"/>
              </a:rPr>
              <a:t>I’ll be generalizing to warblers here.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366963"/>
            <a:ext cx="8636000" cy="16335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18000"/>
            <a:ext cx="7112000" cy="19478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CBCC1-7B78-41F8-8F85-07D8E5F6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B9190-A35F-41B8-B827-98C4C49E1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676275"/>
            <a:ext cx="2159000" cy="60975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676275"/>
            <a:ext cx="6324600" cy="6097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E3624-5415-4B5C-A6FF-6F4637AE1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7B0CB-F620-4792-8E4C-38E217B6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275" y="4895850"/>
            <a:ext cx="8636000" cy="15144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3275" y="3228975"/>
            <a:ext cx="8636000" cy="16668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33E2D-68F1-4DA9-911D-FD65A20BC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6200" y="2200275"/>
            <a:ext cx="4241800" cy="45735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6CD0D-4E53-4B70-8D21-EBBED210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4975"/>
            <a:ext cx="4489450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" y="2416175"/>
            <a:ext cx="4489450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963" y="1704975"/>
            <a:ext cx="4491037" cy="711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60963" y="2416175"/>
            <a:ext cx="4491037" cy="43910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23A49-98CB-42F2-8348-6BFC9CC29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FA0ED-83FF-4D07-83E7-D8F87AC9B9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57339-68FD-4042-A69F-7B2CB4E0A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3213"/>
            <a:ext cx="3343275" cy="12906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1925" y="303213"/>
            <a:ext cx="5680075" cy="65039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1593850"/>
            <a:ext cx="3343275" cy="52133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AD7E0-2144-495E-8388-33FCC81850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0725" y="5334000"/>
            <a:ext cx="6096000" cy="6302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90725" y="681038"/>
            <a:ext cx="6096000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90725" y="5964238"/>
            <a:ext cx="6096000" cy="893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CCD52-3937-40DA-B162-2FBEC72CF3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76275"/>
            <a:ext cx="8636000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2200275"/>
            <a:ext cx="8636000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942138"/>
            <a:ext cx="211772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0275" y="6942138"/>
            <a:ext cx="321945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80275" y="6942138"/>
            <a:ext cx="2119313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966FAD1-96F4-4B3E-9169-20E82832F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jpeg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png"/><Relationship Id="rId7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png"/><Relationship Id="rId1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gif"/><Relationship Id="rId3" Type="http://schemas.openxmlformats.org/officeDocument/2006/relationships/image" Target="../media/image68.gif"/><Relationship Id="rId4" Type="http://schemas.openxmlformats.org/officeDocument/2006/relationships/image" Target="../media/image69.pn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73.jpeg"/><Relationship Id="rId9" Type="http://schemas.openxmlformats.org/officeDocument/2006/relationships/image" Target="../media/image74.jpeg"/><Relationship Id="rId10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9.png"/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jpe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7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ia/Movies/Radar_08May2009.wmv" TargetMode="Externa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patricia/Movies/1October2008_Migration.wmv" TargetMode="Externa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audio" Target="../media/audio2.bin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png"/><Relationship Id="rId8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6" Type="http://schemas.openxmlformats.org/officeDocument/2006/relationships/image" Target="../media/image35.png"/><Relationship Id="rId7" Type="http://schemas.openxmlformats.org/officeDocument/2006/relationships/oleObject" Target="???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rushes from evans.wav">
            <a:hlinkClick r:id="" action="ppaction://media"/>
          </p:cNvPr>
          <p:cNvPicPr>
            <a:picLocks noRot="1" noChangeAspect="1"/>
          </p:cNvPicPr>
          <p:nvPr>
            <a:wavAudioFile r:embed="rId1" name="thrushes from evans.wav"/>
          </p:nvPr>
        </p:nvPicPr>
        <p:blipFill>
          <a:blip r:embed="rId4"/>
          <a:stretch>
            <a:fillRect/>
          </a:stretch>
        </p:blipFill>
        <p:spPr>
          <a:xfrm>
            <a:off x="4927600" y="3657600"/>
            <a:ext cx="304800" cy="304800"/>
          </a:xfrm>
          <a:prstGeom prst="rect">
            <a:avLst/>
          </a:prstGeom>
        </p:spPr>
      </p:pic>
      <p:pic>
        <p:nvPicPr>
          <p:cNvPr id="254979" name="Picture 2"/>
          <p:cNvPicPr>
            <a:picLocks noChangeAspect="1" noChangeArrowheads="1"/>
          </p:cNvPicPr>
          <p:nvPr/>
        </p:nvPicPr>
        <p:blipFill>
          <a:blip r:embed="rId5"/>
          <a:srcRect b="6250"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" y="793750"/>
            <a:ext cx="7631113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3025" y="149225"/>
            <a:ext cx="2466975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4138" y="4921250"/>
            <a:ext cx="24574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04138" y="3070225"/>
            <a:ext cx="24574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0" y="0"/>
            <a:ext cx="7531100" cy="55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800" b="1" dirty="0" smtClean="0">
                <a:solidFill>
                  <a:srgbClr val="FFCC00"/>
                </a:solidFill>
                <a:latin typeface="+mn-lt"/>
              </a:rPr>
              <a:t>Daily Temporal Patterns Vary</a:t>
            </a:r>
            <a:endParaRPr lang="en-US" sz="3800" b="1" dirty="0">
              <a:solidFill>
                <a:srgbClr val="FFCC00"/>
              </a:solidFill>
              <a:latin typeface="+mn-lt"/>
            </a:endParaRP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44450" y="6284913"/>
            <a:ext cx="3044825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>
                <a:solidFill>
                  <a:srgbClr val="000000"/>
                </a:solidFill>
                <a:latin typeface="Arial" charset="0"/>
              </a:rPr>
              <a:t>Farnsworth and Russell 2007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70800" y="3048000"/>
            <a:ext cx="25376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Microphone Sensor</a:t>
            </a:r>
            <a:endParaRPr lang="en-US" sz="2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747000" y="4903113"/>
            <a:ext cx="23837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Sampling offshore</a:t>
            </a:r>
            <a:endParaRPr lang="en-US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Text Box 12"/>
          <p:cNvSpPr txBox="1">
            <a:spLocks noChangeArrowheads="1"/>
          </p:cNvSpPr>
          <p:nvPr/>
        </p:nvSpPr>
        <p:spPr bwMode="auto">
          <a:xfrm>
            <a:off x="8890000" y="2066846"/>
            <a:ext cx="918903" cy="4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1142</a:t>
            </a:r>
          </a:p>
        </p:txBody>
      </p:sp>
      <p:sp>
        <p:nvSpPr>
          <p:cNvPr id="10255" name="Text Box 17"/>
          <p:cNvSpPr txBox="1">
            <a:spLocks noChangeArrowheads="1"/>
          </p:cNvSpPr>
          <p:nvPr/>
        </p:nvSpPr>
        <p:spPr bwMode="auto">
          <a:xfrm>
            <a:off x="9247818" y="5235933"/>
            <a:ext cx="720674" cy="43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114</a:t>
            </a:r>
          </a:p>
        </p:txBody>
      </p:sp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 cstate="print"/>
          <a:srcRect l="17789" t="3587" b="4591"/>
          <a:stretch>
            <a:fillRect/>
          </a:stretch>
        </p:blipFill>
        <p:spPr bwMode="auto">
          <a:xfrm>
            <a:off x="0" y="1066800"/>
            <a:ext cx="8107169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4110" y="2529126"/>
            <a:ext cx="252760" cy="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638" y="4964049"/>
            <a:ext cx="252760" cy="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02265" y="3505438"/>
            <a:ext cx="264077" cy="26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9934" y="3376564"/>
            <a:ext cx="252760" cy="24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9963" y="3948685"/>
            <a:ext cx="252760" cy="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1335" y="4534472"/>
            <a:ext cx="252760" cy="26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20"/>
          <p:cNvGrpSpPr/>
          <p:nvPr/>
        </p:nvGrpSpPr>
        <p:grpSpPr>
          <a:xfrm>
            <a:off x="7549444" y="1077039"/>
            <a:ext cx="2610556" cy="6542961"/>
            <a:chOff x="7693025" y="571500"/>
            <a:chExt cx="2466975" cy="6086475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693025" y="571500"/>
              <a:ext cx="2466975" cy="2317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201025" y="2952750"/>
              <a:ext cx="1546225" cy="120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693025" y="4222750"/>
              <a:ext cx="2466975" cy="2435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27" name="Straight Arrow Connector 26"/>
          <p:cNvCxnSpPr/>
          <p:nvPr/>
        </p:nvCxnSpPr>
        <p:spPr>
          <a:xfrm rot="10800000" flipV="1">
            <a:off x="5886349" y="2459355"/>
            <a:ext cx="1773968" cy="982980"/>
          </a:xfrm>
          <a:prstGeom prst="straightConnector1">
            <a:avLst/>
          </a:prstGeom>
          <a:ln w="920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5483175" y="5244465"/>
            <a:ext cx="2257778" cy="1228725"/>
          </a:xfrm>
          <a:prstGeom prst="straightConnector1">
            <a:avLst/>
          </a:prstGeom>
          <a:ln w="825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059399" y="2531462"/>
            <a:ext cx="1778061" cy="49629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New Jersey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8174708" y="5403495"/>
            <a:ext cx="1340213" cy="49629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Virginia</a:t>
            </a:r>
            <a:endParaRPr lang="en-US" b="1" dirty="0"/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-25400" y="0"/>
            <a:ext cx="10185400" cy="540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3700" b="1" dirty="0" smtClean="0">
                <a:solidFill>
                  <a:srgbClr val="FFCC00"/>
                </a:solidFill>
                <a:latin typeface="+mj-lt"/>
              </a:rPr>
              <a:t>Species Composition Varies Over Time </a:t>
            </a:r>
            <a:r>
              <a:rPr lang="en-US" sz="3700" b="1" dirty="0">
                <a:solidFill>
                  <a:srgbClr val="FFCC00"/>
                </a:solidFill>
                <a:latin typeface="+mj-lt"/>
              </a:rPr>
              <a:t>and </a:t>
            </a:r>
            <a:r>
              <a:rPr lang="en-US" sz="3700" b="1" dirty="0" smtClean="0">
                <a:solidFill>
                  <a:srgbClr val="FFCC00"/>
                </a:solidFill>
                <a:latin typeface="+mj-lt"/>
              </a:rPr>
              <a:t>Space</a:t>
            </a:r>
            <a:endParaRPr lang="en-US" sz="3700" b="1" dirty="0">
              <a:solidFill>
                <a:srgbClr val="FFCC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4450" y="50800"/>
            <a:ext cx="10071100" cy="93980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3800" b="1" dirty="0" smtClean="0">
                <a:solidFill>
                  <a:srgbClr val="FFCC00"/>
                </a:solidFill>
              </a:rPr>
              <a:t>Identifying Key Stop-over Habitats</a:t>
            </a:r>
            <a:br>
              <a:rPr lang="en-US" sz="3800" b="1" dirty="0" smtClean="0">
                <a:solidFill>
                  <a:srgbClr val="FFCC00"/>
                </a:solidFill>
              </a:rPr>
            </a:br>
            <a:r>
              <a:rPr lang="en-US" sz="2800" b="1" dirty="0" smtClean="0">
                <a:solidFill>
                  <a:srgbClr val="FFCC00"/>
                </a:solidFill>
              </a:rPr>
              <a:t>using acoustic sensors and radar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04000" y="1157288"/>
            <a:ext cx="34829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8275" y="3963988"/>
            <a:ext cx="3557588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8" y="1428750"/>
            <a:ext cx="6118225" cy="459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9638" y="2433638"/>
            <a:ext cx="1228725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4000" y="1428750"/>
            <a:ext cx="1958975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Box 8"/>
          <p:cNvSpPr txBox="1">
            <a:spLocks noChangeArrowheads="1"/>
          </p:cNvSpPr>
          <p:nvPr/>
        </p:nvSpPr>
        <p:spPr bwMode="auto">
          <a:xfrm>
            <a:off x="6527800" y="6777038"/>
            <a:ext cx="3632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FFC000"/>
                </a:solidFill>
              </a:rPr>
              <a:t>Images from Dr. Sidney A. Gauthreaux</a:t>
            </a:r>
          </a:p>
          <a:p>
            <a:r>
              <a:rPr lang="en-US" sz="1200">
                <a:solidFill>
                  <a:srgbClr val="FFC000"/>
                </a:solidFill>
              </a:rPr>
              <a:t>Clemson University Radar Ornithology Laboratory</a:t>
            </a:r>
          </a:p>
        </p:txBody>
      </p:sp>
      <p:sp>
        <p:nvSpPr>
          <p:cNvPr id="11274" name="TextBox 9"/>
          <p:cNvSpPr txBox="1">
            <a:spLocks noChangeArrowheads="1"/>
          </p:cNvSpPr>
          <p:nvPr/>
        </p:nvSpPr>
        <p:spPr bwMode="auto">
          <a:xfrm>
            <a:off x="985838" y="5943600"/>
            <a:ext cx="48149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Lake Charles, Louisiana WSR-88D</a:t>
            </a:r>
          </a:p>
        </p:txBody>
      </p:sp>
      <p:sp>
        <p:nvSpPr>
          <p:cNvPr id="11275" name="TextBox 10"/>
          <p:cNvSpPr txBox="1">
            <a:spLocks noChangeArrowheads="1"/>
          </p:cNvSpPr>
          <p:nvPr/>
        </p:nvSpPr>
        <p:spPr bwMode="auto">
          <a:xfrm>
            <a:off x="7134225" y="881063"/>
            <a:ext cx="2754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Radar Image </a:t>
            </a:r>
            <a:r>
              <a:rPr lang="en-US" sz="1600" dirty="0">
                <a:solidFill>
                  <a:srgbClr val="FFC000"/>
                </a:solidFill>
              </a:rPr>
              <a:t>from Spring 1958</a:t>
            </a:r>
          </a:p>
        </p:txBody>
      </p:sp>
      <p:sp>
        <p:nvSpPr>
          <p:cNvPr id="11276" name="TextBox 11"/>
          <p:cNvSpPr txBox="1">
            <a:spLocks noChangeArrowheads="1"/>
          </p:cNvSpPr>
          <p:nvPr/>
        </p:nvSpPr>
        <p:spPr bwMode="auto">
          <a:xfrm>
            <a:off x="7137400" y="3675063"/>
            <a:ext cx="275428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C000"/>
                </a:solidFill>
              </a:rPr>
              <a:t>Radar Image </a:t>
            </a:r>
            <a:r>
              <a:rPr lang="en-US" sz="1600" dirty="0">
                <a:solidFill>
                  <a:srgbClr val="FFC000"/>
                </a:solidFill>
              </a:rPr>
              <a:t>from Spring 2001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371600"/>
            <a:ext cx="9124950" cy="575148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6200" y="373559"/>
            <a:ext cx="9956800" cy="76944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CC00"/>
                </a:solidFill>
              </a:rPr>
              <a:t>Direction and Magnitude of Migration</a:t>
            </a:r>
            <a:endParaRPr lang="en-US" sz="4400" dirty="0"/>
          </a:p>
        </p:txBody>
      </p:sp>
      <p:sp>
        <p:nvSpPr>
          <p:cNvPr id="28" name="TextBox 27"/>
          <p:cNvSpPr txBox="1"/>
          <p:nvPr/>
        </p:nvSpPr>
        <p:spPr>
          <a:xfrm>
            <a:off x="431800" y="67437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Gauthreaux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7800" y="4953000"/>
            <a:ext cx="3429000" cy="2485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4450" y="1404938"/>
            <a:ext cx="10071100" cy="4843462"/>
          </a:xfrm>
        </p:spPr>
        <p:txBody>
          <a:bodyPr lIns="0" tIns="0" rIns="0" bIns="0"/>
          <a:lstStyle/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Very large datasets (TB) to analyze per sampling period per site.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Data management, distribution, and integration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Validation of species signal variation.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Quantification of signal variation (individual, species).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Quantification of signal probability detection functions.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Quantification of location precision and accuracy.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Software development for automatic detection, recognition and classification.</a:t>
            </a:r>
          </a:p>
          <a:p>
            <a:pPr lvl="1" indent="-342900" algn="l" eaLnBrk="1" hangingPunct="1">
              <a:lnSpc>
                <a:spcPct val="95000"/>
              </a:lnSpc>
              <a:spcBef>
                <a:spcPts val="600"/>
              </a:spcBef>
              <a:buClr>
                <a:srgbClr val="FFFFFF"/>
              </a:buClr>
              <a:buFontTx/>
              <a:buChar char="•"/>
            </a:pPr>
            <a:r>
              <a:rPr lang="en-US" dirty="0" smtClean="0">
                <a:solidFill>
                  <a:srgbClr val="FFC000"/>
                </a:solidFill>
                <a:cs typeface="Arial" pitchFamily="34" charset="0"/>
              </a:rPr>
              <a:t>Integration of data (radar, visual, tags)</a:t>
            </a:r>
          </a:p>
        </p:txBody>
      </p:sp>
      <p:sp>
        <p:nvSpPr>
          <p:cNvPr id="15364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4450" y="134938"/>
            <a:ext cx="10071100" cy="1169987"/>
          </a:xfrm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3800" b="1" dirty="0" smtClean="0">
                <a:solidFill>
                  <a:srgbClr val="FFCC00"/>
                </a:solidFill>
                <a:latin typeface="+mn-lt"/>
              </a:rPr>
              <a:t>Challenges of Applying Technology for Monitoring Migrant Birds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08000" y="1143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600" kern="0" dirty="0" smtClean="0">
                <a:solidFill>
                  <a:srgbClr val="FFC000"/>
                </a:solidFill>
                <a:latin typeface="+mj-lt"/>
                <a:ea typeface="+mj-ea"/>
                <a:cs typeface="+mj-cs"/>
              </a:rPr>
              <a:t>Combining multiple technologies, integrating expertise, and fostering the next generation of scientist &amp; leaders today </a:t>
            </a:r>
            <a:endParaRPr lang="en-US" sz="4000" kern="0" dirty="0">
              <a:solidFill>
                <a:srgbClr val="FFC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557" name="Rectangle 74"/>
          <p:cNvSpPr>
            <a:spLocks noChangeArrowheads="1"/>
          </p:cNvSpPr>
          <p:nvPr/>
        </p:nvSpPr>
        <p:spPr bwMode="auto">
          <a:xfrm>
            <a:off x="43180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800" b="1" dirty="0" smtClean="0">
                <a:solidFill>
                  <a:srgbClr val="FFC000"/>
                </a:solidFill>
                <a:ea typeface="ＭＳ Ｐゴシック" pitchFamily="-65" charset="-128"/>
              </a:rPr>
              <a:t>Integrated Basic and Applied Research for Conserving Migrants</a:t>
            </a:r>
            <a:endParaRPr lang="en-US" sz="3800" b="1" dirty="0">
              <a:solidFill>
                <a:srgbClr val="FFC000"/>
              </a:solidFill>
              <a:ea typeface="ＭＳ Ｐゴシック" pitchFamily="-65" charset="-128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355600" y="2133600"/>
            <a:ext cx="9576962" cy="4953000"/>
            <a:chOff x="660400" y="1600200"/>
            <a:chExt cx="9576962" cy="4953000"/>
          </a:xfrm>
        </p:grpSpPr>
        <p:pic>
          <p:nvPicPr>
            <p:cNvPr id="23558" name="Picture 77" descr="IMG_3254"/>
            <p:cNvPicPr>
              <a:picLocks noChangeAspect="1" noChangeArrowheads="1"/>
            </p:cNvPicPr>
            <p:nvPr/>
          </p:nvPicPr>
          <p:blipFill>
            <a:blip r:embed="rId2" cstate="print"/>
            <a:srcRect l="12962" t="39835" r="28206"/>
            <a:stretch>
              <a:fillRect/>
            </a:stretch>
          </p:blipFill>
          <p:spPr bwMode="auto">
            <a:xfrm>
              <a:off x="8051800" y="5032375"/>
              <a:ext cx="1981200" cy="1520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78" descr="nexrad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31200" y="1625600"/>
              <a:ext cx="1473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Picture 79" descr="DSC_0484"/>
            <p:cNvPicPr>
              <a:picLocks noChangeAspect="1" noChangeArrowheads="1"/>
            </p:cNvPicPr>
            <p:nvPr/>
          </p:nvPicPr>
          <p:blipFill>
            <a:blip r:embed="rId4" cstate="print"/>
            <a:srcRect t="4445" r="13287" b="8888"/>
            <a:stretch>
              <a:fillRect/>
            </a:stretch>
          </p:blipFill>
          <p:spPr bwMode="auto">
            <a:xfrm>
              <a:off x="758825" y="1600200"/>
              <a:ext cx="1546225" cy="231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81" descr="image00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0400" y="5237163"/>
              <a:ext cx="1812925" cy="1239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2" name="Text Box 83"/>
            <p:cNvSpPr txBox="1">
              <a:spLocks noChangeArrowheads="1"/>
            </p:cNvSpPr>
            <p:nvPr/>
          </p:nvSpPr>
          <p:spPr bwMode="auto">
            <a:xfrm>
              <a:off x="720725" y="4738688"/>
              <a:ext cx="101441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eBird</a:t>
              </a:r>
            </a:p>
          </p:txBody>
        </p:sp>
        <p:sp>
          <p:nvSpPr>
            <p:cNvPr id="23563" name="Text Box 84"/>
            <p:cNvSpPr txBox="1">
              <a:spLocks noChangeArrowheads="1"/>
            </p:cNvSpPr>
            <p:nvPr/>
          </p:nvSpPr>
          <p:spPr bwMode="auto">
            <a:xfrm>
              <a:off x="8548688" y="3835400"/>
              <a:ext cx="104067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R</a:t>
              </a:r>
              <a:r>
                <a:rPr lang="en-US" sz="2800" dirty="0" smtClean="0">
                  <a:solidFill>
                    <a:srgbClr val="FFC000"/>
                  </a:solidFill>
                </a:rPr>
                <a:t>adar</a:t>
              </a:r>
              <a:endParaRPr 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23564" name="Text Box 85"/>
            <p:cNvSpPr txBox="1">
              <a:spLocks noChangeArrowheads="1"/>
            </p:cNvSpPr>
            <p:nvPr/>
          </p:nvSpPr>
          <p:spPr bwMode="auto">
            <a:xfrm>
              <a:off x="660400" y="3835400"/>
              <a:ext cx="159851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srgbClr val="FFC000"/>
                  </a:solidFill>
                </a:rPr>
                <a:t>A</a:t>
              </a:r>
              <a:r>
                <a:rPr lang="en-US" sz="2800" dirty="0" smtClean="0">
                  <a:solidFill>
                    <a:srgbClr val="FFC000"/>
                  </a:solidFill>
                </a:rPr>
                <a:t>coustics</a:t>
              </a:r>
              <a:endParaRPr lang="en-US" sz="2800" dirty="0">
                <a:solidFill>
                  <a:srgbClr val="FFC000"/>
                </a:solidFill>
              </a:endParaRPr>
            </a:p>
          </p:txBody>
        </p:sp>
        <p:sp>
          <p:nvSpPr>
            <p:cNvPr id="23565" name="Text Box 86"/>
            <p:cNvSpPr txBox="1">
              <a:spLocks noChangeArrowheads="1"/>
            </p:cNvSpPr>
            <p:nvPr/>
          </p:nvSpPr>
          <p:spPr bwMode="auto">
            <a:xfrm>
              <a:off x="7747000" y="4572000"/>
              <a:ext cx="2490362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dirty="0" smtClean="0">
                  <a:solidFill>
                    <a:srgbClr val="FFC000"/>
                  </a:solidFill>
                </a:rPr>
                <a:t>Tags &amp; tracking</a:t>
              </a:r>
              <a:endParaRPr lang="en-US" sz="2800" dirty="0">
                <a:solidFill>
                  <a:srgbClr val="FFC000"/>
                </a:solidFill>
              </a:endParaRPr>
            </a:p>
          </p:txBody>
        </p:sp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2565400" y="1981200"/>
              <a:ext cx="5181600" cy="3495675"/>
              <a:chOff x="720" y="1158"/>
              <a:chExt cx="4320" cy="3114"/>
            </a:xfrm>
          </p:grpSpPr>
          <p:pic>
            <p:nvPicPr>
              <p:cNvPr id="23568" name="Picture 3" descr="USA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r="5495" b="9157"/>
              <a:stretch>
                <a:fillRect/>
              </a:stretch>
            </p:blipFill>
            <p:spPr bwMode="auto">
              <a:xfrm>
                <a:off x="720" y="1158"/>
                <a:ext cx="4320" cy="3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6"/>
              <p:cNvGrpSpPr>
                <a:grpSpLocks/>
              </p:cNvGrpSpPr>
              <p:nvPr/>
            </p:nvGrpSpPr>
            <p:grpSpPr bwMode="auto">
              <a:xfrm>
                <a:off x="1920" y="1824"/>
                <a:ext cx="1507" cy="2275"/>
                <a:chOff x="1920" y="1824"/>
                <a:chExt cx="1507" cy="2275"/>
              </a:xfrm>
            </p:grpSpPr>
            <p:sp>
              <p:nvSpPr>
                <p:cNvPr id="23613" name="Oval 5"/>
                <p:cNvSpPr>
                  <a:spLocks noChangeArrowheads="1"/>
                </p:cNvSpPr>
                <p:nvPr/>
              </p:nvSpPr>
              <p:spPr bwMode="auto">
                <a:xfrm>
                  <a:off x="3120" y="206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4" name="Oval 6"/>
                <p:cNvSpPr>
                  <a:spLocks noChangeArrowheads="1"/>
                </p:cNvSpPr>
                <p:nvPr/>
              </p:nvSpPr>
              <p:spPr bwMode="auto">
                <a:xfrm>
                  <a:off x="2880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5" name="Oval 7"/>
                <p:cNvSpPr>
                  <a:spLocks noChangeArrowheads="1"/>
                </p:cNvSpPr>
                <p:nvPr/>
              </p:nvSpPr>
              <p:spPr bwMode="auto">
                <a:xfrm>
                  <a:off x="2592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6" name="Oval 8"/>
                <p:cNvSpPr>
                  <a:spLocks noChangeArrowheads="1"/>
                </p:cNvSpPr>
                <p:nvPr/>
              </p:nvSpPr>
              <p:spPr bwMode="auto">
                <a:xfrm>
                  <a:off x="2304" y="18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7" name="Oval 9"/>
                <p:cNvSpPr>
                  <a:spLocks noChangeArrowheads="1"/>
                </p:cNvSpPr>
                <p:nvPr/>
              </p:nvSpPr>
              <p:spPr bwMode="auto">
                <a:xfrm>
                  <a:off x="2016" y="182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8" name="Oval 10"/>
                <p:cNvSpPr>
                  <a:spLocks noChangeArrowheads="1"/>
                </p:cNvSpPr>
                <p:nvPr/>
              </p:nvSpPr>
              <p:spPr bwMode="auto">
                <a:xfrm>
                  <a:off x="3312" y="2640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9" name="Oval 11"/>
                <p:cNvSpPr>
                  <a:spLocks noChangeArrowheads="1"/>
                </p:cNvSpPr>
                <p:nvPr/>
              </p:nvSpPr>
              <p:spPr bwMode="auto">
                <a:xfrm>
                  <a:off x="3024" y="249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0" name="Oval 12"/>
                <p:cNvSpPr>
                  <a:spLocks noChangeArrowheads="1"/>
                </p:cNvSpPr>
                <p:nvPr/>
              </p:nvSpPr>
              <p:spPr bwMode="auto">
                <a:xfrm>
                  <a:off x="2784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1" name="Oval 13"/>
                <p:cNvSpPr>
                  <a:spLocks noChangeArrowheads="1"/>
                </p:cNvSpPr>
                <p:nvPr/>
              </p:nvSpPr>
              <p:spPr bwMode="auto">
                <a:xfrm>
                  <a:off x="2496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2" name="Oval 14"/>
                <p:cNvSpPr>
                  <a:spLocks noChangeArrowheads="1"/>
                </p:cNvSpPr>
                <p:nvPr/>
              </p:nvSpPr>
              <p:spPr bwMode="auto">
                <a:xfrm>
                  <a:off x="2208" y="230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3" name="Oval 15"/>
                <p:cNvSpPr>
                  <a:spLocks noChangeArrowheads="1"/>
                </p:cNvSpPr>
                <p:nvPr/>
              </p:nvSpPr>
              <p:spPr bwMode="auto">
                <a:xfrm>
                  <a:off x="1920" y="225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4" name="Oval 16"/>
                <p:cNvSpPr>
                  <a:spLocks noChangeArrowheads="1"/>
                </p:cNvSpPr>
                <p:nvPr/>
              </p:nvSpPr>
              <p:spPr bwMode="auto">
                <a:xfrm>
                  <a:off x="3168" y="3120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5" name="Oval 17"/>
                <p:cNvSpPr>
                  <a:spLocks noChangeArrowheads="1"/>
                </p:cNvSpPr>
                <p:nvPr/>
              </p:nvSpPr>
              <p:spPr bwMode="auto">
                <a:xfrm>
                  <a:off x="2880" y="297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6" name="Oval 18"/>
                <p:cNvSpPr>
                  <a:spLocks noChangeArrowheads="1"/>
                </p:cNvSpPr>
                <p:nvPr/>
              </p:nvSpPr>
              <p:spPr bwMode="auto">
                <a:xfrm>
                  <a:off x="2640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7" name="Oval 19"/>
                <p:cNvSpPr>
                  <a:spLocks noChangeArrowheads="1"/>
                </p:cNvSpPr>
                <p:nvPr/>
              </p:nvSpPr>
              <p:spPr bwMode="auto">
                <a:xfrm>
                  <a:off x="2352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8" name="Oval 20"/>
                <p:cNvSpPr>
                  <a:spLocks noChangeArrowheads="1"/>
                </p:cNvSpPr>
                <p:nvPr/>
              </p:nvSpPr>
              <p:spPr bwMode="auto">
                <a:xfrm>
                  <a:off x="1920" y="27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29" name="Oval 21"/>
                <p:cNvSpPr>
                  <a:spLocks noChangeArrowheads="1"/>
                </p:cNvSpPr>
                <p:nvPr/>
              </p:nvSpPr>
              <p:spPr bwMode="auto">
                <a:xfrm>
                  <a:off x="3072" y="355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0" name="Oval 22"/>
                <p:cNvSpPr>
                  <a:spLocks noChangeArrowheads="1"/>
                </p:cNvSpPr>
                <p:nvPr/>
              </p:nvSpPr>
              <p:spPr bwMode="auto">
                <a:xfrm>
                  <a:off x="2784" y="340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1" name="Oval 23"/>
                <p:cNvSpPr>
                  <a:spLocks noChangeArrowheads="1"/>
                </p:cNvSpPr>
                <p:nvPr/>
              </p:nvSpPr>
              <p:spPr bwMode="auto">
                <a:xfrm>
                  <a:off x="2544" y="321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2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321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3" name="Oval 25"/>
                <p:cNvSpPr>
                  <a:spLocks noChangeArrowheads="1"/>
                </p:cNvSpPr>
                <p:nvPr/>
              </p:nvSpPr>
              <p:spPr bwMode="auto">
                <a:xfrm>
                  <a:off x="1968" y="340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4" name="Oval 26"/>
                <p:cNvSpPr>
                  <a:spLocks noChangeArrowheads="1"/>
                </p:cNvSpPr>
                <p:nvPr/>
              </p:nvSpPr>
              <p:spPr bwMode="auto">
                <a:xfrm>
                  <a:off x="2832" y="3984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5" name="Oval 27"/>
                <p:cNvSpPr>
                  <a:spLocks noChangeArrowheads="1"/>
                </p:cNvSpPr>
                <p:nvPr/>
              </p:nvSpPr>
              <p:spPr bwMode="auto">
                <a:xfrm>
                  <a:off x="2784" y="3696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6" name="Oval 28"/>
                <p:cNvSpPr>
                  <a:spLocks noChangeArrowheads="1"/>
                </p:cNvSpPr>
                <p:nvPr/>
              </p:nvSpPr>
              <p:spPr bwMode="auto">
                <a:xfrm>
                  <a:off x="2496" y="355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7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3648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38" name="Oval 30"/>
                <p:cNvSpPr>
                  <a:spLocks noChangeArrowheads="1"/>
                </p:cNvSpPr>
                <p:nvPr/>
              </p:nvSpPr>
              <p:spPr bwMode="auto">
                <a:xfrm>
                  <a:off x="2016" y="3072"/>
                  <a:ext cx="115" cy="115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816" y="1344"/>
                <a:ext cx="1027" cy="2179"/>
                <a:chOff x="816" y="1344"/>
                <a:chExt cx="1027" cy="2179"/>
              </a:xfrm>
            </p:grpSpPr>
            <p:sp>
              <p:nvSpPr>
                <p:cNvPr id="23594" name="Oval 32"/>
                <p:cNvSpPr>
                  <a:spLocks noChangeArrowheads="1"/>
                </p:cNvSpPr>
                <p:nvPr/>
              </p:nvSpPr>
              <p:spPr bwMode="auto">
                <a:xfrm>
                  <a:off x="1728" y="177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5" name="Oval 33"/>
                <p:cNvSpPr>
                  <a:spLocks noChangeArrowheads="1"/>
                </p:cNvSpPr>
                <p:nvPr/>
              </p:nvSpPr>
              <p:spPr bwMode="auto">
                <a:xfrm>
                  <a:off x="1440" y="168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6" name="Oval 34"/>
                <p:cNvSpPr>
                  <a:spLocks noChangeArrowheads="1"/>
                </p:cNvSpPr>
                <p:nvPr/>
              </p:nvSpPr>
              <p:spPr bwMode="auto">
                <a:xfrm>
                  <a:off x="1152" y="158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7" name="Oval 35"/>
                <p:cNvSpPr>
                  <a:spLocks noChangeArrowheads="1"/>
                </p:cNvSpPr>
                <p:nvPr/>
              </p:nvSpPr>
              <p:spPr bwMode="auto">
                <a:xfrm>
                  <a:off x="1632" y="220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8" name="Oval 36"/>
                <p:cNvSpPr>
                  <a:spLocks noChangeArrowheads="1"/>
                </p:cNvSpPr>
                <p:nvPr/>
              </p:nvSpPr>
              <p:spPr bwMode="auto">
                <a:xfrm>
                  <a:off x="1152" y="225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9" name="Oval 37"/>
                <p:cNvSpPr>
                  <a:spLocks noChangeArrowheads="1"/>
                </p:cNvSpPr>
                <p:nvPr/>
              </p:nvSpPr>
              <p:spPr bwMode="auto">
                <a:xfrm>
                  <a:off x="1200" y="196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0" name="Oval 38"/>
                <p:cNvSpPr>
                  <a:spLocks noChangeArrowheads="1"/>
                </p:cNvSpPr>
                <p:nvPr/>
              </p:nvSpPr>
              <p:spPr bwMode="auto">
                <a:xfrm>
                  <a:off x="1680" y="264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1" name="Oval 39"/>
                <p:cNvSpPr>
                  <a:spLocks noChangeArrowheads="1"/>
                </p:cNvSpPr>
                <p:nvPr/>
              </p:nvSpPr>
              <p:spPr bwMode="auto">
                <a:xfrm>
                  <a:off x="1344" y="268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2" name="Oval 40"/>
                <p:cNvSpPr>
                  <a:spLocks noChangeArrowheads="1"/>
                </p:cNvSpPr>
                <p:nvPr/>
              </p:nvSpPr>
              <p:spPr bwMode="auto">
                <a:xfrm>
                  <a:off x="1104" y="2592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3" name="Oval 41"/>
                <p:cNvSpPr>
                  <a:spLocks noChangeArrowheads="1"/>
                </p:cNvSpPr>
                <p:nvPr/>
              </p:nvSpPr>
              <p:spPr bwMode="auto">
                <a:xfrm>
                  <a:off x="816" y="249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4" name="Oval 42"/>
                <p:cNvSpPr>
                  <a:spLocks noChangeArrowheads="1"/>
                </p:cNvSpPr>
                <p:nvPr/>
              </p:nvSpPr>
              <p:spPr bwMode="auto">
                <a:xfrm>
                  <a:off x="1680" y="340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5" name="Oval 43"/>
                <p:cNvSpPr>
                  <a:spLocks noChangeArrowheads="1"/>
                </p:cNvSpPr>
                <p:nvPr/>
              </p:nvSpPr>
              <p:spPr bwMode="auto">
                <a:xfrm>
                  <a:off x="1392" y="326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6" name="Oval 44"/>
                <p:cNvSpPr>
                  <a:spLocks noChangeArrowheads="1"/>
                </p:cNvSpPr>
                <p:nvPr/>
              </p:nvSpPr>
              <p:spPr bwMode="auto">
                <a:xfrm>
                  <a:off x="1200" y="292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7" name="Oval 45"/>
                <p:cNvSpPr>
                  <a:spLocks noChangeArrowheads="1"/>
                </p:cNvSpPr>
                <p:nvPr/>
              </p:nvSpPr>
              <p:spPr bwMode="auto">
                <a:xfrm>
                  <a:off x="912" y="2832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8" name="Oval 46"/>
                <p:cNvSpPr>
                  <a:spLocks noChangeArrowheads="1"/>
                </p:cNvSpPr>
                <p:nvPr/>
              </p:nvSpPr>
              <p:spPr bwMode="auto">
                <a:xfrm>
                  <a:off x="1008" y="134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09" name="Oval 47"/>
                <p:cNvSpPr>
                  <a:spLocks noChangeArrowheads="1"/>
                </p:cNvSpPr>
                <p:nvPr/>
              </p:nvSpPr>
              <p:spPr bwMode="auto">
                <a:xfrm>
                  <a:off x="864" y="2160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0" name="Oval 48"/>
                <p:cNvSpPr>
                  <a:spLocks noChangeArrowheads="1"/>
                </p:cNvSpPr>
                <p:nvPr/>
              </p:nvSpPr>
              <p:spPr bwMode="auto">
                <a:xfrm>
                  <a:off x="960" y="1824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1" name="Oval 49"/>
                <p:cNvSpPr>
                  <a:spLocks noChangeArrowheads="1"/>
                </p:cNvSpPr>
                <p:nvPr/>
              </p:nvSpPr>
              <p:spPr bwMode="auto">
                <a:xfrm>
                  <a:off x="1536" y="2976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612" name="Oval 50"/>
                <p:cNvSpPr>
                  <a:spLocks noChangeArrowheads="1"/>
                </p:cNvSpPr>
                <p:nvPr/>
              </p:nvSpPr>
              <p:spPr bwMode="auto">
                <a:xfrm>
                  <a:off x="1728" y="3168"/>
                  <a:ext cx="115" cy="115"/>
                </a:xfrm>
                <a:prstGeom prst="ellipse">
                  <a:avLst/>
                </a:prstGeom>
                <a:solidFill>
                  <a:srgbClr val="00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  <p:grpSp>
            <p:nvGrpSpPr>
              <p:cNvPr id="10" name="Group 51"/>
              <p:cNvGrpSpPr>
                <a:grpSpLocks/>
              </p:cNvGrpSpPr>
              <p:nvPr/>
            </p:nvGrpSpPr>
            <p:grpSpPr bwMode="auto">
              <a:xfrm>
                <a:off x="3408" y="1536"/>
                <a:ext cx="1603" cy="2611"/>
                <a:chOff x="3408" y="1536"/>
                <a:chExt cx="1603" cy="2611"/>
              </a:xfrm>
            </p:grpSpPr>
            <p:sp>
              <p:nvSpPr>
                <p:cNvPr id="23572" name="Oval 52"/>
                <p:cNvSpPr>
                  <a:spLocks noChangeArrowheads="1"/>
                </p:cNvSpPr>
                <p:nvPr/>
              </p:nvSpPr>
              <p:spPr bwMode="auto">
                <a:xfrm>
                  <a:off x="4656" y="206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3" name="Oval 53"/>
                <p:cNvSpPr>
                  <a:spLocks noChangeArrowheads="1"/>
                </p:cNvSpPr>
                <p:nvPr/>
              </p:nvSpPr>
              <p:spPr bwMode="auto">
                <a:xfrm>
                  <a:off x="4368" y="216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4" name="Oval 54"/>
                <p:cNvSpPr>
                  <a:spLocks noChangeArrowheads="1"/>
                </p:cNvSpPr>
                <p:nvPr/>
              </p:nvSpPr>
              <p:spPr bwMode="auto">
                <a:xfrm>
                  <a:off x="4080" y="225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5" name="Oval 55"/>
                <p:cNvSpPr>
                  <a:spLocks noChangeArrowheads="1"/>
                </p:cNvSpPr>
                <p:nvPr/>
              </p:nvSpPr>
              <p:spPr bwMode="auto">
                <a:xfrm>
                  <a:off x="3744" y="225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6" name="Oval 56"/>
                <p:cNvSpPr>
                  <a:spLocks noChangeArrowheads="1"/>
                </p:cNvSpPr>
                <p:nvPr/>
              </p:nvSpPr>
              <p:spPr bwMode="auto">
                <a:xfrm>
                  <a:off x="3408" y="220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7" name="Oval 57"/>
                <p:cNvSpPr>
                  <a:spLocks noChangeArrowheads="1"/>
                </p:cNvSpPr>
                <p:nvPr/>
              </p:nvSpPr>
              <p:spPr bwMode="auto">
                <a:xfrm>
                  <a:off x="4560" y="249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8" name="Oval 58"/>
                <p:cNvSpPr>
                  <a:spLocks noChangeArrowheads="1"/>
                </p:cNvSpPr>
                <p:nvPr/>
              </p:nvSpPr>
              <p:spPr bwMode="auto">
                <a:xfrm>
                  <a:off x="4272" y="259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79" name="Oval 59"/>
                <p:cNvSpPr>
                  <a:spLocks noChangeArrowheads="1"/>
                </p:cNvSpPr>
                <p:nvPr/>
              </p:nvSpPr>
              <p:spPr bwMode="auto">
                <a:xfrm>
                  <a:off x="3984" y="268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0" name="Oval 60"/>
                <p:cNvSpPr>
                  <a:spLocks noChangeArrowheads="1"/>
                </p:cNvSpPr>
                <p:nvPr/>
              </p:nvSpPr>
              <p:spPr bwMode="auto">
                <a:xfrm>
                  <a:off x="3648" y="268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1" name="Oval 61"/>
                <p:cNvSpPr>
                  <a:spLocks noChangeArrowheads="1"/>
                </p:cNvSpPr>
                <p:nvPr/>
              </p:nvSpPr>
              <p:spPr bwMode="auto">
                <a:xfrm>
                  <a:off x="4416" y="292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2" name="Oval 62"/>
                <p:cNvSpPr>
                  <a:spLocks noChangeArrowheads="1"/>
                </p:cNvSpPr>
                <p:nvPr/>
              </p:nvSpPr>
              <p:spPr bwMode="auto">
                <a:xfrm>
                  <a:off x="4128" y="307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3" name="Oval 63"/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4" name="Oval 64"/>
                <p:cNvSpPr>
                  <a:spLocks noChangeArrowheads="1"/>
                </p:cNvSpPr>
                <p:nvPr/>
              </p:nvSpPr>
              <p:spPr bwMode="auto">
                <a:xfrm>
                  <a:off x="3504" y="316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5" name="Oval 65"/>
                <p:cNvSpPr>
                  <a:spLocks noChangeArrowheads="1"/>
                </p:cNvSpPr>
                <p:nvPr/>
              </p:nvSpPr>
              <p:spPr bwMode="auto">
                <a:xfrm>
                  <a:off x="4320" y="3408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6" name="Oval 66"/>
                <p:cNvSpPr>
                  <a:spLocks noChangeArrowheads="1"/>
                </p:cNvSpPr>
                <p:nvPr/>
              </p:nvSpPr>
              <p:spPr bwMode="auto">
                <a:xfrm>
                  <a:off x="4032" y="350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7" name="Oval 67"/>
                <p:cNvSpPr>
                  <a:spLocks noChangeArrowheads="1"/>
                </p:cNvSpPr>
                <p:nvPr/>
              </p:nvSpPr>
              <p:spPr bwMode="auto">
                <a:xfrm>
                  <a:off x="3744" y="360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8" name="Oval 68"/>
                <p:cNvSpPr>
                  <a:spLocks noChangeArrowheads="1"/>
                </p:cNvSpPr>
                <p:nvPr/>
              </p:nvSpPr>
              <p:spPr bwMode="auto">
                <a:xfrm>
                  <a:off x="3408" y="3600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89" name="Oval 69"/>
                <p:cNvSpPr>
                  <a:spLocks noChangeArrowheads="1"/>
                </p:cNvSpPr>
                <p:nvPr/>
              </p:nvSpPr>
              <p:spPr bwMode="auto">
                <a:xfrm>
                  <a:off x="4368" y="374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0" name="Oval 70"/>
                <p:cNvSpPr>
                  <a:spLocks noChangeArrowheads="1"/>
                </p:cNvSpPr>
                <p:nvPr/>
              </p:nvSpPr>
              <p:spPr bwMode="auto">
                <a:xfrm>
                  <a:off x="4464" y="403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1" name="Oval 71"/>
                <p:cNvSpPr>
                  <a:spLocks noChangeArrowheads="1"/>
                </p:cNvSpPr>
                <p:nvPr/>
              </p:nvSpPr>
              <p:spPr bwMode="auto">
                <a:xfrm>
                  <a:off x="4800" y="1824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2" name="Oval 72"/>
                <p:cNvSpPr>
                  <a:spLocks noChangeArrowheads="1"/>
                </p:cNvSpPr>
                <p:nvPr/>
              </p:nvSpPr>
              <p:spPr bwMode="auto">
                <a:xfrm>
                  <a:off x="4896" y="1536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  <p:sp>
              <p:nvSpPr>
                <p:cNvPr id="23593" name="Oval 73"/>
                <p:cNvSpPr>
                  <a:spLocks noChangeArrowheads="1"/>
                </p:cNvSpPr>
                <p:nvPr/>
              </p:nvSpPr>
              <p:spPr bwMode="auto">
                <a:xfrm>
                  <a:off x="4464" y="1872"/>
                  <a:ext cx="115" cy="11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C000"/>
                    </a:solidFill>
                    <a:ea typeface="ＭＳ Ｐゴシック" pitchFamily="-65" charset="-128"/>
                  </a:endParaRPr>
                </a:p>
              </p:txBody>
            </p:sp>
          </p:grpSp>
        </p:grpSp>
      </p:grpSp>
      <p:pic>
        <p:nvPicPr>
          <p:cNvPr id="157" name="Picture 4" descr="CL_logo_stack_RGB_inv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1200" y="6172200"/>
            <a:ext cx="3429000" cy="129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4667"/>
            <a:ext cx="10160000" cy="67733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Understanding nocturnal bird migration patterns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7" name="Picture 6" descr="uscomp58.gif"/>
          <p:cNvPicPr>
            <a:picLocks noChangeAspect="1"/>
          </p:cNvPicPr>
          <p:nvPr/>
        </p:nvPicPr>
        <p:blipFill>
          <a:blip r:embed="rId2"/>
          <a:srcRect t="2381"/>
          <a:stretch>
            <a:fillRect/>
          </a:stretch>
        </p:blipFill>
        <p:spPr>
          <a:xfrm>
            <a:off x="2116667" y="2057500"/>
            <a:ext cx="5842000" cy="399203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2260600" y="5543296"/>
            <a:ext cx="2497667" cy="151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>
            <a:off x="586760" y="3647360"/>
            <a:ext cx="4064000" cy="17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7281333" y="3334292"/>
            <a:ext cx="160866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7074588" y="5740398"/>
            <a:ext cx="160866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5532867" y="4665332"/>
            <a:ext cx="3786373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66655" y="3388901"/>
            <a:ext cx="1565346" cy="30777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dirty="0" smtClean="0">
                <a:solidFill>
                  <a:srgbClr val="FFC000"/>
                </a:solidFill>
              </a:rPr>
              <a:t>Scattered light rain</a:t>
            </a:r>
            <a:endParaRPr lang="en-US" sz="13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57053" y="5253666"/>
            <a:ext cx="2746747" cy="30777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dirty="0" smtClean="0">
                <a:solidFill>
                  <a:srgbClr val="FFC000"/>
                </a:solidFill>
              </a:rPr>
              <a:t>Circum-gulf flight: 1750 birds/km</a:t>
            </a:r>
            <a:r>
              <a:rPr lang="en-US" sz="1300" baseline="30000" dirty="0" smtClean="0">
                <a:solidFill>
                  <a:srgbClr val="FFC000"/>
                </a:solidFill>
              </a:rPr>
              <a:t>3</a:t>
            </a:r>
            <a:endParaRPr lang="en-US" sz="1300" baseline="30000" dirty="0">
              <a:solidFill>
                <a:srgbClr val="FFC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8800" y="5494966"/>
            <a:ext cx="2624667" cy="30777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dirty="0" smtClean="0">
                <a:solidFill>
                  <a:srgbClr val="FFC000"/>
                </a:solidFill>
              </a:rPr>
              <a:t>Exodus from Cuba - 250 birds/km</a:t>
            </a:r>
            <a:r>
              <a:rPr lang="en-US" sz="1300" baseline="30000" dirty="0" smtClean="0">
                <a:solidFill>
                  <a:srgbClr val="FFC000"/>
                </a:solidFill>
              </a:rPr>
              <a:t>3</a:t>
            </a:r>
            <a:endParaRPr lang="en-US" sz="1300" baseline="30000" dirty="0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85147" y="4424092"/>
            <a:ext cx="3217333" cy="30777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dirty="0" smtClean="0">
                <a:solidFill>
                  <a:srgbClr val="FFC000"/>
                </a:solidFill>
              </a:rPr>
              <a:t>Exodus from coastal plain – 1750 birds/km</a:t>
            </a:r>
            <a:r>
              <a:rPr lang="en-US" sz="1300" baseline="30000" dirty="0" smtClean="0">
                <a:solidFill>
                  <a:srgbClr val="FFC000"/>
                </a:solidFill>
              </a:rPr>
              <a:t>3</a:t>
            </a:r>
            <a:endParaRPr lang="en-US" sz="1300" baseline="30000" dirty="0">
              <a:solidFill>
                <a:srgbClr val="FFC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03413" y="3086200"/>
            <a:ext cx="2738867" cy="307777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dirty="0" smtClean="0">
                <a:solidFill>
                  <a:srgbClr val="FFC000"/>
                </a:solidFill>
              </a:rPr>
              <a:t>Heavy spring flight - 2500 birds/km</a:t>
            </a:r>
            <a:r>
              <a:rPr lang="en-US" sz="1300" baseline="30000" dirty="0" smtClean="0">
                <a:solidFill>
                  <a:srgbClr val="FFC000"/>
                </a:solidFill>
              </a:rPr>
              <a:t>3</a:t>
            </a:r>
            <a:endParaRPr lang="en-US" sz="1300" baseline="30000" dirty="0">
              <a:solidFill>
                <a:srgbClr val="FFC000"/>
              </a:solidFill>
            </a:endParaRPr>
          </a:p>
        </p:txBody>
      </p:sp>
      <p:pic>
        <p:nvPicPr>
          <p:cNvPr id="16" name="Picture 15" descr="ll_00_4_bw_new.gif"/>
          <p:cNvPicPr>
            <a:picLocks noChangeAspect="1"/>
          </p:cNvPicPr>
          <p:nvPr/>
        </p:nvPicPr>
        <p:blipFill>
          <a:blip r:embed="rId3"/>
          <a:srcRect t="5649"/>
          <a:stretch>
            <a:fillRect/>
          </a:stretch>
        </p:blipFill>
        <p:spPr>
          <a:xfrm>
            <a:off x="7059519" y="990600"/>
            <a:ext cx="3100481" cy="1918064"/>
          </a:xfrm>
          <a:prstGeom prst="rect">
            <a:avLst/>
          </a:prstGeom>
        </p:spPr>
      </p:pic>
      <p:pic>
        <p:nvPicPr>
          <p:cNvPr id="19" name="Picture 18" descr="538pictur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27000" y="3729666"/>
            <a:ext cx="2057400" cy="1312945"/>
          </a:xfrm>
          <a:prstGeom prst="rect">
            <a:avLst/>
          </a:prstGeom>
        </p:spPr>
      </p:pic>
      <p:pic>
        <p:nvPicPr>
          <p:cNvPr id="29" name="Picture 28" descr="Figure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200" y="1977066"/>
            <a:ext cx="1919111" cy="1439333"/>
          </a:xfrm>
          <a:prstGeom prst="rect">
            <a:avLst/>
          </a:prstGeom>
        </p:spPr>
      </p:pic>
      <p:pic>
        <p:nvPicPr>
          <p:cNvPr id="30" name="Picture 29" descr="Figure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6600" y="3348666"/>
            <a:ext cx="850900" cy="1134533"/>
          </a:xfrm>
          <a:prstGeom prst="rect">
            <a:avLst/>
          </a:prstGeom>
        </p:spPr>
      </p:pic>
      <p:pic>
        <p:nvPicPr>
          <p:cNvPr id="33" name="Picture 32" descr="Low_pressure_system_over_Icelan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4200" y="4714129"/>
            <a:ext cx="990600" cy="858426"/>
          </a:xfrm>
          <a:prstGeom prst="rect">
            <a:avLst/>
          </a:prstGeom>
        </p:spPr>
      </p:pic>
      <p:pic>
        <p:nvPicPr>
          <p:cNvPr id="37" name="Picture 36" descr="CAWANFC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99840" y="991724"/>
            <a:ext cx="762000" cy="707572"/>
          </a:xfrm>
          <a:prstGeom prst="rect">
            <a:avLst/>
          </a:prstGeom>
        </p:spPr>
      </p:pic>
      <p:pic>
        <p:nvPicPr>
          <p:cNvPr id="42" name="Picture 41" descr="BLPWEX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0345" y="995800"/>
            <a:ext cx="762000" cy="680013"/>
          </a:xfrm>
          <a:prstGeom prst="rect">
            <a:avLst/>
          </a:prstGeom>
        </p:spPr>
      </p:pic>
      <p:pic>
        <p:nvPicPr>
          <p:cNvPr id="47" name="Picture 46" descr="SWTHEX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75000" y="990600"/>
            <a:ext cx="1483222" cy="71296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286054" y="737957"/>
            <a:ext cx="1565346" cy="27357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</a:rPr>
              <a:t>Swainson’s Thrush</a:t>
            </a:r>
            <a:endParaRPr lang="en-US" sz="1100" dirty="0">
              <a:solidFill>
                <a:srgbClr val="FFC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24400" y="736600"/>
            <a:ext cx="1270000" cy="273579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</a:rPr>
              <a:t>Canada Warbler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765800" y="737957"/>
            <a:ext cx="1226679" cy="441144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100" dirty="0" smtClean="0">
                <a:solidFill>
                  <a:srgbClr val="FFC000"/>
                </a:solidFill>
              </a:rPr>
              <a:t>Blackpoll Warbler</a:t>
            </a:r>
            <a:endParaRPr lang="en-US" sz="1100" dirty="0">
              <a:solidFill>
                <a:srgbClr val="FFC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rot="16200000" flipH="1">
            <a:off x="6248399" y="2061733"/>
            <a:ext cx="1354667" cy="677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5486400" y="1723066"/>
            <a:ext cx="1693333" cy="1439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rot="16200000" flipH="1">
            <a:off x="5147733" y="2061733"/>
            <a:ext cx="1947333" cy="127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16200000" flipH="1">
            <a:off x="5122337" y="3382533"/>
            <a:ext cx="3217330" cy="2539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16200000" flipH="1">
            <a:off x="3369733" y="2485066"/>
            <a:ext cx="2794000" cy="127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131733" y="1723066"/>
            <a:ext cx="2370667" cy="203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rot="5400000">
            <a:off x="2226733" y="2442733"/>
            <a:ext cx="2624667" cy="11853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9499" y="6244266"/>
            <a:ext cx="2186929" cy="136303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6146800" y="6012689"/>
            <a:ext cx="1828800" cy="302645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Topographic Features</a:t>
            </a:r>
            <a:endParaRPr lang="en-US" sz="1300" b="1" baseline="30000" dirty="0">
              <a:solidFill>
                <a:srgbClr val="FFC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rot="16200000" flipV="1">
            <a:off x="5041900" y="5215566"/>
            <a:ext cx="1371600" cy="990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3200" y="5329866"/>
            <a:ext cx="1676400" cy="2190632"/>
          </a:xfrm>
          <a:prstGeom prst="rect">
            <a:avLst/>
          </a:prstGeom>
        </p:spPr>
      </p:pic>
      <p:cxnSp>
        <p:nvCxnSpPr>
          <p:cNvPr id="45" name="Straight Arrow Connector 44"/>
          <p:cNvCxnSpPr/>
          <p:nvPr/>
        </p:nvCxnSpPr>
        <p:spPr>
          <a:xfrm flipV="1">
            <a:off x="1803400" y="3882066"/>
            <a:ext cx="1981200" cy="1828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600" y="5063166"/>
            <a:ext cx="1828800" cy="302645"/>
          </a:xfrm>
          <a:prstGeom prst="rect">
            <a:avLst/>
          </a:prstGeom>
          <a:noFill/>
        </p:spPr>
        <p:txBody>
          <a:bodyPr wrap="square" lIns="101599" tIns="50799" rIns="101599" bIns="50799" rtlCol="0">
            <a:spAutoFit/>
          </a:bodyPr>
          <a:lstStyle/>
          <a:p>
            <a:r>
              <a:rPr lang="en-US" sz="1300" b="1" dirty="0" smtClean="0">
                <a:solidFill>
                  <a:srgbClr val="FFC000"/>
                </a:solidFill>
              </a:rPr>
              <a:t>Land Cover Features</a:t>
            </a:r>
            <a:endParaRPr lang="en-US" sz="1300" b="1" baseline="30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338" name="Picture 2" descr="Picture1_TESTPPTBACKGROUND_CONTRAST"/>
          <p:cNvPicPr>
            <a:picLocks noChangeAspect="1" noChangeArrowheads="1"/>
          </p:cNvPicPr>
          <p:nvPr/>
        </p:nvPicPr>
        <p:blipFill>
          <a:blip r:embed="rId3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10160000" cy="7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7" y="1676400"/>
            <a:ext cx="3501666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Text Box 12"/>
          <p:cNvSpPr txBox="1">
            <a:spLocks noChangeArrowheads="1"/>
          </p:cNvSpPr>
          <p:nvPr/>
        </p:nvSpPr>
        <p:spPr bwMode="auto">
          <a:xfrm>
            <a:off x="355600" y="1114425"/>
            <a:ext cx="9652000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It samples </a:t>
            </a:r>
            <a:r>
              <a:rPr lang="en-US" sz="2800" dirty="0">
                <a:solidFill>
                  <a:srgbClr val="FFC000"/>
                </a:solidFill>
                <a:latin typeface="+mn-lt"/>
              </a:rPr>
              <a:t>beyond the range of traditional </a:t>
            </a:r>
            <a:r>
              <a:rPr lang="en-US" sz="2800" dirty="0" smtClean="0">
                <a:solidFill>
                  <a:srgbClr val="FFC000"/>
                </a:solidFill>
                <a:latin typeface="+mn-lt"/>
              </a:rPr>
              <a:t>mechanisms, 					simultaneously for multiple species.</a:t>
            </a:r>
            <a:endParaRPr lang="en-US" sz="2800" dirty="0">
              <a:solidFill>
                <a:srgbClr val="FFCC00"/>
              </a:solidFill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03200" y="4860925"/>
            <a:ext cx="9753600" cy="2530475"/>
            <a:chOff x="584200" y="4724400"/>
            <a:chExt cx="9372600" cy="2073275"/>
          </a:xfrm>
        </p:grpSpPr>
        <p:pic>
          <p:nvPicPr>
            <p:cNvPr id="13320" name="Picture 15" descr="bd0475_1l.jpg"/>
            <p:cNvPicPr>
              <a:picLocks noChangeAspect="1"/>
            </p:cNvPicPr>
            <p:nvPr/>
          </p:nvPicPr>
          <p:blipFill>
            <a:blip r:embed="rId3" cstate="print"/>
            <a:srcRect l="17441" t="13033" r="25876"/>
            <a:stretch>
              <a:fillRect/>
            </a:stretch>
          </p:blipFill>
          <p:spPr bwMode="auto">
            <a:xfrm>
              <a:off x="3403600" y="4724400"/>
              <a:ext cx="1981200" cy="203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1" name="Picture 16" descr="bd0539_1l.jpg"/>
            <p:cNvPicPr>
              <a:picLocks noChangeAspect="1"/>
            </p:cNvPicPr>
            <p:nvPr/>
          </p:nvPicPr>
          <p:blipFill>
            <a:blip r:embed="rId4" cstate="print"/>
            <a:srcRect l="43488" t="10342" r="6931" b="9602"/>
            <a:stretch>
              <a:fillRect/>
            </a:stretch>
          </p:blipFill>
          <p:spPr bwMode="auto">
            <a:xfrm>
              <a:off x="5384800" y="4724400"/>
              <a:ext cx="19050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2" name="Picture 17" descr="bd0639_1l.jpg"/>
            <p:cNvPicPr>
              <a:picLocks noChangeAspect="1"/>
            </p:cNvPicPr>
            <p:nvPr/>
          </p:nvPicPr>
          <p:blipFill>
            <a:blip r:embed="rId5" cstate="print"/>
            <a:srcRect l="30586" t="19331"/>
            <a:stretch>
              <a:fillRect/>
            </a:stretch>
          </p:blipFill>
          <p:spPr bwMode="auto">
            <a:xfrm>
              <a:off x="7289800" y="4724400"/>
              <a:ext cx="2667000" cy="207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3" name="Picture 18" descr="3480697976_b45be99611.jpg"/>
            <p:cNvPicPr>
              <a:picLocks noChangeAspect="1"/>
            </p:cNvPicPr>
            <p:nvPr/>
          </p:nvPicPr>
          <p:blipFill>
            <a:blip r:embed="rId6" cstate="print"/>
            <a:srcRect t="2703"/>
            <a:stretch>
              <a:fillRect/>
            </a:stretch>
          </p:blipFill>
          <p:spPr bwMode="auto">
            <a:xfrm>
              <a:off x="584200" y="4724400"/>
              <a:ext cx="28194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3784600" y="1981200"/>
            <a:ext cx="6096000" cy="2362200"/>
            <a:chOff x="3784600" y="2667000"/>
            <a:chExt cx="5943600" cy="2057400"/>
          </a:xfrm>
        </p:grpSpPr>
        <p:pic>
          <p:nvPicPr>
            <p:cNvPr id="13318" name="Picture 13" descr="bd0365_1l.jpg"/>
            <p:cNvPicPr>
              <a:picLocks noChangeAspect="1"/>
            </p:cNvPicPr>
            <p:nvPr/>
          </p:nvPicPr>
          <p:blipFill>
            <a:blip r:embed="rId7" cstate="print"/>
            <a:srcRect t="13033" r="19334"/>
            <a:stretch>
              <a:fillRect/>
            </a:stretch>
          </p:blipFill>
          <p:spPr bwMode="auto">
            <a:xfrm>
              <a:off x="3784600" y="2690812"/>
              <a:ext cx="2819400" cy="2033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14" descr="bd0385_1l.jpg"/>
            <p:cNvPicPr>
              <a:picLocks noChangeAspect="1"/>
            </p:cNvPicPr>
            <p:nvPr/>
          </p:nvPicPr>
          <p:blipFill>
            <a:blip r:embed="rId8" cstate="print"/>
            <a:srcRect l="17441" t="6517" r="36777" b="5500"/>
            <a:stretch>
              <a:fillRect/>
            </a:stretch>
          </p:blipFill>
          <p:spPr bwMode="auto">
            <a:xfrm>
              <a:off x="8128000" y="2667000"/>
              <a:ext cx="16002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9" descr="baybreastedwarb.jpg"/>
            <p:cNvPicPr>
              <a:picLocks noChangeAspect="1"/>
            </p:cNvPicPr>
            <p:nvPr/>
          </p:nvPicPr>
          <p:blipFill>
            <a:blip r:embed="rId9" cstate="print"/>
            <a:srcRect l="34254" t="6452" r="22762" b="6452"/>
            <a:stretch>
              <a:fillRect/>
            </a:stretch>
          </p:blipFill>
          <p:spPr bwMode="auto">
            <a:xfrm>
              <a:off x="6604000" y="2667000"/>
              <a:ext cx="1524000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"/>
          <p:cNvSpPr txBox="1">
            <a:spLocks noChangeArrowheads="1"/>
          </p:cNvSpPr>
          <p:nvPr/>
        </p:nvSpPr>
        <p:spPr bwMode="auto">
          <a:xfrm>
            <a:off x="0" y="0"/>
            <a:ext cx="10160000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Study Migrants and Migration </a:t>
            </a:r>
            <a:b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Using Acoustic Technology?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4450" y="0"/>
            <a:ext cx="10071100" cy="998537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3800" b="1" dirty="0" smtClean="0">
                <a:solidFill>
                  <a:srgbClr val="FFCC00"/>
                </a:solidFill>
              </a:rPr>
              <a:t>Why Study Migrants and Migration </a:t>
            </a:r>
            <a:br>
              <a:rPr lang="en-US" sz="3800" b="1" dirty="0" smtClean="0">
                <a:solidFill>
                  <a:srgbClr val="FFCC00"/>
                </a:solidFill>
              </a:rPr>
            </a:br>
            <a:r>
              <a:rPr lang="en-US" sz="3800" b="1" dirty="0" smtClean="0">
                <a:solidFill>
                  <a:srgbClr val="FFCC00"/>
                </a:solidFill>
              </a:rPr>
              <a:t>Using Acoustic Technology?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9400" y="1828800"/>
            <a:ext cx="4343400" cy="5638800"/>
            <a:chOff x="127000" y="1828800"/>
            <a:chExt cx="3962400" cy="5486400"/>
          </a:xfrm>
        </p:grpSpPr>
        <p:pic>
          <p:nvPicPr>
            <p:cNvPr id="12291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4689" y="1828800"/>
              <a:ext cx="3874711" cy="223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2" name="Picture 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3848" y="4038600"/>
              <a:ext cx="1929159" cy="324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 b="3115"/>
            <a:stretch>
              <a:fillRect/>
            </a:stretch>
          </p:blipFill>
          <p:spPr bwMode="auto">
            <a:xfrm>
              <a:off x="127000" y="4038600"/>
              <a:ext cx="2024155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279400" y="1295400"/>
            <a:ext cx="9652000" cy="409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800" dirty="0" smtClean="0">
                <a:solidFill>
                  <a:srgbClr val="FFCC00"/>
                </a:solidFill>
                <a:latin typeface="+mn-lt"/>
              </a:rPr>
              <a:t>To monitor human </a:t>
            </a:r>
            <a:r>
              <a:rPr lang="en-US" sz="2800" dirty="0">
                <a:solidFill>
                  <a:srgbClr val="FFCC00"/>
                </a:solidFill>
                <a:latin typeface="+mn-lt"/>
              </a:rPr>
              <a:t>activities </a:t>
            </a:r>
            <a:r>
              <a:rPr lang="en-US" sz="2800" dirty="0" smtClean="0">
                <a:solidFill>
                  <a:srgbClr val="FFCC00"/>
                </a:solidFill>
                <a:latin typeface="+mn-lt"/>
              </a:rPr>
              <a:t>with potential risks to wildlife.</a:t>
            </a:r>
            <a:endParaRPr lang="en-US" sz="2800" dirty="0">
              <a:solidFill>
                <a:srgbClr val="FFCC00"/>
              </a:solidFill>
              <a:latin typeface="+mn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99000" y="1828800"/>
            <a:ext cx="5181600" cy="5562600"/>
            <a:chOff x="4775200" y="1828800"/>
            <a:chExt cx="5181600" cy="5410200"/>
          </a:xfrm>
        </p:grpSpPr>
        <p:pic>
          <p:nvPicPr>
            <p:cNvPr id="12296" name="Picture 12" descr="empire-state-building-007.jpg"/>
            <p:cNvPicPr>
              <a:picLocks noChangeAspect="1"/>
            </p:cNvPicPr>
            <p:nvPr/>
          </p:nvPicPr>
          <p:blipFill>
            <a:blip r:embed="rId5" cstate="print"/>
            <a:srcRect b="8227"/>
            <a:stretch>
              <a:fillRect/>
            </a:stretch>
          </p:blipFill>
          <p:spPr bwMode="auto">
            <a:xfrm>
              <a:off x="4775200" y="4267200"/>
              <a:ext cx="51816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13" descr="Cape May Lighthouse1.jpg"/>
            <p:cNvPicPr>
              <a:picLocks noChangeAspect="1"/>
            </p:cNvPicPr>
            <p:nvPr/>
          </p:nvPicPr>
          <p:blipFill>
            <a:blip r:embed="rId6" cstate="print"/>
            <a:srcRect b="11008"/>
            <a:stretch>
              <a:fillRect/>
            </a:stretch>
          </p:blipFill>
          <p:spPr bwMode="auto">
            <a:xfrm>
              <a:off x="8128000" y="1828800"/>
              <a:ext cx="1828800" cy="243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14" descr="Evans et al.bmp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75200" y="1828800"/>
              <a:ext cx="3362325" cy="2451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600" y="685800"/>
            <a:ext cx="46339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4" cstate="print"/>
          <a:srcRect r="18929"/>
          <a:stretch>
            <a:fillRect/>
          </a:stretch>
        </p:blipFill>
        <p:spPr bwMode="auto">
          <a:xfrm>
            <a:off x="2108200" y="4383087"/>
            <a:ext cx="1314450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5" cstate="print"/>
          <a:srcRect l="21176" r="22353"/>
          <a:stretch>
            <a:fillRect/>
          </a:stretch>
        </p:blipFill>
        <p:spPr bwMode="auto">
          <a:xfrm>
            <a:off x="355600" y="4383087"/>
            <a:ext cx="17526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6"/>
          <p:cNvPicPr>
            <a:picLocks noChangeAspect="1" noChangeArrowheads="1"/>
          </p:cNvPicPr>
          <p:nvPr/>
        </p:nvPicPr>
        <p:blipFill>
          <a:blip r:embed="rId6" cstate="print"/>
          <a:srcRect l="32278"/>
          <a:stretch>
            <a:fillRect/>
          </a:stretch>
        </p:blipFill>
        <p:spPr bwMode="auto">
          <a:xfrm>
            <a:off x="3327400" y="4383087"/>
            <a:ext cx="1839913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2" descr="Alfred_mikes_2000_small"/>
          <p:cNvPicPr>
            <a:picLocks noChangeAspect="1" noChangeArrowheads="1"/>
          </p:cNvPicPr>
          <p:nvPr/>
        </p:nvPicPr>
        <p:blipFill>
          <a:blip r:embed="rId7" cstate="print"/>
          <a:srcRect l="6172" t="7407" b="25926"/>
          <a:stretch>
            <a:fillRect/>
          </a:stretch>
        </p:blipFill>
        <p:spPr bwMode="auto">
          <a:xfrm>
            <a:off x="355600" y="8382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2" descr="full_moon_02_2000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89200" y="838200"/>
            <a:ext cx="2713038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Radar_08May2009.wmv">
            <a:hlinkClick r:id="" action="ppaction://media"/>
          </p:cNvPr>
          <p:cNvPicPr/>
          <p:nvPr>
            <a:videoFile r:link="rId1"/>
          </p:nvPr>
        </p:nvPicPr>
        <p:blipFill>
          <a:blip r:embed="rId9" cstate="print"/>
          <a:stretch>
            <a:fillRect/>
          </a:stretch>
        </p:blipFill>
        <p:spPr>
          <a:xfrm>
            <a:off x="5613400" y="4069080"/>
            <a:ext cx="3848100" cy="2693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306888"/>
            <a:ext cx="10160000" cy="3313112"/>
          </a:xfrm>
          <a:prstGeom prst="rect">
            <a:avLst/>
          </a:prstGeom>
          <a:noFill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10160000" cy="2551113"/>
          </a:xfrm>
          <a:prstGeom prst="rect">
            <a:avLst/>
          </a:prstGeom>
          <a:noFill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0275" y="4064000"/>
            <a:ext cx="341313" cy="339725"/>
          </a:xfrm>
          <a:prstGeom prst="rect">
            <a:avLst/>
          </a:prstGeom>
          <a:noFill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02138" y="1524000"/>
            <a:ext cx="339725" cy="339725"/>
          </a:xfrm>
          <a:prstGeom prst="rect">
            <a:avLst/>
          </a:prstGeom>
          <a:noFill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24275" y="4064000"/>
            <a:ext cx="341313" cy="339725"/>
          </a:xfrm>
          <a:prstGeom prst="rect">
            <a:avLst/>
          </a:prstGeom>
          <a:noFill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96275" y="1524000"/>
            <a:ext cx="339725" cy="339725"/>
          </a:xfrm>
          <a:prstGeom prst="rect">
            <a:avLst/>
          </a:prstGeom>
          <a:noFill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0275" y="4064000"/>
            <a:ext cx="339725" cy="339725"/>
          </a:xfrm>
          <a:prstGeom prst="rect">
            <a:avLst/>
          </a:prstGeom>
          <a:noFill/>
        </p:spPr>
      </p:pic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253787" y="248114"/>
            <a:ext cx="9626813" cy="81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>
                <a:solidFill>
                  <a:srgbClr val="FFCC00"/>
                </a:solidFill>
                <a:latin typeface="Arial" charset="0"/>
              </a:rPr>
              <a:t>Many species produce flight calls: unique </a:t>
            </a:r>
            <a:r>
              <a:rPr lang="en-US" sz="2800" b="1" dirty="0" smtClean="0">
                <a:solidFill>
                  <a:srgbClr val="FFCC00"/>
                </a:solidFill>
                <a:latin typeface="Arial" charset="0"/>
              </a:rPr>
              <a:t>signals given presumably for communication (e.g. in sustained flight).</a:t>
            </a:r>
            <a:endParaRPr lang="en-US" sz="2800" b="1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4450" y="1562100"/>
            <a:ext cx="11811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Dickcissel</a:t>
            </a: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1230313" y="4033838"/>
            <a:ext cx="10366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Bobolink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1906588" y="1562100"/>
            <a:ext cx="2874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Black-billed Cuckoo</a:t>
            </a: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3770313" y="4041775"/>
            <a:ext cx="29591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White-throated Sparrow</a:t>
            </a: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5378450" y="1562100"/>
            <a:ext cx="3382963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Red-breasted Nuthatch</a:t>
            </a: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7478713" y="4044950"/>
            <a:ext cx="253682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>
                <a:solidFill>
                  <a:srgbClr val="00FFFF"/>
                </a:solidFill>
                <a:latin typeface="Arial" charset="0"/>
              </a:rPr>
              <a:t>Swainson’s Thrush</a:t>
            </a: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468313" y="4368800"/>
            <a:ext cx="3127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900" b="1">
                <a:solidFill>
                  <a:srgbClr val="000000"/>
                </a:solidFill>
                <a:latin typeface="Arial" charset="0"/>
              </a:rPr>
              <a:t>Evans and O’Brien (2002)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October2008_Migration.wmv">
            <a:hlinkClick r:id="" action="ppaction://media"/>
          </p:cNvPr>
          <p:cNvPicPr/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17500" y="476250"/>
            <a:ext cx="9525000" cy="6667500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>
          <a:xfrm>
            <a:off x="44450" y="50800"/>
            <a:ext cx="10071100" cy="830263"/>
          </a:xfrm>
          <a:solidFill>
            <a:schemeClr val="tx1"/>
          </a:solidFill>
        </p:spPr>
        <p:txBody>
          <a:bodyPr lIns="0" tIns="0" rIns="0" bIns="0" anchor="t"/>
          <a:lstStyle/>
          <a:p>
            <a:pPr eaLnBrk="1" hangingPunct="1">
              <a:lnSpc>
                <a:spcPct val="95000"/>
              </a:lnSpc>
            </a:pPr>
            <a:r>
              <a:rPr lang="en-US" sz="3800" b="1" dirty="0" smtClean="0">
                <a:solidFill>
                  <a:srgbClr val="FFCC00"/>
                </a:solidFill>
                <a:latin typeface="+mn-lt"/>
              </a:rPr>
              <a:t>Continental Scale Phenomenon</a:t>
            </a:r>
            <a:br>
              <a:rPr lang="en-US" sz="3800" b="1" dirty="0" smtClean="0">
                <a:solidFill>
                  <a:srgbClr val="FFCC00"/>
                </a:solidFill>
                <a:latin typeface="+mn-lt"/>
              </a:rPr>
            </a:br>
            <a:r>
              <a:rPr lang="en-US" sz="2800" b="1" dirty="0" smtClean="0">
                <a:solidFill>
                  <a:srgbClr val="FFCC00"/>
                </a:solidFill>
                <a:latin typeface="+mn-lt"/>
              </a:rPr>
              <a:t>The application of NEXRAD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65500"/>
            <a:ext cx="4741863" cy="4254500"/>
          </a:xfrm>
          <a:prstGeom prst="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0" y="2644775"/>
            <a:ext cx="5461000" cy="4976813"/>
          </a:xfrm>
          <a:prstGeom prst="rect">
            <a:avLst/>
          </a:prstGeom>
          <a:noFill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741863" cy="3429000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6138" y="0"/>
            <a:ext cx="5503862" cy="355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5613" cy="455613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86250"/>
            <a:ext cx="4826000" cy="3333750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3724275"/>
            <a:ext cx="5387975" cy="3895725"/>
          </a:xfrm>
          <a:prstGeom prst="rect">
            <a:avLst/>
          </a:prstGeom>
          <a:noFill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842000" cy="4276725"/>
          </a:xfrm>
          <a:prstGeom prst="rect">
            <a:avLst/>
          </a:prstGeom>
          <a:noFill/>
        </p:spPr>
      </p:pic>
      <p:pic>
        <p:nvPicPr>
          <p:cNvPr id="7" name="AMRE_TEWA_BLPW_MAWA.wav">
            <a:hlinkClick r:id="" action="ppaction://media"/>
          </p:cNvPr>
          <p:cNvPicPr>
            <a:picLocks noRot="1" noChangeAspect="1"/>
          </p:cNvPicPr>
          <p:nvPr>
            <a:wavAudioFile r:embed="rId1" name="AMRE_TEWA_BLPW_MAWA.wav"/>
          </p:nvPr>
        </p:nvPicPr>
        <p:blipFill>
          <a:blip r:embed="rId7"/>
          <a:stretch>
            <a:fillRect/>
          </a:stretch>
        </p:blipFill>
        <p:spPr>
          <a:xfrm>
            <a:off x="4927600" y="3657600"/>
            <a:ext cx="304800" cy="304800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26000" y="0"/>
            <a:ext cx="5334000" cy="445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0"/>
            <a:ext cx="2551113" cy="3059113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8888" y="750888"/>
            <a:ext cx="2709862" cy="3070225"/>
          </a:xfrm>
          <a:prstGeom prst="rect">
            <a:avLst/>
          </a:prstGeom>
          <a:noFill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2450" y="50800"/>
            <a:ext cx="90551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>
                <a:solidFill>
                  <a:srgbClr val="FFCC00"/>
                </a:solidFill>
                <a:latin typeface="Arial" pitchFamily="34" charset="0"/>
              </a:rPr>
              <a:t>Recording flight calls: nocturnal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7775" y="750888"/>
            <a:ext cx="2562225" cy="3070225"/>
          </a:xfrm>
          <a:prstGeom prst="rect">
            <a:avLst/>
          </a:prstGeom>
          <a:noFill/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6525" y="762000"/>
            <a:ext cx="2563813" cy="3048000"/>
          </a:xfrm>
          <a:prstGeom prst="rect">
            <a:avLst/>
          </a:prstGeom>
          <a:noFill/>
        </p:spPr>
      </p:pic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44450" y="3860800"/>
            <a:ext cx="100711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4400" b="1">
                <a:solidFill>
                  <a:srgbClr val="FFCC00"/>
                </a:solidFill>
                <a:latin typeface="Arial" pitchFamily="34" charset="0"/>
              </a:rPr>
              <a:t>Recording flight calls: diurnal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676775"/>
            <a:ext cx="5175250" cy="2943225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64138" y="4648200"/>
            <a:ext cx="4995862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144463" y="219075"/>
            <a:ext cx="9902825" cy="539750"/>
          </a:xfrm>
        </p:spPr>
        <p:txBody>
          <a:bodyPr lIns="0" tIns="0" rIns="0" bIns="0" anchor="t"/>
          <a:lstStyle/>
          <a:p>
            <a:pPr>
              <a:lnSpc>
                <a:spcPct val="95000"/>
              </a:lnSpc>
            </a:pPr>
            <a:r>
              <a:rPr lang="en-US" sz="4100" b="1">
                <a:solidFill>
                  <a:srgbClr val="FFCC00"/>
                </a:solidFill>
                <a:latin typeface="Arial" pitchFamily="34" charset="0"/>
              </a:rPr>
              <a:t>Recording flight calls: captive birds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8138" y="930275"/>
            <a:ext cx="6276975" cy="5548313"/>
          </a:xfrm>
          <a:prstGeom prst="rect">
            <a:avLst/>
          </a:prstGeom>
          <a:noFill/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55600" y="6172200"/>
            <a:ext cx="3581400" cy="26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</a:rPr>
              <a:t>(</a:t>
            </a:r>
            <a:r>
              <a:rPr lang="en-US" sz="1800" b="1" dirty="0" err="1" smtClean="0">
                <a:solidFill>
                  <a:srgbClr val="FF0000"/>
                </a:solidFill>
                <a:latin typeface="Arial" pitchFamily="34" charset="0"/>
              </a:rPr>
              <a:t>Lanzone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</a:rPr>
              <a:t> et al. 2009)</a:t>
            </a:r>
            <a:endParaRPr lang="en-US" sz="1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5000" y="846138"/>
            <a:ext cx="3175000" cy="3557587"/>
          </a:xfrm>
          <a:prstGeom prst="rect">
            <a:avLst/>
          </a:prstGeom>
          <a:noFill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750" y="3132138"/>
            <a:ext cx="698500" cy="487362"/>
          </a:xfrm>
          <a:prstGeom prst="rect">
            <a:avLst/>
          </a:prstGeom>
          <a:noFill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275" y="2603500"/>
            <a:ext cx="679450" cy="550863"/>
          </a:xfrm>
          <a:prstGeom prst="rect">
            <a:avLst/>
          </a:prstGeom>
          <a:noFill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275" y="4200525"/>
            <a:ext cx="679450" cy="636588"/>
          </a:xfrm>
          <a:prstGeom prst="rect">
            <a:avLst/>
          </a:prstGeom>
          <a:noFill/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2750" y="4730750"/>
            <a:ext cx="2646363" cy="1852613"/>
          </a:xfrm>
          <a:prstGeom prst="rect">
            <a:avLst/>
          </a:prstGeom>
          <a:noFill/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2750" y="3597275"/>
            <a:ext cx="698500" cy="625475"/>
          </a:xfrm>
          <a:prstGeom prst="rect">
            <a:avLst/>
          </a:prstGeom>
          <a:noFill/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624888" y="2857500"/>
            <a:ext cx="974725" cy="2138363"/>
          </a:xfrm>
          <a:prstGeom prst="rect">
            <a:avLst/>
          </a:prstGeom>
          <a:noFill/>
        </p:spPr>
      </p:pic>
      <p:pic>
        <p:nvPicPr>
          <p:cNvPr id="12" name="Picture 11" descr="CL_logo_stack_RGB_inv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2" y="6330032"/>
            <a:ext cx="3428372" cy="1289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4667"/>
            <a:ext cx="10160000" cy="592667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CC00"/>
                </a:solidFill>
              </a:rPr>
              <a:t>Some current ways to represent </a:t>
            </a:r>
            <a:r>
              <a:rPr lang="en-US" sz="4000" b="1" dirty="0">
                <a:solidFill>
                  <a:srgbClr val="FFCC00"/>
                </a:solidFill>
              </a:rPr>
              <a:t>flight-calls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2306" y="1371600"/>
            <a:ext cx="5485694" cy="1735667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400" dirty="0">
                <a:solidFill>
                  <a:srgbClr val="FFCC00"/>
                </a:solidFill>
              </a:rPr>
              <a:t>Spectrogram Cross Correlation</a:t>
            </a:r>
            <a:endParaRPr lang="en-US" sz="2400" dirty="0" smtClean="0">
              <a:solidFill>
                <a:srgbClr val="FFCC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CC00"/>
                </a:solidFill>
              </a:rPr>
              <a:t>Acoustic similarity </a:t>
            </a:r>
            <a:r>
              <a:rPr lang="en-US" sz="2400" dirty="0">
                <a:solidFill>
                  <a:srgbClr val="FFCC00"/>
                </a:solidFill>
              </a:rPr>
              <a:t>among species</a:t>
            </a:r>
            <a:endParaRPr lang="en-US" sz="2400" dirty="0" smtClean="0">
              <a:solidFill>
                <a:srgbClr val="FFCC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FFCC00"/>
                </a:solidFill>
              </a:rPr>
              <a:t>Identify </a:t>
            </a:r>
            <a:r>
              <a:rPr lang="en-US" sz="2400" dirty="0">
                <a:solidFill>
                  <a:srgbClr val="FFCC00"/>
                </a:solidFill>
              </a:rPr>
              <a:t>“template” for each species that best correlates with</a:t>
            </a:r>
            <a:r>
              <a:rPr lang="en-US" sz="2400" dirty="0" smtClean="0">
                <a:solidFill>
                  <a:srgbClr val="FFCC00"/>
                </a:solidFill>
              </a:rPr>
              <a:t> sample calls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374791" name="Rectangle 7"/>
          <p:cNvSpPr>
            <a:spLocks noChangeArrowheads="1"/>
          </p:cNvSpPr>
          <p:nvPr/>
        </p:nvSpPr>
        <p:spPr bwMode="auto">
          <a:xfrm>
            <a:off x="50800" y="3657600"/>
            <a:ext cx="3886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599" tIns="50799" rIns="101599" bIns="50799">
            <a:prstTxWarp prst="textNoShape">
              <a:avLst/>
            </a:prstTxWarp>
          </a:bodyPr>
          <a:lstStyle/>
          <a:p>
            <a:pPr marL="380996" indent="-380996">
              <a:lnSpc>
                <a:spcPct val="80000"/>
              </a:lnSpc>
              <a:spcBef>
                <a:spcPct val="20000"/>
              </a:spcBef>
            </a:pPr>
            <a:r>
              <a:rPr lang="en-US" dirty="0" smtClean="0">
                <a:solidFill>
                  <a:srgbClr val="FFCC00"/>
                </a:solidFill>
              </a:rPr>
              <a:t>Robust Signal Measurement</a:t>
            </a:r>
          </a:p>
          <a:p>
            <a:pPr marL="825492" lvl="1" indent="-31749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FFCC00"/>
                </a:solidFill>
              </a:rPr>
              <a:t>Treat as </a:t>
            </a:r>
            <a:r>
              <a:rPr lang="en-US" dirty="0">
                <a:solidFill>
                  <a:srgbClr val="FFCC00"/>
                </a:solidFill>
              </a:rPr>
              <a:t>probability distributions</a:t>
            </a:r>
            <a:endParaRPr lang="en-US" dirty="0" smtClean="0">
              <a:solidFill>
                <a:srgbClr val="FFCC00"/>
              </a:solidFill>
            </a:endParaRPr>
          </a:p>
          <a:p>
            <a:pPr marL="825492" lvl="1" indent="-317497">
              <a:lnSpc>
                <a:spcPct val="80000"/>
              </a:lnSpc>
              <a:spcBef>
                <a:spcPct val="20000"/>
              </a:spcBef>
              <a:buFontTx/>
              <a:buChar char="–"/>
            </a:pPr>
            <a:r>
              <a:rPr lang="en-US" dirty="0" smtClean="0">
                <a:solidFill>
                  <a:srgbClr val="FFCC00"/>
                </a:solidFill>
              </a:rPr>
              <a:t>Characterize with statistics </a:t>
            </a:r>
            <a:r>
              <a:rPr lang="en-US" dirty="0">
                <a:solidFill>
                  <a:srgbClr val="FFCC00"/>
                </a:solidFill>
              </a:rPr>
              <a:t>(e.g. median)</a:t>
            </a:r>
          </a:p>
        </p:txBody>
      </p:sp>
      <p:pic>
        <p:nvPicPr>
          <p:cNvPr id="374792" name="Picture 8" descr="spc_env_2_600"/>
          <p:cNvPicPr>
            <a:picLocks noChangeAspect="1" noChangeArrowheads="1"/>
          </p:cNvPicPr>
          <p:nvPr/>
        </p:nvPicPr>
        <p:blipFill>
          <a:blip r:embed="rId4"/>
          <a:srcRect l="4347" t="2339" r="4347" b="4094"/>
          <a:stretch>
            <a:fillRect/>
          </a:stretch>
        </p:blipFill>
        <p:spPr bwMode="auto">
          <a:xfrm>
            <a:off x="3772852" y="4384358"/>
            <a:ext cx="2069148" cy="2092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11" descr="NAWA_PCO"/>
          <p:cNvPicPr>
            <a:picLocks noChangeAspect="1" noChangeArrowheads="1"/>
          </p:cNvPicPr>
          <p:nvPr/>
        </p:nvPicPr>
        <p:blipFill>
          <a:blip r:embed="rId5"/>
          <a:srcRect l="7574" t="12743" r="7590" b="12762"/>
          <a:stretch>
            <a:fillRect/>
          </a:stretch>
        </p:blipFill>
        <p:spPr bwMode="auto">
          <a:xfrm>
            <a:off x="5588000" y="855487"/>
            <a:ext cx="3979333" cy="27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L_logo_stack_RGB_inv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" y="6330032"/>
            <a:ext cx="3428372" cy="1289968"/>
          </a:xfrm>
          <a:prstGeom prst="rect">
            <a:avLst/>
          </a:prstGeom>
        </p:spPr>
      </p:pic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842000" y="3783183"/>
          <a:ext cx="4241800" cy="3532017"/>
        </p:xfrm>
        <a:graphic>
          <a:graphicData uri="http://schemas.openxmlformats.org/presentationml/2006/ole">
            <p:oleObj spid="_x0000_s61442" name="Document" r:id="rId7" imgW="6375400" imgH="5308600" progId="Word.Document.12">
              <p:link updateAutomatic="1"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98535" y="6858000"/>
            <a:ext cx="413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</a:t>
            </a:r>
            <a:r>
              <a:rPr lang="en-US" dirty="0" err="1" smtClean="0"/>
              <a:t>Cortopassi</a:t>
            </a:r>
            <a:r>
              <a:rPr lang="en-US" dirty="0" smtClean="0"/>
              <a:t>, unpublished data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L_logo_stack_RGB_inv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" y="6330032"/>
            <a:ext cx="3428372" cy="1289968"/>
          </a:xfrm>
          <a:prstGeom prst="rect">
            <a:avLst/>
          </a:prstGeom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651000" y="134938"/>
            <a:ext cx="6934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4000" b="1" dirty="0" smtClean="0">
                <a:solidFill>
                  <a:srgbClr val="FFCC00"/>
                </a:solidFill>
                <a:latin typeface="Arial" pitchFamily="34" charset="0"/>
              </a:rPr>
              <a:t>Using a “Rosetta Stone . </a:t>
            </a:r>
            <a:r>
              <a:rPr lang="en-US" sz="4000" b="1" dirty="0">
                <a:solidFill>
                  <a:srgbClr val="FFCC00"/>
                </a:solidFill>
                <a:latin typeface="Arial" pitchFamily="34" charset="0"/>
              </a:rPr>
              <a:t>. .”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339725" cy="339725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19800"/>
            <a:ext cx="339725" cy="33972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740201"/>
            <a:ext cx="10160000" cy="580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1425</TotalTime>
  <Words>587</Words>
  <Application>Microsoft Macintosh PowerPoint</Application>
  <PresentationFormat>Custom</PresentationFormat>
  <Paragraphs>79</Paragraphs>
  <Slides>20</Slides>
  <Notes>4</Notes>
  <HiddenSlides>0</HiddenSlides>
  <MMClips>4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Default Design</vt:lpstr>
      <vt:lpstr>???</vt:lpstr>
      <vt:lpstr>Slide 1</vt:lpstr>
      <vt:lpstr>Slide 2</vt:lpstr>
      <vt:lpstr>Continental Scale Phenomenon The application of NEXRAD</vt:lpstr>
      <vt:lpstr>Slide 4</vt:lpstr>
      <vt:lpstr>Slide 5</vt:lpstr>
      <vt:lpstr>Slide 6</vt:lpstr>
      <vt:lpstr>Recording flight calls: captive birds</vt:lpstr>
      <vt:lpstr>Some current ways to represent flight-calls</vt:lpstr>
      <vt:lpstr>Slide 9</vt:lpstr>
      <vt:lpstr>Slide 10</vt:lpstr>
      <vt:lpstr>Slide 11</vt:lpstr>
      <vt:lpstr>Identifying Key Stop-over Habitats using acoustic sensors and radar</vt:lpstr>
      <vt:lpstr>Slide 13</vt:lpstr>
      <vt:lpstr>Challenges of Applying Technology for Monitoring Migrant Birds</vt:lpstr>
      <vt:lpstr>Slide 15</vt:lpstr>
      <vt:lpstr>Understanding nocturnal bird migration patterns</vt:lpstr>
      <vt:lpstr>Slide 17</vt:lpstr>
      <vt:lpstr>Slide 18</vt:lpstr>
      <vt:lpstr>Why Study Migrants and Migration  Using Acoustic Technology?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</dc:creator>
  <cp:lastModifiedBy>Andrew Farnsworth</cp:lastModifiedBy>
  <cp:revision>155</cp:revision>
  <dcterms:created xsi:type="dcterms:W3CDTF">2010-02-19T17:26:37Z</dcterms:created>
  <dcterms:modified xsi:type="dcterms:W3CDTF">2010-02-19T17:39:56Z</dcterms:modified>
</cp:coreProperties>
</file>