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340" r:id="rId2"/>
    <p:sldId id="458" r:id="rId3"/>
    <p:sldId id="459" r:id="rId4"/>
    <p:sldId id="460" r:id="rId5"/>
    <p:sldId id="523" r:id="rId6"/>
    <p:sldId id="464" r:id="rId7"/>
    <p:sldId id="466" r:id="rId8"/>
    <p:sldId id="468" r:id="rId9"/>
    <p:sldId id="469" r:id="rId10"/>
    <p:sldId id="470" r:id="rId11"/>
    <p:sldId id="471" r:id="rId12"/>
    <p:sldId id="475" r:id="rId13"/>
    <p:sldId id="476" r:id="rId14"/>
    <p:sldId id="478" r:id="rId15"/>
    <p:sldId id="480" r:id="rId16"/>
    <p:sldId id="481" r:id="rId17"/>
    <p:sldId id="482" r:id="rId18"/>
    <p:sldId id="489" r:id="rId19"/>
    <p:sldId id="490" r:id="rId20"/>
    <p:sldId id="491" r:id="rId21"/>
    <p:sldId id="493" r:id="rId22"/>
    <p:sldId id="421" r:id="rId23"/>
    <p:sldId id="496" r:id="rId24"/>
    <p:sldId id="498" r:id="rId25"/>
    <p:sldId id="499" r:id="rId26"/>
    <p:sldId id="500" r:id="rId27"/>
    <p:sldId id="501" r:id="rId28"/>
    <p:sldId id="503" r:id="rId29"/>
    <p:sldId id="506" r:id="rId30"/>
    <p:sldId id="438" r:id="rId31"/>
    <p:sldId id="511" r:id="rId32"/>
    <p:sldId id="514" r:id="rId33"/>
    <p:sldId id="516" r:id="rId34"/>
    <p:sldId id="518" r:id="rId35"/>
    <p:sldId id="52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60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2362200"/>
            <a:ext cx="8077200" cy="1981200"/>
          </a:xfrm>
        </p:spPr>
        <p:txBody>
          <a:bodyPr>
            <a:noAutofit/>
          </a:bodyPr>
          <a:lstStyle/>
          <a:p>
            <a:r>
              <a:rPr lang="en-US" sz="2800" b="1" dirty="0" smtClean="0">
                <a:latin typeface="+mn-lt"/>
                <a:ea typeface="+mn-ea"/>
                <a:cs typeface="+mn-cs"/>
              </a:rPr>
              <a:t/>
            </a:r>
            <a:br>
              <a:rPr lang="en-US" sz="2800" b="1" dirty="0" smtClean="0">
                <a:latin typeface="+mn-lt"/>
                <a:ea typeface="+mn-ea"/>
                <a:cs typeface="+mn-cs"/>
              </a:rPr>
            </a:br>
            <a:r>
              <a:rPr lang="en-US" sz="2800" b="1" dirty="0" smtClean="0">
                <a:latin typeface="+mn-lt"/>
                <a:ea typeface="+mn-ea"/>
                <a:cs typeface="+mn-cs"/>
              </a:rPr>
              <a:t>LBFS: Low Bandwidth Network File System &amp;</a:t>
            </a:r>
            <a:br>
              <a:rPr lang="en-US" sz="2800" b="1" dirty="0" smtClean="0">
                <a:latin typeface="+mn-lt"/>
                <a:ea typeface="+mn-ea"/>
                <a:cs typeface="+mn-cs"/>
              </a:rPr>
            </a:br>
            <a:r>
              <a:rPr lang="en-US" sz="2800" b="1" dirty="0" smtClean="0">
                <a:latin typeface="+mn-lt"/>
                <a:ea typeface="+mn-ea"/>
                <a:cs typeface="+mn-cs"/>
              </a:rPr>
              <a:t> SHARK: Scaling File Servers via Cooperative Caching</a:t>
            </a:r>
            <a:r>
              <a:rPr lang="en-US" sz="2400" dirty="0" smtClean="0"/>
              <a:t/>
            </a:r>
            <a:br>
              <a:rPr lang="en-US" sz="2400" dirty="0" smtClean="0"/>
            </a:br>
            <a:r>
              <a:rPr lang="en-US" sz="2400" dirty="0" smtClean="0"/>
              <a:t>                                                       </a:t>
            </a:r>
            <a:br>
              <a:rPr lang="en-US" sz="2400" dirty="0" smtClean="0"/>
            </a:br>
            <a:r>
              <a:rPr lang="en-US" sz="2400" dirty="0" smtClean="0"/>
              <a:t>                                                        </a:t>
            </a:r>
            <a:r>
              <a:rPr lang="en-US" sz="2400" dirty="0" smtClean="0">
                <a:ln w="10160">
                  <a:solidFill>
                    <a:schemeClr val="accent1"/>
                  </a:solidFill>
                  <a:prstDash val="solid"/>
                </a:ln>
                <a:effectLst>
                  <a:outerShdw blurRad="38100" dist="32000" dir="5400000" algn="tl">
                    <a:srgbClr val="000000">
                      <a:alpha val="30000"/>
                    </a:srgbClr>
                  </a:outerShdw>
                </a:effectLst>
              </a:rPr>
              <a:t>Presented by - RAKESH .K</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Rabin Finger Prints</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lvl="0"/>
            <a:endParaRPr lang="en-US" sz="800" dirty="0" smtClean="0"/>
          </a:p>
          <a:p>
            <a:pPr lvl="0" algn="just">
              <a:buFont typeface="Wingdings" pitchFamily="2" charset="2"/>
              <a:buChar char="q"/>
            </a:pPr>
            <a:r>
              <a:rPr lang="en-US" sz="2800" dirty="0" smtClean="0"/>
              <a:t>Polynomial representation of data in 48-byte region modulo an irreducible polynomial.</a:t>
            </a:r>
          </a:p>
          <a:p>
            <a:pPr lvl="1" algn="just">
              <a:buFont typeface="Wingdings" pitchFamily="2" charset="2"/>
              <a:buChar char="Ø"/>
            </a:pPr>
            <a:r>
              <a:rPr lang="en-US" sz="2400" b="1" dirty="0" err="1" smtClean="0"/>
              <a:t>FingerPrint</a:t>
            </a:r>
            <a:r>
              <a:rPr lang="en-US" sz="2400" b="1" dirty="0" smtClean="0"/>
              <a:t> = f(x) mod p(x)</a:t>
            </a:r>
          </a:p>
          <a:p>
            <a:pPr lvl="1" algn="just">
              <a:buNone/>
            </a:pPr>
            <a:endParaRPr lang="en-US" sz="2400" dirty="0" smtClean="0"/>
          </a:p>
          <a:p>
            <a:pPr lvl="0" algn="just">
              <a:buFont typeface="Wingdings" pitchFamily="2" charset="2"/>
              <a:buChar char="q"/>
            </a:pPr>
            <a:r>
              <a:rPr lang="en-US" sz="2800" dirty="0" smtClean="0"/>
              <a:t>Probability of Collision = </a:t>
            </a:r>
            <a:r>
              <a:rPr lang="en-US" sz="2800" b="1" dirty="0" smtClean="0"/>
              <a:t>max(|</a:t>
            </a:r>
            <a:r>
              <a:rPr lang="en-US" sz="2800" b="1" i="1" dirty="0" err="1" smtClean="0"/>
              <a:t>r</a:t>
            </a:r>
            <a:r>
              <a:rPr lang="en-US" sz="2800" b="1" dirty="0" err="1" smtClean="0"/>
              <a:t>|,|</a:t>
            </a:r>
            <a:r>
              <a:rPr lang="en-US" sz="2800" b="1" i="1" dirty="0" err="1" smtClean="0"/>
              <a:t>s</a:t>
            </a:r>
            <a:r>
              <a:rPr lang="en-US" sz="2800" b="1" dirty="0" smtClean="0"/>
              <a:t>|)/2</a:t>
            </a:r>
            <a:r>
              <a:rPr lang="en-US" sz="2800" b="1" i="1" baseline="30000" dirty="0" smtClean="0"/>
              <a:t>w</a:t>
            </a:r>
            <a:r>
              <a:rPr lang="en-US" sz="2800" b="1" baseline="30000" dirty="0" smtClean="0"/>
              <a:t>-1</a:t>
            </a:r>
          </a:p>
          <a:p>
            <a:pPr lvl="0" algn="just">
              <a:buFont typeface="Wingdings" pitchFamily="2" charset="2"/>
              <a:buChar char="q"/>
            </a:pPr>
            <a:endParaRPr lang="en-US" sz="2000" dirty="0" smtClean="0"/>
          </a:p>
          <a:p>
            <a:pPr lvl="0" algn="just">
              <a:buFont typeface="Wingdings" pitchFamily="2" charset="2"/>
              <a:buChar char="q"/>
            </a:pPr>
            <a:r>
              <a:rPr lang="en-US" sz="2800" dirty="0" smtClean="0"/>
              <a:t>Boundary regions have the 13 least significant bits of their fingerprint equal to an arbitrary predefined value.</a:t>
            </a:r>
          </a:p>
          <a:p>
            <a:pPr lvl="0" algn="just">
              <a:buNone/>
            </a:pPr>
            <a:endParaRPr lang="en-US" sz="300" dirty="0" smtClean="0"/>
          </a:p>
          <a:p>
            <a:pPr lvl="1" algn="just">
              <a:buNone/>
            </a:pPr>
            <a:endParaRPr lang="en-US" sz="2000" dirty="0" smtClean="0"/>
          </a:p>
          <a:p>
            <a:pPr lvl="0" algn="just">
              <a:buFont typeface="Wingdings" pitchFamily="2" charset="2"/>
              <a:buChar char="q"/>
            </a:pPr>
            <a:r>
              <a:rPr lang="en-US" sz="2800" dirty="0" smtClean="0"/>
              <a:t>Method is reasonably fast.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Chunk Boundaries After a Series of Edits?</a:t>
            </a:r>
            <a:endParaRPr lang="en-US" sz="3200"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a:buNone/>
            </a:pPr>
            <a:endParaRPr lang="en-US" sz="2400" dirty="0" smtClean="0"/>
          </a:p>
          <a:p>
            <a:pPr>
              <a:buNone/>
            </a:pPr>
            <a:endParaRPr lang="en-US" sz="2400" dirty="0" smtClean="0"/>
          </a:p>
          <a:p>
            <a:pPr lvl="0">
              <a:buFont typeface="Wingdings" pitchFamily="2" charset="2"/>
              <a:buChar char="Ø"/>
            </a:pPr>
            <a:r>
              <a:rPr lang="en-US" sz="2400" dirty="0" smtClean="0"/>
              <a:t>Figure shows the file divided into variable length chunks with break points determined by hash of each 48 bit region. </a:t>
            </a:r>
          </a:p>
          <a:p>
            <a:pPr>
              <a:buNone/>
            </a:pPr>
            <a:endParaRPr lang="en-US" sz="2400" dirty="0" smtClean="0"/>
          </a:p>
          <a:p>
            <a:pPr lvl="0">
              <a:buFont typeface="Wingdings" pitchFamily="2" charset="2"/>
              <a:buChar char="Ø"/>
            </a:pPr>
            <a:endParaRPr lang="en-US" sz="2400" dirty="0" smtClean="0"/>
          </a:p>
          <a:p>
            <a:pPr lvl="0">
              <a:buFont typeface="Wingdings" pitchFamily="2" charset="2"/>
              <a:buChar char="Ø"/>
            </a:pPr>
            <a:r>
              <a:rPr lang="en-US" sz="2400" dirty="0" smtClean="0"/>
              <a:t>Effect of inserting some text into the file at chunk </a:t>
            </a:r>
            <a:r>
              <a:rPr lang="en-US" sz="2400" b="1" dirty="0" smtClean="0"/>
              <a:t>C4. </a:t>
            </a:r>
            <a:endParaRPr lang="en-US" sz="2400" dirty="0" smtClean="0"/>
          </a:p>
          <a:p>
            <a:pPr lvl="0">
              <a:buFont typeface="Wingdings" pitchFamily="2" charset="2"/>
              <a:buChar char="Ø"/>
            </a:pPr>
            <a:r>
              <a:rPr lang="en-US" sz="2400" dirty="0" smtClean="0"/>
              <a:t>Transfer only C8.</a:t>
            </a:r>
          </a:p>
          <a:p>
            <a:pPr>
              <a:buFont typeface="Wingdings" pitchFamily="2" charset="2"/>
              <a:buChar char="Ø"/>
            </a:pPr>
            <a:endParaRPr lang="en-US" sz="2400" dirty="0" smtClean="0"/>
          </a:p>
          <a:p>
            <a:pPr lvl="0">
              <a:buFont typeface="Wingdings" pitchFamily="2" charset="2"/>
              <a:buChar char="Ø"/>
            </a:pPr>
            <a:endParaRPr lang="en-US" sz="2400" dirty="0" smtClean="0"/>
          </a:p>
          <a:p>
            <a:pPr lvl="0">
              <a:buFont typeface="Wingdings" pitchFamily="2" charset="2"/>
              <a:buChar char="Ø"/>
            </a:pPr>
            <a:r>
              <a:rPr lang="en-US" sz="2400" dirty="0" smtClean="0"/>
              <a:t>Effect of inserting a data in </a:t>
            </a:r>
            <a:r>
              <a:rPr lang="en-US" sz="2400" b="1" dirty="0" smtClean="0"/>
              <a:t>C5 </a:t>
            </a:r>
            <a:r>
              <a:rPr lang="en-US" sz="2400" dirty="0" smtClean="0"/>
              <a:t>that contains a break point </a:t>
            </a:r>
          </a:p>
          <a:p>
            <a:pPr lvl="0">
              <a:buFont typeface="Wingdings" pitchFamily="2" charset="2"/>
              <a:buChar char="Ø"/>
            </a:pPr>
            <a:r>
              <a:rPr lang="en-US" sz="2400" dirty="0" smtClean="0"/>
              <a:t>Splitting the chunks into two new chunks. (</a:t>
            </a:r>
            <a:r>
              <a:rPr lang="en-US" sz="2400" b="1" dirty="0" smtClean="0"/>
              <a:t>C9 </a:t>
            </a:r>
            <a:r>
              <a:rPr lang="en-US" sz="2400" dirty="0" smtClean="0"/>
              <a:t> and </a:t>
            </a:r>
            <a:r>
              <a:rPr lang="en-US" sz="2400" b="1" dirty="0" smtClean="0"/>
              <a:t>C10)</a:t>
            </a:r>
            <a:endParaRPr lang="en-US" sz="2400" dirty="0" smtClean="0"/>
          </a:p>
          <a:p>
            <a:pPr lvl="0">
              <a:buFont typeface="Wingdings" pitchFamily="2" charset="2"/>
              <a:buChar char="Ø"/>
            </a:pPr>
            <a:r>
              <a:rPr lang="en-US" sz="2400" dirty="0" smtClean="0"/>
              <a:t>Transfer only two new chunks </a:t>
            </a:r>
            <a:r>
              <a:rPr lang="en-US" sz="2400" b="1" dirty="0" smtClean="0"/>
              <a:t>C9 </a:t>
            </a:r>
            <a:r>
              <a:rPr lang="en-US" sz="2400" dirty="0" smtClean="0"/>
              <a:t> and </a:t>
            </a:r>
            <a:r>
              <a:rPr lang="en-US" sz="2400" b="1" dirty="0" smtClean="0"/>
              <a:t>C10.</a:t>
            </a:r>
            <a:r>
              <a:rPr lang="en-US" sz="2400" dirty="0" smtClean="0"/>
              <a:t> </a:t>
            </a:r>
          </a:p>
          <a:p>
            <a:pPr>
              <a:buFont typeface="Wingdings" pitchFamily="2" charset="2"/>
              <a:buChar char="Ø"/>
            </a:pPr>
            <a:endParaRPr lang="en-US" sz="2400" dirty="0" smtClean="0"/>
          </a:p>
          <a:p>
            <a:pPr lvl="0">
              <a:buFont typeface="Wingdings" pitchFamily="2" charset="2"/>
              <a:buChar char="Ø"/>
            </a:pPr>
            <a:endParaRPr lang="en-US" sz="2400" dirty="0" smtClean="0"/>
          </a:p>
          <a:p>
            <a:pPr lvl="0">
              <a:buFont typeface="Wingdings" pitchFamily="2" charset="2"/>
              <a:buChar char="Ø"/>
            </a:pPr>
            <a:r>
              <a:rPr lang="en-US" sz="2400" dirty="0" smtClean="0"/>
              <a:t>One of the break point is eliminated. </a:t>
            </a:r>
            <a:r>
              <a:rPr lang="en-US" sz="2400" b="1" dirty="0" smtClean="0"/>
              <a:t>C2+C3 -&gt; C11 </a:t>
            </a:r>
            <a:endParaRPr lang="en-US" sz="2400" dirty="0" smtClean="0"/>
          </a:p>
          <a:p>
            <a:pPr lvl="0">
              <a:buFont typeface="Wingdings" pitchFamily="2" charset="2"/>
              <a:buChar char="Ø"/>
            </a:pPr>
            <a:r>
              <a:rPr lang="en-US" sz="2400" dirty="0" smtClean="0"/>
              <a:t>Transfer only </a:t>
            </a:r>
            <a:r>
              <a:rPr lang="en-US" sz="2400" b="1" dirty="0" smtClean="0"/>
              <a:t>C11</a:t>
            </a:r>
            <a:r>
              <a:rPr lang="en-US" sz="2400" dirty="0" smtClean="0"/>
              <a:t> </a:t>
            </a:r>
          </a:p>
          <a:p>
            <a:pPr lvl="0" algn="just">
              <a:buFont typeface="Wingdings" pitchFamily="2" charset="2"/>
              <a:buChar char="q"/>
            </a:pPr>
            <a:endParaRPr lang="en-US" sz="2400" dirty="0" smtClean="0"/>
          </a:p>
          <a:p>
            <a:pPr lvl="0"/>
            <a:endParaRPr lang="en-US" sz="2400" dirty="0" smtClean="0"/>
          </a:p>
        </p:txBody>
      </p:sp>
      <p:pic>
        <p:nvPicPr>
          <p:cNvPr id="4" name="Picture 6"/>
          <p:cNvPicPr>
            <a:picLocks noChangeAspect="1" noChangeArrowheads="1"/>
          </p:cNvPicPr>
          <p:nvPr/>
        </p:nvPicPr>
        <p:blipFill>
          <a:blip r:embed="rId2"/>
          <a:srcRect/>
          <a:stretch>
            <a:fillRect/>
          </a:stretch>
        </p:blipFill>
        <p:spPr bwMode="auto">
          <a:xfrm>
            <a:off x="1981200" y="1000125"/>
            <a:ext cx="4648200" cy="571500"/>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2057400" y="2219325"/>
            <a:ext cx="4733925" cy="638175"/>
          </a:xfrm>
          <a:prstGeom prst="rect">
            <a:avLst/>
          </a:prstGeom>
          <a:noFill/>
          <a:ln w="9525">
            <a:noFill/>
            <a:miter lim="800000"/>
            <a:headEnd/>
            <a:tailEnd/>
          </a:ln>
          <a:effectLst/>
        </p:spPr>
      </p:pic>
      <p:pic>
        <p:nvPicPr>
          <p:cNvPr id="6" name="Picture 3"/>
          <p:cNvPicPr>
            <a:picLocks noChangeAspect="1" noChangeArrowheads="1"/>
          </p:cNvPicPr>
          <p:nvPr/>
        </p:nvPicPr>
        <p:blipFill>
          <a:blip r:embed="rId4"/>
          <a:srcRect/>
          <a:stretch>
            <a:fillRect/>
          </a:stretch>
        </p:blipFill>
        <p:spPr bwMode="auto">
          <a:xfrm>
            <a:off x="2057400" y="3562350"/>
            <a:ext cx="4953000" cy="561975"/>
          </a:xfrm>
          <a:prstGeom prst="rect">
            <a:avLst/>
          </a:prstGeom>
          <a:noFill/>
          <a:ln w="9525">
            <a:noFill/>
            <a:miter lim="800000"/>
            <a:headEnd/>
            <a:tailEnd/>
          </a:ln>
          <a:effectLst/>
        </p:spPr>
      </p:pic>
      <p:pic>
        <p:nvPicPr>
          <p:cNvPr id="7" name="Picture 4"/>
          <p:cNvPicPr>
            <a:picLocks noChangeAspect="1" noChangeArrowheads="1"/>
          </p:cNvPicPr>
          <p:nvPr/>
        </p:nvPicPr>
        <p:blipFill>
          <a:blip r:embed="rId5"/>
          <a:srcRect/>
          <a:stretch>
            <a:fillRect/>
          </a:stretch>
        </p:blipFill>
        <p:spPr bwMode="auto">
          <a:xfrm>
            <a:off x="2057400" y="5343525"/>
            <a:ext cx="4914900" cy="523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r>
              <a:rPr lang="en-US" sz="3200" b="1" dirty="0" smtClean="0"/>
              <a:t>PATHOLOGICAL  CASES</a:t>
            </a:r>
            <a:endParaRPr lang="en-US" sz="3200" dirty="0"/>
          </a:p>
        </p:txBody>
      </p:sp>
      <p:sp>
        <p:nvSpPr>
          <p:cNvPr id="3" name="Content Placeholder 2"/>
          <p:cNvSpPr>
            <a:spLocks noGrp="1"/>
          </p:cNvSpPr>
          <p:nvPr>
            <p:ph idx="1"/>
          </p:nvPr>
        </p:nvSpPr>
        <p:spPr>
          <a:xfrm>
            <a:off x="457200" y="838200"/>
            <a:ext cx="8229600" cy="5867400"/>
          </a:xfrm>
        </p:spPr>
        <p:txBody>
          <a:bodyPr>
            <a:noAutofit/>
          </a:bodyPr>
          <a:lstStyle/>
          <a:p>
            <a:pPr lvl="0">
              <a:buFont typeface="Wingdings" pitchFamily="2" charset="2"/>
              <a:buChar char="q"/>
            </a:pPr>
            <a:r>
              <a:rPr lang="en-US" sz="2400" dirty="0" smtClean="0"/>
              <a:t>Variable size chunks can lead to Pathological behavior.</a:t>
            </a:r>
          </a:p>
          <a:p>
            <a:pPr lvl="0">
              <a:buFont typeface="Wingdings" pitchFamily="2" charset="2"/>
              <a:buChar char="q"/>
            </a:pPr>
            <a:endParaRPr lang="en-US" sz="2000" dirty="0" smtClean="0"/>
          </a:p>
          <a:p>
            <a:pPr lvl="0">
              <a:buFont typeface="Wingdings" pitchFamily="2" charset="2"/>
              <a:buChar char="q"/>
            </a:pPr>
            <a:r>
              <a:rPr lang="en-US" sz="2400" dirty="0" smtClean="0"/>
              <a:t>If every 48 bytes of a file happened to be a breakpoint.</a:t>
            </a:r>
          </a:p>
          <a:p>
            <a:pPr lvl="0">
              <a:buNone/>
            </a:pPr>
            <a:endParaRPr lang="en-US" sz="2000" dirty="0" smtClean="0"/>
          </a:p>
          <a:p>
            <a:pPr lvl="0">
              <a:buFont typeface="Wingdings" pitchFamily="2" charset="2"/>
              <a:buChar char="q"/>
            </a:pPr>
            <a:r>
              <a:rPr lang="en-US" sz="2400" dirty="0" smtClean="0"/>
              <a:t>Very large chunks would be too difficult to send in a single RPC.</a:t>
            </a:r>
          </a:p>
          <a:p>
            <a:pPr lvl="0">
              <a:buFont typeface="Wingdings" pitchFamily="2" charset="2"/>
              <a:buChar char="q"/>
            </a:pPr>
            <a:endParaRPr lang="en-US" sz="2000" dirty="0" smtClean="0"/>
          </a:p>
          <a:p>
            <a:pPr lvl="0">
              <a:buFont typeface="Wingdings" pitchFamily="2" charset="2"/>
              <a:buChar char="q"/>
            </a:pPr>
            <a:r>
              <a:rPr lang="en-US" sz="2400" dirty="0" smtClean="0"/>
              <a:t>Arbitrary size RPC messages would be somewhat inconvenient.</a:t>
            </a:r>
          </a:p>
          <a:p>
            <a:pPr lvl="0">
              <a:buFont typeface="Wingdings" pitchFamily="2" charset="2"/>
              <a:buChar char="q"/>
            </a:pPr>
            <a:endParaRPr lang="en-US" sz="2000" dirty="0" smtClean="0"/>
          </a:p>
          <a:p>
            <a:pPr lvl="0">
              <a:buFont typeface="Wingdings" pitchFamily="2" charset="2"/>
              <a:buChar char="q"/>
            </a:pPr>
            <a:r>
              <a:rPr lang="en-US" sz="2400" dirty="0" smtClean="0"/>
              <a:t>Chunk sizes must be between 2K and 64K</a:t>
            </a:r>
          </a:p>
          <a:p>
            <a:pPr lvl="0">
              <a:buFont typeface="Wingdings" pitchFamily="2" charset="2"/>
              <a:buChar char="q"/>
            </a:pPr>
            <a:endParaRPr lang="en-US" sz="2000" dirty="0" smtClean="0"/>
          </a:p>
          <a:p>
            <a:pPr lvl="0">
              <a:buFont typeface="Wingdings" pitchFamily="2" charset="2"/>
              <a:buChar char="q"/>
            </a:pPr>
            <a:r>
              <a:rPr lang="en-US" sz="2400" dirty="0" smtClean="0"/>
              <a:t>Artificially insert chunk boundaries if file is full of repeated sequences.</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CHUNK DATABASE</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lvl="0" algn="just">
              <a:buFont typeface="Wingdings" pitchFamily="2" charset="2"/>
              <a:buChar char="q"/>
            </a:pPr>
            <a:r>
              <a:rPr lang="en-US" sz="2400" dirty="0" smtClean="0"/>
              <a:t>The chunk database Indexes chunks by first 64 bits of SHA-1 hash.</a:t>
            </a:r>
          </a:p>
          <a:p>
            <a:pPr lvl="0" algn="just">
              <a:buFont typeface="Wingdings" pitchFamily="2" charset="2"/>
              <a:buChar char="q"/>
            </a:pPr>
            <a:endParaRPr lang="en-US" sz="1500" dirty="0" smtClean="0"/>
          </a:p>
          <a:p>
            <a:pPr lvl="0" algn="just">
              <a:buFont typeface="Wingdings" pitchFamily="2" charset="2"/>
              <a:buChar char="q"/>
            </a:pPr>
            <a:r>
              <a:rPr lang="en-US" sz="2400" dirty="0" smtClean="0"/>
              <a:t>The database maps keys to (file, offset, count) triples.</a:t>
            </a:r>
          </a:p>
          <a:p>
            <a:pPr lvl="0" algn="just">
              <a:buFont typeface="Wingdings" pitchFamily="2" charset="2"/>
              <a:buChar char="q"/>
            </a:pPr>
            <a:endParaRPr lang="en-US" sz="1500" dirty="0" smtClean="0"/>
          </a:p>
          <a:p>
            <a:pPr lvl="0" algn="just">
              <a:buFont typeface="Wingdings" pitchFamily="2" charset="2"/>
              <a:buChar char="q"/>
            </a:pPr>
            <a:r>
              <a:rPr lang="en-US" sz="2400" dirty="0" smtClean="0"/>
              <a:t>LBFS never relies on the correctness of the chunk database.</a:t>
            </a:r>
          </a:p>
          <a:p>
            <a:pPr lvl="0" algn="just">
              <a:buFont typeface="Wingdings" pitchFamily="2" charset="2"/>
              <a:buChar char="q"/>
            </a:pPr>
            <a:endParaRPr lang="en-US" sz="1500" dirty="0" smtClean="0"/>
          </a:p>
          <a:p>
            <a:pPr lvl="0" algn="just">
              <a:buFont typeface="Wingdings" pitchFamily="2" charset="2"/>
              <a:buChar char="q"/>
            </a:pPr>
            <a:r>
              <a:rPr lang="en-US" sz="2400" dirty="0" smtClean="0"/>
              <a:t>How to keep this database up to date?</a:t>
            </a:r>
          </a:p>
          <a:p>
            <a:pPr lvl="1" algn="just">
              <a:buFont typeface="Wingdings" pitchFamily="2" charset="2"/>
              <a:buChar char="Ø"/>
            </a:pPr>
            <a:r>
              <a:rPr lang="en-US" sz="2400" dirty="0" smtClean="0"/>
              <a:t>Must update it whenever file is updated</a:t>
            </a:r>
          </a:p>
          <a:p>
            <a:pPr lvl="1" algn="just">
              <a:buFont typeface="Wingdings" pitchFamily="2" charset="2"/>
              <a:buChar char="Ø"/>
            </a:pPr>
            <a:r>
              <a:rPr lang="en-US" sz="2400" dirty="0" smtClean="0"/>
              <a:t>Can still have problems with local updates at server site</a:t>
            </a:r>
          </a:p>
          <a:p>
            <a:pPr lvl="1" algn="just">
              <a:buFont typeface="Wingdings" pitchFamily="2" charset="2"/>
              <a:buChar char="Ø"/>
            </a:pPr>
            <a:r>
              <a:rPr lang="en-US" sz="2400" dirty="0" smtClean="0"/>
              <a:t>Crashes can corrupt database contents.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FILE CONSISTENCY</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lvl="0" algn="just">
              <a:buFont typeface="Wingdings" pitchFamily="2" charset="2"/>
              <a:buChar char="q"/>
            </a:pPr>
            <a:r>
              <a:rPr lang="en-US" sz="2400" dirty="0" smtClean="0"/>
              <a:t>The LBFS client currently performs whole file caching.</a:t>
            </a:r>
          </a:p>
          <a:p>
            <a:pPr lvl="0" algn="just">
              <a:buNone/>
            </a:pPr>
            <a:endParaRPr lang="en-US" sz="500" dirty="0" smtClean="0"/>
          </a:p>
          <a:p>
            <a:pPr lvl="0" algn="just">
              <a:buFont typeface="Wingdings" pitchFamily="2" charset="2"/>
              <a:buChar char="q"/>
            </a:pPr>
            <a:r>
              <a:rPr lang="en-US" sz="2400" dirty="0" smtClean="0"/>
              <a:t>LBFS uses a three-tiered scheme to determine if a file is up to date.</a:t>
            </a:r>
          </a:p>
          <a:p>
            <a:pPr lvl="1" algn="just">
              <a:buFont typeface="Wingdings" pitchFamily="2" charset="2"/>
              <a:buChar char="q"/>
            </a:pPr>
            <a:r>
              <a:rPr lang="en-US" sz="2000" dirty="0" smtClean="0"/>
              <a:t>OPEN A FILE: </a:t>
            </a:r>
          </a:p>
          <a:p>
            <a:pPr lvl="2" algn="just">
              <a:buFont typeface="Wingdings" pitchFamily="2" charset="2"/>
              <a:buChar char="Ø"/>
            </a:pPr>
            <a:r>
              <a:rPr lang="en-US" dirty="0" smtClean="0"/>
              <a:t>IF Lease Not Expired</a:t>
            </a:r>
          </a:p>
          <a:p>
            <a:pPr lvl="2" algn="just">
              <a:buFont typeface="Wingdings" pitchFamily="2" charset="2"/>
              <a:buChar char="Ø"/>
            </a:pPr>
            <a:r>
              <a:rPr lang="en-US" dirty="0" smtClean="0"/>
              <a:t>IF Lease Expired</a:t>
            </a:r>
          </a:p>
          <a:p>
            <a:pPr lvl="0">
              <a:buFont typeface="Wingdings" pitchFamily="2" charset="2"/>
              <a:buChar char="q"/>
            </a:pPr>
            <a:r>
              <a:rPr lang="en-US" sz="2400" dirty="0" smtClean="0"/>
              <a:t>Client gets a lease first time a file is opened for read.</a:t>
            </a:r>
          </a:p>
          <a:p>
            <a:pPr lvl="0">
              <a:buFont typeface="Wingdings" pitchFamily="2" charset="2"/>
              <a:buChar char="q"/>
            </a:pPr>
            <a:endParaRPr lang="en-US" sz="2400" dirty="0" smtClean="0"/>
          </a:p>
          <a:p>
            <a:pPr lvl="0">
              <a:buFont typeface="Wingdings" pitchFamily="2" charset="2"/>
              <a:buChar char="q"/>
            </a:pPr>
            <a:r>
              <a:rPr lang="en-US" sz="2400" dirty="0" smtClean="0"/>
              <a:t>Client Renews the expired lease by requesting file attributes.</a:t>
            </a:r>
          </a:p>
          <a:p>
            <a:pPr lvl="0">
              <a:buFont typeface="Wingdings" pitchFamily="2" charset="2"/>
              <a:buChar char="q"/>
            </a:pPr>
            <a:endParaRPr lang="en-US" sz="2400" dirty="0" smtClean="0"/>
          </a:p>
          <a:p>
            <a:pPr lvl="0">
              <a:buFont typeface="Wingdings" pitchFamily="2" charset="2"/>
              <a:buChar char="q"/>
            </a:pPr>
            <a:r>
              <a:rPr lang="en-US" sz="2400" dirty="0" smtClean="0"/>
              <a:t>It’s the job of the Client to check if the cached copy is still current.</a:t>
            </a:r>
          </a:p>
          <a:p>
            <a:pPr lvl="0" algn="just">
              <a:buFont typeface="Wingdings" pitchFamily="2" charset="2"/>
              <a:buChar char="q"/>
            </a:pPr>
            <a:endParaRPr lang="en-US" sz="2400" dirty="0" smtClean="0"/>
          </a:p>
          <a:p>
            <a:pPr lvl="0">
              <a:buFont typeface="Wingdings" pitchFamily="2" charset="2"/>
              <a:buChar char="q"/>
            </a:pPr>
            <a:endParaRPr lang="en-US" sz="5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FILE READS</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lvl="0">
              <a:buFont typeface="Wingdings" pitchFamily="2" charset="2"/>
              <a:buChar char="q"/>
            </a:pPr>
            <a:r>
              <a:rPr lang="en-US" sz="2400" dirty="0" smtClean="0"/>
              <a:t>LBFS Use additional calls not in NFS -&gt; </a:t>
            </a:r>
            <a:r>
              <a:rPr lang="en-US" sz="2400" b="1" dirty="0" smtClean="0"/>
              <a:t>GETHASH</a:t>
            </a:r>
            <a:r>
              <a:rPr lang="en-US" sz="2400" dirty="0" smtClean="0"/>
              <a:t> for reads</a:t>
            </a:r>
          </a:p>
          <a:p>
            <a:pPr lvl="0">
              <a:buNone/>
            </a:pPr>
            <a:endParaRPr lang="en-US" sz="2400" dirty="0" smtClean="0">
              <a:solidFill>
                <a:schemeClr val="tx2">
                  <a:lumMod val="60000"/>
                  <a:lumOff val="40000"/>
                </a:schemeClr>
              </a:solidFill>
            </a:endParaRPr>
          </a:p>
          <a:p>
            <a:pPr>
              <a:buFont typeface="Wingdings" pitchFamily="2" charset="2"/>
              <a:buChar char="Ø"/>
            </a:pPr>
            <a:endParaRPr lang="en-US" sz="2400" dirty="0" smtClean="0"/>
          </a:p>
        </p:txBody>
      </p:sp>
      <p:pic>
        <p:nvPicPr>
          <p:cNvPr id="4" name="Picture 2"/>
          <p:cNvPicPr>
            <a:picLocks noChangeAspect="1" noChangeArrowheads="1"/>
          </p:cNvPicPr>
          <p:nvPr/>
        </p:nvPicPr>
        <p:blipFill>
          <a:blip r:embed="rId2"/>
          <a:srcRect/>
          <a:stretch>
            <a:fillRect/>
          </a:stretch>
        </p:blipFill>
        <p:spPr bwMode="auto">
          <a:xfrm>
            <a:off x="990600" y="1447800"/>
            <a:ext cx="7467600" cy="51453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FILE WRITES</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a:buFont typeface="Wingdings" pitchFamily="2" charset="2"/>
              <a:buChar char="q"/>
            </a:pPr>
            <a:r>
              <a:rPr lang="en-US" sz="2400" dirty="0" smtClean="0"/>
              <a:t>LBFS Server updates files </a:t>
            </a:r>
            <a:r>
              <a:rPr lang="en-US" sz="2400" b="1" dirty="0" smtClean="0"/>
              <a:t>atomically</a:t>
            </a:r>
            <a:r>
              <a:rPr lang="en-US" sz="2400" dirty="0" smtClean="0"/>
              <a:t> at close time.</a:t>
            </a:r>
          </a:p>
          <a:p>
            <a:pPr>
              <a:buFont typeface="Wingdings" pitchFamily="2" charset="2"/>
              <a:buChar char="q"/>
            </a:pPr>
            <a:r>
              <a:rPr lang="en-US" sz="2400" dirty="0" smtClean="0"/>
              <a:t>Uses Temporary Files .</a:t>
            </a:r>
          </a:p>
          <a:p>
            <a:pPr>
              <a:buFont typeface="Wingdings" pitchFamily="2" charset="2"/>
              <a:buChar char="q"/>
            </a:pPr>
            <a:r>
              <a:rPr lang="en-US" sz="2400" dirty="0" smtClean="0"/>
              <a:t>4 RPC’s are used in update protocol:</a:t>
            </a:r>
          </a:p>
          <a:p>
            <a:pPr lvl="1">
              <a:buNone/>
            </a:pPr>
            <a:r>
              <a:rPr lang="en-US" sz="2000" dirty="0" smtClean="0"/>
              <a:t>*1. MKTMPFILE  *2.CONDWRITE  *  3. TMPWRITE  *4. COMMITTMP.</a:t>
            </a:r>
          </a:p>
        </p:txBody>
      </p:sp>
      <p:pic>
        <p:nvPicPr>
          <p:cNvPr id="4" name="Picture 3"/>
          <p:cNvPicPr>
            <a:picLocks noChangeAspect="1" noChangeArrowheads="1"/>
          </p:cNvPicPr>
          <p:nvPr/>
        </p:nvPicPr>
        <p:blipFill>
          <a:blip r:embed="rId2"/>
          <a:srcRect/>
          <a:stretch>
            <a:fillRect/>
          </a:stretch>
        </p:blipFill>
        <p:spPr bwMode="auto">
          <a:xfrm>
            <a:off x="914400" y="2590800"/>
            <a:ext cx="7239000" cy="4038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lvl="0" algn="just">
              <a:buNone/>
            </a:pPr>
            <a:r>
              <a:rPr lang="en-US" sz="2800" b="1" dirty="0" smtClean="0"/>
              <a:t>SECURITY</a:t>
            </a:r>
          </a:p>
          <a:p>
            <a:pPr lvl="0" algn="just">
              <a:buFont typeface="Wingdings" pitchFamily="2" charset="2"/>
              <a:buChar char="q"/>
            </a:pPr>
            <a:r>
              <a:rPr lang="en-US" sz="2400" dirty="0" smtClean="0"/>
              <a:t>LBFS uses the security infrastructure from SFS.</a:t>
            </a:r>
          </a:p>
          <a:p>
            <a:pPr lvl="0" algn="just">
              <a:buFont typeface="Wingdings" pitchFamily="2" charset="2"/>
              <a:buChar char="q"/>
            </a:pPr>
            <a:r>
              <a:rPr lang="en-US" sz="2400" dirty="0" smtClean="0"/>
              <a:t>All Servers have public keys.</a:t>
            </a:r>
          </a:p>
          <a:p>
            <a:pPr lvl="0" algn="just">
              <a:buFont typeface="Wingdings" pitchFamily="2" charset="2"/>
              <a:buChar char="q"/>
            </a:pPr>
            <a:r>
              <a:rPr lang="en-US" sz="2400" dirty="0" smtClean="0"/>
              <a:t>Access Control.</a:t>
            </a:r>
          </a:p>
          <a:p>
            <a:pPr lvl="0" algn="just">
              <a:buFont typeface="Wingdings" pitchFamily="2" charset="2"/>
              <a:buChar char="q"/>
            </a:pPr>
            <a:endParaRPr lang="en-US" sz="1800" b="1" dirty="0" smtClean="0"/>
          </a:p>
          <a:p>
            <a:pPr lvl="0" algn="just">
              <a:buNone/>
            </a:pPr>
            <a:r>
              <a:rPr lang="en-US" sz="2800" b="1" dirty="0" smtClean="0"/>
              <a:t>IMPLEMENTATION</a:t>
            </a:r>
          </a:p>
          <a:p>
            <a:pPr lvl="0" algn="just">
              <a:buNone/>
            </a:pPr>
            <a:endParaRPr lang="en-US" sz="2800" b="1" dirty="0" smtClean="0"/>
          </a:p>
          <a:p>
            <a:pPr lvl="0" algn="just">
              <a:buNone/>
            </a:pPr>
            <a:endParaRPr lang="en-US" sz="2800" b="1" dirty="0" smtClean="0"/>
          </a:p>
          <a:p>
            <a:pPr lvl="0" algn="just">
              <a:buNone/>
            </a:pPr>
            <a:endParaRPr lang="en-US" sz="2800" b="1" dirty="0" smtClean="0"/>
          </a:p>
          <a:p>
            <a:pPr lvl="0" algn="just">
              <a:buNone/>
            </a:pPr>
            <a:endParaRPr lang="en-US" sz="2800" b="1" dirty="0" smtClean="0"/>
          </a:p>
          <a:p>
            <a:pPr lvl="0" algn="just">
              <a:buNone/>
            </a:pPr>
            <a:endParaRPr lang="en-US" sz="2800" dirty="0" smtClean="0"/>
          </a:p>
          <a:p>
            <a:pPr lvl="0" algn="just">
              <a:buFont typeface="Wingdings" pitchFamily="2" charset="2"/>
              <a:buChar char="q"/>
            </a:pPr>
            <a:r>
              <a:rPr lang="en-US" sz="2400" b="1" dirty="0" err="1" smtClean="0"/>
              <a:t>mkdb</a:t>
            </a:r>
            <a:r>
              <a:rPr lang="en-US" sz="2400" dirty="0" smtClean="0"/>
              <a:t> utility</a:t>
            </a:r>
            <a:endParaRPr lang="en-US" sz="2400" dirty="0" smtClean="0">
              <a:solidFill>
                <a:schemeClr val="tx2">
                  <a:lumMod val="60000"/>
                  <a:lumOff val="40000"/>
                </a:schemeClr>
              </a:solidFill>
            </a:endParaRPr>
          </a:p>
          <a:p>
            <a:pPr lvl="0" algn="just">
              <a:buFont typeface="Wingdings" pitchFamily="2" charset="2"/>
              <a:buChar char="q"/>
            </a:pPr>
            <a:r>
              <a:rPr lang="en-US" sz="2400" dirty="0" smtClean="0"/>
              <a:t>If File Size &lt; 8KB</a:t>
            </a:r>
          </a:p>
          <a:p>
            <a:pPr lvl="0" algn="just">
              <a:buFont typeface="Wingdings" pitchFamily="2" charset="2"/>
              <a:buChar char="q"/>
            </a:pPr>
            <a:r>
              <a:rPr lang="en-US" sz="2400" dirty="0" smtClean="0"/>
              <a:t>Trash Directory </a:t>
            </a:r>
          </a:p>
          <a:p>
            <a:pPr>
              <a:buFont typeface="Wingdings" pitchFamily="2" charset="2"/>
              <a:buChar char="Ø"/>
            </a:pPr>
            <a:endParaRPr lang="en-US" sz="2400" dirty="0" smtClean="0"/>
          </a:p>
          <a:p>
            <a:pPr>
              <a:buFont typeface="Wingdings" pitchFamily="2" charset="2"/>
              <a:buChar char="Ø"/>
            </a:pPr>
            <a:endParaRPr lang="en-US" sz="2400" dirty="0" smtClean="0"/>
          </a:p>
        </p:txBody>
      </p:sp>
      <p:pic>
        <p:nvPicPr>
          <p:cNvPr id="4" name="Picture 4"/>
          <p:cNvPicPr>
            <a:picLocks noChangeAspect="1" noChangeArrowheads="1"/>
          </p:cNvPicPr>
          <p:nvPr/>
        </p:nvPicPr>
        <p:blipFill>
          <a:blip r:embed="rId2"/>
          <a:srcRect/>
          <a:stretch>
            <a:fillRect/>
          </a:stretch>
        </p:blipFill>
        <p:spPr bwMode="auto">
          <a:xfrm>
            <a:off x="1219200" y="2819401"/>
            <a:ext cx="6934200"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EVALUATION – REPEATED DATA IN FILES</a:t>
            </a:r>
            <a:endParaRPr lang="en-US" sz="3200" dirty="0"/>
          </a:p>
        </p:txBody>
      </p:sp>
      <p:sp>
        <p:nvSpPr>
          <p:cNvPr id="3" name="Content Placeholder 2"/>
          <p:cNvSpPr>
            <a:spLocks noGrp="1"/>
          </p:cNvSpPr>
          <p:nvPr>
            <p:ph idx="1"/>
          </p:nvPr>
        </p:nvSpPr>
        <p:spPr>
          <a:xfrm>
            <a:off x="457200" y="914400"/>
            <a:ext cx="8229600" cy="5715000"/>
          </a:xfrm>
        </p:spPr>
        <p:txBody>
          <a:bodyPr>
            <a:normAutofit/>
          </a:bodyPr>
          <a:lstStyle/>
          <a:p>
            <a:pPr lvl="0" algn="just">
              <a:buFont typeface="Wingdings" pitchFamily="2" charset="2"/>
              <a:buChar char="q"/>
            </a:pPr>
            <a:endParaRPr lang="en-US" sz="600" dirty="0" smtClean="0"/>
          </a:p>
          <a:p>
            <a:pPr lvl="0" algn="just">
              <a:buFont typeface="Wingdings" pitchFamily="2" charset="2"/>
              <a:buChar char="q"/>
            </a:pPr>
            <a:r>
              <a:rPr lang="en-US" sz="2400" dirty="0" smtClean="0"/>
              <a:t>Bandwidth consumption and network utilization are measured under several common workloads.</a:t>
            </a:r>
          </a:p>
          <a:p>
            <a:pPr lvl="0" algn="just">
              <a:buFont typeface="Wingdings" pitchFamily="2" charset="2"/>
              <a:buChar char="q"/>
            </a:pPr>
            <a:r>
              <a:rPr lang="en-US" sz="2400" dirty="0" smtClean="0"/>
              <a:t>LBFS is compared with :</a:t>
            </a:r>
          </a:p>
          <a:p>
            <a:pPr lvl="1" algn="just">
              <a:buFont typeface="Wingdings" pitchFamily="2" charset="2"/>
              <a:buChar char="Ø"/>
            </a:pPr>
            <a:r>
              <a:rPr lang="en-US" sz="2400" dirty="0" smtClean="0"/>
              <a:t>CIFS, </a:t>
            </a:r>
          </a:p>
          <a:p>
            <a:pPr lvl="1" algn="just">
              <a:buFont typeface="Wingdings" pitchFamily="2" charset="2"/>
              <a:buChar char="Ø"/>
            </a:pPr>
            <a:r>
              <a:rPr lang="en-US" sz="2400" dirty="0" smtClean="0"/>
              <a:t>NFS version 3 and </a:t>
            </a:r>
          </a:p>
          <a:p>
            <a:pPr lvl="1" algn="just">
              <a:buFont typeface="Wingdings" pitchFamily="2" charset="2"/>
              <a:buChar char="Ø"/>
            </a:pPr>
            <a:r>
              <a:rPr lang="en-US" sz="2400" dirty="0" smtClean="0"/>
              <a:t>AFS.</a:t>
            </a:r>
          </a:p>
          <a:p>
            <a:pPr lvl="1" algn="just">
              <a:buFont typeface="Wingdings" pitchFamily="2" charset="2"/>
              <a:buChar char="Ø"/>
            </a:pPr>
            <a:endParaRPr lang="en-US" sz="2400" dirty="0" smtClean="0"/>
          </a:p>
          <a:p>
            <a:pPr lvl="1" algn="just">
              <a:buFont typeface="Wingdings" pitchFamily="2" charset="2"/>
              <a:buChar char="Ø"/>
            </a:pPr>
            <a:endParaRPr lang="en-US" sz="2400" dirty="0" smtClean="0"/>
          </a:p>
          <a:p>
            <a:pPr>
              <a:buNone/>
            </a:pPr>
            <a:endParaRPr lang="en-US" dirty="0" smtClean="0"/>
          </a:p>
        </p:txBody>
      </p:sp>
      <p:pic>
        <p:nvPicPr>
          <p:cNvPr id="4" name="Picture 5"/>
          <p:cNvPicPr>
            <a:picLocks noChangeAspect="1" noChangeArrowheads="1"/>
          </p:cNvPicPr>
          <p:nvPr/>
        </p:nvPicPr>
        <p:blipFill>
          <a:blip r:embed="rId2"/>
          <a:srcRect/>
          <a:stretch>
            <a:fillRect/>
          </a:stretch>
        </p:blipFill>
        <p:spPr bwMode="auto">
          <a:xfrm>
            <a:off x="838200" y="3733800"/>
            <a:ext cx="777240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EVALUATION  (Cont) – BANDWIDTH UTILIZATION</a:t>
            </a:r>
            <a:endParaRPr lang="en-US" sz="2800" dirty="0"/>
          </a:p>
        </p:txBody>
      </p:sp>
      <p:sp>
        <p:nvSpPr>
          <p:cNvPr id="3" name="Content Placeholder 2"/>
          <p:cNvSpPr>
            <a:spLocks noGrp="1"/>
          </p:cNvSpPr>
          <p:nvPr>
            <p:ph idx="1"/>
          </p:nvPr>
        </p:nvSpPr>
        <p:spPr>
          <a:xfrm>
            <a:off x="152400" y="914400"/>
            <a:ext cx="8763000" cy="5715000"/>
          </a:xfrm>
        </p:spPr>
        <p:txBody>
          <a:bodyPr>
            <a:normAutofit/>
          </a:bodyPr>
          <a:lstStyle/>
          <a:p>
            <a:pPr lvl="0"/>
            <a:r>
              <a:rPr lang="en-US" sz="2400" dirty="0" smtClean="0"/>
              <a:t>Used 3 WORK LOADS . </a:t>
            </a:r>
          </a:p>
          <a:p>
            <a:pPr lvl="0"/>
            <a:r>
              <a:rPr lang="en-US" sz="2400" dirty="0" smtClean="0"/>
              <a:t>(MS Word 1.4MB file, </a:t>
            </a:r>
            <a:r>
              <a:rPr lang="en-US" sz="2400" dirty="0" err="1" smtClean="0"/>
              <a:t>gcc</a:t>
            </a:r>
            <a:r>
              <a:rPr lang="en-US" sz="2400" dirty="0" smtClean="0"/>
              <a:t> -&gt; Compiled </a:t>
            </a:r>
            <a:r>
              <a:rPr lang="en-US" sz="2400" dirty="0" err="1" smtClean="0"/>
              <a:t>emacs</a:t>
            </a:r>
            <a:r>
              <a:rPr lang="en-US" sz="2400" dirty="0" smtClean="0"/>
              <a:t> 20.7, </a:t>
            </a:r>
            <a:r>
              <a:rPr lang="en-US" sz="2400" dirty="0" err="1" smtClean="0"/>
              <a:t>ed</a:t>
            </a:r>
            <a:r>
              <a:rPr lang="en-US" sz="2400" dirty="0" smtClean="0"/>
              <a:t>-&gt; </a:t>
            </a:r>
            <a:r>
              <a:rPr lang="en-US" sz="2400" dirty="0" err="1" smtClean="0"/>
              <a:t>perl</a:t>
            </a:r>
            <a:r>
              <a:rPr lang="en-US" sz="2400" dirty="0" smtClean="0"/>
              <a:t>) </a:t>
            </a:r>
          </a:p>
        </p:txBody>
      </p:sp>
      <p:pic>
        <p:nvPicPr>
          <p:cNvPr id="7" name="Picture 6"/>
          <p:cNvPicPr>
            <a:picLocks noChangeAspect="1" noChangeArrowheads="1"/>
          </p:cNvPicPr>
          <p:nvPr/>
        </p:nvPicPr>
        <p:blipFill>
          <a:blip r:embed="rId2"/>
          <a:srcRect/>
          <a:stretch>
            <a:fillRect/>
          </a:stretch>
        </p:blipFill>
        <p:spPr bwMode="auto">
          <a:xfrm>
            <a:off x="304800" y="1828800"/>
            <a:ext cx="8534400" cy="3810000"/>
          </a:xfrm>
          <a:prstGeom prst="rect">
            <a:avLst/>
          </a:prstGeom>
          <a:noFill/>
          <a:ln w="9525">
            <a:noFill/>
            <a:miter lim="800000"/>
            <a:headEnd/>
            <a:tailEnd/>
          </a:ln>
          <a:effectLst/>
        </p:spPr>
      </p:pic>
      <p:pic>
        <p:nvPicPr>
          <p:cNvPr id="8" name="Picture 7"/>
          <p:cNvPicPr>
            <a:picLocks noChangeAspect="1" noChangeArrowheads="1"/>
          </p:cNvPicPr>
          <p:nvPr/>
        </p:nvPicPr>
        <p:blipFill>
          <a:blip r:embed="rId3"/>
          <a:srcRect/>
          <a:stretch>
            <a:fillRect/>
          </a:stretch>
        </p:blipFill>
        <p:spPr bwMode="auto">
          <a:xfrm>
            <a:off x="314325" y="5800242"/>
            <a:ext cx="8448675" cy="200508"/>
          </a:xfrm>
          <a:prstGeom prst="rect">
            <a:avLst/>
          </a:prstGeom>
          <a:noFill/>
          <a:ln w="9525">
            <a:noFill/>
            <a:miter lim="800000"/>
            <a:headEnd/>
            <a:tailEnd/>
          </a:ln>
          <a:effectLst/>
        </p:spPr>
      </p:pic>
      <p:pic>
        <p:nvPicPr>
          <p:cNvPr id="9" name="Picture 8"/>
          <p:cNvPicPr>
            <a:picLocks noChangeAspect="1" noChangeArrowheads="1"/>
          </p:cNvPicPr>
          <p:nvPr/>
        </p:nvPicPr>
        <p:blipFill>
          <a:blip r:embed="rId4"/>
          <a:srcRect/>
          <a:stretch>
            <a:fillRect/>
          </a:stretch>
        </p:blipFill>
        <p:spPr bwMode="auto">
          <a:xfrm>
            <a:off x="304800" y="6092270"/>
            <a:ext cx="8458200" cy="165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t>OVERVIEW</a:t>
            </a:r>
            <a:endParaRPr lang="en-US" sz="3600" dirty="0"/>
          </a:p>
        </p:txBody>
      </p:sp>
      <p:sp>
        <p:nvSpPr>
          <p:cNvPr id="3" name="Content Placeholder 2"/>
          <p:cNvSpPr>
            <a:spLocks noGrp="1"/>
          </p:cNvSpPr>
          <p:nvPr>
            <p:ph idx="1"/>
          </p:nvPr>
        </p:nvSpPr>
        <p:spPr>
          <a:xfrm>
            <a:off x="457200" y="914400"/>
            <a:ext cx="8229600" cy="5715000"/>
          </a:xfrm>
        </p:spPr>
        <p:txBody>
          <a:bodyPr>
            <a:normAutofit fontScale="32500" lnSpcReduction="20000"/>
          </a:bodyPr>
          <a:lstStyle/>
          <a:p>
            <a:pPr>
              <a:buNone/>
            </a:pPr>
            <a:r>
              <a:rPr lang="en-US" sz="8600" b="1" u="sng" dirty="0" smtClean="0"/>
              <a:t>LBFS</a:t>
            </a:r>
          </a:p>
          <a:p>
            <a:pPr>
              <a:buBlip>
                <a:blip r:embed="rId2"/>
              </a:buBlip>
            </a:pPr>
            <a:r>
              <a:rPr lang="en-US" sz="7400" b="1" dirty="0" smtClean="0"/>
              <a:t>MOTIVATION</a:t>
            </a:r>
          </a:p>
          <a:p>
            <a:pPr>
              <a:buBlip>
                <a:blip r:embed="rId2"/>
              </a:buBlip>
            </a:pPr>
            <a:r>
              <a:rPr lang="en-US" sz="7400" b="1" dirty="0" smtClean="0"/>
              <a:t>INTRODUCTION</a:t>
            </a:r>
          </a:p>
          <a:p>
            <a:pPr marL="742950" lvl="2" indent="-342900">
              <a:buBlip>
                <a:blip r:embed="rId2"/>
              </a:buBlip>
            </a:pPr>
            <a:r>
              <a:rPr lang="en-US" sz="7400" b="1" dirty="0" smtClean="0"/>
              <a:t>CHALLENGES</a:t>
            </a:r>
          </a:p>
          <a:p>
            <a:pPr marL="742950" lvl="2" indent="-342900">
              <a:buBlip>
                <a:blip r:embed="rId2"/>
              </a:buBlip>
            </a:pPr>
            <a:r>
              <a:rPr lang="en-US" sz="7400" b="1" dirty="0" smtClean="0"/>
              <a:t>ADVANTAGES OF LBFS</a:t>
            </a:r>
          </a:p>
          <a:p>
            <a:pPr marL="742950" lvl="2" indent="-342900">
              <a:buBlip>
                <a:blip r:embed="rId2"/>
              </a:buBlip>
            </a:pPr>
            <a:r>
              <a:rPr lang="en-US" sz="7400" b="1" dirty="0" smtClean="0"/>
              <a:t>HOW LBFS WORKS?</a:t>
            </a:r>
          </a:p>
          <a:p>
            <a:pPr marL="742950" lvl="2" indent="-342900">
              <a:buBlip>
                <a:blip r:embed="rId2"/>
              </a:buBlip>
            </a:pPr>
            <a:r>
              <a:rPr lang="en-US" sz="7400" b="1" dirty="0" smtClean="0"/>
              <a:t>RELATED WORK</a:t>
            </a:r>
          </a:p>
          <a:p>
            <a:pPr>
              <a:lnSpc>
                <a:spcPct val="110000"/>
              </a:lnSpc>
              <a:buBlip>
                <a:blip r:embed="rId2"/>
              </a:buBlip>
            </a:pPr>
            <a:r>
              <a:rPr lang="en-US" sz="7400" b="1" dirty="0" smtClean="0"/>
              <a:t>DESIGN</a:t>
            </a:r>
          </a:p>
          <a:p>
            <a:pPr>
              <a:lnSpc>
                <a:spcPct val="110000"/>
              </a:lnSpc>
              <a:buBlip>
                <a:blip r:embed="rId2"/>
              </a:buBlip>
            </a:pPr>
            <a:r>
              <a:rPr lang="en-US" sz="7400" b="1" dirty="0" smtClean="0"/>
              <a:t>SECURITY ISSUES</a:t>
            </a:r>
          </a:p>
          <a:p>
            <a:pPr>
              <a:lnSpc>
                <a:spcPct val="110000"/>
              </a:lnSpc>
              <a:buBlip>
                <a:blip r:embed="rId2"/>
              </a:buBlip>
            </a:pPr>
            <a:r>
              <a:rPr lang="en-US" sz="7400" b="1" dirty="0" smtClean="0"/>
              <a:t>IMPLEMENTATION</a:t>
            </a:r>
          </a:p>
          <a:p>
            <a:pPr marL="742950" lvl="2" indent="-342900">
              <a:lnSpc>
                <a:spcPct val="110000"/>
              </a:lnSpc>
              <a:buBlip>
                <a:blip r:embed="rId2"/>
              </a:buBlip>
            </a:pPr>
            <a:r>
              <a:rPr lang="en-US" sz="7400" b="1" dirty="0" smtClean="0"/>
              <a:t>SERVER IMPLEMENTATION</a:t>
            </a:r>
          </a:p>
          <a:p>
            <a:pPr marL="742950" lvl="2" indent="-342900">
              <a:lnSpc>
                <a:spcPct val="110000"/>
              </a:lnSpc>
              <a:buBlip>
                <a:blip r:embed="rId2"/>
              </a:buBlip>
            </a:pPr>
            <a:r>
              <a:rPr lang="en-US" sz="7400" b="1" dirty="0" smtClean="0"/>
              <a:t>CLIENT IMPLEMENTATION</a:t>
            </a:r>
          </a:p>
          <a:p>
            <a:pPr marL="342900" lvl="1" indent="-342900">
              <a:lnSpc>
                <a:spcPct val="110000"/>
              </a:lnSpc>
              <a:buBlip>
                <a:blip r:embed="rId2"/>
              </a:buBlip>
            </a:pPr>
            <a:r>
              <a:rPr lang="en-US" sz="7400" b="1" dirty="0" smtClean="0"/>
              <a:t>EVALUATION</a:t>
            </a:r>
          </a:p>
          <a:p>
            <a:pPr marL="342900" lvl="1" indent="-342900">
              <a:lnSpc>
                <a:spcPct val="110000"/>
              </a:lnSpc>
              <a:buBlip>
                <a:blip r:embed="rId2"/>
              </a:buBlip>
            </a:pPr>
            <a:r>
              <a:rPr lang="en-US" sz="8600" b="1" u="sng" dirty="0" smtClean="0"/>
              <a:t>SHARK</a:t>
            </a:r>
            <a:endParaRPr lang="en-US" sz="9800" b="1" u="sng"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EVALUATION  (3) – APPLICATION PERFORMANCE</a:t>
            </a:r>
            <a:endParaRPr lang="en-US" sz="2800" dirty="0"/>
          </a:p>
        </p:txBody>
      </p:sp>
      <p:sp>
        <p:nvSpPr>
          <p:cNvPr id="3" name="Content Placeholder 2"/>
          <p:cNvSpPr>
            <a:spLocks noGrp="1"/>
          </p:cNvSpPr>
          <p:nvPr>
            <p:ph idx="1"/>
          </p:nvPr>
        </p:nvSpPr>
        <p:spPr>
          <a:xfrm>
            <a:off x="304800" y="914400"/>
            <a:ext cx="8610600" cy="5715000"/>
          </a:xfrm>
        </p:spPr>
        <p:txBody>
          <a:bodyPr>
            <a:normAutofit/>
          </a:bodyPr>
          <a:lstStyle/>
          <a:p>
            <a:pPr lvl="0"/>
            <a:endParaRPr lang="en-US" sz="2400" dirty="0" smtClean="0"/>
          </a:p>
        </p:txBody>
      </p:sp>
      <p:pic>
        <p:nvPicPr>
          <p:cNvPr id="4" name="Picture 9"/>
          <p:cNvPicPr>
            <a:picLocks noChangeAspect="1" noChangeArrowheads="1"/>
          </p:cNvPicPr>
          <p:nvPr/>
        </p:nvPicPr>
        <p:blipFill>
          <a:blip r:embed="rId2"/>
          <a:srcRect/>
          <a:stretch>
            <a:fillRect/>
          </a:stretch>
        </p:blipFill>
        <p:spPr bwMode="auto">
          <a:xfrm>
            <a:off x="304800" y="1295400"/>
            <a:ext cx="8534399" cy="4495800"/>
          </a:xfrm>
          <a:prstGeom prst="rect">
            <a:avLst/>
          </a:prstGeom>
          <a:noFill/>
          <a:ln w="9525">
            <a:noFill/>
            <a:miter lim="800000"/>
            <a:headEnd/>
            <a:tailEnd/>
          </a:ln>
          <a:effectLst/>
        </p:spPr>
      </p:pic>
      <p:pic>
        <p:nvPicPr>
          <p:cNvPr id="5" name="Picture 10"/>
          <p:cNvPicPr>
            <a:picLocks noChangeAspect="1" noChangeArrowheads="1"/>
          </p:cNvPicPr>
          <p:nvPr/>
        </p:nvPicPr>
        <p:blipFill>
          <a:blip r:embed="rId3"/>
          <a:srcRect/>
          <a:stretch>
            <a:fillRect/>
          </a:stretch>
        </p:blipFill>
        <p:spPr bwMode="auto">
          <a:xfrm>
            <a:off x="342900" y="5876394"/>
            <a:ext cx="8496300" cy="200556"/>
          </a:xfrm>
          <a:prstGeom prst="rect">
            <a:avLst/>
          </a:prstGeom>
          <a:noFill/>
          <a:ln w="9525">
            <a:noFill/>
            <a:miter lim="800000"/>
            <a:headEnd/>
            <a:tailEnd/>
          </a:ln>
          <a:effectLst/>
        </p:spPr>
      </p:pic>
      <p:pic>
        <p:nvPicPr>
          <p:cNvPr id="6" name="Picture 11"/>
          <p:cNvPicPr>
            <a:picLocks noChangeAspect="1" noChangeArrowheads="1"/>
          </p:cNvPicPr>
          <p:nvPr/>
        </p:nvPicPr>
        <p:blipFill>
          <a:blip r:embed="rId4"/>
          <a:srcRect/>
          <a:stretch>
            <a:fillRect/>
          </a:stretch>
        </p:blipFill>
        <p:spPr bwMode="auto">
          <a:xfrm>
            <a:off x="381000" y="6079910"/>
            <a:ext cx="8458200" cy="168490"/>
          </a:xfrm>
          <a:prstGeom prst="rect">
            <a:avLst/>
          </a:prstGeom>
          <a:noFill/>
          <a:ln w="9525">
            <a:noFill/>
            <a:miter lim="800000"/>
            <a:headEnd/>
            <a:tailEnd/>
          </a:ln>
          <a:effectLst/>
        </p:spPr>
      </p:pic>
      <p:pic>
        <p:nvPicPr>
          <p:cNvPr id="7" name="Picture 12"/>
          <p:cNvPicPr>
            <a:picLocks noChangeAspect="1" noChangeArrowheads="1"/>
          </p:cNvPicPr>
          <p:nvPr/>
        </p:nvPicPr>
        <p:blipFill>
          <a:blip r:embed="rId5"/>
          <a:srcRect/>
          <a:stretch>
            <a:fillRect/>
          </a:stretch>
        </p:blipFill>
        <p:spPr bwMode="auto">
          <a:xfrm>
            <a:off x="381000" y="6248400"/>
            <a:ext cx="5476875" cy="180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OVERVIEW</a:t>
            </a:r>
            <a:endParaRPr lang="en-US" sz="3200" dirty="0"/>
          </a:p>
        </p:txBody>
      </p:sp>
      <p:sp>
        <p:nvSpPr>
          <p:cNvPr id="3" name="Content Placeholder 2"/>
          <p:cNvSpPr>
            <a:spLocks noGrp="1"/>
          </p:cNvSpPr>
          <p:nvPr>
            <p:ph idx="1"/>
          </p:nvPr>
        </p:nvSpPr>
        <p:spPr>
          <a:xfrm>
            <a:off x="457200" y="914400"/>
            <a:ext cx="8229600" cy="5715000"/>
          </a:xfrm>
        </p:spPr>
        <p:txBody>
          <a:bodyPr>
            <a:normAutofit lnSpcReduction="10000"/>
          </a:bodyPr>
          <a:lstStyle/>
          <a:p>
            <a:pPr>
              <a:buNone/>
            </a:pPr>
            <a:r>
              <a:rPr lang="en-US" sz="3600" b="1" u="sng" dirty="0" smtClean="0"/>
              <a:t>SHARK</a:t>
            </a:r>
          </a:p>
          <a:p>
            <a:pPr>
              <a:buBlip>
                <a:blip r:embed="rId3"/>
              </a:buBlip>
            </a:pPr>
            <a:r>
              <a:rPr lang="en-US" sz="2800" b="1" dirty="0" smtClean="0"/>
              <a:t>MOTIVATION</a:t>
            </a:r>
          </a:p>
          <a:p>
            <a:pPr>
              <a:buBlip>
                <a:blip r:embed="rId3"/>
              </a:buBlip>
            </a:pPr>
            <a:r>
              <a:rPr lang="en-US" sz="2800" b="1" dirty="0" smtClean="0"/>
              <a:t>INTRODUCTION</a:t>
            </a:r>
          </a:p>
          <a:p>
            <a:pPr marL="742950" lvl="2" indent="-342900">
              <a:buBlip>
                <a:blip r:embed="rId3"/>
              </a:buBlip>
            </a:pPr>
            <a:r>
              <a:rPr lang="en-US" sz="2800" b="1" dirty="0" smtClean="0"/>
              <a:t>CHALLENGES</a:t>
            </a:r>
          </a:p>
          <a:p>
            <a:pPr marL="742950" lvl="2" indent="-342900">
              <a:buBlip>
                <a:blip r:embed="rId3"/>
              </a:buBlip>
            </a:pPr>
            <a:r>
              <a:rPr lang="en-US" sz="2800" b="1" dirty="0" smtClean="0"/>
              <a:t>ADVANTAGES OF SHARK</a:t>
            </a:r>
          </a:p>
          <a:p>
            <a:pPr marL="742950" lvl="2" indent="-342900">
              <a:buBlip>
                <a:blip r:embed="rId3"/>
              </a:buBlip>
            </a:pPr>
            <a:r>
              <a:rPr lang="en-US" sz="2800" b="1" dirty="0" smtClean="0"/>
              <a:t>HOW SHARK WORKS?</a:t>
            </a:r>
          </a:p>
          <a:p>
            <a:pPr marL="342900" lvl="1" indent="-342900">
              <a:buBlip>
                <a:blip r:embed="rId3"/>
              </a:buBlip>
            </a:pPr>
            <a:r>
              <a:rPr lang="en-US" b="1" dirty="0" smtClean="0"/>
              <a:t> DESIGN</a:t>
            </a:r>
          </a:p>
          <a:p>
            <a:pPr>
              <a:buBlip>
                <a:blip r:embed="rId3"/>
              </a:buBlip>
            </a:pPr>
            <a:r>
              <a:rPr lang="en-US" sz="2800" b="1" dirty="0" smtClean="0"/>
              <a:t>IMPLEMENTATION</a:t>
            </a:r>
          </a:p>
          <a:p>
            <a:pPr>
              <a:buBlip>
                <a:blip r:embed="rId3"/>
              </a:buBlip>
            </a:pPr>
            <a:r>
              <a:rPr lang="en-US" sz="2800" b="1" dirty="0" smtClean="0"/>
              <a:t>EVALUATION</a:t>
            </a:r>
          </a:p>
          <a:p>
            <a:pPr>
              <a:buBlip>
                <a:blip r:embed="rId3"/>
              </a:buBlip>
            </a:pPr>
            <a:r>
              <a:rPr lang="en-US" sz="2800" b="1" dirty="0" smtClean="0"/>
              <a:t>CONCLUSTION  </a:t>
            </a:r>
          </a:p>
          <a:p>
            <a:pPr>
              <a:buBlip>
                <a:blip r:embed="rId3"/>
              </a:buBlip>
            </a:pPr>
            <a:r>
              <a:rPr lang="en-US" sz="2800" b="1" dirty="0" smtClean="0"/>
              <a:t>DISCUSSION (QUESTIONARIES)</a:t>
            </a:r>
          </a:p>
          <a:p>
            <a:pPr>
              <a:lnSpc>
                <a:spcPct val="110000"/>
              </a:lnSpc>
              <a:buBlip>
                <a:blip r:embed="rId3"/>
              </a:buBlip>
            </a:pPr>
            <a:endParaRPr lang="en-US" sz="5000"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lvl="1"/>
            <a:endParaRPr lang="en-US" sz="3200" dirty="0" smtClean="0">
              <a:solidFill>
                <a:schemeClr val="dk1"/>
              </a:solidFill>
            </a:endParaRPr>
          </a:p>
          <a:p>
            <a:endParaRPr lang="en-US" dirty="0" smtClean="0">
              <a:solidFill>
                <a:schemeClr val="dk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457200"/>
          </a:xfrm>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Autofit/>
          </a:bodyPr>
          <a:lstStyle/>
          <a:p>
            <a:pPr>
              <a:spcBef>
                <a:spcPct val="20000"/>
              </a:spcBef>
            </a:pPr>
            <a:r>
              <a:rPr lang="en-US" sz="2700" b="1" dirty="0" smtClean="0"/>
              <a:t>MOTIVATION </a:t>
            </a:r>
          </a:p>
        </p:txBody>
      </p:sp>
      <p:sp>
        <p:nvSpPr>
          <p:cNvPr id="3" name="Content Placeholder 2"/>
          <p:cNvSpPr>
            <a:spLocks noGrp="1"/>
          </p:cNvSpPr>
          <p:nvPr>
            <p:ph idx="1"/>
          </p:nvPr>
        </p:nvSpPr>
        <p:spPr>
          <a:xfrm>
            <a:off x="228600" y="838200"/>
            <a:ext cx="8686800" cy="5867400"/>
          </a:xfrm>
          <a:ln/>
        </p:spPr>
        <p:style>
          <a:lnRef idx="2">
            <a:schemeClr val="dk1">
              <a:shade val="50000"/>
            </a:schemeClr>
          </a:lnRef>
          <a:fillRef idx="1001">
            <a:schemeClr val="dk2"/>
          </a:fillRef>
          <a:effectRef idx="0">
            <a:schemeClr val="dk1"/>
          </a:effectRef>
          <a:fontRef idx="minor">
            <a:schemeClr val="lt1"/>
          </a:fontRef>
        </p:style>
        <p:txBody>
          <a:bodyPr vert="horz" lIns="91440" tIns="45720" rIns="91440" bIns="45720" rtlCol="0">
            <a:noAutofit/>
          </a:bodyPr>
          <a:lstStyle/>
          <a:p>
            <a:pPr>
              <a:buNone/>
            </a:pPr>
            <a:r>
              <a:rPr lang="en-US" sz="2000" b="1" u="sng" dirty="0" smtClean="0"/>
              <a:t>Current Systems</a:t>
            </a:r>
          </a:p>
          <a:p>
            <a:pPr>
              <a:buNone/>
            </a:pPr>
            <a:endParaRPr lang="en-US" u="sng" dirty="0" smtClean="0"/>
          </a:p>
          <a:p>
            <a:pPr>
              <a:buNone/>
            </a:pPr>
            <a:endParaRPr lang="en-US" u="sng" dirty="0" smtClean="0"/>
          </a:p>
        </p:txBody>
      </p:sp>
      <p:sp>
        <p:nvSpPr>
          <p:cNvPr id="4" name="Rectangle 3"/>
          <p:cNvSpPr/>
          <p:nvPr/>
        </p:nvSpPr>
        <p:spPr>
          <a:xfrm>
            <a:off x="457200" y="1295400"/>
            <a:ext cx="3962400" cy="4876800"/>
          </a:xfrm>
          <a:prstGeom prst="rect">
            <a:avLst/>
          </a:prstGeom>
          <a:ln>
            <a:noFill/>
          </a:ln>
          <a:effectLst>
            <a:glow rad="228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001">
            <a:schemeClr val="dk2"/>
          </a:fillRef>
          <a:effectRef idx="0">
            <a:schemeClr val="dk1"/>
          </a:effectRef>
          <a:fontRef idx="minor">
            <a:schemeClr val="lt1"/>
          </a:fontRef>
        </p:style>
        <p:txBody>
          <a:bodyPr vert="horz" lIns="91440" tIns="45720" rIns="91440" bIns="45720" rtlCol="0">
            <a:noAutofit/>
          </a:bodyPr>
          <a:lstStyle/>
          <a:p>
            <a:pPr marL="342900" indent="-342900">
              <a:spcBef>
                <a:spcPct val="20000"/>
              </a:spcBef>
            </a:pPr>
            <a:endParaRPr lang="en-US" sz="3200" u="sng" dirty="0" smtClean="0"/>
          </a:p>
        </p:txBody>
      </p:sp>
      <p:sp>
        <p:nvSpPr>
          <p:cNvPr id="5" name="Rectangle 4"/>
          <p:cNvSpPr/>
          <p:nvPr/>
        </p:nvSpPr>
        <p:spPr>
          <a:xfrm>
            <a:off x="4648200" y="1295400"/>
            <a:ext cx="4114800" cy="4876800"/>
          </a:xfrm>
          <a:prstGeom prst="rect">
            <a:avLst/>
          </a:prstGeom>
          <a:ln>
            <a:noFill/>
          </a:ln>
          <a:effectLst>
            <a:glow rad="228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001">
            <a:schemeClr val="dk2"/>
          </a:fillRef>
          <a:effectRef idx="0">
            <a:schemeClr val="dk1"/>
          </a:effectRef>
          <a:fontRef idx="minor">
            <a:schemeClr val="lt1"/>
          </a:fontRef>
        </p:style>
        <p:txBody>
          <a:bodyPr vert="horz" lIns="91440" tIns="45720" rIns="91440" bIns="45720" rtlCol="0">
            <a:noAutofit/>
          </a:bodyPr>
          <a:lstStyle/>
          <a:p>
            <a:pPr marL="342900" indent="-342900">
              <a:spcBef>
                <a:spcPct val="20000"/>
              </a:spcBef>
            </a:pPr>
            <a:endParaRPr lang="en-US" sz="3200" u="sng" dirty="0" smtClean="0"/>
          </a:p>
        </p:txBody>
      </p:sp>
      <p:sp>
        <p:nvSpPr>
          <p:cNvPr id="6" name="TextBox 5"/>
          <p:cNvSpPr txBox="1"/>
          <p:nvPr/>
        </p:nvSpPr>
        <p:spPr>
          <a:xfrm>
            <a:off x="457200" y="1371600"/>
            <a:ext cx="3886200" cy="369332"/>
          </a:xfrm>
          <a:prstGeom prst="rect">
            <a:avLst/>
          </a:prstGeom>
          <a:noFill/>
        </p:spPr>
        <p:txBody>
          <a:bodyPr wrap="square" rtlCol="0">
            <a:spAutoFit/>
          </a:bodyPr>
          <a:lstStyle/>
          <a:p>
            <a:r>
              <a:rPr lang="en-US" b="1" dirty="0" smtClean="0">
                <a:solidFill>
                  <a:schemeClr val="bg1"/>
                </a:solidFill>
              </a:rPr>
              <a:t>1.  Replicating Execution Environment</a:t>
            </a:r>
            <a:endParaRPr lang="en-US" b="1" dirty="0">
              <a:solidFill>
                <a:schemeClr val="bg1"/>
              </a:solidFill>
            </a:endParaRPr>
          </a:p>
        </p:txBody>
      </p:sp>
      <p:sp>
        <p:nvSpPr>
          <p:cNvPr id="8" name="TextBox 7"/>
          <p:cNvSpPr txBox="1"/>
          <p:nvPr/>
        </p:nvSpPr>
        <p:spPr>
          <a:xfrm>
            <a:off x="4800600" y="1371600"/>
            <a:ext cx="3886200" cy="369332"/>
          </a:xfrm>
          <a:prstGeom prst="rect">
            <a:avLst/>
          </a:prstGeom>
          <a:noFill/>
        </p:spPr>
        <p:txBody>
          <a:bodyPr wrap="square" rtlCol="0">
            <a:spAutoFit/>
          </a:bodyPr>
          <a:lstStyle/>
          <a:p>
            <a:r>
              <a:rPr lang="en-US" b="1" dirty="0" smtClean="0">
                <a:solidFill>
                  <a:schemeClr val="bg1"/>
                </a:solidFill>
              </a:rPr>
              <a:t>2.  Multiple Client Copying Same Files</a:t>
            </a:r>
            <a:endParaRPr lang="en-US" b="1" dirty="0">
              <a:solidFill>
                <a:schemeClr val="bg1"/>
              </a:solidFill>
            </a:endParaRPr>
          </a:p>
        </p:txBody>
      </p:sp>
      <p:sp>
        <p:nvSpPr>
          <p:cNvPr id="43" name="Oval 42"/>
          <p:cNvSpPr/>
          <p:nvPr/>
        </p:nvSpPr>
        <p:spPr>
          <a:xfrm>
            <a:off x="609600" y="1752600"/>
            <a:ext cx="2362200" cy="3124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32" name="TextBox 31"/>
          <p:cNvSpPr txBox="1"/>
          <p:nvPr/>
        </p:nvSpPr>
        <p:spPr>
          <a:xfrm>
            <a:off x="1219200" y="2057400"/>
            <a:ext cx="914400" cy="369332"/>
          </a:xfrm>
          <a:prstGeom prst="rect">
            <a:avLst/>
          </a:prstGeom>
          <a:noFill/>
        </p:spPr>
        <p:txBody>
          <a:bodyPr wrap="square" rtlCol="0">
            <a:spAutoFit/>
          </a:bodyPr>
          <a:lstStyle/>
          <a:p>
            <a:r>
              <a:rPr lang="en-US" b="1" dirty="0" smtClean="0"/>
              <a:t>SERVER</a:t>
            </a:r>
            <a:endParaRPr lang="en-US" b="1" dirty="0"/>
          </a:p>
        </p:txBody>
      </p:sp>
      <p:sp>
        <p:nvSpPr>
          <p:cNvPr id="33" name="Oval 32"/>
          <p:cNvSpPr/>
          <p:nvPr/>
        </p:nvSpPr>
        <p:spPr>
          <a:xfrm>
            <a:off x="838200" y="2514600"/>
            <a:ext cx="1676400" cy="1524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34" name="TextBox 33"/>
          <p:cNvSpPr txBox="1"/>
          <p:nvPr/>
        </p:nvSpPr>
        <p:spPr>
          <a:xfrm>
            <a:off x="1066800" y="2633246"/>
            <a:ext cx="1066800" cy="338554"/>
          </a:xfrm>
          <a:prstGeom prst="rect">
            <a:avLst/>
          </a:prstGeom>
          <a:noFill/>
        </p:spPr>
        <p:txBody>
          <a:bodyPr wrap="square" rtlCol="0">
            <a:spAutoFit/>
          </a:bodyPr>
          <a:lstStyle/>
          <a:p>
            <a:r>
              <a:rPr lang="en-US" sz="1600" b="1" dirty="0" smtClean="0"/>
              <a:t>Program1</a:t>
            </a:r>
            <a:endParaRPr lang="en-US" sz="1600" b="1" dirty="0"/>
          </a:p>
        </p:txBody>
      </p:sp>
      <p:sp>
        <p:nvSpPr>
          <p:cNvPr id="35" name="Rounded Rectangle 34"/>
          <p:cNvSpPr/>
          <p:nvPr/>
        </p:nvSpPr>
        <p:spPr>
          <a:xfrm>
            <a:off x="990600" y="2971800"/>
            <a:ext cx="838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libraries</a:t>
            </a:r>
            <a:endParaRPr lang="en-US" sz="1400" b="1" dirty="0"/>
          </a:p>
        </p:txBody>
      </p:sp>
      <p:sp>
        <p:nvSpPr>
          <p:cNvPr id="39" name="Oval 38"/>
          <p:cNvSpPr/>
          <p:nvPr/>
        </p:nvSpPr>
        <p:spPr>
          <a:xfrm>
            <a:off x="990600" y="4114800"/>
            <a:ext cx="533400" cy="381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P2</a:t>
            </a:r>
            <a:endParaRPr lang="en-US" sz="1400" b="1" dirty="0"/>
          </a:p>
        </p:txBody>
      </p:sp>
      <p:sp>
        <p:nvSpPr>
          <p:cNvPr id="40" name="Oval 39"/>
          <p:cNvSpPr/>
          <p:nvPr/>
        </p:nvSpPr>
        <p:spPr>
          <a:xfrm>
            <a:off x="1828800" y="4343400"/>
            <a:ext cx="533400" cy="381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P3</a:t>
            </a:r>
            <a:endParaRPr lang="en-US" sz="1400" b="1" dirty="0"/>
          </a:p>
        </p:txBody>
      </p:sp>
      <p:sp>
        <p:nvSpPr>
          <p:cNvPr id="41" name="Oval 40"/>
          <p:cNvSpPr/>
          <p:nvPr/>
        </p:nvSpPr>
        <p:spPr>
          <a:xfrm>
            <a:off x="2209800" y="2286000"/>
            <a:ext cx="533400" cy="381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P4</a:t>
            </a:r>
            <a:endParaRPr lang="en-US" sz="1400" b="1" dirty="0"/>
          </a:p>
        </p:txBody>
      </p:sp>
      <p:sp>
        <p:nvSpPr>
          <p:cNvPr id="42" name="Flowchart: Multidocument 41"/>
          <p:cNvSpPr/>
          <p:nvPr/>
        </p:nvSpPr>
        <p:spPr>
          <a:xfrm>
            <a:off x="1447800" y="3505200"/>
            <a:ext cx="762000" cy="5334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Data</a:t>
            </a:r>
            <a:endParaRPr lang="en-US" b="1" dirty="0"/>
          </a:p>
        </p:txBody>
      </p:sp>
      <p:sp>
        <p:nvSpPr>
          <p:cNvPr id="38" name="Up-Down Arrow 37"/>
          <p:cNvSpPr/>
          <p:nvPr/>
        </p:nvSpPr>
        <p:spPr>
          <a:xfrm>
            <a:off x="1676400" y="3352800"/>
            <a:ext cx="228600" cy="304800"/>
          </a:xfrm>
          <a:prstGeom prst="up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4" name="Oval 43"/>
          <p:cNvSpPr/>
          <p:nvPr/>
        </p:nvSpPr>
        <p:spPr>
          <a:xfrm>
            <a:off x="3200400" y="1752600"/>
            <a:ext cx="1143000" cy="1295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45" name="TextBox 44"/>
          <p:cNvSpPr txBox="1"/>
          <p:nvPr/>
        </p:nvSpPr>
        <p:spPr>
          <a:xfrm>
            <a:off x="3352800" y="1828800"/>
            <a:ext cx="914400" cy="369332"/>
          </a:xfrm>
          <a:prstGeom prst="rect">
            <a:avLst/>
          </a:prstGeom>
          <a:noFill/>
        </p:spPr>
        <p:txBody>
          <a:bodyPr wrap="square" rtlCol="0">
            <a:spAutoFit/>
          </a:bodyPr>
          <a:lstStyle/>
          <a:p>
            <a:r>
              <a:rPr lang="en-US" b="1" dirty="0" smtClean="0"/>
              <a:t>CLIENT</a:t>
            </a:r>
            <a:endParaRPr lang="en-US" b="1" dirty="0"/>
          </a:p>
        </p:txBody>
      </p:sp>
      <p:sp>
        <p:nvSpPr>
          <p:cNvPr id="51" name="Right Arrow 50"/>
          <p:cNvSpPr/>
          <p:nvPr/>
        </p:nvSpPr>
        <p:spPr>
          <a:xfrm rot="19775525">
            <a:off x="2372553" y="2677720"/>
            <a:ext cx="1237230" cy="22504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2" name="Oval 51"/>
          <p:cNvSpPr/>
          <p:nvPr/>
        </p:nvSpPr>
        <p:spPr>
          <a:xfrm>
            <a:off x="3505200" y="2209800"/>
            <a:ext cx="533400" cy="457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P1</a:t>
            </a:r>
            <a:endParaRPr lang="en-US" sz="1400" b="1" dirty="0"/>
          </a:p>
        </p:txBody>
      </p:sp>
      <p:sp>
        <p:nvSpPr>
          <p:cNvPr id="53" name="TextBox 52"/>
          <p:cNvSpPr txBox="1"/>
          <p:nvPr/>
        </p:nvSpPr>
        <p:spPr>
          <a:xfrm>
            <a:off x="2743200" y="2362200"/>
            <a:ext cx="914400" cy="338554"/>
          </a:xfrm>
          <a:prstGeom prst="rect">
            <a:avLst/>
          </a:prstGeom>
          <a:noFill/>
        </p:spPr>
        <p:txBody>
          <a:bodyPr wrap="square" rtlCol="0">
            <a:spAutoFit/>
          </a:bodyPr>
          <a:lstStyle/>
          <a:p>
            <a:r>
              <a:rPr lang="en-US" sz="1600" b="1" dirty="0" smtClean="0">
                <a:solidFill>
                  <a:schemeClr val="bg1"/>
                </a:solidFill>
              </a:rPr>
              <a:t>Launch</a:t>
            </a:r>
            <a:endParaRPr lang="en-US" sz="1600" b="1" dirty="0">
              <a:solidFill>
                <a:schemeClr val="bg1"/>
              </a:solidFill>
            </a:endParaRPr>
          </a:p>
        </p:txBody>
      </p:sp>
      <p:sp>
        <p:nvSpPr>
          <p:cNvPr id="56" name="Left-Right Arrow 55"/>
          <p:cNvSpPr/>
          <p:nvPr/>
        </p:nvSpPr>
        <p:spPr>
          <a:xfrm rot="19556396">
            <a:off x="1996216" y="3031203"/>
            <a:ext cx="1925341" cy="191365"/>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57" name="TextBox 56"/>
          <p:cNvSpPr txBox="1"/>
          <p:nvPr/>
        </p:nvSpPr>
        <p:spPr>
          <a:xfrm>
            <a:off x="2971800" y="3048000"/>
            <a:ext cx="609600" cy="338554"/>
          </a:xfrm>
          <a:prstGeom prst="rect">
            <a:avLst/>
          </a:prstGeom>
          <a:noFill/>
        </p:spPr>
        <p:txBody>
          <a:bodyPr wrap="square" rtlCol="0">
            <a:spAutoFit/>
          </a:bodyPr>
          <a:lstStyle/>
          <a:p>
            <a:r>
              <a:rPr lang="en-US" sz="1600" b="1" dirty="0" smtClean="0">
                <a:solidFill>
                  <a:schemeClr val="bg1"/>
                </a:solidFill>
              </a:rPr>
              <a:t>Data</a:t>
            </a:r>
            <a:endParaRPr lang="en-US" sz="1600" b="1" dirty="0">
              <a:solidFill>
                <a:schemeClr val="bg1"/>
              </a:solidFill>
            </a:endParaRPr>
          </a:p>
        </p:txBody>
      </p:sp>
      <p:grpSp>
        <p:nvGrpSpPr>
          <p:cNvPr id="7" name="Group 59"/>
          <p:cNvGrpSpPr/>
          <p:nvPr/>
        </p:nvGrpSpPr>
        <p:grpSpPr>
          <a:xfrm>
            <a:off x="3581400" y="3276600"/>
            <a:ext cx="762000" cy="838200"/>
            <a:chOff x="3581400" y="3581400"/>
            <a:chExt cx="762000" cy="838200"/>
          </a:xfrm>
        </p:grpSpPr>
        <p:sp>
          <p:nvSpPr>
            <p:cNvPr id="46" name="Oval 45"/>
            <p:cNvSpPr/>
            <p:nvPr/>
          </p:nvSpPr>
          <p:spPr>
            <a:xfrm>
              <a:off x="3581400" y="3657600"/>
              <a:ext cx="762000" cy="762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chemeClr val="tx1"/>
                </a:solidFill>
              </a:endParaRPr>
            </a:p>
          </p:txBody>
        </p:sp>
        <p:sp>
          <p:nvSpPr>
            <p:cNvPr id="58" name="Oval 57"/>
            <p:cNvSpPr/>
            <p:nvPr/>
          </p:nvSpPr>
          <p:spPr>
            <a:xfrm>
              <a:off x="3733800" y="3962400"/>
              <a:ext cx="5334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P1</a:t>
              </a:r>
              <a:endParaRPr lang="en-US" sz="1400" b="1" dirty="0"/>
            </a:p>
          </p:txBody>
        </p:sp>
        <p:sp>
          <p:nvSpPr>
            <p:cNvPr id="59" name="TextBox 58"/>
            <p:cNvSpPr txBox="1"/>
            <p:nvPr/>
          </p:nvSpPr>
          <p:spPr>
            <a:xfrm>
              <a:off x="3733800" y="3581400"/>
              <a:ext cx="457200" cy="369332"/>
            </a:xfrm>
            <a:prstGeom prst="rect">
              <a:avLst/>
            </a:prstGeom>
            <a:noFill/>
          </p:spPr>
          <p:txBody>
            <a:bodyPr wrap="square" rtlCol="0">
              <a:spAutoFit/>
            </a:bodyPr>
            <a:lstStyle/>
            <a:p>
              <a:r>
                <a:rPr lang="en-US" b="1" dirty="0" smtClean="0"/>
                <a:t>C2</a:t>
              </a:r>
              <a:endParaRPr lang="en-US" b="1" dirty="0"/>
            </a:p>
          </p:txBody>
        </p:sp>
      </p:grpSp>
      <p:grpSp>
        <p:nvGrpSpPr>
          <p:cNvPr id="9" name="Group 60"/>
          <p:cNvGrpSpPr/>
          <p:nvPr/>
        </p:nvGrpSpPr>
        <p:grpSpPr>
          <a:xfrm>
            <a:off x="2971800" y="4038600"/>
            <a:ext cx="762000" cy="838200"/>
            <a:chOff x="3581400" y="3581400"/>
            <a:chExt cx="762000" cy="838200"/>
          </a:xfrm>
        </p:grpSpPr>
        <p:sp>
          <p:nvSpPr>
            <p:cNvPr id="62" name="Oval 61"/>
            <p:cNvSpPr/>
            <p:nvPr/>
          </p:nvSpPr>
          <p:spPr>
            <a:xfrm>
              <a:off x="3581400" y="3657600"/>
              <a:ext cx="762000" cy="762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chemeClr val="tx1"/>
                </a:solidFill>
              </a:endParaRPr>
            </a:p>
          </p:txBody>
        </p:sp>
        <p:sp>
          <p:nvSpPr>
            <p:cNvPr id="63" name="Oval 62"/>
            <p:cNvSpPr/>
            <p:nvPr/>
          </p:nvSpPr>
          <p:spPr>
            <a:xfrm>
              <a:off x="3733800" y="3962400"/>
              <a:ext cx="5334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P1</a:t>
              </a:r>
              <a:endParaRPr lang="en-US" sz="1400" b="1" dirty="0"/>
            </a:p>
          </p:txBody>
        </p:sp>
        <p:sp>
          <p:nvSpPr>
            <p:cNvPr id="64" name="TextBox 63"/>
            <p:cNvSpPr txBox="1"/>
            <p:nvPr/>
          </p:nvSpPr>
          <p:spPr>
            <a:xfrm>
              <a:off x="3733800" y="3581400"/>
              <a:ext cx="457200" cy="369332"/>
            </a:xfrm>
            <a:prstGeom prst="rect">
              <a:avLst/>
            </a:prstGeom>
            <a:noFill/>
          </p:spPr>
          <p:txBody>
            <a:bodyPr wrap="square" rtlCol="0">
              <a:spAutoFit/>
            </a:bodyPr>
            <a:lstStyle/>
            <a:p>
              <a:r>
                <a:rPr lang="en-US" b="1" dirty="0" smtClean="0"/>
                <a:t>C3</a:t>
              </a:r>
              <a:endParaRPr lang="en-US" b="1" dirty="0"/>
            </a:p>
          </p:txBody>
        </p:sp>
      </p:grpSp>
      <p:grpSp>
        <p:nvGrpSpPr>
          <p:cNvPr id="10" name="Group 64"/>
          <p:cNvGrpSpPr/>
          <p:nvPr/>
        </p:nvGrpSpPr>
        <p:grpSpPr>
          <a:xfrm>
            <a:off x="3429000" y="5029200"/>
            <a:ext cx="762000" cy="838200"/>
            <a:chOff x="3581400" y="3581400"/>
            <a:chExt cx="762000" cy="838200"/>
          </a:xfrm>
        </p:grpSpPr>
        <p:sp>
          <p:nvSpPr>
            <p:cNvPr id="66" name="Oval 65"/>
            <p:cNvSpPr/>
            <p:nvPr/>
          </p:nvSpPr>
          <p:spPr>
            <a:xfrm>
              <a:off x="3581400" y="3657600"/>
              <a:ext cx="762000" cy="762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chemeClr val="tx1"/>
                </a:solidFill>
              </a:endParaRPr>
            </a:p>
          </p:txBody>
        </p:sp>
        <p:sp>
          <p:nvSpPr>
            <p:cNvPr id="67" name="Oval 66"/>
            <p:cNvSpPr/>
            <p:nvPr/>
          </p:nvSpPr>
          <p:spPr>
            <a:xfrm>
              <a:off x="3733800" y="3962400"/>
              <a:ext cx="5334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P1</a:t>
              </a:r>
              <a:endParaRPr lang="en-US" sz="1400" b="1" dirty="0"/>
            </a:p>
          </p:txBody>
        </p:sp>
        <p:sp>
          <p:nvSpPr>
            <p:cNvPr id="68" name="TextBox 67"/>
            <p:cNvSpPr txBox="1"/>
            <p:nvPr/>
          </p:nvSpPr>
          <p:spPr>
            <a:xfrm>
              <a:off x="3733800" y="3581400"/>
              <a:ext cx="457200" cy="369332"/>
            </a:xfrm>
            <a:prstGeom prst="rect">
              <a:avLst/>
            </a:prstGeom>
            <a:noFill/>
          </p:spPr>
          <p:txBody>
            <a:bodyPr wrap="square" rtlCol="0">
              <a:spAutoFit/>
            </a:bodyPr>
            <a:lstStyle/>
            <a:p>
              <a:r>
                <a:rPr lang="en-US" b="1" dirty="0" smtClean="0"/>
                <a:t>C 6</a:t>
              </a:r>
              <a:endParaRPr lang="en-US" b="1" dirty="0"/>
            </a:p>
          </p:txBody>
        </p:sp>
      </p:grpSp>
      <p:grpSp>
        <p:nvGrpSpPr>
          <p:cNvPr id="11" name="Group 68"/>
          <p:cNvGrpSpPr/>
          <p:nvPr/>
        </p:nvGrpSpPr>
        <p:grpSpPr>
          <a:xfrm>
            <a:off x="2209800" y="5105400"/>
            <a:ext cx="762000" cy="838200"/>
            <a:chOff x="3581400" y="3581400"/>
            <a:chExt cx="762000" cy="838200"/>
          </a:xfrm>
        </p:grpSpPr>
        <p:sp>
          <p:nvSpPr>
            <p:cNvPr id="70" name="Oval 69"/>
            <p:cNvSpPr/>
            <p:nvPr/>
          </p:nvSpPr>
          <p:spPr>
            <a:xfrm>
              <a:off x="3581400" y="3657600"/>
              <a:ext cx="762000" cy="762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chemeClr val="tx1"/>
                </a:solidFill>
              </a:endParaRPr>
            </a:p>
          </p:txBody>
        </p:sp>
        <p:sp>
          <p:nvSpPr>
            <p:cNvPr id="71" name="Oval 70"/>
            <p:cNvSpPr/>
            <p:nvPr/>
          </p:nvSpPr>
          <p:spPr>
            <a:xfrm>
              <a:off x="3733800" y="3962400"/>
              <a:ext cx="5334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P3</a:t>
              </a:r>
              <a:endParaRPr lang="en-US" sz="1400" b="1" dirty="0"/>
            </a:p>
          </p:txBody>
        </p:sp>
        <p:sp>
          <p:nvSpPr>
            <p:cNvPr id="72" name="TextBox 71"/>
            <p:cNvSpPr txBox="1"/>
            <p:nvPr/>
          </p:nvSpPr>
          <p:spPr>
            <a:xfrm>
              <a:off x="3733800" y="3581400"/>
              <a:ext cx="457200" cy="369332"/>
            </a:xfrm>
            <a:prstGeom prst="rect">
              <a:avLst/>
            </a:prstGeom>
            <a:noFill/>
          </p:spPr>
          <p:txBody>
            <a:bodyPr wrap="square" rtlCol="0">
              <a:spAutoFit/>
            </a:bodyPr>
            <a:lstStyle/>
            <a:p>
              <a:r>
                <a:rPr lang="en-US" b="1" dirty="0" smtClean="0"/>
                <a:t>C4</a:t>
              </a:r>
              <a:endParaRPr lang="en-US" b="1" dirty="0"/>
            </a:p>
          </p:txBody>
        </p:sp>
      </p:grpSp>
      <p:grpSp>
        <p:nvGrpSpPr>
          <p:cNvPr id="12" name="Group 72"/>
          <p:cNvGrpSpPr/>
          <p:nvPr/>
        </p:nvGrpSpPr>
        <p:grpSpPr>
          <a:xfrm>
            <a:off x="1143000" y="5181600"/>
            <a:ext cx="762000" cy="838200"/>
            <a:chOff x="3581400" y="3581400"/>
            <a:chExt cx="762000" cy="838200"/>
          </a:xfrm>
        </p:grpSpPr>
        <p:sp>
          <p:nvSpPr>
            <p:cNvPr id="74" name="Oval 73"/>
            <p:cNvSpPr/>
            <p:nvPr/>
          </p:nvSpPr>
          <p:spPr>
            <a:xfrm>
              <a:off x="3581400" y="3657600"/>
              <a:ext cx="762000" cy="762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dirty="0">
                <a:solidFill>
                  <a:schemeClr val="tx1"/>
                </a:solidFill>
              </a:endParaRPr>
            </a:p>
          </p:txBody>
        </p:sp>
        <p:sp>
          <p:nvSpPr>
            <p:cNvPr id="75" name="Oval 74"/>
            <p:cNvSpPr/>
            <p:nvPr/>
          </p:nvSpPr>
          <p:spPr>
            <a:xfrm>
              <a:off x="3733800" y="3962400"/>
              <a:ext cx="533400" cy="304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b="1" dirty="0" smtClean="0"/>
                <a:t>P1</a:t>
              </a:r>
              <a:endParaRPr lang="en-US" sz="1400" b="1" dirty="0"/>
            </a:p>
          </p:txBody>
        </p:sp>
        <p:sp>
          <p:nvSpPr>
            <p:cNvPr id="76" name="TextBox 75"/>
            <p:cNvSpPr txBox="1"/>
            <p:nvPr/>
          </p:nvSpPr>
          <p:spPr>
            <a:xfrm>
              <a:off x="3733800" y="3581400"/>
              <a:ext cx="457200" cy="369332"/>
            </a:xfrm>
            <a:prstGeom prst="rect">
              <a:avLst/>
            </a:prstGeom>
            <a:noFill/>
          </p:spPr>
          <p:txBody>
            <a:bodyPr wrap="square" rtlCol="0">
              <a:spAutoFit/>
            </a:bodyPr>
            <a:lstStyle/>
            <a:p>
              <a:r>
                <a:rPr lang="en-US" b="1" dirty="0" smtClean="0"/>
                <a:t>C5</a:t>
              </a:r>
              <a:endParaRPr lang="en-US" b="1" dirty="0"/>
            </a:p>
          </p:txBody>
        </p:sp>
      </p:grpSp>
      <p:sp>
        <p:nvSpPr>
          <p:cNvPr id="77" name="Right Arrow 76"/>
          <p:cNvSpPr/>
          <p:nvPr/>
        </p:nvSpPr>
        <p:spPr>
          <a:xfrm>
            <a:off x="2286000" y="3657600"/>
            <a:ext cx="1524000" cy="10759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78" name="Left-Right Arrow 77"/>
          <p:cNvSpPr/>
          <p:nvPr/>
        </p:nvSpPr>
        <p:spPr>
          <a:xfrm>
            <a:off x="2057401" y="3810001"/>
            <a:ext cx="1752600" cy="76200"/>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84" name="Right Arrow 83"/>
          <p:cNvSpPr/>
          <p:nvPr/>
        </p:nvSpPr>
        <p:spPr>
          <a:xfrm rot="1174040">
            <a:off x="2099960" y="4153644"/>
            <a:ext cx="1124359" cy="5104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85" name="Right Arrow 84"/>
          <p:cNvSpPr/>
          <p:nvPr/>
        </p:nvSpPr>
        <p:spPr>
          <a:xfrm rot="2366586">
            <a:off x="1722403" y="4683438"/>
            <a:ext cx="2299240" cy="8192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86" name="Right Arrow 85"/>
          <p:cNvSpPr/>
          <p:nvPr/>
        </p:nvSpPr>
        <p:spPr>
          <a:xfrm rot="5400000">
            <a:off x="914400" y="4800600"/>
            <a:ext cx="1600200" cy="7620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87" name="Right Arrow 86"/>
          <p:cNvSpPr/>
          <p:nvPr/>
        </p:nvSpPr>
        <p:spPr>
          <a:xfrm rot="4111296">
            <a:off x="1718753" y="5092145"/>
            <a:ext cx="990404" cy="5322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88" name="TextBox 87"/>
          <p:cNvSpPr txBox="1"/>
          <p:nvPr/>
        </p:nvSpPr>
        <p:spPr>
          <a:xfrm>
            <a:off x="304800" y="6248400"/>
            <a:ext cx="4038600" cy="430887"/>
          </a:xfrm>
          <a:prstGeom prst="rect">
            <a:avLst/>
          </a:prstGeom>
          <a:noFill/>
        </p:spPr>
        <p:txBody>
          <a:bodyPr wrap="square" rtlCol="0">
            <a:spAutoFit/>
          </a:bodyPr>
          <a:lstStyle/>
          <a:p>
            <a:pPr algn="just"/>
            <a:r>
              <a:rPr lang="en-US" sz="1100" b="1" dirty="0" smtClean="0">
                <a:solidFill>
                  <a:schemeClr val="bg1"/>
                </a:solidFill>
              </a:rPr>
              <a:t>Replicate their execution environment on each machine before launching distributed application -&gt; WASTE RESOURCES + DEBUG </a:t>
            </a:r>
            <a:endParaRPr lang="en-US" sz="1100" b="1" dirty="0">
              <a:solidFill>
                <a:schemeClr val="bg1"/>
              </a:solidFill>
            </a:endParaRPr>
          </a:p>
        </p:txBody>
      </p:sp>
      <p:sp>
        <p:nvSpPr>
          <p:cNvPr id="89" name="Oval 88"/>
          <p:cNvSpPr/>
          <p:nvPr/>
        </p:nvSpPr>
        <p:spPr>
          <a:xfrm>
            <a:off x="4876800" y="1828800"/>
            <a:ext cx="2057400" cy="1524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90" name="TextBox 89"/>
          <p:cNvSpPr txBox="1"/>
          <p:nvPr/>
        </p:nvSpPr>
        <p:spPr>
          <a:xfrm>
            <a:off x="5486400" y="1981200"/>
            <a:ext cx="914400" cy="307777"/>
          </a:xfrm>
          <a:prstGeom prst="rect">
            <a:avLst/>
          </a:prstGeom>
          <a:noFill/>
        </p:spPr>
        <p:txBody>
          <a:bodyPr wrap="square" rtlCol="0">
            <a:spAutoFit/>
          </a:bodyPr>
          <a:lstStyle/>
          <a:p>
            <a:r>
              <a:rPr lang="en-US" sz="1400" b="1" dirty="0" smtClean="0"/>
              <a:t>SERVER 1</a:t>
            </a:r>
            <a:endParaRPr lang="en-US" sz="1400" b="1" dirty="0"/>
          </a:p>
        </p:txBody>
      </p:sp>
      <p:sp>
        <p:nvSpPr>
          <p:cNvPr id="91" name="Flowchart: Multidocument 90"/>
          <p:cNvSpPr/>
          <p:nvPr/>
        </p:nvSpPr>
        <p:spPr>
          <a:xfrm>
            <a:off x="5105400" y="22860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Data 1</a:t>
            </a:r>
            <a:endParaRPr lang="en-US" sz="1200" b="1" dirty="0"/>
          </a:p>
        </p:txBody>
      </p:sp>
      <p:sp>
        <p:nvSpPr>
          <p:cNvPr id="92" name="Flowchart: Multidocument 91"/>
          <p:cNvSpPr/>
          <p:nvPr/>
        </p:nvSpPr>
        <p:spPr>
          <a:xfrm>
            <a:off x="6019800" y="23622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Data 2</a:t>
            </a:r>
            <a:endParaRPr lang="en-US" sz="1200" b="1" dirty="0"/>
          </a:p>
        </p:txBody>
      </p:sp>
      <p:sp>
        <p:nvSpPr>
          <p:cNvPr id="93" name="Flowchart: Multidocument 92"/>
          <p:cNvSpPr/>
          <p:nvPr/>
        </p:nvSpPr>
        <p:spPr>
          <a:xfrm>
            <a:off x="5410200" y="2895600"/>
            <a:ext cx="762000" cy="3810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Data 3</a:t>
            </a:r>
            <a:endParaRPr lang="en-US" sz="1200" b="1" dirty="0"/>
          </a:p>
        </p:txBody>
      </p:sp>
      <p:grpSp>
        <p:nvGrpSpPr>
          <p:cNvPr id="13" name="Group 99"/>
          <p:cNvGrpSpPr/>
          <p:nvPr/>
        </p:nvGrpSpPr>
        <p:grpSpPr>
          <a:xfrm>
            <a:off x="6553200" y="3505200"/>
            <a:ext cx="1371600" cy="1066800"/>
            <a:chOff x="6629400" y="2971800"/>
            <a:chExt cx="2057400" cy="1524000"/>
          </a:xfrm>
        </p:grpSpPr>
        <p:sp>
          <p:nvSpPr>
            <p:cNvPr id="101" name="Oval 100"/>
            <p:cNvSpPr/>
            <p:nvPr/>
          </p:nvSpPr>
          <p:spPr>
            <a:xfrm>
              <a:off x="6629400" y="2971800"/>
              <a:ext cx="2057400" cy="1524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2" name="Flowchart: Multidocument 101"/>
            <p:cNvSpPr/>
            <p:nvPr/>
          </p:nvSpPr>
          <p:spPr>
            <a:xfrm>
              <a:off x="6858000" y="34290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3</a:t>
              </a:r>
              <a:endParaRPr lang="en-US" sz="1000" b="1" dirty="0"/>
            </a:p>
          </p:txBody>
        </p:sp>
        <p:sp>
          <p:nvSpPr>
            <p:cNvPr id="103" name="Flowchart: Multidocument 102"/>
            <p:cNvSpPr/>
            <p:nvPr/>
          </p:nvSpPr>
          <p:spPr>
            <a:xfrm>
              <a:off x="7772400" y="35052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2</a:t>
              </a:r>
              <a:endParaRPr lang="en-US" sz="1000" b="1" dirty="0"/>
            </a:p>
          </p:txBody>
        </p:sp>
        <p:sp>
          <p:nvSpPr>
            <p:cNvPr id="104" name="Flowchart: Multidocument 103"/>
            <p:cNvSpPr/>
            <p:nvPr/>
          </p:nvSpPr>
          <p:spPr>
            <a:xfrm>
              <a:off x="7162800" y="4038600"/>
              <a:ext cx="762000" cy="3810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1</a:t>
              </a:r>
              <a:endParaRPr lang="en-US" sz="1000" b="1" dirty="0"/>
            </a:p>
          </p:txBody>
        </p:sp>
        <p:sp>
          <p:nvSpPr>
            <p:cNvPr id="105" name="TextBox 104"/>
            <p:cNvSpPr txBox="1"/>
            <p:nvPr/>
          </p:nvSpPr>
          <p:spPr>
            <a:xfrm>
              <a:off x="7162800" y="3048000"/>
              <a:ext cx="914400" cy="269305"/>
            </a:xfrm>
            <a:prstGeom prst="rect">
              <a:avLst/>
            </a:prstGeom>
            <a:noFill/>
          </p:spPr>
          <p:txBody>
            <a:bodyPr wrap="square" rtlCol="0">
              <a:spAutoFit/>
            </a:bodyPr>
            <a:lstStyle/>
            <a:p>
              <a:r>
                <a:rPr lang="en-US" sz="800" b="1" dirty="0" smtClean="0"/>
                <a:t>SERVER 3</a:t>
              </a:r>
              <a:endParaRPr lang="en-US" sz="800" b="1" dirty="0"/>
            </a:p>
          </p:txBody>
        </p:sp>
      </p:grpSp>
      <p:grpSp>
        <p:nvGrpSpPr>
          <p:cNvPr id="14" name="Group 105"/>
          <p:cNvGrpSpPr/>
          <p:nvPr/>
        </p:nvGrpSpPr>
        <p:grpSpPr>
          <a:xfrm>
            <a:off x="7315200" y="2362200"/>
            <a:ext cx="1371600" cy="1066800"/>
            <a:chOff x="6629400" y="2971800"/>
            <a:chExt cx="2057400" cy="1524000"/>
          </a:xfrm>
        </p:grpSpPr>
        <p:sp>
          <p:nvSpPr>
            <p:cNvPr id="107" name="Oval 106"/>
            <p:cNvSpPr/>
            <p:nvPr/>
          </p:nvSpPr>
          <p:spPr>
            <a:xfrm>
              <a:off x="6629400" y="2971800"/>
              <a:ext cx="2057400" cy="1524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p>
          </p:txBody>
        </p:sp>
        <p:sp>
          <p:nvSpPr>
            <p:cNvPr id="108" name="Flowchart: Multidocument 107"/>
            <p:cNvSpPr/>
            <p:nvPr/>
          </p:nvSpPr>
          <p:spPr>
            <a:xfrm>
              <a:off x="6858000" y="34290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1</a:t>
              </a:r>
              <a:endParaRPr lang="en-US" sz="1000" b="1" dirty="0"/>
            </a:p>
          </p:txBody>
        </p:sp>
        <p:sp>
          <p:nvSpPr>
            <p:cNvPr id="109" name="Flowchart: Multidocument 108"/>
            <p:cNvSpPr/>
            <p:nvPr/>
          </p:nvSpPr>
          <p:spPr>
            <a:xfrm>
              <a:off x="7772400" y="3505200"/>
              <a:ext cx="762000" cy="4572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2</a:t>
              </a:r>
              <a:endParaRPr lang="en-US" sz="1000" b="1" dirty="0"/>
            </a:p>
          </p:txBody>
        </p:sp>
        <p:sp>
          <p:nvSpPr>
            <p:cNvPr id="110" name="Flowchart: Multidocument 109"/>
            <p:cNvSpPr/>
            <p:nvPr/>
          </p:nvSpPr>
          <p:spPr>
            <a:xfrm>
              <a:off x="7162800" y="4038600"/>
              <a:ext cx="762000" cy="3810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Data 3</a:t>
              </a:r>
              <a:endParaRPr lang="en-US" sz="1000" b="1" dirty="0"/>
            </a:p>
          </p:txBody>
        </p:sp>
        <p:sp>
          <p:nvSpPr>
            <p:cNvPr id="111" name="TextBox 110"/>
            <p:cNvSpPr txBox="1"/>
            <p:nvPr/>
          </p:nvSpPr>
          <p:spPr>
            <a:xfrm>
              <a:off x="7162800" y="3048000"/>
              <a:ext cx="914400" cy="307777"/>
            </a:xfrm>
            <a:prstGeom prst="rect">
              <a:avLst/>
            </a:prstGeom>
            <a:noFill/>
          </p:spPr>
          <p:txBody>
            <a:bodyPr wrap="square" rtlCol="0">
              <a:spAutoFit/>
            </a:bodyPr>
            <a:lstStyle/>
            <a:p>
              <a:r>
                <a:rPr lang="en-US" sz="800" b="1" dirty="0" smtClean="0"/>
                <a:t>SERVER 2</a:t>
              </a:r>
              <a:endParaRPr lang="en-US" sz="800" b="1" dirty="0"/>
            </a:p>
          </p:txBody>
        </p:sp>
      </p:grpSp>
      <p:grpSp>
        <p:nvGrpSpPr>
          <p:cNvPr id="15" name="Group 113"/>
          <p:cNvGrpSpPr/>
          <p:nvPr/>
        </p:nvGrpSpPr>
        <p:grpSpPr>
          <a:xfrm>
            <a:off x="4953000" y="3886200"/>
            <a:ext cx="1066800" cy="838200"/>
            <a:chOff x="4953000" y="3657600"/>
            <a:chExt cx="1066800" cy="838200"/>
          </a:xfrm>
        </p:grpSpPr>
        <p:sp>
          <p:nvSpPr>
            <p:cNvPr id="112" name="Oval 111"/>
            <p:cNvSpPr/>
            <p:nvPr/>
          </p:nvSpPr>
          <p:spPr>
            <a:xfrm>
              <a:off x="4953000" y="3657600"/>
              <a:ext cx="990600" cy="838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13" name="TextBox 112"/>
            <p:cNvSpPr txBox="1"/>
            <p:nvPr/>
          </p:nvSpPr>
          <p:spPr>
            <a:xfrm>
              <a:off x="5105400" y="3886200"/>
              <a:ext cx="914400" cy="307777"/>
            </a:xfrm>
            <a:prstGeom prst="rect">
              <a:avLst/>
            </a:prstGeom>
            <a:noFill/>
          </p:spPr>
          <p:txBody>
            <a:bodyPr wrap="square" rtlCol="0">
              <a:spAutoFit/>
            </a:bodyPr>
            <a:lstStyle/>
            <a:p>
              <a:r>
                <a:rPr lang="en-US" sz="1400" b="1" dirty="0" smtClean="0"/>
                <a:t>Client 1</a:t>
              </a:r>
              <a:endParaRPr lang="en-US" sz="1400" b="1" dirty="0"/>
            </a:p>
          </p:txBody>
        </p:sp>
      </p:grpSp>
      <p:grpSp>
        <p:nvGrpSpPr>
          <p:cNvPr id="16" name="Group 114"/>
          <p:cNvGrpSpPr/>
          <p:nvPr/>
        </p:nvGrpSpPr>
        <p:grpSpPr>
          <a:xfrm>
            <a:off x="8077200" y="4724400"/>
            <a:ext cx="533400" cy="609600"/>
            <a:chOff x="4953000" y="3657600"/>
            <a:chExt cx="1066800" cy="838200"/>
          </a:xfrm>
        </p:grpSpPr>
        <p:sp>
          <p:nvSpPr>
            <p:cNvPr id="116" name="Oval 115"/>
            <p:cNvSpPr/>
            <p:nvPr/>
          </p:nvSpPr>
          <p:spPr>
            <a:xfrm>
              <a:off x="4953000" y="3657600"/>
              <a:ext cx="990600" cy="838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17" name="TextBox 116"/>
            <p:cNvSpPr txBox="1"/>
            <p:nvPr/>
          </p:nvSpPr>
          <p:spPr>
            <a:xfrm>
              <a:off x="5105400" y="3886201"/>
              <a:ext cx="914400" cy="423193"/>
            </a:xfrm>
            <a:prstGeom prst="rect">
              <a:avLst/>
            </a:prstGeom>
            <a:noFill/>
          </p:spPr>
          <p:txBody>
            <a:bodyPr wrap="square" rtlCol="0">
              <a:spAutoFit/>
            </a:bodyPr>
            <a:lstStyle/>
            <a:p>
              <a:r>
                <a:rPr lang="en-US" sz="1400" b="1" dirty="0" smtClean="0"/>
                <a:t>C 3</a:t>
              </a:r>
              <a:endParaRPr lang="en-US" sz="1400" b="1" dirty="0"/>
            </a:p>
          </p:txBody>
        </p:sp>
      </p:grpSp>
      <p:grpSp>
        <p:nvGrpSpPr>
          <p:cNvPr id="17" name="Group 117"/>
          <p:cNvGrpSpPr/>
          <p:nvPr/>
        </p:nvGrpSpPr>
        <p:grpSpPr>
          <a:xfrm>
            <a:off x="6096000" y="5181600"/>
            <a:ext cx="533400" cy="609600"/>
            <a:chOff x="4953000" y="3657600"/>
            <a:chExt cx="1066800" cy="838200"/>
          </a:xfrm>
        </p:grpSpPr>
        <p:sp>
          <p:nvSpPr>
            <p:cNvPr id="119" name="Oval 118"/>
            <p:cNvSpPr/>
            <p:nvPr/>
          </p:nvSpPr>
          <p:spPr>
            <a:xfrm>
              <a:off x="4953000" y="3657600"/>
              <a:ext cx="990600" cy="838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20" name="TextBox 119"/>
            <p:cNvSpPr txBox="1"/>
            <p:nvPr/>
          </p:nvSpPr>
          <p:spPr>
            <a:xfrm>
              <a:off x="5105400" y="3886200"/>
              <a:ext cx="914400" cy="307777"/>
            </a:xfrm>
            <a:prstGeom prst="rect">
              <a:avLst/>
            </a:prstGeom>
            <a:noFill/>
          </p:spPr>
          <p:txBody>
            <a:bodyPr wrap="square" rtlCol="0">
              <a:spAutoFit/>
            </a:bodyPr>
            <a:lstStyle/>
            <a:p>
              <a:r>
                <a:rPr lang="en-US" sz="1400" b="1" dirty="0" smtClean="0"/>
                <a:t>C 2</a:t>
              </a:r>
              <a:endParaRPr lang="en-US" sz="1400" b="1" dirty="0"/>
            </a:p>
          </p:txBody>
        </p:sp>
      </p:grpSp>
      <p:grpSp>
        <p:nvGrpSpPr>
          <p:cNvPr id="18" name="Group 120"/>
          <p:cNvGrpSpPr/>
          <p:nvPr/>
        </p:nvGrpSpPr>
        <p:grpSpPr>
          <a:xfrm>
            <a:off x="7162800" y="5029200"/>
            <a:ext cx="533400" cy="609600"/>
            <a:chOff x="4953000" y="3657600"/>
            <a:chExt cx="1066800" cy="838200"/>
          </a:xfrm>
        </p:grpSpPr>
        <p:sp>
          <p:nvSpPr>
            <p:cNvPr id="122" name="Oval 121"/>
            <p:cNvSpPr/>
            <p:nvPr/>
          </p:nvSpPr>
          <p:spPr>
            <a:xfrm>
              <a:off x="4953000" y="3657600"/>
              <a:ext cx="990600" cy="838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123" name="TextBox 122"/>
            <p:cNvSpPr txBox="1"/>
            <p:nvPr/>
          </p:nvSpPr>
          <p:spPr>
            <a:xfrm>
              <a:off x="5105400" y="3886201"/>
              <a:ext cx="914400" cy="423193"/>
            </a:xfrm>
            <a:prstGeom prst="rect">
              <a:avLst/>
            </a:prstGeom>
            <a:noFill/>
          </p:spPr>
          <p:txBody>
            <a:bodyPr wrap="square" rtlCol="0">
              <a:spAutoFit/>
            </a:bodyPr>
            <a:lstStyle/>
            <a:p>
              <a:r>
                <a:rPr lang="en-US" sz="1400" b="1" dirty="0" smtClean="0"/>
                <a:t>C 4</a:t>
              </a:r>
              <a:endParaRPr lang="en-US" sz="1400" b="1" dirty="0"/>
            </a:p>
          </p:txBody>
        </p:sp>
      </p:grpSp>
      <p:sp>
        <p:nvSpPr>
          <p:cNvPr id="124" name="Down Arrow 123"/>
          <p:cNvSpPr/>
          <p:nvPr/>
        </p:nvSpPr>
        <p:spPr>
          <a:xfrm rot="10800000">
            <a:off x="5715000" y="3276600"/>
            <a:ext cx="152400" cy="7620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5" name="TextBox 124"/>
          <p:cNvSpPr txBox="1"/>
          <p:nvPr/>
        </p:nvSpPr>
        <p:spPr>
          <a:xfrm>
            <a:off x="5715000" y="3429000"/>
            <a:ext cx="685800" cy="261610"/>
          </a:xfrm>
          <a:prstGeom prst="rect">
            <a:avLst/>
          </a:prstGeom>
          <a:noFill/>
        </p:spPr>
        <p:txBody>
          <a:bodyPr wrap="square" rtlCol="0">
            <a:spAutoFit/>
          </a:bodyPr>
          <a:lstStyle/>
          <a:p>
            <a:r>
              <a:rPr lang="en-US" sz="1100" b="1" dirty="0" smtClean="0">
                <a:solidFill>
                  <a:schemeClr val="bg1"/>
                </a:solidFill>
              </a:rPr>
              <a:t>Request</a:t>
            </a:r>
            <a:endParaRPr lang="en-US" sz="1100" b="1" dirty="0">
              <a:solidFill>
                <a:schemeClr val="bg1"/>
              </a:solidFill>
            </a:endParaRPr>
          </a:p>
        </p:txBody>
      </p:sp>
      <p:sp>
        <p:nvSpPr>
          <p:cNvPr id="126" name="Down Arrow 125"/>
          <p:cNvSpPr/>
          <p:nvPr/>
        </p:nvSpPr>
        <p:spPr>
          <a:xfrm rot="10800000" flipV="1">
            <a:off x="5486400" y="3200400"/>
            <a:ext cx="152400" cy="8382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7" name="TextBox 126"/>
          <p:cNvSpPr txBox="1"/>
          <p:nvPr/>
        </p:nvSpPr>
        <p:spPr>
          <a:xfrm>
            <a:off x="5029200" y="3505200"/>
            <a:ext cx="609600" cy="261610"/>
          </a:xfrm>
          <a:prstGeom prst="rect">
            <a:avLst/>
          </a:prstGeom>
          <a:noFill/>
        </p:spPr>
        <p:txBody>
          <a:bodyPr wrap="square" rtlCol="0">
            <a:spAutoFit/>
          </a:bodyPr>
          <a:lstStyle/>
          <a:p>
            <a:r>
              <a:rPr lang="en-US" sz="1100" b="1" dirty="0" smtClean="0">
                <a:solidFill>
                  <a:schemeClr val="bg1"/>
                </a:solidFill>
              </a:rPr>
              <a:t>Data 3</a:t>
            </a:r>
            <a:endParaRPr lang="en-US" sz="1100" b="1" dirty="0">
              <a:solidFill>
                <a:schemeClr val="bg1"/>
              </a:solidFill>
            </a:endParaRPr>
          </a:p>
        </p:txBody>
      </p:sp>
      <p:sp>
        <p:nvSpPr>
          <p:cNvPr id="128" name="Up-Down Arrow 127"/>
          <p:cNvSpPr/>
          <p:nvPr/>
        </p:nvSpPr>
        <p:spPr>
          <a:xfrm rot="18881867" flipH="1">
            <a:off x="6354116" y="2969152"/>
            <a:ext cx="133469" cy="996339"/>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9" name="TextBox 128"/>
          <p:cNvSpPr txBox="1"/>
          <p:nvPr/>
        </p:nvSpPr>
        <p:spPr>
          <a:xfrm>
            <a:off x="6400800" y="3276600"/>
            <a:ext cx="914400" cy="261610"/>
          </a:xfrm>
          <a:prstGeom prst="rect">
            <a:avLst/>
          </a:prstGeom>
          <a:noFill/>
        </p:spPr>
        <p:txBody>
          <a:bodyPr wrap="square" rtlCol="0">
            <a:spAutoFit/>
          </a:bodyPr>
          <a:lstStyle/>
          <a:p>
            <a:r>
              <a:rPr lang="en-US" sz="1100" b="1" dirty="0" smtClean="0">
                <a:solidFill>
                  <a:schemeClr val="bg1"/>
                </a:solidFill>
              </a:rPr>
              <a:t>Update DB</a:t>
            </a:r>
            <a:endParaRPr lang="en-US" sz="1100" b="1" dirty="0">
              <a:solidFill>
                <a:schemeClr val="bg1"/>
              </a:solidFill>
            </a:endParaRPr>
          </a:p>
        </p:txBody>
      </p:sp>
      <p:sp>
        <p:nvSpPr>
          <p:cNvPr id="130" name="Up-Down Arrow 129"/>
          <p:cNvSpPr/>
          <p:nvPr/>
        </p:nvSpPr>
        <p:spPr>
          <a:xfrm rot="16814371" flipH="1">
            <a:off x="6908487" y="2440387"/>
            <a:ext cx="127625" cy="1138445"/>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1" name="TextBox 130"/>
          <p:cNvSpPr txBox="1"/>
          <p:nvPr/>
        </p:nvSpPr>
        <p:spPr>
          <a:xfrm>
            <a:off x="6781800" y="2832556"/>
            <a:ext cx="914400" cy="215444"/>
          </a:xfrm>
          <a:prstGeom prst="rect">
            <a:avLst/>
          </a:prstGeom>
          <a:noFill/>
        </p:spPr>
        <p:txBody>
          <a:bodyPr wrap="square" rtlCol="0">
            <a:spAutoFit/>
          </a:bodyPr>
          <a:lstStyle/>
          <a:p>
            <a:r>
              <a:rPr lang="en-US" sz="800" b="1" dirty="0" smtClean="0">
                <a:solidFill>
                  <a:schemeClr val="bg1"/>
                </a:solidFill>
              </a:rPr>
              <a:t>Update DB</a:t>
            </a:r>
            <a:endParaRPr lang="en-US" sz="800" b="1" dirty="0">
              <a:solidFill>
                <a:schemeClr val="bg1"/>
              </a:solidFill>
            </a:endParaRPr>
          </a:p>
        </p:txBody>
      </p:sp>
      <p:sp>
        <p:nvSpPr>
          <p:cNvPr id="133" name="Up-Down Arrow 132"/>
          <p:cNvSpPr/>
          <p:nvPr/>
        </p:nvSpPr>
        <p:spPr>
          <a:xfrm rot="11792515" flipH="1">
            <a:off x="7686696" y="3351188"/>
            <a:ext cx="175747" cy="494053"/>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4" name="Up-Down Arrow 133"/>
          <p:cNvSpPr/>
          <p:nvPr/>
        </p:nvSpPr>
        <p:spPr>
          <a:xfrm rot="2256233" flipH="1">
            <a:off x="6567440" y="4362866"/>
            <a:ext cx="138053" cy="95167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5" name="TextBox 134"/>
          <p:cNvSpPr txBox="1"/>
          <p:nvPr/>
        </p:nvSpPr>
        <p:spPr>
          <a:xfrm>
            <a:off x="6096000" y="4615190"/>
            <a:ext cx="762000" cy="261610"/>
          </a:xfrm>
          <a:prstGeom prst="rect">
            <a:avLst/>
          </a:prstGeom>
          <a:noFill/>
        </p:spPr>
        <p:txBody>
          <a:bodyPr wrap="square" rtlCol="0">
            <a:spAutoFit/>
          </a:bodyPr>
          <a:lstStyle/>
          <a:p>
            <a:r>
              <a:rPr lang="en-US" sz="1100" b="1" dirty="0" smtClean="0">
                <a:solidFill>
                  <a:schemeClr val="bg1"/>
                </a:solidFill>
              </a:rPr>
              <a:t>Data 3, 1</a:t>
            </a:r>
            <a:endParaRPr lang="en-US" sz="1100" b="1" dirty="0">
              <a:solidFill>
                <a:schemeClr val="bg1"/>
              </a:solidFill>
            </a:endParaRPr>
          </a:p>
        </p:txBody>
      </p:sp>
      <p:sp>
        <p:nvSpPr>
          <p:cNvPr id="136" name="TextBox 135"/>
          <p:cNvSpPr txBox="1"/>
          <p:nvPr/>
        </p:nvSpPr>
        <p:spPr>
          <a:xfrm>
            <a:off x="7315200" y="4648200"/>
            <a:ext cx="762000" cy="261610"/>
          </a:xfrm>
          <a:prstGeom prst="rect">
            <a:avLst/>
          </a:prstGeom>
          <a:noFill/>
        </p:spPr>
        <p:txBody>
          <a:bodyPr wrap="square" rtlCol="0">
            <a:spAutoFit/>
          </a:bodyPr>
          <a:lstStyle/>
          <a:p>
            <a:r>
              <a:rPr lang="en-US" sz="1100" b="1" dirty="0" smtClean="0">
                <a:solidFill>
                  <a:schemeClr val="bg1"/>
                </a:solidFill>
              </a:rPr>
              <a:t>Data 2, 1</a:t>
            </a:r>
            <a:endParaRPr lang="en-US" sz="1100" b="1" dirty="0">
              <a:solidFill>
                <a:schemeClr val="bg1"/>
              </a:solidFill>
            </a:endParaRPr>
          </a:p>
        </p:txBody>
      </p:sp>
      <p:sp>
        <p:nvSpPr>
          <p:cNvPr id="137" name="Up-Down Arrow 136"/>
          <p:cNvSpPr/>
          <p:nvPr/>
        </p:nvSpPr>
        <p:spPr>
          <a:xfrm flipH="1">
            <a:off x="7239000" y="4572001"/>
            <a:ext cx="152400" cy="609599"/>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9" name="Up-Down Arrow 138"/>
          <p:cNvSpPr/>
          <p:nvPr/>
        </p:nvSpPr>
        <p:spPr>
          <a:xfrm flipH="1">
            <a:off x="8153400" y="3352801"/>
            <a:ext cx="76200" cy="1371600"/>
          </a:xfrm>
          <a:prstGeom prst="up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2" name="TextBox 131"/>
          <p:cNvSpPr txBox="1"/>
          <p:nvPr/>
        </p:nvSpPr>
        <p:spPr>
          <a:xfrm>
            <a:off x="7467600" y="3411379"/>
            <a:ext cx="914400" cy="246221"/>
          </a:xfrm>
          <a:prstGeom prst="rect">
            <a:avLst/>
          </a:prstGeom>
          <a:noFill/>
        </p:spPr>
        <p:txBody>
          <a:bodyPr wrap="square" rtlCol="0">
            <a:spAutoFit/>
          </a:bodyPr>
          <a:lstStyle/>
          <a:p>
            <a:r>
              <a:rPr lang="en-US" sz="1000" b="1" dirty="0" smtClean="0">
                <a:solidFill>
                  <a:schemeClr val="bg1"/>
                </a:solidFill>
              </a:rPr>
              <a:t>Update DB</a:t>
            </a:r>
            <a:endParaRPr lang="en-US" sz="1000" b="1" dirty="0">
              <a:solidFill>
                <a:schemeClr val="bg1"/>
              </a:solidFill>
            </a:endParaRPr>
          </a:p>
        </p:txBody>
      </p:sp>
      <p:sp>
        <p:nvSpPr>
          <p:cNvPr id="138" name="TextBox 137"/>
          <p:cNvSpPr txBox="1"/>
          <p:nvPr/>
        </p:nvSpPr>
        <p:spPr>
          <a:xfrm>
            <a:off x="8001000" y="4038600"/>
            <a:ext cx="762000" cy="261610"/>
          </a:xfrm>
          <a:prstGeom prst="rect">
            <a:avLst/>
          </a:prstGeom>
          <a:noFill/>
        </p:spPr>
        <p:txBody>
          <a:bodyPr wrap="square" rtlCol="0">
            <a:spAutoFit/>
          </a:bodyPr>
          <a:lstStyle/>
          <a:p>
            <a:r>
              <a:rPr lang="en-US" sz="1100" b="1" dirty="0" smtClean="0">
                <a:solidFill>
                  <a:schemeClr val="bg1"/>
                </a:solidFill>
              </a:rPr>
              <a:t>Data 3</a:t>
            </a:r>
            <a:endParaRPr lang="en-US" sz="1100" b="1" dirty="0">
              <a:solidFill>
                <a:schemeClr val="bg1"/>
              </a:solidFill>
            </a:endParaRPr>
          </a:p>
        </p:txBody>
      </p:sp>
      <p:sp>
        <p:nvSpPr>
          <p:cNvPr id="140" name="TextBox 139"/>
          <p:cNvSpPr txBox="1"/>
          <p:nvPr/>
        </p:nvSpPr>
        <p:spPr>
          <a:xfrm>
            <a:off x="4572000" y="6258580"/>
            <a:ext cx="4038600" cy="430887"/>
          </a:xfrm>
          <a:prstGeom prst="rect">
            <a:avLst/>
          </a:prstGeom>
          <a:noFill/>
        </p:spPr>
        <p:txBody>
          <a:bodyPr wrap="square" rtlCol="0">
            <a:spAutoFit/>
          </a:bodyPr>
          <a:lstStyle/>
          <a:p>
            <a:pPr algn="just"/>
            <a:r>
              <a:rPr lang="en-US" sz="1100" b="1" dirty="0" smtClean="0">
                <a:solidFill>
                  <a:schemeClr val="bg1"/>
                </a:solidFill>
              </a:rPr>
              <a:t>Replicating data and serving same copy of data to multiple clients -&gt; INCONSISTENCIES</a:t>
            </a:r>
            <a:endParaRPr lang="en-US" sz="1100" b="1"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INTRODUCTION</a:t>
            </a:r>
            <a:endParaRPr lang="en-US" sz="2800" dirty="0"/>
          </a:p>
        </p:txBody>
      </p:sp>
      <p:sp>
        <p:nvSpPr>
          <p:cNvPr id="3" name="Content Placeholder 2"/>
          <p:cNvSpPr>
            <a:spLocks noGrp="1"/>
          </p:cNvSpPr>
          <p:nvPr>
            <p:ph idx="1"/>
          </p:nvPr>
        </p:nvSpPr>
        <p:spPr>
          <a:xfrm>
            <a:off x="457200" y="914400"/>
            <a:ext cx="8229600" cy="5715000"/>
          </a:xfrm>
        </p:spPr>
        <p:txBody>
          <a:bodyPr>
            <a:normAutofit/>
          </a:bodyPr>
          <a:lstStyle/>
          <a:p>
            <a:pPr lvl="0">
              <a:buFont typeface="Wingdings" pitchFamily="2" charset="2"/>
              <a:buChar char="q"/>
            </a:pPr>
            <a:endParaRPr lang="en-US" sz="900" dirty="0" smtClean="0"/>
          </a:p>
          <a:p>
            <a:pPr lvl="0">
              <a:buFont typeface="Wingdings" pitchFamily="2" charset="2"/>
              <a:buChar char="q"/>
            </a:pPr>
            <a:r>
              <a:rPr lang="en-US" sz="2800" dirty="0" smtClean="0"/>
              <a:t>Shark is a distributed file system </a:t>
            </a:r>
          </a:p>
          <a:p>
            <a:pPr lvl="0">
              <a:buFont typeface="Wingdings" pitchFamily="2" charset="2"/>
              <a:buChar char="q"/>
            </a:pPr>
            <a:endParaRPr lang="en-US" sz="2800" dirty="0" smtClean="0"/>
          </a:p>
          <a:p>
            <a:pPr lvl="0">
              <a:buFont typeface="Wingdings" pitchFamily="2" charset="2"/>
              <a:buChar char="q"/>
            </a:pPr>
            <a:r>
              <a:rPr lang="en-US" sz="2800" dirty="0" smtClean="0"/>
              <a:t>Designed for large-scale, wide-area deployment. </a:t>
            </a:r>
            <a:endParaRPr lang="en-US" sz="2800" dirty="0" smtClean="0">
              <a:solidFill>
                <a:schemeClr val="tx2">
                  <a:lumMod val="60000"/>
                  <a:lumOff val="40000"/>
                </a:schemeClr>
              </a:solidFill>
            </a:endParaRPr>
          </a:p>
          <a:p>
            <a:pPr lvl="0">
              <a:buNone/>
            </a:pPr>
            <a:endParaRPr lang="en-US" sz="2800" dirty="0" smtClean="0"/>
          </a:p>
          <a:p>
            <a:pPr lvl="0">
              <a:buFont typeface="Wingdings" pitchFamily="2" charset="2"/>
              <a:buChar char="q"/>
            </a:pPr>
            <a:r>
              <a:rPr lang="en-US" sz="2800" dirty="0" smtClean="0"/>
              <a:t>Scalable.</a:t>
            </a:r>
          </a:p>
          <a:p>
            <a:pPr lvl="0">
              <a:buNone/>
            </a:pPr>
            <a:endParaRPr lang="en-US" sz="2800" dirty="0" smtClean="0"/>
          </a:p>
          <a:p>
            <a:pPr lvl="0">
              <a:buFont typeface="Wingdings" pitchFamily="2" charset="2"/>
              <a:buChar char="q"/>
            </a:pPr>
            <a:r>
              <a:rPr lang="en-US" sz="2800" dirty="0" smtClean="0"/>
              <a:t>Provides a novel cooperative-caching mechanism</a:t>
            </a:r>
          </a:p>
          <a:p>
            <a:pPr lvl="0">
              <a:buNone/>
            </a:pPr>
            <a:endParaRPr lang="en-US" sz="1050" dirty="0" smtClean="0"/>
          </a:p>
          <a:p>
            <a:pPr lvl="1">
              <a:buFont typeface="Wingdings" pitchFamily="2" charset="2"/>
              <a:buChar char="Ø"/>
            </a:pPr>
            <a:r>
              <a:rPr lang="en-US" dirty="0" smtClean="0"/>
              <a:t>Reduces the load on an origin file server.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CHALLENGES</a:t>
            </a:r>
            <a:endParaRPr lang="en-US" sz="2800" dirty="0"/>
          </a:p>
        </p:txBody>
      </p:sp>
      <p:sp>
        <p:nvSpPr>
          <p:cNvPr id="3" name="Content Placeholder 2"/>
          <p:cNvSpPr>
            <a:spLocks noGrp="1"/>
          </p:cNvSpPr>
          <p:nvPr>
            <p:ph idx="1"/>
          </p:nvPr>
        </p:nvSpPr>
        <p:spPr>
          <a:xfrm>
            <a:off x="457200" y="914400"/>
            <a:ext cx="8229600" cy="5715000"/>
          </a:xfrm>
        </p:spPr>
        <p:txBody>
          <a:bodyPr>
            <a:normAutofit/>
          </a:bodyPr>
          <a:lstStyle/>
          <a:p>
            <a:pPr lvl="0">
              <a:buFont typeface="Wingdings" pitchFamily="2" charset="2"/>
              <a:buChar char="q"/>
            </a:pPr>
            <a:endParaRPr lang="en-US" sz="1000" dirty="0" smtClean="0"/>
          </a:p>
          <a:p>
            <a:pPr lvl="0">
              <a:buFont typeface="Wingdings" pitchFamily="2" charset="2"/>
              <a:buChar char="q"/>
            </a:pPr>
            <a:r>
              <a:rPr lang="en-US" sz="2400" b="1" dirty="0" smtClean="0"/>
              <a:t>Scalability: </a:t>
            </a:r>
            <a:r>
              <a:rPr lang="en-US" sz="2400" dirty="0" smtClean="0"/>
              <a:t>What if a large program (say in MB’s) is being executed from a file server by many clients?</a:t>
            </a:r>
          </a:p>
          <a:p>
            <a:pPr lvl="0">
              <a:buFont typeface="Wingdings" pitchFamily="2" charset="2"/>
              <a:buChar char="q"/>
            </a:pPr>
            <a:endParaRPr lang="en-US" sz="1000" dirty="0" smtClean="0"/>
          </a:p>
          <a:p>
            <a:pPr lvl="1">
              <a:buFont typeface="Wingdings" pitchFamily="2" charset="2"/>
              <a:buChar char="Ø"/>
            </a:pPr>
            <a:r>
              <a:rPr lang="en-US" sz="2400" dirty="0" smtClean="0"/>
              <a:t>Because of bandwidth, server might deliver unacceptable performance.</a:t>
            </a:r>
          </a:p>
          <a:p>
            <a:pPr lvl="1">
              <a:buFont typeface="Wingdings" pitchFamily="2" charset="2"/>
              <a:buChar char="Ø"/>
            </a:pPr>
            <a:endParaRPr lang="en-US" sz="2400" dirty="0" smtClean="0"/>
          </a:p>
          <a:p>
            <a:pPr lvl="0" algn="just">
              <a:buFont typeface="Wingdings" pitchFamily="2" charset="2"/>
              <a:buChar char="q"/>
            </a:pPr>
            <a:r>
              <a:rPr lang="en-US" sz="2400" dirty="0" smtClean="0"/>
              <a:t>As the model is similar to P2P file systems, administration, accountability, and consistency need to be Considered.</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HOW  SHARK  WORKS?</a:t>
            </a:r>
            <a:endParaRPr lang="en-US" sz="2800" dirty="0"/>
          </a:p>
        </p:txBody>
      </p:sp>
      <p:sp>
        <p:nvSpPr>
          <p:cNvPr id="3" name="Content Placeholder 2"/>
          <p:cNvSpPr>
            <a:spLocks noGrp="1"/>
          </p:cNvSpPr>
          <p:nvPr>
            <p:ph idx="1"/>
          </p:nvPr>
        </p:nvSpPr>
        <p:spPr>
          <a:xfrm>
            <a:off x="457200" y="914400"/>
            <a:ext cx="8229600" cy="5715000"/>
          </a:xfrm>
        </p:spPr>
        <p:txBody>
          <a:bodyPr>
            <a:normAutofit/>
          </a:bodyPr>
          <a:lstStyle/>
          <a:p>
            <a:pPr lvl="0">
              <a:buFont typeface="Wingdings" pitchFamily="2" charset="2"/>
              <a:buChar char="q"/>
            </a:pPr>
            <a:endParaRPr lang="en-US" sz="1000" dirty="0" smtClean="0"/>
          </a:p>
          <a:p>
            <a:pPr lvl="0" algn="just">
              <a:buFont typeface="Wingdings" pitchFamily="2" charset="2"/>
              <a:buChar char="q"/>
            </a:pPr>
            <a:r>
              <a:rPr lang="en-US" sz="2400" dirty="0" smtClean="0"/>
              <a:t>Shark clients find nearby copies of data by using distributed index.</a:t>
            </a:r>
          </a:p>
          <a:p>
            <a:pPr lvl="0" algn="just">
              <a:buFont typeface="Wingdings" pitchFamily="2" charset="2"/>
              <a:buChar char="q"/>
            </a:pPr>
            <a:endParaRPr lang="en-US" sz="1400" dirty="0" smtClean="0"/>
          </a:p>
          <a:p>
            <a:pPr lvl="0" algn="just">
              <a:buFont typeface="Wingdings" pitchFamily="2" charset="2"/>
              <a:buChar char="q"/>
            </a:pPr>
            <a:r>
              <a:rPr lang="en-US" sz="2400" dirty="0" smtClean="0"/>
              <a:t>Client avoids transferring the file/chunks of the file from the server, if the same data can be fetched from nearby, client.</a:t>
            </a:r>
          </a:p>
          <a:p>
            <a:pPr lvl="0" algn="just">
              <a:buNone/>
            </a:pPr>
            <a:endParaRPr lang="en-US" sz="900" dirty="0" smtClean="0"/>
          </a:p>
          <a:p>
            <a:pPr lvl="0" algn="just">
              <a:buNone/>
            </a:pPr>
            <a:endParaRPr lang="en-US" sz="1050" dirty="0" smtClean="0"/>
          </a:p>
          <a:p>
            <a:pPr lvl="0" algn="just">
              <a:buFont typeface="Wingdings" pitchFamily="2" charset="2"/>
              <a:buChar char="q"/>
            </a:pPr>
            <a:r>
              <a:rPr lang="en-US" sz="2400" dirty="0" smtClean="0"/>
              <a:t>Shark is compatible with existing backup and restore procedures.</a:t>
            </a:r>
          </a:p>
          <a:p>
            <a:pPr algn="just">
              <a:buNone/>
            </a:pPr>
            <a:endParaRPr lang="en-US" sz="2000" dirty="0" smtClean="0"/>
          </a:p>
          <a:p>
            <a:pPr algn="just">
              <a:buFont typeface="Wingdings" pitchFamily="2" charset="2"/>
              <a:buChar char="q"/>
            </a:pPr>
            <a:r>
              <a:rPr lang="en-US" sz="2400" dirty="0" smtClean="0"/>
              <a:t>By shared read, Shark greatly reduces server load and improves client latency.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DESIGN – PROTOCOL (1/2)</a:t>
            </a:r>
            <a:endParaRPr lang="en-US" sz="2800"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pPr lvl="0">
              <a:buFont typeface="Wingdings" pitchFamily="2" charset="2"/>
              <a:buChar char="q"/>
            </a:pPr>
            <a:endParaRPr lang="en-US" sz="1000" dirty="0" smtClean="0"/>
          </a:p>
          <a:p>
            <a:pPr marL="457200" lvl="0" indent="-457200" algn="just">
              <a:buFont typeface="+mj-lt"/>
              <a:buAutoNum type="arabicPeriod"/>
            </a:pPr>
            <a:r>
              <a:rPr lang="en-US" sz="2800" dirty="0" smtClean="0"/>
              <a:t>Shark server divides the file into chunks by using </a:t>
            </a:r>
            <a:r>
              <a:rPr lang="en-US" sz="2800" b="1" i="1" dirty="0" smtClean="0"/>
              <a:t>Rabin finger print algorithm</a:t>
            </a:r>
            <a:r>
              <a:rPr lang="en-US" sz="2800" dirty="0" smtClean="0"/>
              <a:t>.</a:t>
            </a:r>
          </a:p>
          <a:p>
            <a:pPr lvl="0" algn="just">
              <a:buFont typeface="+mj-lt"/>
              <a:buAutoNum type="arabicPeriod"/>
            </a:pPr>
            <a:endParaRPr lang="en-US" sz="1600" dirty="0" smtClean="0"/>
          </a:p>
          <a:p>
            <a:pPr marL="457200" lvl="0" indent="-457200" algn="just">
              <a:buFont typeface="+mj-lt"/>
              <a:buAutoNum type="arabicPeriod"/>
            </a:pPr>
            <a:r>
              <a:rPr lang="en-US" sz="2800" dirty="0" smtClean="0"/>
              <a:t>Shark interacts with the local host using an existing NFSv3 and runs in user space.</a:t>
            </a:r>
          </a:p>
          <a:p>
            <a:pPr lvl="0" algn="just">
              <a:buFont typeface="+mj-lt"/>
              <a:buAutoNum type="arabicPeriod"/>
            </a:pPr>
            <a:endParaRPr lang="en-US" sz="1600" dirty="0" smtClean="0"/>
          </a:p>
          <a:p>
            <a:pPr marL="457200" lvl="0" indent="-457200" algn="just">
              <a:buFont typeface="+mj-lt"/>
              <a:buAutoNum type="arabicPeriod"/>
            </a:pPr>
            <a:r>
              <a:rPr lang="en-US" sz="2800" dirty="0" smtClean="0"/>
              <a:t>When First Client reads a particular file</a:t>
            </a:r>
          </a:p>
          <a:p>
            <a:pPr marL="857250" lvl="1" indent="-457200" algn="just">
              <a:buFont typeface="Wingdings" pitchFamily="2" charset="2"/>
              <a:buChar char="Ø"/>
            </a:pPr>
            <a:r>
              <a:rPr lang="en-US" sz="2400" i="1" dirty="0" smtClean="0"/>
              <a:t>Gets file and Registers as </a:t>
            </a:r>
            <a:r>
              <a:rPr lang="en-US" sz="2400" b="1" i="1" dirty="0" smtClean="0"/>
              <a:t>replica proxy </a:t>
            </a:r>
            <a:r>
              <a:rPr lang="en-US" sz="2400" dirty="0" smtClean="0"/>
              <a:t>for the chunks of the file in the distributed index.</a:t>
            </a:r>
          </a:p>
          <a:p>
            <a:pPr lvl="0" algn="just">
              <a:buFont typeface="+mj-lt"/>
              <a:buAutoNum type="arabicPeriod"/>
            </a:pPr>
            <a:endParaRPr lang="en-US" sz="1600" dirty="0" smtClean="0"/>
          </a:p>
          <a:p>
            <a:pPr marL="457200" lvl="0" indent="-457200" algn="just">
              <a:buFont typeface="+mj-lt"/>
              <a:buAutoNum type="arabicPeriod"/>
            </a:pPr>
            <a:r>
              <a:rPr lang="en-US" sz="2800" dirty="0" smtClean="0"/>
              <a:t>Now when 2</a:t>
            </a:r>
            <a:r>
              <a:rPr lang="en-US" sz="2800" baseline="30000" dirty="0" smtClean="0"/>
              <a:t>nd</a:t>
            </a:r>
            <a:r>
              <a:rPr lang="en-US" sz="2800" dirty="0" smtClean="0"/>
              <a:t> client wants to access the same file:</a:t>
            </a:r>
          </a:p>
          <a:p>
            <a:pPr lvl="1" algn="just">
              <a:buFont typeface="Wingdings" pitchFamily="2" charset="2"/>
              <a:buChar char="Ø"/>
            </a:pPr>
            <a:r>
              <a:rPr lang="en-US" sz="2400" dirty="0" smtClean="0"/>
              <a:t>it discovers the proxies of the file chunks by querying the distributed index.</a:t>
            </a:r>
          </a:p>
          <a:p>
            <a:pPr lvl="1" algn="just">
              <a:buFont typeface="Wingdings" pitchFamily="2" charset="2"/>
              <a:buChar char="Ø"/>
            </a:pPr>
            <a:r>
              <a:rPr lang="en-US" sz="2400" dirty="0" smtClean="0"/>
              <a:t>establishes a secure channel to (multiple such) proxy(s) , and download the file chunks in parallel.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DESIGN  PROTOCOL (2/2)</a:t>
            </a:r>
            <a:endParaRPr lang="en-US" sz="2800"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lvl="0">
              <a:buNone/>
            </a:pPr>
            <a:endParaRPr lang="en-US" sz="1500" dirty="0" smtClean="0"/>
          </a:p>
          <a:p>
            <a:pPr marL="457200" indent="-457200" algn="just">
              <a:buNone/>
            </a:pPr>
            <a:r>
              <a:rPr lang="en-US" sz="2800" dirty="0" smtClean="0"/>
              <a:t>5.   After fetching, the client then registers itself as a replica proxy for these chunks.</a:t>
            </a:r>
          </a:p>
          <a:p>
            <a:pPr marL="457200" indent="-457200" algn="just">
              <a:buFont typeface="+mj-lt"/>
              <a:buAutoNum type="arabicPeriod"/>
            </a:pPr>
            <a:endParaRPr lang="en-US" sz="1600" dirty="0" smtClean="0"/>
          </a:p>
          <a:p>
            <a:pPr marL="457200" indent="-457200" algn="just">
              <a:buNone/>
            </a:pPr>
            <a:r>
              <a:rPr lang="en-US" sz="2800" dirty="0" smtClean="0"/>
              <a:t>6.   Server exposes two </a:t>
            </a:r>
            <a:r>
              <a:rPr lang="en-US" sz="2800" dirty="0" err="1" smtClean="0"/>
              <a:t>Api’s</a:t>
            </a:r>
            <a:r>
              <a:rPr lang="en-US" sz="2800" dirty="0" smtClean="0"/>
              <a:t>. </a:t>
            </a:r>
          </a:p>
          <a:p>
            <a:pPr lvl="1" algn="just">
              <a:buFont typeface="Wingdings" pitchFamily="2" charset="2"/>
              <a:buChar char="Ø"/>
            </a:pPr>
            <a:r>
              <a:rPr lang="en-US" u="sng" dirty="0" smtClean="0"/>
              <a:t>Put:</a:t>
            </a:r>
            <a:r>
              <a:rPr lang="en-US" dirty="0" smtClean="0"/>
              <a:t> Client executes put to declare that it has some thing.</a:t>
            </a:r>
          </a:p>
          <a:p>
            <a:pPr lvl="1" algn="just">
              <a:buFont typeface="Wingdings" pitchFamily="2" charset="2"/>
              <a:buChar char="Ø"/>
            </a:pPr>
            <a:r>
              <a:rPr lang="en-US" u="sng" dirty="0" smtClean="0"/>
              <a:t>Get:</a:t>
            </a:r>
            <a:r>
              <a:rPr lang="en-US" dirty="0" smtClean="0"/>
              <a:t> client executes get to get the list of clients who have some thing.</a:t>
            </a:r>
          </a:p>
          <a:p>
            <a:pPr lvl="1" algn="just">
              <a:buFont typeface="Wingdings" pitchFamily="2" charset="2"/>
              <a:buChar char="Ø"/>
            </a:pPr>
            <a:endParaRPr lang="en-US" dirty="0" smtClean="0"/>
          </a:p>
          <a:p>
            <a:pPr lvl="1" algn="just">
              <a:buNone/>
            </a:pPr>
            <a:r>
              <a:rPr lang="en-US" b="1" dirty="0" smtClean="0"/>
              <a:t>SECURE DATA SHARING</a:t>
            </a:r>
          </a:p>
          <a:p>
            <a:pPr algn="just">
              <a:buNone/>
            </a:pPr>
            <a:r>
              <a:rPr lang="en-US" sz="2800" dirty="0" smtClean="0"/>
              <a:t>7. Data is encrypted by the sender and can be decrypted only by the client with appropriate read permissions.</a:t>
            </a:r>
          </a:p>
          <a:p>
            <a:pPr algn="just">
              <a:buNone/>
            </a:pPr>
            <a:endParaRPr lang="en-US" sz="2800" dirty="0" smtClean="0"/>
          </a:p>
          <a:p>
            <a:pPr algn="just">
              <a:buNone/>
            </a:pPr>
            <a:r>
              <a:rPr lang="en-US" sz="2800" dirty="0" smtClean="0"/>
              <a:t>8. Clients cannot download large amounts of data without proper read authorization.</a:t>
            </a:r>
          </a:p>
          <a:p>
            <a:pPr algn="just">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SECURE  DATA  SHARING</a:t>
            </a:r>
            <a:endParaRPr lang="en-US" sz="2800" dirty="0"/>
          </a:p>
        </p:txBody>
      </p:sp>
      <p:sp>
        <p:nvSpPr>
          <p:cNvPr id="3" name="Content Placeholder 2"/>
          <p:cNvSpPr>
            <a:spLocks noGrp="1"/>
          </p:cNvSpPr>
          <p:nvPr>
            <p:ph idx="1"/>
          </p:nvPr>
        </p:nvSpPr>
        <p:spPr>
          <a:xfrm>
            <a:off x="457200" y="914400"/>
            <a:ext cx="8229600" cy="5715000"/>
          </a:xfrm>
        </p:spPr>
        <p:txBody>
          <a:bodyPr>
            <a:normAutofit lnSpcReduction="10000"/>
          </a:bodyPr>
          <a:lstStyle/>
          <a:p>
            <a:pPr lvl="0">
              <a:buNone/>
            </a:pPr>
            <a:endParaRPr lang="en-US" sz="1500" dirty="0" smtClean="0"/>
          </a:p>
          <a:p>
            <a:pPr lvl="0">
              <a:buFont typeface="Wingdings" pitchFamily="2" charset="2"/>
              <a:buChar char="q"/>
            </a:pPr>
            <a:r>
              <a:rPr lang="en-US" sz="2800" b="1" u="sng" dirty="0" smtClean="0"/>
              <a:t>How?</a:t>
            </a:r>
            <a:endParaRPr lang="en-US" sz="2800" u="sng" dirty="0" smtClean="0"/>
          </a:p>
          <a:p>
            <a:pPr lvl="1" algn="just">
              <a:buFont typeface="Wingdings" pitchFamily="2" charset="2"/>
              <a:buChar char="Ø"/>
            </a:pPr>
            <a:r>
              <a:rPr lang="en-US" sz="2400" b="1" i="1" dirty="0" smtClean="0"/>
              <a:t>Cross-file-system</a:t>
            </a:r>
            <a:r>
              <a:rPr lang="en-US" sz="2400" i="1" dirty="0" smtClean="0"/>
              <a:t> sharing</a:t>
            </a:r>
            <a:endParaRPr lang="en-US" sz="2400" dirty="0" smtClean="0"/>
          </a:p>
          <a:p>
            <a:pPr lvl="1" algn="just">
              <a:buFont typeface="Wingdings" pitchFamily="2" charset="2"/>
              <a:buChar char="Ø"/>
            </a:pPr>
            <a:endParaRPr lang="en-US" sz="2400" dirty="0" smtClean="0"/>
          </a:p>
          <a:p>
            <a:pPr lvl="1" algn="just">
              <a:buFont typeface="Wingdings" pitchFamily="2" charset="2"/>
              <a:buChar char="Ø"/>
            </a:pPr>
            <a:r>
              <a:rPr lang="en-US" sz="2400" dirty="0" smtClean="0"/>
              <a:t>Shark uses token generated by the file server as a shared secret between client and proxy.</a:t>
            </a:r>
          </a:p>
          <a:p>
            <a:pPr lvl="1" algn="just">
              <a:buFont typeface="Wingdings" pitchFamily="2" charset="2"/>
              <a:buChar char="Ø"/>
            </a:pPr>
            <a:endParaRPr lang="en-US" sz="2400" dirty="0" smtClean="0"/>
          </a:p>
          <a:p>
            <a:pPr lvl="1" algn="just">
              <a:buFont typeface="Wingdings" pitchFamily="2" charset="2"/>
              <a:buChar char="Ø"/>
            </a:pPr>
            <a:r>
              <a:rPr lang="en-US" sz="2400" dirty="0" smtClean="0"/>
              <a:t>Client can verify the integrity of the received data. </a:t>
            </a:r>
            <a:endParaRPr lang="en-US" sz="2400" dirty="0" smtClean="0">
              <a:solidFill>
                <a:schemeClr val="tx2">
                  <a:lumMod val="60000"/>
                  <a:lumOff val="40000"/>
                </a:schemeClr>
              </a:solidFill>
            </a:endParaRPr>
          </a:p>
          <a:p>
            <a:pPr lvl="1" algn="just">
              <a:buFont typeface="Wingdings" pitchFamily="2" charset="2"/>
              <a:buChar char="Ø"/>
            </a:pPr>
            <a:endParaRPr lang="en-US" sz="2400" dirty="0" smtClean="0"/>
          </a:p>
          <a:p>
            <a:pPr lvl="1" algn="just">
              <a:buFont typeface="Wingdings" pitchFamily="2" charset="2"/>
              <a:buChar char="Ø"/>
            </a:pPr>
            <a:r>
              <a:rPr lang="en-US" sz="2400" dirty="0" smtClean="0"/>
              <a:t>For a sender client (proxy client) to authorize requester client, requester client will provide the knowledge of token</a:t>
            </a:r>
          </a:p>
          <a:p>
            <a:pPr lvl="1" algn="just">
              <a:buFont typeface="Wingdings" pitchFamily="2" charset="2"/>
              <a:buChar char="Ø"/>
            </a:pPr>
            <a:endParaRPr lang="en-US" sz="2400" dirty="0" smtClean="0"/>
          </a:p>
          <a:p>
            <a:pPr lvl="1" algn="just">
              <a:buFont typeface="Wingdings" pitchFamily="2" charset="2"/>
              <a:buChar char="Ø"/>
            </a:pPr>
            <a:r>
              <a:rPr lang="en-US" sz="2400" dirty="0" smtClean="0"/>
              <a:t>Once authorized, receiver client will establish the read permission of the file.</a:t>
            </a:r>
          </a:p>
          <a:p>
            <a:pPr lvl="1" algn="just">
              <a:buFont typeface="Wingdings" pitchFamily="2" charset="2"/>
              <a:buChar char="Ø"/>
            </a:pPr>
            <a:endParaRPr 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FILE  CONSISTENCY </a:t>
            </a:r>
            <a:endParaRPr lang="en-US" sz="2800" dirty="0"/>
          </a:p>
        </p:txBody>
      </p:sp>
      <p:sp>
        <p:nvSpPr>
          <p:cNvPr id="3" name="Content Placeholder 2"/>
          <p:cNvSpPr>
            <a:spLocks noGrp="1"/>
          </p:cNvSpPr>
          <p:nvPr>
            <p:ph idx="1"/>
          </p:nvPr>
        </p:nvSpPr>
        <p:spPr>
          <a:xfrm>
            <a:off x="457200" y="914400"/>
            <a:ext cx="8229600" cy="5715000"/>
          </a:xfrm>
        </p:spPr>
        <p:txBody>
          <a:bodyPr>
            <a:normAutofit/>
          </a:bodyPr>
          <a:lstStyle/>
          <a:p>
            <a:pPr lvl="0">
              <a:buNone/>
            </a:pPr>
            <a:endParaRPr lang="en-US" sz="2400" dirty="0" smtClean="0"/>
          </a:p>
          <a:p>
            <a:pPr lvl="0" algn="just">
              <a:buFont typeface="Wingdings" pitchFamily="2" charset="2"/>
              <a:buChar char="q"/>
            </a:pPr>
            <a:r>
              <a:rPr lang="en-US" sz="2400" dirty="0" smtClean="0"/>
              <a:t>Shark uses two network file system techniques:</a:t>
            </a:r>
            <a:endParaRPr lang="en-US" sz="1000" dirty="0" smtClean="0"/>
          </a:p>
          <a:p>
            <a:pPr lvl="1" algn="just">
              <a:buFont typeface="Wingdings" pitchFamily="2" charset="2"/>
              <a:buChar char="Ø"/>
            </a:pPr>
            <a:r>
              <a:rPr lang="en-US" sz="2400" b="1" i="1" dirty="0" smtClean="0"/>
              <a:t>Leases</a:t>
            </a:r>
            <a:endParaRPr lang="en-US" sz="1000" i="1" dirty="0" smtClean="0"/>
          </a:p>
          <a:p>
            <a:pPr lvl="1" algn="just">
              <a:buFont typeface="Wingdings" pitchFamily="2" charset="2"/>
              <a:buChar char="Ø"/>
            </a:pPr>
            <a:r>
              <a:rPr lang="en-US" sz="2400" b="1" dirty="0" smtClean="0"/>
              <a:t>AFS-style whole-file caching</a:t>
            </a:r>
          </a:p>
          <a:p>
            <a:pPr lvl="1" algn="just">
              <a:buFont typeface="Wingdings" pitchFamily="2" charset="2"/>
              <a:buChar char="Ø"/>
            </a:pPr>
            <a:endParaRPr lang="en-US" sz="1500" dirty="0" smtClean="0"/>
          </a:p>
          <a:p>
            <a:pPr lvl="0" algn="just">
              <a:buFont typeface="Wingdings" pitchFamily="2" charset="2"/>
              <a:buChar char="q"/>
            </a:pPr>
            <a:r>
              <a:rPr lang="en-US" sz="2400" dirty="0" smtClean="0"/>
              <a:t>When client makes a read RPC to the file server, it gets a read lease on the particular file.</a:t>
            </a:r>
          </a:p>
          <a:p>
            <a:pPr lvl="0" algn="just">
              <a:buFont typeface="Wingdings" pitchFamily="2" charset="2"/>
              <a:buChar char="q"/>
            </a:pPr>
            <a:endParaRPr lang="en-US" sz="1500" dirty="0" smtClean="0"/>
          </a:p>
          <a:p>
            <a:pPr lvl="0" algn="just">
              <a:buFont typeface="Wingdings" pitchFamily="2" charset="2"/>
              <a:buChar char="q"/>
            </a:pPr>
            <a:r>
              <a:rPr lang="en-US" sz="2400" dirty="0" smtClean="0"/>
              <a:t>In Shark default lease duration = 5mins.</a:t>
            </a:r>
          </a:p>
          <a:p>
            <a:pPr lvl="0" algn="just">
              <a:buFont typeface="Wingdings" pitchFamily="2" charset="2"/>
              <a:buChar char="q"/>
            </a:pPr>
            <a:endParaRPr lang="en-US" sz="2400" dirty="0" smtClean="0"/>
          </a:p>
          <a:p>
            <a:pPr algn="just">
              <a:buFont typeface="Wingdings" pitchFamily="2" charset="2"/>
              <a:buChar char="q"/>
            </a:pPr>
            <a:r>
              <a:rPr lang="en-US" sz="2400" dirty="0" smtClean="0"/>
              <a:t>For File Commonalities : It uses LBFS.</a:t>
            </a:r>
          </a:p>
          <a:p>
            <a:pPr lvl="0" algn="just">
              <a:buFont typeface="Wingdings" pitchFamily="2" charset="2"/>
              <a:buChar char="q"/>
            </a:pPr>
            <a:endParaRPr lang="en-US" sz="2400" dirty="0" smtClean="0"/>
          </a:p>
          <a:p>
            <a:pPr lvl="0">
              <a:buFont typeface="Wingdings" pitchFamily="2" charset="2"/>
              <a:buChar char="q"/>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r>
              <a:rPr lang="en-US" sz="3600" b="1" dirty="0" smtClean="0"/>
              <a:t>MOTIVATION</a:t>
            </a:r>
            <a:endParaRPr lang="en-US" sz="3600" dirty="0"/>
          </a:p>
        </p:txBody>
      </p:sp>
      <p:sp>
        <p:nvSpPr>
          <p:cNvPr id="3" name="Content Placeholder 2"/>
          <p:cNvSpPr>
            <a:spLocks noGrp="1"/>
          </p:cNvSpPr>
          <p:nvPr>
            <p:ph idx="1"/>
          </p:nvPr>
        </p:nvSpPr>
        <p:spPr>
          <a:xfrm>
            <a:off x="457200" y="914400"/>
            <a:ext cx="8229600" cy="5715000"/>
          </a:xfrm>
        </p:spPr>
        <p:txBody>
          <a:bodyPr>
            <a:normAutofit fontScale="47500" lnSpcReduction="20000"/>
          </a:bodyPr>
          <a:lstStyle/>
          <a:p>
            <a:pPr lvl="1">
              <a:buNone/>
            </a:pPr>
            <a:endParaRPr lang="en-US" sz="3200" dirty="0" smtClean="0">
              <a:solidFill>
                <a:schemeClr val="dk1"/>
              </a:solidFill>
            </a:endParaRPr>
          </a:p>
          <a:p>
            <a:pPr lvl="0">
              <a:buFont typeface="Wingdings" pitchFamily="2" charset="2"/>
              <a:buChar char="q"/>
            </a:pPr>
            <a:r>
              <a:rPr lang="en-US" sz="4400" dirty="0" smtClean="0"/>
              <a:t>Users rarely consider running NFS over slow or wide area networks. </a:t>
            </a:r>
          </a:p>
          <a:p>
            <a:pPr lvl="0">
              <a:buFont typeface="Wingdings" pitchFamily="2" charset="2"/>
              <a:buChar char="q"/>
            </a:pPr>
            <a:endParaRPr lang="en-US" sz="4400" dirty="0" smtClean="0"/>
          </a:p>
          <a:p>
            <a:pPr lvl="0">
              <a:buFont typeface="Wingdings" pitchFamily="2" charset="2"/>
              <a:buChar char="q"/>
            </a:pPr>
            <a:r>
              <a:rPr lang="en-US" sz="4400" dirty="0" smtClean="0"/>
              <a:t>If bandwidth is low, performance is unacceptable.</a:t>
            </a:r>
            <a:endParaRPr lang="en-US" sz="4400" dirty="0" smtClean="0">
              <a:solidFill>
                <a:schemeClr val="tx2">
                  <a:lumMod val="60000"/>
                  <a:lumOff val="40000"/>
                </a:schemeClr>
              </a:solidFill>
            </a:endParaRPr>
          </a:p>
          <a:p>
            <a:pPr lvl="0">
              <a:buFont typeface="Wingdings" pitchFamily="2" charset="2"/>
              <a:buChar char="q"/>
            </a:pPr>
            <a:endParaRPr lang="en-US" sz="4400" dirty="0" smtClean="0"/>
          </a:p>
          <a:p>
            <a:pPr lvl="0">
              <a:buFont typeface="Wingdings" pitchFamily="2" charset="2"/>
              <a:buChar char="q"/>
            </a:pPr>
            <a:r>
              <a:rPr lang="en-US" sz="4400" dirty="0" smtClean="0"/>
              <a:t>Data transfers saturate bottleneck links and cause unacceptable delays.</a:t>
            </a:r>
          </a:p>
          <a:p>
            <a:pPr lvl="0">
              <a:buFont typeface="Wingdings" pitchFamily="2" charset="2"/>
              <a:buChar char="q"/>
            </a:pPr>
            <a:endParaRPr lang="en-US" sz="4400" dirty="0" smtClean="0"/>
          </a:p>
          <a:p>
            <a:pPr lvl="0" algn="just">
              <a:buFont typeface="Wingdings" pitchFamily="2" charset="2"/>
              <a:buChar char="q"/>
            </a:pPr>
            <a:r>
              <a:rPr lang="en-US" sz="4400" dirty="0" smtClean="0"/>
              <a:t>Interactive applications are slow in responding to user input.</a:t>
            </a:r>
          </a:p>
          <a:p>
            <a:pPr lvl="0" algn="just">
              <a:buFont typeface="Wingdings" pitchFamily="2" charset="2"/>
              <a:buChar char="q"/>
            </a:pPr>
            <a:endParaRPr lang="en-US" sz="4400" dirty="0" smtClean="0"/>
          </a:p>
          <a:p>
            <a:pPr lvl="0" algn="just">
              <a:buFont typeface="Wingdings" pitchFamily="2" charset="2"/>
              <a:buChar char="q"/>
            </a:pPr>
            <a:r>
              <a:rPr lang="en-US" sz="4400" dirty="0" smtClean="0"/>
              <a:t>Remote login is frustrating</a:t>
            </a:r>
          </a:p>
          <a:p>
            <a:pPr lvl="0">
              <a:buFont typeface="Wingdings" pitchFamily="2" charset="2"/>
              <a:buChar char="q"/>
            </a:pPr>
            <a:endParaRPr lang="en-US" sz="4400" dirty="0" smtClean="0"/>
          </a:p>
          <a:p>
            <a:pPr lvl="0">
              <a:buFont typeface="Wingdings" pitchFamily="2" charset="2"/>
              <a:buChar char="q"/>
            </a:pPr>
            <a:r>
              <a:rPr lang="en-US" sz="4400" dirty="0" smtClean="0"/>
              <a:t>Solution ?</a:t>
            </a:r>
          </a:p>
          <a:p>
            <a:pPr lvl="1" algn="just">
              <a:buFont typeface="Wingdings" pitchFamily="2" charset="2"/>
              <a:buChar char="Ø"/>
            </a:pPr>
            <a:r>
              <a:rPr lang="en-US" sz="4400" dirty="0" smtClean="0"/>
              <a:t>Run Interactive programs locally and manipulate remote files through the file system.</a:t>
            </a:r>
          </a:p>
          <a:p>
            <a:pPr lvl="1">
              <a:buFont typeface="Wingdings" pitchFamily="2" charset="2"/>
              <a:buChar char="Ø"/>
            </a:pPr>
            <a:r>
              <a:rPr lang="en-US" sz="4400" dirty="0" smtClean="0"/>
              <a:t>Network File system should consume less bandwidth.</a:t>
            </a:r>
          </a:p>
          <a:p>
            <a:pPr lvl="1">
              <a:buFont typeface="Wingdings" pitchFamily="2" charset="2"/>
              <a:buChar char="Ø"/>
            </a:pPr>
            <a:r>
              <a:rPr lang="en-US" sz="4400" dirty="0" smtClean="0"/>
              <a:t>LBFS.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457200"/>
          </a:xfr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spcBef>
                <a:spcPct val="20000"/>
              </a:spcBef>
            </a:pPr>
            <a:r>
              <a:rPr lang="en-US" sz="2700" b="1" dirty="0" smtClean="0"/>
              <a:t>COOPERATIVE CACHING</a:t>
            </a:r>
          </a:p>
        </p:txBody>
      </p:sp>
      <p:cxnSp>
        <p:nvCxnSpPr>
          <p:cNvPr id="79" name="Straight Arrow Connector 78"/>
          <p:cNvCxnSpPr/>
          <p:nvPr/>
        </p:nvCxnSpPr>
        <p:spPr>
          <a:xfrm rot="5400000" flipH="1" flipV="1">
            <a:off x="6011559" y="3918721"/>
            <a:ext cx="349437" cy="7415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8" name="Rectangle 20"/>
          <p:cNvSpPr>
            <a:spLocks noChangeArrowheads="1"/>
          </p:cNvSpPr>
          <p:nvPr/>
        </p:nvSpPr>
        <p:spPr bwMode="auto">
          <a:xfrm>
            <a:off x="1396816" y="914406"/>
            <a:ext cx="1514459" cy="525780"/>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rgbClr val="FFFFFF"/>
                </a:solidFill>
                <a:effectLst/>
                <a:latin typeface="Calibri" pitchFamily="34" charset="0"/>
              </a:rPr>
              <a:t>Client (C1)</a:t>
            </a:r>
            <a:endParaRPr kumimoji="0" lang="en-US" sz="2800" b="1" i="0" u="none" strike="noStrike" cap="none" normalizeH="0" baseline="0" dirty="0" smtClean="0">
              <a:ln>
                <a:noFill/>
              </a:ln>
              <a:solidFill>
                <a:schemeClr val="tx1"/>
              </a:solidFill>
              <a:effectLst/>
              <a:latin typeface="Arial" pitchFamily="34" charset="0"/>
            </a:endParaRPr>
          </a:p>
        </p:txBody>
      </p:sp>
      <p:sp>
        <p:nvSpPr>
          <p:cNvPr id="119" name="Rectangle 21"/>
          <p:cNvSpPr>
            <a:spLocks noChangeArrowheads="1"/>
          </p:cNvSpPr>
          <p:nvPr/>
        </p:nvSpPr>
        <p:spPr bwMode="auto">
          <a:xfrm>
            <a:off x="4295177" y="914406"/>
            <a:ext cx="1514459" cy="52578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smtClean="0">
                <a:solidFill>
                  <a:srgbClr val="FFFFFF"/>
                </a:solidFill>
                <a:latin typeface="Calibri" pitchFamily="34" charset="0"/>
              </a:rPr>
              <a:t>Server</a:t>
            </a:r>
          </a:p>
        </p:txBody>
      </p:sp>
      <p:sp>
        <p:nvSpPr>
          <p:cNvPr id="120" name="Rectangle 22"/>
          <p:cNvSpPr>
            <a:spLocks noChangeArrowheads="1"/>
          </p:cNvSpPr>
          <p:nvPr/>
        </p:nvSpPr>
        <p:spPr bwMode="auto">
          <a:xfrm>
            <a:off x="6236121" y="942079"/>
            <a:ext cx="604913" cy="525780"/>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US" sz="2000" b="1" dirty="0" smtClean="0">
                <a:solidFill>
                  <a:srgbClr val="FFFFFF"/>
                </a:solidFill>
                <a:latin typeface="Calibri" pitchFamily="34" charset="0"/>
              </a:rPr>
              <a:t>C2</a:t>
            </a:r>
          </a:p>
        </p:txBody>
      </p:sp>
      <p:sp>
        <p:nvSpPr>
          <p:cNvPr id="121" name="Rectangle 23"/>
          <p:cNvSpPr>
            <a:spLocks noChangeArrowheads="1"/>
          </p:cNvSpPr>
          <p:nvPr/>
        </p:nvSpPr>
        <p:spPr bwMode="auto">
          <a:xfrm>
            <a:off x="7045573" y="914406"/>
            <a:ext cx="604913" cy="525780"/>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smtClean="0">
                <a:solidFill>
                  <a:srgbClr val="FFFFFF"/>
                </a:solidFill>
                <a:latin typeface="Calibri" pitchFamily="34" charset="0"/>
              </a:rPr>
              <a:t>C3</a:t>
            </a:r>
          </a:p>
        </p:txBody>
      </p:sp>
      <p:sp>
        <p:nvSpPr>
          <p:cNvPr id="122" name="Rectangle 24"/>
          <p:cNvSpPr>
            <a:spLocks noChangeArrowheads="1"/>
          </p:cNvSpPr>
          <p:nvPr/>
        </p:nvSpPr>
        <p:spPr bwMode="auto">
          <a:xfrm>
            <a:off x="7853285" y="914406"/>
            <a:ext cx="604913" cy="525780"/>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smtClean="0">
                <a:solidFill>
                  <a:srgbClr val="FFFFFF"/>
                </a:solidFill>
                <a:latin typeface="Calibri" pitchFamily="34" charset="0"/>
              </a:rPr>
              <a:t>C4</a:t>
            </a:r>
          </a:p>
        </p:txBody>
      </p:sp>
      <p:cxnSp>
        <p:nvCxnSpPr>
          <p:cNvPr id="123" name="AutoShape 25"/>
          <p:cNvCxnSpPr>
            <a:cxnSpLocks noChangeShapeType="1"/>
          </p:cNvCxnSpPr>
          <p:nvPr/>
        </p:nvCxnSpPr>
        <p:spPr bwMode="auto">
          <a:xfrm rot="5400000">
            <a:off x="-693956" y="4114880"/>
            <a:ext cx="5418276" cy="67964"/>
          </a:xfrm>
          <a:prstGeom prst="straightConnector1">
            <a:avLst/>
          </a:prstGeom>
          <a:ln>
            <a:headEnd/>
            <a:tailEnd/>
          </a:ln>
        </p:spPr>
        <p:style>
          <a:lnRef idx="3">
            <a:schemeClr val="dk1"/>
          </a:lnRef>
          <a:fillRef idx="0">
            <a:schemeClr val="dk1"/>
          </a:fillRef>
          <a:effectRef idx="2">
            <a:schemeClr val="dk1"/>
          </a:effectRef>
          <a:fontRef idx="minor">
            <a:schemeClr val="tx1"/>
          </a:fontRef>
        </p:style>
      </p:cxnSp>
      <p:cxnSp>
        <p:nvCxnSpPr>
          <p:cNvPr id="124" name="AutoShape 26"/>
          <p:cNvCxnSpPr>
            <a:cxnSpLocks noChangeShapeType="1"/>
          </p:cNvCxnSpPr>
          <p:nvPr/>
        </p:nvCxnSpPr>
        <p:spPr bwMode="auto">
          <a:xfrm rot="16200000" flipH="1">
            <a:off x="4681467" y="4148067"/>
            <a:ext cx="5418276" cy="1594"/>
          </a:xfrm>
          <a:prstGeom prst="straightConnector1">
            <a:avLst/>
          </a:prstGeom>
          <a:ln>
            <a:headEnd/>
            <a:tailEnd/>
          </a:ln>
        </p:spPr>
        <p:style>
          <a:lnRef idx="3">
            <a:schemeClr val="dk1"/>
          </a:lnRef>
          <a:fillRef idx="0">
            <a:schemeClr val="dk1"/>
          </a:fillRef>
          <a:effectRef idx="2">
            <a:schemeClr val="dk1"/>
          </a:effectRef>
          <a:fontRef idx="minor">
            <a:schemeClr val="tx1"/>
          </a:fontRef>
        </p:style>
      </p:cxnSp>
      <p:cxnSp>
        <p:nvCxnSpPr>
          <p:cNvPr id="125" name="AutoShape 27"/>
          <p:cNvCxnSpPr>
            <a:cxnSpLocks noChangeShapeType="1"/>
          </p:cNvCxnSpPr>
          <p:nvPr/>
        </p:nvCxnSpPr>
        <p:spPr bwMode="auto">
          <a:xfrm rot="16200000" flipH="1">
            <a:off x="3987061" y="4262268"/>
            <a:ext cx="5161871" cy="29593"/>
          </a:xfrm>
          <a:prstGeom prst="straightConnector1">
            <a:avLst/>
          </a:prstGeom>
          <a:ln>
            <a:headEnd/>
            <a:tailEnd/>
          </a:ln>
        </p:spPr>
        <p:style>
          <a:lnRef idx="3">
            <a:schemeClr val="dk1"/>
          </a:lnRef>
          <a:fillRef idx="0">
            <a:schemeClr val="dk1"/>
          </a:fillRef>
          <a:effectRef idx="2">
            <a:schemeClr val="dk1"/>
          </a:effectRef>
          <a:fontRef idx="minor">
            <a:schemeClr val="tx1"/>
          </a:fontRef>
        </p:style>
      </p:cxnSp>
      <p:cxnSp>
        <p:nvCxnSpPr>
          <p:cNvPr id="126" name="AutoShape 28"/>
          <p:cNvCxnSpPr>
            <a:cxnSpLocks noChangeShapeType="1"/>
          </p:cNvCxnSpPr>
          <p:nvPr/>
        </p:nvCxnSpPr>
        <p:spPr bwMode="auto">
          <a:xfrm rot="16200000" flipH="1">
            <a:off x="2389579" y="4142179"/>
            <a:ext cx="5417814" cy="13827"/>
          </a:xfrm>
          <a:prstGeom prst="straightConnector1">
            <a:avLst/>
          </a:prstGeom>
          <a:ln>
            <a:headEnd/>
            <a:tailEnd/>
          </a:ln>
        </p:spPr>
        <p:style>
          <a:lnRef idx="3">
            <a:schemeClr val="dk1"/>
          </a:lnRef>
          <a:fillRef idx="0">
            <a:schemeClr val="dk1"/>
          </a:fillRef>
          <a:effectRef idx="2">
            <a:schemeClr val="dk1"/>
          </a:effectRef>
          <a:fontRef idx="minor">
            <a:schemeClr val="tx1"/>
          </a:fontRef>
        </p:style>
      </p:cxnSp>
      <p:cxnSp>
        <p:nvCxnSpPr>
          <p:cNvPr id="127" name="AutoShape 29"/>
          <p:cNvCxnSpPr>
            <a:cxnSpLocks noChangeShapeType="1"/>
          </p:cNvCxnSpPr>
          <p:nvPr/>
        </p:nvCxnSpPr>
        <p:spPr bwMode="auto">
          <a:xfrm rot="5400000">
            <a:off x="5467206" y="4126381"/>
            <a:ext cx="5417814" cy="45425"/>
          </a:xfrm>
          <a:prstGeom prst="straightConnector1">
            <a:avLst/>
          </a:prstGeom>
          <a:ln>
            <a:headEnd/>
            <a:tailEnd/>
          </a:ln>
        </p:spPr>
        <p:style>
          <a:lnRef idx="3">
            <a:schemeClr val="dk1"/>
          </a:lnRef>
          <a:fillRef idx="0">
            <a:schemeClr val="dk1"/>
          </a:fillRef>
          <a:effectRef idx="2">
            <a:schemeClr val="dk1"/>
          </a:effectRef>
          <a:fontRef idx="minor">
            <a:schemeClr val="tx1"/>
          </a:fontRef>
        </p:style>
      </p:cxnSp>
      <p:sp>
        <p:nvSpPr>
          <p:cNvPr id="128" name="AutoShape 30"/>
          <p:cNvSpPr>
            <a:spLocks noChangeArrowheads="1"/>
          </p:cNvSpPr>
          <p:nvPr/>
        </p:nvSpPr>
        <p:spPr bwMode="auto">
          <a:xfrm>
            <a:off x="381000" y="1689240"/>
            <a:ext cx="1303041" cy="749160"/>
          </a:xfrm>
          <a:prstGeom prst="wedgeRoundRectCallout">
            <a:avLst>
              <a:gd name="adj1" fmla="val 74639"/>
              <a:gd name="adj2" fmla="val -46171"/>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rPr>
              <a:t>File Not Cached</a:t>
            </a:r>
            <a:r>
              <a:rPr kumimoji="0" lang="en-US" sz="1400" b="1" i="0" u="none" strike="noStrike" cap="none" normalizeH="0" dirty="0" smtClean="0">
                <a:ln>
                  <a:noFill/>
                </a:ln>
                <a:solidFill>
                  <a:schemeClr val="tx1"/>
                </a:solidFill>
                <a:effectLst/>
                <a:latin typeface="Calibri" pitchFamily="34" charset="0"/>
              </a:rPr>
              <a:t> / Lease Expired</a:t>
            </a:r>
            <a:endParaRPr kumimoji="0" lang="en-US" sz="2400" b="1" i="0" u="none" strike="noStrike" cap="none" normalizeH="0" baseline="0" dirty="0" smtClean="0">
              <a:ln>
                <a:noFill/>
              </a:ln>
              <a:solidFill>
                <a:schemeClr val="tx1"/>
              </a:solidFill>
              <a:effectLst/>
              <a:latin typeface="Arial" pitchFamily="34" charset="0"/>
            </a:endParaRPr>
          </a:p>
        </p:txBody>
      </p:sp>
      <p:sp>
        <p:nvSpPr>
          <p:cNvPr id="129" name="AutoShape 31"/>
          <p:cNvSpPr>
            <a:spLocks noChangeArrowheads="1"/>
          </p:cNvSpPr>
          <p:nvPr/>
        </p:nvSpPr>
        <p:spPr bwMode="auto">
          <a:xfrm>
            <a:off x="2049600" y="1896785"/>
            <a:ext cx="3041973" cy="179872"/>
          </a:xfrm>
          <a:prstGeom prst="rightArrow">
            <a:avLst>
              <a:gd name="adj1" fmla="val 53713"/>
              <a:gd name="adj2" fmla="val 339128"/>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30" name="Text Box 32"/>
          <p:cNvSpPr txBox="1">
            <a:spLocks noChangeArrowheads="1"/>
          </p:cNvSpPr>
          <p:nvPr/>
        </p:nvSpPr>
        <p:spPr bwMode="auto">
          <a:xfrm>
            <a:off x="2127934" y="1649576"/>
            <a:ext cx="2689470" cy="332072"/>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effectLst/>
                <a:latin typeface="Arial" pitchFamily="34" charset="0"/>
              </a:rPr>
              <a:t>GETTOK (fh, offset, count)</a:t>
            </a:r>
            <a:endParaRPr kumimoji="0" lang="en-US" sz="2400" b="0" i="0" u="none" strike="noStrike" cap="none" normalizeH="0" baseline="0" dirty="0" smtClean="0">
              <a:ln>
                <a:noFill/>
              </a:ln>
              <a:effectLst/>
              <a:latin typeface="Arial" pitchFamily="34" charset="0"/>
            </a:endParaRPr>
          </a:p>
        </p:txBody>
      </p:sp>
      <p:sp>
        <p:nvSpPr>
          <p:cNvPr id="131" name="AutoShape 33"/>
          <p:cNvSpPr>
            <a:spLocks noChangeArrowheads="1"/>
          </p:cNvSpPr>
          <p:nvPr/>
        </p:nvSpPr>
        <p:spPr bwMode="auto">
          <a:xfrm rot="16312595" flipH="1">
            <a:off x="5033688" y="2295032"/>
            <a:ext cx="570979" cy="485671"/>
          </a:xfrm>
          <a:prstGeom prst="curvedUpArrow">
            <a:avLst>
              <a:gd name="adj1" fmla="val 22186"/>
              <a:gd name="adj2" fmla="val 44373"/>
              <a:gd name="adj3" fmla="val 33019"/>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32" name="AutoShape 34"/>
          <p:cNvSpPr>
            <a:spLocks noChangeArrowheads="1"/>
          </p:cNvSpPr>
          <p:nvPr/>
        </p:nvSpPr>
        <p:spPr bwMode="auto">
          <a:xfrm>
            <a:off x="6099472" y="2568308"/>
            <a:ext cx="2347411" cy="631859"/>
          </a:xfrm>
          <a:prstGeom prst="wedgeRoundRectCallout">
            <a:avLst>
              <a:gd name="adj1" fmla="val -74677"/>
              <a:gd name="adj2" fmla="val -37278"/>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MMI10" charset="0"/>
              </a:rPr>
              <a:t>1. T</a:t>
            </a:r>
            <a:r>
              <a:rPr kumimoji="0" lang="en-US" sz="900" b="1" i="0" u="none" strike="noStrike" cap="none" normalizeH="0" baseline="0" dirty="0" smtClean="0">
                <a:ln>
                  <a:noFill/>
                </a:ln>
                <a:solidFill>
                  <a:schemeClr val="tx1"/>
                </a:solidFill>
                <a:effectLst/>
                <a:latin typeface="CMMI7" charset="0"/>
              </a:rPr>
              <a:t>F </a:t>
            </a:r>
            <a:r>
              <a:rPr kumimoji="0" lang="en-US" sz="1100" b="1" i="0" u="none" strike="noStrike" cap="none" normalizeH="0" baseline="0" dirty="0" smtClean="0">
                <a:ln>
                  <a:noFill/>
                </a:ln>
                <a:solidFill>
                  <a:schemeClr val="tx1"/>
                </a:solidFill>
                <a:effectLst/>
                <a:latin typeface="CMR10" charset="0"/>
              </a:rPr>
              <a:t>= </a:t>
            </a:r>
            <a:r>
              <a:rPr kumimoji="0" lang="en-US" sz="1100" b="1" i="0" u="none" strike="noStrike" cap="none" normalizeH="0" baseline="0" dirty="0" smtClean="0">
                <a:ln>
                  <a:noFill/>
                </a:ln>
                <a:solidFill>
                  <a:schemeClr val="tx1"/>
                </a:solidFill>
                <a:effectLst/>
                <a:latin typeface="CMTI10" charset="0"/>
              </a:rPr>
              <a:t>tok </a:t>
            </a:r>
            <a:r>
              <a:rPr kumimoji="0" lang="en-US" sz="1100" b="1" i="0" u="none" strike="noStrike" cap="none" normalizeH="0" baseline="0" dirty="0" smtClean="0">
                <a:ln>
                  <a:noFill/>
                </a:ln>
                <a:solidFill>
                  <a:schemeClr val="tx1"/>
                </a:solidFill>
                <a:effectLst/>
                <a:latin typeface="CMR10" charset="0"/>
              </a:rPr>
              <a:t>(</a:t>
            </a:r>
            <a:r>
              <a:rPr kumimoji="0" lang="en-US" sz="1100" b="1" i="0" u="none" strike="noStrike" cap="none" normalizeH="0" baseline="0" dirty="0" smtClean="0">
                <a:ln>
                  <a:noFill/>
                </a:ln>
                <a:solidFill>
                  <a:schemeClr val="tx1"/>
                </a:solidFill>
                <a:effectLst/>
                <a:latin typeface="CMMI10" charset="0"/>
              </a:rPr>
              <a:t>F</a:t>
            </a:r>
            <a:r>
              <a:rPr kumimoji="0" lang="en-US" sz="1100" b="1" i="0" u="none" strike="noStrike" cap="none" normalizeH="0" baseline="0" dirty="0" smtClean="0">
                <a:ln>
                  <a:noFill/>
                </a:ln>
                <a:solidFill>
                  <a:schemeClr val="tx1"/>
                </a:solidFill>
                <a:effectLst/>
                <a:latin typeface="CMR10" charset="0"/>
              </a:rPr>
              <a:t>) = </a:t>
            </a:r>
            <a:r>
              <a:rPr kumimoji="0" lang="en-US" sz="1100" b="1" i="0" u="none" strike="noStrike" cap="none" normalizeH="0" baseline="0" dirty="0" smtClean="0">
                <a:ln>
                  <a:noFill/>
                </a:ln>
                <a:solidFill>
                  <a:schemeClr val="tx1"/>
                </a:solidFill>
                <a:effectLst/>
                <a:latin typeface="CMSS10" charset="0"/>
              </a:rPr>
              <a:t>HMAC</a:t>
            </a:r>
            <a:r>
              <a:rPr kumimoji="0" lang="en-US" sz="900" b="1" i="0" u="none" strike="noStrike" cap="none" normalizeH="0" baseline="0" dirty="0" smtClean="0">
                <a:ln>
                  <a:noFill/>
                </a:ln>
                <a:solidFill>
                  <a:schemeClr val="tx1"/>
                </a:solidFill>
                <a:effectLst/>
                <a:latin typeface="CMMI7" charset="0"/>
              </a:rPr>
              <a:t>r</a:t>
            </a:r>
            <a:r>
              <a:rPr kumimoji="0" lang="en-US" sz="1100" b="1" i="0" u="none" strike="noStrike" cap="none" normalizeH="0" baseline="0" dirty="0" smtClean="0">
                <a:ln>
                  <a:noFill/>
                </a:ln>
                <a:solidFill>
                  <a:schemeClr val="tx1"/>
                </a:solidFill>
                <a:effectLst/>
                <a:latin typeface="CMR10" charset="0"/>
              </a:rPr>
              <a:t>(</a:t>
            </a:r>
            <a:r>
              <a:rPr kumimoji="0" lang="en-US" sz="1100" b="1" i="0" u="none" strike="noStrike" cap="none" normalizeH="0" baseline="0" dirty="0" smtClean="0">
                <a:ln>
                  <a:noFill/>
                </a:ln>
                <a:solidFill>
                  <a:schemeClr val="tx1"/>
                </a:solidFill>
                <a:effectLst/>
                <a:latin typeface="CMMI10" charset="0"/>
              </a:rPr>
              <a:t>F</a:t>
            </a:r>
            <a:r>
              <a:rPr kumimoji="0" lang="en-US" sz="1100" b="1" i="0" u="none" strike="noStrike" cap="none" normalizeH="0" baseline="0" dirty="0" smtClean="0">
                <a:ln>
                  <a:noFill/>
                </a:ln>
                <a:solidFill>
                  <a:schemeClr val="tx1"/>
                </a:solidFill>
                <a:effectLst/>
                <a:latin typeface="CMR10"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MMI10" charset="0"/>
              </a:rPr>
              <a:t>2. Split data into chunks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MMI10" charset="0"/>
              </a:rPr>
              <a:t>3. Compute tokens for chunks</a:t>
            </a: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133" name="AutoShape 35"/>
          <p:cNvSpPr>
            <a:spLocks noChangeArrowheads="1"/>
          </p:cNvSpPr>
          <p:nvPr/>
        </p:nvSpPr>
        <p:spPr bwMode="auto">
          <a:xfrm rot="10800000">
            <a:off x="2038285" y="3367125"/>
            <a:ext cx="3041973" cy="179872"/>
          </a:xfrm>
          <a:prstGeom prst="rightArrow">
            <a:avLst>
              <a:gd name="adj1" fmla="val 53713"/>
              <a:gd name="adj2" fmla="val 339128"/>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34" name="AutoShape 36"/>
          <p:cNvSpPr>
            <a:spLocks noChangeArrowheads="1"/>
          </p:cNvSpPr>
          <p:nvPr/>
        </p:nvSpPr>
        <p:spPr bwMode="auto">
          <a:xfrm>
            <a:off x="2342047" y="2209486"/>
            <a:ext cx="2234262" cy="990681"/>
          </a:xfrm>
          <a:prstGeom prst="wedgeRoundRectCallout">
            <a:avLst>
              <a:gd name="adj1" fmla="val 71026"/>
              <a:gd name="adj2" fmla="val 65790"/>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rPr>
              <a:t>1. file attributes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rPr>
              <a:t>2. file token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rPr>
              <a:t>3. (chunktok1, offset1, size1)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rPr>
              <a:t>    (chunktok2, offset2, size2)</a:t>
            </a:r>
          </a:p>
          <a:p>
            <a:pPr lvl="0" fontAlgn="base">
              <a:spcBef>
                <a:spcPct val="0"/>
              </a:spcBef>
              <a:spcAft>
                <a:spcPct val="0"/>
              </a:spcAft>
            </a:pPr>
            <a:r>
              <a:rPr lang="en-US" sz="1100" b="1" dirty="0" smtClean="0">
                <a:latin typeface="Arial" pitchFamily="34" charset="0"/>
              </a:rPr>
              <a:t>    (chunktok3, offset2, size2)</a:t>
            </a:r>
            <a:endParaRPr kumimoji="0" lang="en-US" sz="1800" b="0" i="0" u="none" strike="noStrike" cap="none" normalizeH="0" baseline="0" dirty="0" smtClean="0">
              <a:ln>
                <a:noFill/>
              </a:ln>
              <a:solidFill>
                <a:schemeClr val="tx1"/>
              </a:solidFill>
              <a:effectLst/>
              <a:latin typeface="Arial" pitchFamily="34" charset="0"/>
            </a:endParaRPr>
          </a:p>
        </p:txBody>
      </p:sp>
      <p:sp>
        <p:nvSpPr>
          <p:cNvPr id="82" name="AutoShape 30"/>
          <p:cNvSpPr>
            <a:spLocks noChangeArrowheads="1"/>
          </p:cNvSpPr>
          <p:nvPr/>
        </p:nvSpPr>
        <p:spPr bwMode="auto">
          <a:xfrm>
            <a:off x="384875" y="3657601"/>
            <a:ext cx="1524000" cy="685800"/>
          </a:xfrm>
          <a:prstGeom prst="wedgeRoundRectCallout">
            <a:avLst>
              <a:gd name="adj1" fmla="val 62545"/>
              <a:gd name="adj2" fmla="val -38488"/>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rPr>
              <a:t>Determines        if (Local</a:t>
            </a:r>
            <a:r>
              <a:rPr kumimoji="0" lang="en-US" sz="1400" b="1" i="0" u="none" strike="noStrike" cap="none" normalizeH="0" dirty="0" smtClean="0">
                <a:ln>
                  <a:noFill/>
                </a:ln>
                <a:solidFill>
                  <a:schemeClr val="tx1"/>
                </a:solidFill>
                <a:effectLst/>
                <a:latin typeface="Calibri" pitchFamily="34" charset="0"/>
              </a:rPr>
              <a:t> Cache == Latest)</a:t>
            </a:r>
            <a:endParaRPr kumimoji="0" lang="en-US" sz="2400" b="1" i="0" u="none" strike="noStrike" cap="none" normalizeH="0" baseline="0" dirty="0" smtClean="0">
              <a:ln>
                <a:noFill/>
              </a:ln>
              <a:solidFill>
                <a:schemeClr val="tx1"/>
              </a:solidFill>
              <a:effectLst/>
              <a:latin typeface="Arial" pitchFamily="34" charset="0"/>
            </a:endParaRPr>
          </a:p>
        </p:txBody>
      </p:sp>
      <p:sp>
        <p:nvSpPr>
          <p:cNvPr id="83" name="AutoShape 33"/>
          <p:cNvSpPr>
            <a:spLocks noChangeArrowheads="1"/>
          </p:cNvSpPr>
          <p:nvPr/>
        </p:nvSpPr>
        <p:spPr bwMode="auto">
          <a:xfrm rot="16312595" flipH="1">
            <a:off x="2148971" y="3514622"/>
            <a:ext cx="447587" cy="600567"/>
          </a:xfrm>
          <a:prstGeom prst="curvedUpArrow">
            <a:avLst>
              <a:gd name="adj1" fmla="val 22186"/>
              <a:gd name="adj2" fmla="val 44373"/>
              <a:gd name="adj3" fmla="val 33019"/>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84" name="AutoShape 33"/>
          <p:cNvSpPr>
            <a:spLocks noChangeArrowheads="1"/>
          </p:cNvSpPr>
          <p:nvPr/>
        </p:nvSpPr>
        <p:spPr bwMode="auto">
          <a:xfrm rot="16312595" flipH="1">
            <a:off x="2144934" y="4048024"/>
            <a:ext cx="447587" cy="600567"/>
          </a:xfrm>
          <a:prstGeom prst="curvedUpArrow">
            <a:avLst>
              <a:gd name="adj1" fmla="val 22186"/>
              <a:gd name="adj2" fmla="val 44373"/>
              <a:gd name="adj3" fmla="val 33019"/>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85" name="AutoShape 30"/>
          <p:cNvSpPr>
            <a:spLocks noChangeArrowheads="1"/>
          </p:cNvSpPr>
          <p:nvPr/>
        </p:nvSpPr>
        <p:spPr bwMode="auto">
          <a:xfrm>
            <a:off x="3051875" y="3657600"/>
            <a:ext cx="1752600" cy="685800"/>
          </a:xfrm>
          <a:prstGeom prst="wedgeRoundRectCallout">
            <a:avLst>
              <a:gd name="adj1" fmla="val -83830"/>
              <a:gd name="adj2" fmla="val 34282"/>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rPr>
              <a:t>if (Local</a:t>
            </a:r>
            <a:r>
              <a:rPr kumimoji="0" lang="en-US" sz="1400" b="1" i="0" u="none" strike="noStrike" cap="none" normalizeH="0" dirty="0" smtClean="0">
                <a:ln>
                  <a:noFill/>
                </a:ln>
                <a:solidFill>
                  <a:schemeClr val="tx1"/>
                </a:solidFill>
                <a:effectLst/>
                <a:latin typeface="Calibri" pitchFamily="34" charset="0"/>
              </a:rPr>
              <a:t> Cache is not latest =&gt; Create ‘K’ Threads </a:t>
            </a:r>
          </a:p>
        </p:txBody>
      </p:sp>
      <p:sp>
        <p:nvSpPr>
          <p:cNvPr id="86" name="AutoShape 31"/>
          <p:cNvSpPr>
            <a:spLocks noChangeArrowheads="1"/>
          </p:cNvSpPr>
          <p:nvPr/>
        </p:nvSpPr>
        <p:spPr bwMode="auto">
          <a:xfrm>
            <a:off x="2213675" y="4648200"/>
            <a:ext cx="3276600" cy="76200"/>
          </a:xfrm>
          <a:prstGeom prst="rightArrow">
            <a:avLst>
              <a:gd name="adj1" fmla="val 53713"/>
              <a:gd name="adj2" fmla="val 339128"/>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87" name="Oval 86"/>
          <p:cNvSpPr/>
          <p:nvPr/>
        </p:nvSpPr>
        <p:spPr>
          <a:xfrm>
            <a:off x="1527875" y="45720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t1</a:t>
            </a:r>
            <a:endParaRPr lang="en-US" sz="1600" dirty="0"/>
          </a:p>
        </p:txBody>
      </p:sp>
      <p:sp>
        <p:nvSpPr>
          <p:cNvPr id="88" name="AutoShape 31"/>
          <p:cNvSpPr>
            <a:spLocks noChangeArrowheads="1"/>
          </p:cNvSpPr>
          <p:nvPr/>
        </p:nvSpPr>
        <p:spPr bwMode="auto">
          <a:xfrm>
            <a:off x="2213675" y="4876800"/>
            <a:ext cx="3810000" cy="76200"/>
          </a:xfrm>
          <a:prstGeom prst="rightArrow">
            <a:avLst>
              <a:gd name="adj1" fmla="val 53713"/>
              <a:gd name="adj2" fmla="val 656875"/>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89" name="AutoShape 31"/>
          <p:cNvSpPr>
            <a:spLocks noChangeArrowheads="1"/>
          </p:cNvSpPr>
          <p:nvPr/>
        </p:nvSpPr>
        <p:spPr bwMode="auto">
          <a:xfrm flipV="1">
            <a:off x="2137475" y="5105400"/>
            <a:ext cx="3124200" cy="76200"/>
          </a:xfrm>
          <a:prstGeom prst="rightArrow">
            <a:avLst>
              <a:gd name="adj1" fmla="val 53713"/>
              <a:gd name="adj2" fmla="val 656875"/>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90" name="Oval 89"/>
          <p:cNvSpPr/>
          <p:nvPr/>
        </p:nvSpPr>
        <p:spPr>
          <a:xfrm>
            <a:off x="5490275" y="4419600"/>
            <a:ext cx="3810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cxnSp>
        <p:nvCxnSpPr>
          <p:cNvPr id="91" name="Straight Arrow Connector 90"/>
          <p:cNvCxnSpPr>
            <a:stCxn id="90" idx="6"/>
          </p:cNvCxnSpPr>
          <p:nvPr/>
        </p:nvCxnSpPr>
        <p:spPr>
          <a:xfrm flipV="1">
            <a:off x="5871275" y="4267200"/>
            <a:ext cx="15240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2" name="Straight Arrow Connector 91"/>
          <p:cNvCxnSpPr>
            <a:stCxn id="90" idx="5"/>
          </p:cNvCxnSpPr>
          <p:nvPr/>
        </p:nvCxnSpPr>
        <p:spPr>
          <a:xfrm rot="5400000" flipH="1" flipV="1">
            <a:off x="6970597" y="3493084"/>
            <a:ext cx="31561" cy="23417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3" name="Text Box 32"/>
          <p:cNvSpPr txBox="1">
            <a:spLocks noChangeArrowheads="1"/>
          </p:cNvSpPr>
          <p:nvPr/>
        </p:nvSpPr>
        <p:spPr bwMode="auto">
          <a:xfrm>
            <a:off x="5185476" y="3962400"/>
            <a:ext cx="1981199" cy="3810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US" sz="1050" b="1" dirty="0" smtClean="0">
                <a:latin typeface="Arial" pitchFamily="34" charset="0"/>
              </a:rPr>
              <a:t>Multicast</a:t>
            </a:r>
            <a:r>
              <a:rPr lang="en-US" sz="1100" b="1" dirty="0" smtClean="0">
                <a:latin typeface="Arial" pitchFamily="34" charset="0"/>
              </a:rPr>
              <a:t> </a:t>
            </a:r>
          </a:p>
          <a:p>
            <a:pPr marL="0" marR="0" lvl="0" indent="0" algn="l" defTabSz="914400" rtl="0" eaLnBrk="1" fontAlgn="base" latinLnBrk="0" hangingPunct="1">
              <a:lnSpc>
                <a:spcPct val="100000"/>
              </a:lnSpc>
              <a:spcBef>
                <a:spcPct val="0"/>
              </a:spcBef>
              <a:buClrTx/>
              <a:buSzTx/>
              <a:buFontTx/>
              <a:buNone/>
              <a:tabLst/>
            </a:pPr>
            <a:r>
              <a:rPr lang="en-US" sz="1100" b="1" dirty="0" smtClean="0">
                <a:latin typeface="Arial" pitchFamily="34" charset="0"/>
              </a:rPr>
              <a:t>Requesting for  Chunk Fi</a:t>
            </a:r>
            <a:endParaRPr kumimoji="0" lang="en-US" b="0" i="0" u="none" strike="noStrike" cap="none" normalizeH="0" baseline="0" dirty="0" smtClean="0">
              <a:ln>
                <a:noFill/>
              </a:ln>
              <a:effectLst/>
              <a:latin typeface="Arial" pitchFamily="34" charset="0"/>
            </a:endParaRPr>
          </a:p>
        </p:txBody>
      </p:sp>
      <p:sp>
        <p:nvSpPr>
          <p:cNvPr id="94" name="Oval 93"/>
          <p:cNvSpPr/>
          <p:nvPr/>
        </p:nvSpPr>
        <p:spPr>
          <a:xfrm>
            <a:off x="5947475" y="4724400"/>
            <a:ext cx="3810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5261675" y="4953000"/>
            <a:ext cx="3810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cxnSp>
        <p:nvCxnSpPr>
          <p:cNvPr id="96" name="Straight Arrow Connector 95"/>
          <p:cNvCxnSpPr>
            <a:stCxn id="94" idx="5"/>
          </p:cNvCxnSpPr>
          <p:nvPr/>
        </p:nvCxnSpPr>
        <p:spPr>
          <a:xfrm rot="5400000" flipH="1" flipV="1">
            <a:off x="6818195" y="4407484"/>
            <a:ext cx="31563" cy="11225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7" name="Straight Arrow Connector 96"/>
          <p:cNvCxnSpPr>
            <a:stCxn id="94" idx="4"/>
          </p:cNvCxnSpPr>
          <p:nvPr/>
        </p:nvCxnSpPr>
        <p:spPr>
          <a:xfrm rot="16200000" flipH="1">
            <a:off x="7071425" y="4095750"/>
            <a:ext cx="152400" cy="20193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8" name="Straight Arrow Connector 97"/>
          <p:cNvCxnSpPr>
            <a:stCxn id="95" idx="5"/>
          </p:cNvCxnSpPr>
          <p:nvPr/>
        </p:nvCxnSpPr>
        <p:spPr>
          <a:xfrm rot="16200000" flipH="1">
            <a:off x="6392559" y="4407483"/>
            <a:ext cx="197037" cy="18083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9" name="Straight Arrow Connector 98"/>
          <p:cNvCxnSpPr>
            <a:stCxn id="95" idx="5"/>
          </p:cNvCxnSpPr>
          <p:nvPr/>
        </p:nvCxnSpPr>
        <p:spPr>
          <a:xfrm rot="16200000" flipH="1">
            <a:off x="6811659" y="3988383"/>
            <a:ext cx="120837" cy="25703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0" name="AutoShape 31"/>
          <p:cNvSpPr>
            <a:spLocks noChangeArrowheads="1"/>
          </p:cNvSpPr>
          <p:nvPr/>
        </p:nvSpPr>
        <p:spPr bwMode="auto">
          <a:xfrm rot="10800000" flipV="1">
            <a:off x="2213675" y="5562600"/>
            <a:ext cx="4343400" cy="76200"/>
          </a:xfrm>
          <a:prstGeom prst="rightArrow">
            <a:avLst>
              <a:gd name="adj1" fmla="val 53713"/>
              <a:gd name="adj2" fmla="val 354905"/>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01" name="AutoShape 31"/>
          <p:cNvSpPr>
            <a:spLocks noChangeArrowheads="1"/>
          </p:cNvSpPr>
          <p:nvPr/>
        </p:nvSpPr>
        <p:spPr bwMode="auto">
          <a:xfrm rot="10800000" flipV="1">
            <a:off x="2213675" y="5715000"/>
            <a:ext cx="5181600" cy="76200"/>
          </a:xfrm>
          <a:prstGeom prst="rightArrow">
            <a:avLst>
              <a:gd name="adj1" fmla="val 53713"/>
              <a:gd name="adj2" fmla="val 467581"/>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02" name="Text Box 32"/>
          <p:cNvSpPr txBox="1">
            <a:spLocks noChangeArrowheads="1"/>
          </p:cNvSpPr>
          <p:nvPr/>
        </p:nvSpPr>
        <p:spPr bwMode="auto">
          <a:xfrm>
            <a:off x="2442275" y="5257800"/>
            <a:ext cx="1142999" cy="332072"/>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effectLst/>
                <a:latin typeface="Arial" pitchFamily="34" charset="0"/>
              </a:rPr>
              <a:t>Chunk F1</a:t>
            </a:r>
            <a:endParaRPr kumimoji="0" lang="en-US" sz="2400" b="0" i="0" u="none" strike="noStrike" cap="none" normalizeH="0" baseline="0" dirty="0" smtClean="0">
              <a:ln>
                <a:noFill/>
              </a:ln>
              <a:effectLst/>
              <a:latin typeface="Arial" pitchFamily="34" charset="0"/>
            </a:endParaRPr>
          </a:p>
        </p:txBody>
      </p:sp>
      <p:sp>
        <p:nvSpPr>
          <p:cNvPr id="103" name="Text Box 32"/>
          <p:cNvSpPr txBox="1">
            <a:spLocks noChangeArrowheads="1"/>
          </p:cNvSpPr>
          <p:nvPr/>
        </p:nvSpPr>
        <p:spPr bwMode="auto">
          <a:xfrm>
            <a:off x="5414075" y="5791200"/>
            <a:ext cx="1142999" cy="332072"/>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effectLst/>
                <a:latin typeface="Arial" pitchFamily="34" charset="0"/>
              </a:rPr>
              <a:t>Chunk F3</a:t>
            </a:r>
            <a:endParaRPr kumimoji="0" lang="en-US" sz="2400" b="0" i="0" u="none" strike="noStrike" cap="none" normalizeH="0" baseline="0" dirty="0" smtClean="0">
              <a:ln>
                <a:noFill/>
              </a:ln>
              <a:effectLst/>
              <a:latin typeface="Arial" pitchFamily="34" charset="0"/>
            </a:endParaRPr>
          </a:p>
        </p:txBody>
      </p:sp>
      <p:sp>
        <p:nvSpPr>
          <p:cNvPr id="104" name="AutoShape 31"/>
          <p:cNvSpPr>
            <a:spLocks noChangeArrowheads="1"/>
          </p:cNvSpPr>
          <p:nvPr/>
        </p:nvSpPr>
        <p:spPr bwMode="auto">
          <a:xfrm>
            <a:off x="2061275" y="5943600"/>
            <a:ext cx="3048000" cy="76200"/>
          </a:xfrm>
          <a:prstGeom prst="rightArrow">
            <a:avLst>
              <a:gd name="adj1" fmla="val 53713"/>
              <a:gd name="adj2" fmla="val 339128"/>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05" name="Oval 104"/>
          <p:cNvSpPr/>
          <p:nvPr/>
        </p:nvSpPr>
        <p:spPr>
          <a:xfrm>
            <a:off x="1527875" y="48006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t2</a:t>
            </a:r>
            <a:endParaRPr lang="en-US" sz="1600" dirty="0"/>
          </a:p>
        </p:txBody>
      </p:sp>
      <p:sp>
        <p:nvSpPr>
          <p:cNvPr id="106" name="Oval 105"/>
          <p:cNvSpPr/>
          <p:nvPr/>
        </p:nvSpPr>
        <p:spPr>
          <a:xfrm>
            <a:off x="1527875" y="50292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t3</a:t>
            </a:r>
            <a:endParaRPr lang="en-US" sz="1600" dirty="0"/>
          </a:p>
        </p:txBody>
      </p:sp>
      <p:sp>
        <p:nvSpPr>
          <p:cNvPr id="107" name="Oval 106"/>
          <p:cNvSpPr/>
          <p:nvPr/>
        </p:nvSpPr>
        <p:spPr>
          <a:xfrm>
            <a:off x="1527875" y="54102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t1</a:t>
            </a:r>
            <a:endParaRPr lang="en-US" sz="1600" dirty="0"/>
          </a:p>
        </p:txBody>
      </p:sp>
      <p:sp>
        <p:nvSpPr>
          <p:cNvPr id="108" name="Oval 107"/>
          <p:cNvSpPr/>
          <p:nvPr/>
        </p:nvSpPr>
        <p:spPr>
          <a:xfrm>
            <a:off x="1527875" y="56388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t2</a:t>
            </a:r>
            <a:endParaRPr lang="en-US" sz="1600" dirty="0"/>
          </a:p>
        </p:txBody>
      </p:sp>
      <p:sp>
        <p:nvSpPr>
          <p:cNvPr id="109" name="Oval 108"/>
          <p:cNvSpPr/>
          <p:nvPr/>
        </p:nvSpPr>
        <p:spPr>
          <a:xfrm>
            <a:off x="1527875" y="58674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t3</a:t>
            </a:r>
            <a:endParaRPr lang="en-US" sz="1600" dirty="0"/>
          </a:p>
        </p:txBody>
      </p:sp>
      <p:sp>
        <p:nvSpPr>
          <p:cNvPr id="110" name="Text Box 32"/>
          <p:cNvSpPr txBox="1">
            <a:spLocks noChangeArrowheads="1"/>
          </p:cNvSpPr>
          <p:nvPr/>
        </p:nvSpPr>
        <p:spPr bwMode="auto">
          <a:xfrm>
            <a:off x="2289875" y="6019800"/>
            <a:ext cx="1828799" cy="2286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effectLst/>
                <a:latin typeface="Arial" pitchFamily="34" charset="0"/>
              </a:rPr>
              <a:t>Request Chunk F2</a:t>
            </a:r>
            <a:endParaRPr kumimoji="0" lang="en-US" sz="2000" b="0" i="0" u="none" strike="noStrike" cap="none" normalizeH="0" baseline="0" dirty="0" smtClean="0">
              <a:ln>
                <a:noFill/>
              </a:ln>
              <a:effectLst/>
              <a:latin typeface="Arial" pitchFamily="34" charset="0"/>
            </a:endParaRPr>
          </a:p>
        </p:txBody>
      </p:sp>
      <p:sp>
        <p:nvSpPr>
          <p:cNvPr id="111" name="AutoShape 31"/>
          <p:cNvSpPr>
            <a:spLocks noChangeArrowheads="1"/>
          </p:cNvSpPr>
          <p:nvPr/>
        </p:nvSpPr>
        <p:spPr bwMode="auto">
          <a:xfrm rot="10800000" flipV="1">
            <a:off x="2213675" y="6400800"/>
            <a:ext cx="2895600" cy="76200"/>
          </a:xfrm>
          <a:prstGeom prst="rightArrow">
            <a:avLst>
              <a:gd name="adj1" fmla="val 53713"/>
              <a:gd name="adj2" fmla="val 354905"/>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112" name="Oval 111"/>
          <p:cNvSpPr/>
          <p:nvPr/>
        </p:nvSpPr>
        <p:spPr>
          <a:xfrm>
            <a:off x="1527875" y="6324600"/>
            <a:ext cx="6858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t3</a:t>
            </a:r>
            <a:endParaRPr lang="en-US" sz="1600" dirty="0"/>
          </a:p>
        </p:txBody>
      </p:sp>
      <p:sp>
        <p:nvSpPr>
          <p:cNvPr id="113" name="Text Box 32"/>
          <p:cNvSpPr txBox="1">
            <a:spLocks noChangeArrowheads="1"/>
          </p:cNvSpPr>
          <p:nvPr/>
        </p:nvSpPr>
        <p:spPr bwMode="auto">
          <a:xfrm>
            <a:off x="6633276" y="5257800"/>
            <a:ext cx="533399" cy="3048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US" sz="1100" b="1" dirty="0" smtClean="0">
                <a:latin typeface="Arial" pitchFamily="34" charset="0"/>
              </a:rPr>
              <a:t>F2</a:t>
            </a:r>
            <a:endParaRPr kumimoji="0" lang="en-US" b="0" i="0" u="none" strike="noStrike" cap="none" normalizeH="0" baseline="0" dirty="0" smtClean="0">
              <a:ln>
                <a:noFill/>
              </a:ln>
              <a:effectLst/>
              <a:latin typeface="Arial" pitchFamily="34" charset="0"/>
            </a:endParaRPr>
          </a:p>
        </p:txBody>
      </p:sp>
      <p:sp>
        <p:nvSpPr>
          <p:cNvPr id="114" name="Text Box 32"/>
          <p:cNvSpPr txBox="1">
            <a:spLocks noChangeArrowheads="1"/>
          </p:cNvSpPr>
          <p:nvPr/>
        </p:nvSpPr>
        <p:spPr bwMode="auto">
          <a:xfrm>
            <a:off x="6480875" y="4800600"/>
            <a:ext cx="533399" cy="3048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US" sz="1100" b="1" dirty="0" smtClean="0">
                <a:latin typeface="Arial" pitchFamily="34" charset="0"/>
              </a:rPr>
              <a:t>F3</a:t>
            </a:r>
            <a:endParaRPr kumimoji="0" lang="en-US" b="0" i="0" u="none" strike="noStrike" cap="none" normalizeH="0" baseline="0" dirty="0" smtClean="0">
              <a:ln>
                <a:noFill/>
              </a:ln>
              <a:effectLst/>
              <a:latin typeface="Arial" pitchFamily="34" charset="0"/>
            </a:endParaRPr>
          </a:p>
        </p:txBody>
      </p:sp>
      <p:sp>
        <p:nvSpPr>
          <p:cNvPr id="115" name="Text Box 32"/>
          <p:cNvSpPr txBox="1">
            <a:spLocks noChangeArrowheads="1"/>
          </p:cNvSpPr>
          <p:nvPr/>
        </p:nvSpPr>
        <p:spPr bwMode="auto">
          <a:xfrm>
            <a:off x="4042476" y="6172200"/>
            <a:ext cx="1142999" cy="22860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effectLst/>
                <a:latin typeface="Arial" pitchFamily="34" charset="0"/>
              </a:rPr>
              <a:t>Chunk F2</a:t>
            </a:r>
            <a:endParaRPr kumimoji="0" lang="en-US" sz="2000" b="0" i="0" u="none" strike="noStrike" cap="none" normalizeH="0" baseline="0" dirty="0" smtClean="0">
              <a:ln>
                <a:noFill/>
              </a:ln>
              <a:effectLst/>
              <a:latin typeface="Arial" pitchFamily="34" charset="0"/>
            </a:endParaRPr>
          </a:p>
        </p:txBody>
      </p:sp>
      <p:sp>
        <p:nvSpPr>
          <p:cNvPr id="116" name="AutoShape 34"/>
          <p:cNvSpPr>
            <a:spLocks noChangeArrowheads="1"/>
          </p:cNvSpPr>
          <p:nvPr/>
        </p:nvSpPr>
        <p:spPr bwMode="auto">
          <a:xfrm>
            <a:off x="5947475" y="1828800"/>
            <a:ext cx="1752600" cy="609600"/>
          </a:xfrm>
          <a:prstGeom prst="wedgeRoundRectCallout">
            <a:avLst>
              <a:gd name="adj1" fmla="val -73061"/>
              <a:gd name="adj2" fmla="val 43554"/>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MMI10" charset="0"/>
              </a:rPr>
              <a:t>Issues Series of Read calls to the Kernel NFS server.</a:t>
            </a: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117" name="AutoShape 34"/>
          <p:cNvSpPr>
            <a:spLocks noChangeArrowheads="1"/>
          </p:cNvSpPr>
          <p:nvPr/>
        </p:nvSpPr>
        <p:spPr bwMode="auto">
          <a:xfrm>
            <a:off x="5566475" y="3352800"/>
            <a:ext cx="1600200" cy="457200"/>
          </a:xfrm>
          <a:prstGeom prst="wedgeRoundRectCallout">
            <a:avLst>
              <a:gd name="adj1" fmla="val -59200"/>
              <a:gd name="adj2" fmla="val -201347"/>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MMI10" charset="0"/>
              </a:rPr>
              <a:t>Caches</a:t>
            </a:r>
            <a:r>
              <a:rPr kumimoji="0" lang="en-US" sz="1100" b="1" i="0" u="none" strike="noStrike" cap="none" normalizeH="0" dirty="0" smtClean="0">
                <a:ln>
                  <a:noFill/>
                </a:ln>
                <a:solidFill>
                  <a:schemeClr val="tx1"/>
                </a:solidFill>
                <a:effectLst/>
                <a:latin typeface="CMMI10" charset="0"/>
              </a:rPr>
              <a:t> the tokens for future reference.</a:t>
            </a: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59" name="Content Placeholder 58"/>
          <p:cNvSpPr>
            <a:spLocks noGrp="1"/>
          </p:cNvSpPr>
          <p:nvPr>
            <p:ph idx="1"/>
          </p:nvPr>
        </p:nvSpPr>
        <p:spPr>
          <a:xfrm>
            <a:off x="457200" y="762000"/>
            <a:ext cx="8229600" cy="5943600"/>
          </a:xfrm>
        </p:spPr>
        <p:txBody>
          <a:bodyPr>
            <a:normAutofit/>
          </a:bodyPr>
          <a:lstStyle/>
          <a:p>
            <a:pPr>
              <a:buNone/>
            </a:pPr>
            <a:r>
              <a:rPr lang="en-US" sz="1200" dirty="0" smtClean="0"/>
              <a:t>.</a:t>
            </a:r>
            <a:endParaRPr lang="en-US" sz="1200" dirty="0"/>
          </a:p>
        </p:txBody>
      </p:sp>
      <p:sp>
        <p:nvSpPr>
          <p:cNvPr id="60" name="AutoShape 30"/>
          <p:cNvSpPr>
            <a:spLocks noChangeArrowheads="1"/>
          </p:cNvSpPr>
          <p:nvPr/>
        </p:nvSpPr>
        <p:spPr bwMode="auto">
          <a:xfrm>
            <a:off x="76200" y="4724400"/>
            <a:ext cx="1295400" cy="685800"/>
          </a:xfrm>
          <a:prstGeom prst="wedgeRoundRectCallout">
            <a:avLst>
              <a:gd name="adj1" fmla="val 64878"/>
              <a:gd name="adj2" fmla="val -44483"/>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400" b="1" dirty="0" smtClean="0">
                <a:latin typeface="Calibri" pitchFamily="34" charset="0"/>
              </a:rPr>
              <a:t>Fetch ‘K’ Chunks in Parallel</a:t>
            </a:r>
            <a:endParaRPr kumimoji="0" lang="en-US" sz="1400" b="1" i="0" u="none" strike="noStrike" cap="none" normalizeH="0" dirty="0" smtClean="0">
              <a:ln>
                <a:noFill/>
              </a:ln>
              <a:solidFill>
                <a:schemeClr val="tx1"/>
              </a:solidFill>
              <a:effectLst/>
              <a:latin typeface="Calibri" pitchFamily="34" charset="0"/>
            </a:endParaRPr>
          </a:p>
        </p:txBody>
      </p:sp>
      <p:sp>
        <p:nvSpPr>
          <p:cNvPr id="65" name="AutoShape 31"/>
          <p:cNvSpPr>
            <a:spLocks noChangeArrowheads="1"/>
          </p:cNvSpPr>
          <p:nvPr/>
        </p:nvSpPr>
        <p:spPr bwMode="auto">
          <a:xfrm>
            <a:off x="2057400" y="6601928"/>
            <a:ext cx="3041973" cy="179872"/>
          </a:xfrm>
          <a:prstGeom prst="rightArrow">
            <a:avLst>
              <a:gd name="adj1" fmla="val 53713"/>
              <a:gd name="adj2" fmla="val 339128"/>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dirty="0"/>
          </a:p>
        </p:txBody>
      </p:sp>
      <p:sp>
        <p:nvSpPr>
          <p:cNvPr id="66" name="AutoShape 34"/>
          <p:cNvSpPr>
            <a:spLocks noChangeArrowheads="1"/>
          </p:cNvSpPr>
          <p:nvPr/>
        </p:nvSpPr>
        <p:spPr bwMode="auto">
          <a:xfrm>
            <a:off x="5715000" y="6172200"/>
            <a:ext cx="1752600" cy="533400"/>
          </a:xfrm>
          <a:prstGeom prst="wedgeRoundRectCallout">
            <a:avLst>
              <a:gd name="adj1" fmla="val -84742"/>
              <a:gd name="adj2" fmla="val 32360"/>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b="1" dirty="0" smtClean="0">
                <a:latin typeface="CMMI10" charset="0"/>
              </a:rPr>
              <a:t>PUT() -&gt; </a:t>
            </a:r>
            <a:r>
              <a:rPr lang="en-US" sz="1100" b="1" dirty="0" err="1" smtClean="0">
                <a:latin typeface="CMMI10" charset="0"/>
              </a:rPr>
              <a:t>Announuces</a:t>
            </a:r>
            <a:r>
              <a:rPr lang="en-US" sz="1100" b="1" dirty="0" smtClean="0">
                <a:latin typeface="CMMI10" charset="0"/>
              </a:rPr>
              <a:t> as a Proxy for </a:t>
            </a:r>
            <a:r>
              <a:rPr lang="en-US" sz="1100" b="1" dirty="0" err="1" smtClean="0">
                <a:latin typeface="CMMI10" charset="0"/>
              </a:rPr>
              <a:t>Fi</a:t>
            </a:r>
            <a:endParaRPr kumimoji="0" lang="en-US" sz="1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0"/>
                                        </p:tgtEl>
                                        <p:attrNameLst>
                                          <p:attrName>style.visibility</p:attrName>
                                        </p:attrNameLst>
                                      </p:cBhvr>
                                      <p:to>
                                        <p:strVal val="visible"/>
                                      </p:to>
                                    </p:set>
                                    <p:anim calcmode="lin" valueType="num">
                                      <p:cBhvr additive="base">
                                        <p:cTn id="33" dur="500" fill="hold"/>
                                        <p:tgtEl>
                                          <p:spTgt spid="130"/>
                                        </p:tgtEl>
                                        <p:attrNameLst>
                                          <p:attrName>ppt_x</p:attrName>
                                        </p:attrNameLst>
                                      </p:cBhvr>
                                      <p:tavLst>
                                        <p:tav tm="0">
                                          <p:val>
                                            <p:strVal val="#ppt_x"/>
                                          </p:val>
                                        </p:tav>
                                        <p:tav tm="100000">
                                          <p:val>
                                            <p:strVal val="#ppt_x"/>
                                          </p:val>
                                        </p:tav>
                                      </p:tavLst>
                                    </p:anim>
                                    <p:anim calcmode="lin" valueType="num">
                                      <p:cBhvr additive="base">
                                        <p:cTn id="34" dur="500" fill="hold"/>
                                        <p:tgtEl>
                                          <p:spTgt spid="13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anim calcmode="lin" valueType="num">
                                      <p:cBhvr additive="base">
                                        <p:cTn id="37" dur="500" fill="hold"/>
                                        <p:tgtEl>
                                          <p:spTgt spid="129"/>
                                        </p:tgtEl>
                                        <p:attrNameLst>
                                          <p:attrName>ppt_x</p:attrName>
                                        </p:attrNameLst>
                                      </p:cBhvr>
                                      <p:tavLst>
                                        <p:tav tm="0">
                                          <p:val>
                                            <p:strVal val="#ppt_x"/>
                                          </p:val>
                                        </p:tav>
                                        <p:tav tm="100000">
                                          <p:val>
                                            <p:strVal val="#ppt_x"/>
                                          </p:val>
                                        </p:tav>
                                      </p:tavLst>
                                    </p:anim>
                                    <p:anim calcmode="lin" valueType="num">
                                      <p:cBhvr additive="base">
                                        <p:cTn id="38" dur="500" fill="hold"/>
                                        <p:tgtEl>
                                          <p:spTgt spid="1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84"/>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91"/>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92"/>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9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9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9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9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60"/>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6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0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0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0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0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0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0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10"/>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11"/>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1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5"/>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9" grpId="0" animBg="1"/>
      <p:bldP spid="120" grpId="0" animBg="1"/>
      <p:bldP spid="121" grpId="0" animBg="1"/>
      <p:bldP spid="122" grpId="0" animBg="1"/>
      <p:bldP spid="128" grpId="0" animBg="1"/>
      <p:bldP spid="129" grpId="0" animBg="1"/>
      <p:bldP spid="130" grpId="0" animBg="1"/>
      <p:bldP spid="131" grpId="0" animBg="1"/>
      <p:bldP spid="132" grpId="0" animBg="1"/>
      <p:bldP spid="133" grpId="0" animBg="1"/>
      <p:bldP spid="134" grpId="0" animBg="1"/>
      <p:bldP spid="82" grpId="0" animBg="1"/>
      <p:bldP spid="83" grpId="0" animBg="1"/>
      <p:bldP spid="84" grpId="0" animBg="1"/>
      <p:bldP spid="84" grpId="1" animBg="1"/>
      <p:bldP spid="85" grpId="0" animBg="1"/>
      <p:bldP spid="85" grpId="1" animBg="1"/>
      <p:bldP spid="86" grpId="0" animBg="1"/>
      <p:bldP spid="87" grpId="0" animBg="1"/>
      <p:bldP spid="88" grpId="0" animBg="1"/>
      <p:bldP spid="89" grpId="0" animBg="1"/>
      <p:bldP spid="90" grpId="0" animBg="1"/>
      <p:bldP spid="93" grpId="0" animBg="1"/>
      <p:bldP spid="94" grpId="0" animBg="1"/>
      <p:bldP spid="95"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5" grpId="0" animBg="1"/>
      <p:bldP spid="116" grpId="0" animBg="1"/>
      <p:bldP spid="117" grpId="0" animBg="1"/>
      <p:bldP spid="60" grpId="0" animBg="1"/>
      <p:bldP spid="60" grpId="1" animBg="1"/>
      <p:bldP spid="65" grpId="0" animBg="1"/>
      <p:bldP spid="6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DISTRIBUTED  INDEXING</a:t>
            </a:r>
            <a:endParaRPr lang="en-US" sz="2800" dirty="0"/>
          </a:p>
        </p:txBody>
      </p:sp>
      <p:sp>
        <p:nvSpPr>
          <p:cNvPr id="3" name="Content Placeholder 2"/>
          <p:cNvSpPr>
            <a:spLocks noGrp="1"/>
          </p:cNvSpPr>
          <p:nvPr>
            <p:ph idx="1"/>
          </p:nvPr>
        </p:nvSpPr>
        <p:spPr>
          <a:xfrm>
            <a:off x="457200" y="914400"/>
            <a:ext cx="8229600" cy="5715000"/>
          </a:xfrm>
        </p:spPr>
        <p:txBody>
          <a:bodyPr>
            <a:noAutofit/>
          </a:bodyPr>
          <a:lstStyle/>
          <a:p>
            <a:pPr lvl="0" algn="just">
              <a:buFont typeface="Wingdings" pitchFamily="2" charset="2"/>
              <a:buChar char="q"/>
            </a:pPr>
            <a:r>
              <a:rPr lang="en-US" sz="2400" dirty="0" smtClean="0"/>
              <a:t>Shark uses global distributed index for all shark clients. </a:t>
            </a:r>
          </a:p>
          <a:p>
            <a:pPr lvl="0" algn="just">
              <a:buFont typeface="Wingdings" pitchFamily="2" charset="2"/>
              <a:buChar char="q"/>
            </a:pPr>
            <a:endParaRPr lang="en-US" sz="1050" dirty="0" smtClean="0"/>
          </a:p>
          <a:p>
            <a:pPr lvl="0" algn="just">
              <a:buFont typeface="Wingdings" pitchFamily="2" charset="2"/>
              <a:buChar char="q"/>
            </a:pPr>
            <a:r>
              <a:rPr lang="en-US" sz="2400" dirty="0" smtClean="0"/>
              <a:t>System maps opaque keys onto nodes by hashing the value onto a key ID.</a:t>
            </a:r>
          </a:p>
          <a:p>
            <a:pPr lvl="0" algn="just">
              <a:buFont typeface="Wingdings" pitchFamily="2" charset="2"/>
              <a:buChar char="q"/>
            </a:pPr>
            <a:endParaRPr lang="en-US" sz="1100" dirty="0" smtClean="0"/>
          </a:p>
          <a:p>
            <a:pPr lvl="0" algn="just">
              <a:buFont typeface="Wingdings" pitchFamily="2" charset="2"/>
              <a:buChar char="q"/>
            </a:pPr>
            <a:r>
              <a:rPr lang="en-US" sz="2400" dirty="0" smtClean="0"/>
              <a:t>Assigning ID’s to nodes allows lookup on the O(log(n))</a:t>
            </a:r>
          </a:p>
          <a:p>
            <a:pPr lvl="0" algn="just">
              <a:buFont typeface="Wingdings" pitchFamily="2" charset="2"/>
              <a:buChar char="q"/>
            </a:pPr>
            <a:endParaRPr lang="en-US" sz="1600" dirty="0" smtClean="0"/>
          </a:p>
          <a:p>
            <a:pPr lvl="0" algn="just">
              <a:buFont typeface="Wingdings" pitchFamily="2" charset="2"/>
              <a:buChar char="q"/>
            </a:pPr>
            <a:r>
              <a:rPr lang="en-US" sz="2400" dirty="0" smtClean="0"/>
              <a:t>Shark stores only small information about which clients stores what data.</a:t>
            </a:r>
          </a:p>
          <a:p>
            <a:pPr lvl="0" algn="just">
              <a:buFont typeface="Wingdings" pitchFamily="2" charset="2"/>
              <a:buChar char="q"/>
            </a:pPr>
            <a:endParaRPr lang="en-US" sz="1200" dirty="0" smtClean="0"/>
          </a:p>
          <a:p>
            <a:pPr lvl="0" algn="just">
              <a:buFont typeface="Wingdings" pitchFamily="2" charset="2"/>
              <a:buChar char="q"/>
            </a:pPr>
            <a:r>
              <a:rPr lang="en-US" sz="2400" dirty="0" smtClean="0"/>
              <a:t>Shark uses Coral as its distributed index.</a:t>
            </a:r>
          </a:p>
          <a:p>
            <a:pPr lvl="0" algn="just">
              <a:buFont typeface="Wingdings" pitchFamily="2" charset="2"/>
              <a:buChar char="q"/>
            </a:pPr>
            <a:endParaRPr lang="en-US" sz="1800" dirty="0" smtClean="0"/>
          </a:p>
          <a:p>
            <a:pPr lvl="0" algn="just">
              <a:buFont typeface="Wingdings" pitchFamily="2" charset="2"/>
              <a:buChar char="q"/>
            </a:pPr>
            <a:r>
              <a:rPr lang="en-US" sz="2400" dirty="0" smtClean="0"/>
              <a:t>Coral Provides Distributed Sloppy Hash Table (DSHT).</a:t>
            </a:r>
          </a:p>
          <a:p>
            <a:pPr lvl="0" algn="just">
              <a:buFont typeface="Wingdings" pitchFamily="2" charset="2"/>
              <a:buChar char="q"/>
            </a:pPr>
            <a:endParaRPr lang="en-US" sz="2000" dirty="0" smtClean="0"/>
          </a:p>
          <a:p>
            <a:pPr algn="just">
              <a:buFont typeface="Wingdings" pitchFamily="2" charset="2"/>
              <a:buChar char="q"/>
            </a:pPr>
            <a:r>
              <a:rPr lang="en-US" sz="2400" dirty="0" smtClean="0"/>
              <a:t>Coral caches key/value pairs at nodes whose IDs are close.</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800" b="1" dirty="0" smtClean="0"/>
              <a:t>IMPLEMENTATION</a:t>
            </a:r>
            <a:endParaRPr lang="en-US" sz="2800" dirty="0"/>
          </a:p>
        </p:txBody>
      </p:sp>
      <p:sp>
        <p:nvSpPr>
          <p:cNvPr id="3" name="Content Placeholder 2"/>
          <p:cNvSpPr>
            <a:spLocks noGrp="1"/>
          </p:cNvSpPr>
          <p:nvPr>
            <p:ph sz="half" idx="1"/>
          </p:nvPr>
        </p:nvSpPr>
        <p:spPr>
          <a:xfrm>
            <a:off x="457200" y="1600200"/>
            <a:ext cx="4038600" cy="4953000"/>
          </a:xfrm>
        </p:spPr>
        <p:txBody>
          <a:bodyPr>
            <a:noAutofit/>
          </a:bodyPr>
          <a:lstStyle/>
          <a:p>
            <a:pPr lvl="0" algn="just">
              <a:buNone/>
            </a:pPr>
            <a:endParaRPr lang="en-US" sz="1000" dirty="0" smtClean="0"/>
          </a:p>
          <a:p>
            <a:pPr lvl="0">
              <a:buFont typeface="Wingdings" pitchFamily="2" charset="2"/>
              <a:buChar char="q"/>
            </a:pPr>
            <a:endParaRPr lang="en-US" sz="2400" dirty="0" smtClean="0"/>
          </a:p>
          <a:p>
            <a:pPr lvl="0">
              <a:buFont typeface="Wingdings" pitchFamily="2" charset="2"/>
              <a:buChar char="q"/>
            </a:pPr>
            <a:endParaRPr lang="en-US" sz="2400" dirty="0" smtClean="0"/>
          </a:p>
          <a:p>
            <a:pPr lvl="0">
              <a:buFont typeface="Wingdings" pitchFamily="2" charset="2"/>
              <a:buChar char="q"/>
            </a:pPr>
            <a:endParaRPr lang="en-US" sz="2400" dirty="0" smtClean="0"/>
          </a:p>
          <a:p>
            <a:pPr lvl="0">
              <a:buFont typeface="Wingdings" pitchFamily="2" charset="2"/>
              <a:buChar char="q"/>
            </a:pPr>
            <a:endParaRPr lang="en-US" sz="2400" dirty="0" smtClean="0"/>
          </a:p>
          <a:p>
            <a:pPr lvl="0">
              <a:buFont typeface="Wingdings" pitchFamily="2" charset="2"/>
              <a:buChar char="q"/>
            </a:pPr>
            <a:endParaRPr lang="en-US" sz="2400" dirty="0" smtClean="0"/>
          </a:p>
          <a:p>
            <a:pPr lvl="0">
              <a:buFont typeface="Wingdings" pitchFamily="2" charset="2"/>
              <a:buChar char="q"/>
            </a:pPr>
            <a:endParaRPr lang="en-US" sz="2400" dirty="0" smtClean="0"/>
          </a:p>
          <a:p>
            <a:pPr lvl="0">
              <a:buFont typeface="Wingdings" pitchFamily="2" charset="2"/>
              <a:buChar char="q"/>
            </a:pPr>
            <a:endParaRPr lang="en-US" sz="1100" dirty="0" smtClean="0"/>
          </a:p>
          <a:p>
            <a:pPr lvl="0">
              <a:buFont typeface="Wingdings" pitchFamily="2" charset="2"/>
              <a:buChar char="q"/>
            </a:pPr>
            <a:r>
              <a:rPr lang="en-US" sz="2200" b="1" dirty="0" smtClean="0"/>
              <a:t>Shark consists of 3 Main Components:</a:t>
            </a:r>
          </a:p>
          <a:p>
            <a:pPr lvl="1">
              <a:buFont typeface="Wingdings" pitchFamily="2" charset="2"/>
              <a:buChar char="Ø"/>
            </a:pPr>
            <a:r>
              <a:rPr lang="en-US" sz="2200" dirty="0" smtClean="0"/>
              <a:t>Server side daemon</a:t>
            </a:r>
          </a:p>
          <a:p>
            <a:pPr lvl="1">
              <a:buFont typeface="Wingdings" pitchFamily="2" charset="2"/>
              <a:buChar char="Ø"/>
            </a:pPr>
            <a:r>
              <a:rPr lang="en-US" sz="2200" dirty="0" smtClean="0"/>
              <a:t>Client side daemon</a:t>
            </a:r>
          </a:p>
          <a:p>
            <a:pPr lvl="1">
              <a:buFont typeface="Wingdings" pitchFamily="2" charset="2"/>
              <a:buChar char="Ø"/>
            </a:pPr>
            <a:r>
              <a:rPr lang="en-US" sz="2200" dirty="0" smtClean="0"/>
              <a:t>Coral daemon</a:t>
            </a:r>
          </a:p>
          <a:p>
            <a:pPr lvl="1">
              <a:buFont typeface="Wingdings" pitchFamily="2" charset="2"/>
              <a:buChar char="Ø"/>
            </a:pPr>
            <a:endParaRPr lang="en-US" sz="2400" dirty="0" smtClean="0"/>
          </a:p>
          <a:p>
            <a:pPr algn="just">
              <a:buFont typeface="Wingdings" pitchFamily="2" charset="2"/>
              <a:buChar char="q"/>
            </a:pPr>
            <a:endParaRPr lang="en-US" sz="2400" dirty="0" smtClean="0"/>
          </a:p>
          <a:p>
            <a:pPr lvl="0">
              <a:buFont typeface="Wingdings" pitchFamily="2" charset="2"/>
              <a:buChar char="q"/>
            </a:pPr>
            <a:endParaRPr lang="en-US" sz="2400" dirty="0"/>
          </a:p>
        </p:txBody>
      </p:sp>
      <p:sp>
        <p:nvSpPr>
          <p:cNvPr id="5" name="Content Placeholder 4"/>
          <p:cNvSpPr>
            <a:spLocks noGrp="1"/>
          </p:cNvSpPr>
          <p:nvPr>
            <p:ph sz="half" idx="2"/>
          </p:nvPr>
        </p:nvSpPr>
        <p:spPr>
          <a:xfrm>
            <a:off x="5257800" y="1295400"/>
            <a:ext cx="3733800" cy="4525963"/>
          </a:xfrm>
        </p:spPr>
        <p:txBody>
          <a:bodyPr>
            <a:normAutofit/>
          </a:bodyPr>
          <a:lstStyle/>
          <a:p>
            <a:pPr lvl="0" algn="just">
              <a:buFont typeface="Wingdings" pitchFamily="2" charset="2"/>
              <a:buChar char="q"/>
            </a:pPr>
            <a:r>
              <a:rPr lang="en-US" sz="2200" dirty="0" smtClean="0"/>
              <a:t>Implemented in C++ and are built using SFS toolkit.</a:t>
            </a:r>
          </a:p>
          <a:p>
            <a:pPr lvl="0">
              <a:buFont typeface="Wingdings" pitchFamily="2" charset="2"/>
              <a:buChar char="q"/>
            </a:pPr>
            <a:endParaRPr lang="en-US" sz="2200" dirty="0" smtClean="0"/>
          </a:p>
          <a:p>
            <a:pPr lvl="0">
              <a:buFont typeface="Wingdings" pitchFamily="2" charset="2"/>
              <a:buChar char="q"/>
            </a:pPr>
            <a:r>
              <a:rPr lang="en-US" sz="2200" b="1" dirty="0" smtClean="0"/>
              <a:t>Client side daemon </a:t>
            </a:r>
          </a:p>
          <a:p>
            <a:pPr marL="742950" lvl="2" indent="-342900">
              <a:buFont typeface="Wingdings" pitchFamily="2" charset="2"/>
              <a:buChar char="Ø"/>
            </a:pPr>
            <a:r>
              <a:rPr lang="en-US" sz="2200" dirty="0" smtClean="0"/>
              <a:t>Biggest Component of shark.</a:t>
            </a:r>
          </a:p>
          <a:p>
            <a:pPr marL="742950" lvl="2" indent="-342900">
              <a:buFont typeface="Wingdings" pitchFamily="2" charset="2"/>
              <a:buChar char="Ø"/>
            </a:pPr>
            <a:r>
              <a:rPr lang="en-US" sz="2200" dirty="0" smtClean="0"/>
              <a:t>Handles User Requests</a:t>
            </a:r>
          </a:p>
          <a:p>
            <a:pPr marL="742950" lvl="2" indent="-342900">
              <a:buFont typeface="Wingdings" pitchFamily="2" charset="2"/>
              <a:buChar char="Ø"/>
            </a:pPr>
            <a:r>
              <a:rPr lang="en-US" sz="2200" dirty="0" smtClean="0"/>
              <a:t>Transparently incorporates whole file caching.</a:t>
            </a:r>
          </a:p>
          <a:p>
            <a:pPr marL="742950" lvl="2" indent="-342900">
              <a:buFont typeface="Wingdings" pitchFamily="2" charset="2"/>
              <a:buChar char="Ø"/>
            </a:pPr>
            <a:r>
              <a:rPr lang="en-US" sz="2200" dirty="0" smtClean="0"/>
              <a:t>Code is ~12,000 Lines</a:t>
            </a:r>
          </a:p>
          <a:p>
            <a:endParaRPr lang="en-US" dirty="0"/>
          </a:p>
        </p:txBody>
      </p:sp>
      <p:pic>
        <p:nvPicPr>
          <p:cNvPr id="4" name="Picture 20"/>
          <p:cNvPicPr>
            <a:picLocks noChangeAspect="1" noChangeArrowheads="1"/>
          </p:cNvPicPr>
          <p:nvPr/>
        </p:nvPicPr>
        <p:blipFill>
          <a:blip r:embed="rId2"/>
          <a:srcRect/>
          <a:stretch>
            <a:fillRect/>
          </a:stretch>
        </p:blipFill>
        <p:spPr bwMode="auto">
          <a:xfrm>
            <a:off x="304800" y="990600"/>
            <a:ext cx="4800600"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EVALUATION (1/2)</a:t>
            </a:r>
            <a:endParaRPr lang="en-US" sz="2800" dirty="0"/>
          </a:p>
        </p:txBody>
      </p:sp>
      <p:sp>
        <p:nvSpPr>
          <p:cNvPr id="3" name="Content Placeholder 2"/>
          <p:cNvSpPr>
            <a:spLocks noGrp="1"/>
          </p:cNvSpPr>
          <p:nvPr>
            <p:ph idx="1"/>
          </p:nvPr>
        </p:nvSpPr>
        <p:spPr>
          <a:xfrm>
            <a:off x="457200" y="914400"/>
            <a:ext cx="8229600" cy="5715000"/>
          </a:xfrm>
        </p:spPr>
        <p:txBody>
          <a:bodyPr>
            <a:noAutofit/>
          </a:bodyPr>
          <a:lstStyle/>
          <a:p>
            <a:pPr lvl="0" algn="just">
              <a:buNone/>
            </a:pPr>
            <a:endParaRPr lang="en-US" sz="1000" dirty="0" smtClean="0"/>
          </a:p>
          <a:p>
            <a:pPr lvl="0" algn="just">
              <a:buFont typeface="Wingdings" pitchFamily="2" charset="2"/>
              <a:buChar char="q"/>
            </a:pPr>
            <a:r>
              <a:rPr lang="en-US" sz="2400" dirty="0" smtClean="0"/>
              <a:t>Shark is evaluated against NFSv3 and SFS.</a:t>
            </a:r>
          </a:p>
          <a:p>
            <a:pPr lvl="0" algn="just">
              <a:buFont typeface="Wingdings" pitchFamily="2" charset="2"/>
              <a:buChar char="q"/>
            </a:pPr>
            <a:endParaRPr lang="en-US" sz="2400" dirty="0" smtClean="0"/>
          </a:p>
          <a:p>
            <a:pPr lvl="0" algn="just">
              <a:buFont typeface="Wingdings" pitchFamily="2" charset="2"/>
              <a:buChar char="q"/>
            </a:pPr>
            <a:r>
              <a:rPr lang="en-US" sz="2400" dirty="0" smtClean="0"/>
              <a:t>Read tests are performed both </a:t>
            </a:r>
          </a:p>
          <a:p>
            <a:pPr lvl="1" algn="just">
              <a:buFont typeface="Wingdings" pitchFamily="2" charset="2"/>
              <a:buChar char="Ø"/>
            </a:pPr>
            <a:r>
              <a:rPr lang="en-US" sz="2400" dirty="0" smtClean="0"/>
              <a:t>within the controlled </a:t>
            </a:r>
            <a:r>
              <a:rPr lang="en-US" sz="2400" dirty="0" err="1" smtClean="0"/>
              <a:t>Emulab</a:t>
            </a:r>
            <a:r>
              <a:rPr lang="en-US" sz="2400" dirty="0" smtClean="0"/>
              <a:t> LAN environment and </a:t>
            </a:r>
          </a:p>
          <a:p>
            <a:pPr lvl="1" algn="just">
              <a:buFont typeface="Wingdings" pitchFamily="2" charset="2"/>
              <a:buChar char="Ø"/>
            </a:pPr>
            <a:endParaRPr lang="en-US" sz="1000" dirty="0" smtClean="0"/>
          </a:p>
          <a:p>
            <a:pPr lvl="1" algn="just">
              <a:buFont typeface="Wingdings" pitchFamily="2" charset="2"/>
              <a:buChar char="Ø"/>
            </a:pPr>
            <a:r>
              <a:rPr lang="en-US" sz="2400" dirty="0" smtClean="0"/>
              <a:t>In the wide area on the </a:t>
            </a:r>
            <a:r>
              <a:rPr lang="en-US" sz="2400" dirty="0" err="1" smtClean="0"/>
              <a:t>PlanetLab</a:t>
            </a:r>
            <a:r>
              <a:rPr lang="en-US" sz="2400" dirty="0" smtClean="0"/>
              <a:t> v3.0 test-bed.</a:t>
            </a:r>
          </a:p>
          <a:p>
            <a:pPr lvl="0" algn="just">
              <a:buFont typeface="Wingdings" pitchFamily="2" charset="2"/>
              <a:buChar char="q"/>
            </a:pPr>
            <a:endParaRPr lang="en-US" sz="2400" dirty="0" smtClean="0"/>
          </a:p>
          <a:p>
            <a:pPr lvl="0" algn="just">
              <a:buFont typeface="Wingdings" pitchFamily="2" charset="2"/>
              <a:buChar char="q"/>
            </a:pPr>
            <a:r>
              <a:rPr lang="en-US" sz="2400" dirty="0" smtClean="0"/>
              <a:t>The server required </a:t>
            </a:r>
            <a:r>
              <a:rPr lang="en-US" sz="2400" b="1" dirty="0" smtClean="0"/>
              <a:t>0.9 seconds</a:t>
            </a:r>
            <a:r>
              <a:rPr lang="en-US" sz="2400" dirty="0" smtClean="0"/>
              <a:t> to compute chunks for a </a:t>
            </a:r>
            <a:r>
              <a:rPr lang="en-US" sz="2400" b="1" dirty="0" smtClean="0"/>
              <a:t>10 MB</a:t>
            </a:r>
            <a:r>
              <a:rPr lang="en-US" sz="2400" dirty="0" smtClean="0"/>
              <a:t> random file, and </a:t>
            </a:r>
            <a:r>
              <a:rPr lang="en-US" sz="2400" b="1" dirty="0" smtClean="0"/>
              <a:t>3.6 seconds</a:t>
            </a:r>
            <a:r>
              <a:rPr lang="en-US" sz="2400" dirty="0" smtClean="0"/>
              <a:t> for a </a:t>
            </a:r>
            <a:r>
              <a:rPr lang="en-US" sz="2400" b="1" dirty="0" smtClean="0"/>
              <a:t>40 MB</a:t>
            </a:r>
            <a:r>
              <a:rPr lang="en-US" sz="2400" dirty="0" smtClean="0"/>
              <a:t> random file.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EVALUATION  - </a:t>
            </a:r>
            <a:r>
              <a:rPr lang="en-US" sz="3200" b="1" dirty="0" smtClean="0"/>
              <a:t>Micro benchmarks</a:t>
            </a:r>
            <a:endParaRPr lang="en-US" sz="2800" dirty="0"/>
          </a:p>
        </p:txBody>
      </p:sp>
      <p:sp>
        <p:nvSpPr>
          <p:cNvPr id="3" name="Content Placeholder 2"/>
          <p:cNvSpPr>
            <a:spLocks noGrp="1"/>
          </p:cNvSpPr>
          <p:nvPr>
            <p:ph idx="1"/>
          </p:nvPr>
        </p:nvSpPr>
        <p:spPr>
          <a:xfrm>
            <a:off x="457200" y="914400"/>
            <a:ext cx="8229600" cy="5715000"/>
          </a:xfrm>
        </p:spPr>
        <p:txBody>
          <a:bodyPr>
            <a:noAutofit/>
          </a:bodyPr>
          <a:lstStyle/>
          <a:p>
            <a:pPr lvl="0" algn="just">
              <a:buNone/>
            </a:pPr>
            <a:endParaRPr lang="en-US" sz="800" dirty="0" smtClean="0"/>
          </a:p>
          <a:p>
            <a:pPr lvl="0" algn="just">
              <a:buFont typeface="Wingdings" pitchFamily="2" charset="2"/>
              <a:buChar char="q"/>
            </a:pPr>
            <a:endParaRPr lang="en-US" sz="1200" dirty="0" smtClean="0"/>
          </a:p>
          <a:p>
            <a:pPr lvl="0"/>
            <a:endParaRPr lang="en-US" sz="1800" dirty="0" smtClean="0"/>
          </a:p>
          <a:p>
            <a:pPr lvl="0"/>
            <a:endParaRPr lang="en-US" sz="1800" dirty="0" smtClean="0"/>
          </a:p>
          <a:p>
            <a:pPr lvl="0"/>
            <a:endParaRPr lang="en-US" sz="1800" dirty="0" smtClean="0"/>
          </a:p>
          <a:p>
            <a:pPr lvl="0"/>
            <a:endParaRPr lang="en-US" sz="1800" dirty="0" smtClean="0"/>
          </a:p>
          <a:p>
            <a:pPr lvl="0"/>
            <a:endParaRPr lang="en-US" sz="1800" dirty="0" smtClean="0"/>
          </a:p>
          <a:p>
            <a:pPr lvl="0"/>
            <a:endParaRPr lang="en-US" sz="1800" dirty="0" smtClean="0"/>
          </a:p>
          <a:p>
            <a:pPr lvl="0"/>
            <a:endParaRPr lang="en-US" sz="1800" dirty="0" smtClean="0"/>
          </a:p>
          <a:p>
            <a:pPr lvl="0"/>
            <a:endParaRPr lang="en-US" sz="1800" dirty="0" smtClean="0"/>
          </a:p>
          <a:p>
            <a:pPr lvl="0">
              <a:buNone/>
            </a:pPr>
            <a:endParaRPr lang="en-US" sz="1800" dirty="0" smtClean="0"/>
          </a:p>
          <a:p>
            <a:pPr lvl="0">
              <a:buNone/>
            </a:pPr>
            <a:endParaRPr lang="en-US" sz="1800" dirty="0" smtClean="0"/>
          </a:p>
          <a:p>
            <a:pPr lvl="0"/>
            <a:endParaRPr lang="en-US" sz="1800" dirty="0" smtClean="0"/>
          </a:p>
          <a:p>
            <a:pPr lvl="0"/>
            <a:endParaRPr lang="en-US" sz="1100" dirty="0" smtClean="0"/>
          </a:p>
          <a:p>
            <a:pPr lvl="0" algn="just">
              <a:buFont typeface="Wingdings" pitchFamily="2" charset="2"/>
              <a:buChar char="q"/>
            </a:pPr>
            <a:r>
              <a:rPr lang="en-US" sz="2000" dirty="0" smtClean="0"/>
              <a:t>For the local-area micro-benchmarks, local machines at NYU are used as a Shark client.</a:t>
            </a:r>
          </a:p>
          <a:p>
            <a:pPr lvl="0" algn="just">
              <a:buFont typeface="Wingdings" pitchFamily="2" charset="2"/>
              <a:buChar char="q"/>
            </a:pPr>
            <a:r>
              <a:rPr lang="en-US" sz="2000" dirty="0" smtClean="0"/>
              <a:t>In this micro-benchmark, Shark’s chunking mechanism reduces redundant data transfers by exploiting data commonalities.</a:t>
            </a:r>
          </a:p>
          <a:p>
            <a:pPr algn="just">
              <a:buFont typeface="Wingdings" pitchFamily="2" charset="2"/>
              <a:buChar char="q"/>
            </a:pPr>
            <a:endParaRPr lang="en-US" sz="1800" dirty="0" smtClean="0"/>
          </a:p>
          <a:p>
            <a:pPr lvl="0">
              <a:buFont typeface="Wingdings" pitchFamily="2" charset="2"/>
              <a:buChar char="q"/>
            </a:pPr>
            <a:endParaRPr lang="en-US" sz="1800" dirty="0"/>
          </a:p>
        </p:txBody>
      </p:sp>
      <p:pic>
        <p:nvPicPr>
          <p:cNvPr id="4" name="Picture 21"/>
          <p:cNvPicPr>
            <a:picLocks noChangeAspect="1" noChangeArrowheads="1"/>
          </p:cNvPicPr>
          <p:nvPr/>
        </p:nvPicPr>
        <p:blipFill>
          <a:blip r:embed="rId2"/>
          <a:srcRect/>
          <a:stretch>
            <a:fillRect/>
          </a:stretch>
        </p:blipFill>
        <p:spPr bwMode="auto">
          <a:xfrm>
            <a:off x="390525" y="914401"/>
            <a:ext cx="8448675" cy="3886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QUESTIONS</a:t>
            </a:r>
            <a:endParaRPr lang="en-US" sz="2800" dirty="0"/>
          </a:p>
        </p:txBody>
      </p:sp>
      <p:sp>
        <p:nvSpPr>
          <p:cNvPr id="3" name="Content Placeholder 2"/>
          <p:cNvSpPr>
            <a:spLocks noGrp="1"/>
          </p:cNvSpPr>
          <p:nvPr>
            <p:ph idx="1"/>
          </p:nvPr>
        </p:nvSpPr>
        <p:spPr>
          <a:xfrm>
            <a:off x="457200" y="914400"/>
            <a:ext cx="8229600" cy="5715000"/>
          </a:xfrm>
        </p:spPr>
        <p:txBody>
          <a:bodyPr>
            <a:noAutofit/>
          </a:bodyPr>
          <a:lstStyle/>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buNone/>
            </a:pPr>
            <a:r>
              <a:rPr lang="en-US" sz="2400" b="1" dirty="0" smtClean="0"/>
              <a:t>                                        THANK YOU </a:t>
            </a:r>
            <a:r>
              <a:rPr lang="en-US" sz="2400" b="1" dirty="0" smtClean="0">
                <a:sym typeface="Wingdings" pitchFamily="2" charset="2"/>
              </a:rPr>
              <a:t></a:t>
            </a:r>
            <a:endParaRPr lang="en-US" sz="2400" b="1" dirty="0" smtClean="0"/>
          </a:p>
          <a:p>
            <a:pPr lvl="0">
              <a:buFont typeface="Wingdings" pitchFamily="2" charset="2"/>
              <a:buChar char="q"/>
            </a:pPr>
            <a:endParaRPr lang="en-US" sz="2400" dirty="0"/>
          </a:p>
        </p:txBody>
      </p:sp>
      <p:pic>
        <p:nvPicPr>
          <p:cNvPr id="4" name="Picture 2" descr="C:\Documents and Settings\Rakesh Kashyap\Local Settings\Temporary Internet Files\Content.IE5\AWZL70DP\MCj03840400000[1].wmf"/>
          <p:cNvPicPr>
            <a:picLocks noChangeAspect="1" noChangeArrowheads="1"/>
          </p:cNvPicPr>
          <p:nvPr/>
        </p:nvPicPr>
        <p:blipFill>
          <a:blip r:embed="rId2"/>
          <a:srcRect/>
          <a:stretch>
            <a:fillRect/>
          </a:stretch>
        </p:blipFill>
        <p:spPr bwMode="auto">
          <a:xfrm>
            <a:off x="4459834" y="1143000"/>
            <a:ext cx="1559966" cy="1813255"/>
          </a:xfrm>
          <a:prstGeom prst="rect">
            <a:avLst/>
          </a:prstGeom>
          <a:noFill/>
        </p:spPr>
      </p:pic>
      <p:pic>
        <p:nvPicPr>
          <p:cNvPr id="5" name="Picture 5" descr="C:\Documents and Settings\Rakesh Kashyap\Local Settings\Temporary Internet Files\Content.IE5\HOM6NPZ3\MCj00787110000[1].wmf"/>
          <p:cNvPicPr>
            <a:picLocks noChangeAspect="1" noChangeArrowheads="1"/>
          </p:cNvPicPr>
          <p:nvPr/>
        </p:nvPicPr>
        <p:blipFill>
          <a:blip r:embed="rId3"/>
          <a:srcRect/>
          <a:stretch>
            <a:fillRect/>
          </a:stretch>
        </p:blipFill>
        <p:spPr bwMode="auto">
          <a:xfrm>
            <a:off x="3505200" y="2133600"/>
            <a:ext cx="1447800" cy="35116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INTRODUCTION</a:t>
            </a:r>
            <a:endParaRPr lang="en-US" sz="3200"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pPr lvl="1">
              <a:buNone/>
            </a:pPr>
            <a:endParaRPr lang="en-US" sz="1500" dirty="0" smtClean="0">
              <a:solidFill>
                <a:schemeClr val="dk1"/>
              </a:solidFill>
            </a:endParaRPr>
          </a:p>
          <a:p>
            <a:pPr lvl="0" algn="just">
              <a:buFont typeface="Wingdings" pitchFamily="2" charset="2"/>
              <a:buChar char="q"/>
            </a:pPr>
            <a:r>
              <a:rPr lang="en-US" sz="2800" dirty="0" smtClean="0"/>
              <a:t>LBFS is used for slow or Wide area Networks.</a:t>
            </a:r>
          </a:p>
          <a:p>
            <a:pPr lvl="0" algn="just">
              <a:buFont typeface="Wingdings" pitchFamily="2" charset="2"/>
              <a:buChar char="q"/>
            </a:pPr>
            <a:endParaRPr lang="en-US" sz="2800" dirty="0" smtClean="0"/>
          </a:p>
          <a:p>
            <a:pPr lvl="0" algn="just">
              <a:buFont typeface="Wingdings" pitchFamily="2" charset="2"/>
              <a:buChar char="q"/>
            </a:pPr>
            <a:r>
              <a:rPr lang="en-US" sz="2800" dirty="0" smtClean="0"/>
              <a:t>Exploits similarities between Files or versions of the same file.</a:t>
            </a:r>
          </a:p>
          <a:p>
            <a:pPr lvl="0" algn="just">
              <a:buFont typeface="Wingdings" pitchFamily="2" charset="2"/>
              <a:buChar char="q"/>
            </a:pPr>
            <a:endParaRPr lang="en-US" sz="2800" dirty="0" smtClean="0"/>
          </a:p>
          <a:p>
            <a:pPr lvl="0" algn="just">
              <a:buFont typeface="Wingdings" pitchFamily="2" charset="2"/>
              <a:buChar char="q"/>
            </a:pPr>
            <a:r>
              <a:rPr lang="en-US" sz="2800" dirty="0" smtClean="0"/>
              <a:t>It uses Conventional comparison and Caching.</a:t>
            </a:r>
          </a:p>
          <a:p>
            <a:pPr lvl="1" algn="just"/>
            <a:endParaRPr lang="en-US" sz="2400" dirty="0" smtClean="0"/>
          </a:p>
          <a:p>
            <a:pPr lvl="0" algn="just">
              <a:buFont typeface="Wingdings" pitchFamily="2" charset="2"/>
              <a:buChar char="q"/>
            </a:pPr>
            <a:r>
              <a:rPr lang="en-US" sz="2800" dirty="0" smtClean="0"/>
              <a:t>In LBF, interactive programs and accessing remote data through file system run locally.</a:t>
            </a:r>
          </a:p>
          <a:p>
            <a:pPr lvl="0" algn="just">
              <a:buNone/>
            </a:pPr>
            <a:endParaRPr lang="en-US" sz="1400" dirty="0" smtClean="0"/>
          </a:p>
          <a:p>
            <a:pPr lvl="1" algn="just">
              <a:buNone/>
            </a:pPr>
            <a:endParaRPr lang="en-US" sz="2400" dirty="0" smtClean="0"/>
          </a:p>
          <a:p>
            <a:pPr lvl="0" algn="just">
              <a:buFont typeface="Wingdings" pitchFamily="2" charset="2"/>
              <a:buChar char="q"/>
            </a:pPr>
            <a:r>
              <a:rPr lang="en-US" sz="2800" dirty="0" smtClean="0"/>
              <a:t>LBFS requires 90% less bandwidth than Traditional Network File System.</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lvl="0">
              <a:buFont typeface="Wingdings" pitchFamily="2" charset="2"/>
              <a:buChar char="q"/>
            </a:pPr>
            <a:r>
              <a:rPr lang="en-US" sz="3100" b="1" dirty="0" smtClean="0"/>
              <a:t> Challenges ? </a:t>
            </a:r>
          </a:p>
          <a:p>
            <a:pPr lvl="0">
              <a:buFont typeface="Wingdings" pitchFamily="2" charset="2"/>
              <a:buChar char="q"/>
            </a:pPr>
            <a:r>
              <a:rPr lang="en-US" sz="3100" b="1" dirty="0" smtClean="0"/>
              <a:t> Advantages </a:t>
            </a:r>
          </a:p>
          <a:p>
            <a:pPr lvl="1">
              <a:buFont typeface="Wingdings" pitchFamily="2" charset="2"/>
              <a:buChar char="Ø"/>
            </a:pPr>
            <a:r>
              <a:rPr lang="en-US" b="1" dirty="0" smtClean="0"/>
              <a:t> Provides Traditional FS Schematics </a:t>
            </a:r>
          </a:p>
          <a:p>
            <a:pPr lvl="1">
              <a:buFont typeface="Wingdings" pitchFamily="2" charset="2"/>
              <a:buChar char="Ø"/>
            </a:pPr>
            <a:r>
              <a:rPr lang="en-US" b="1" dirty="0" smtClean="0"/>
              <a:t>Local Cache</a:t>
            </a:r>
          </a:p>
          <a:p>
            <a:pPr lvl="1">
              <a:buFont typeface="Wingdings" pitchFamily="2" charset="2"/>
              <a:buChar char="Ø"/>
            </a:pPr>
            <a:r>
              <a:rPr lang="en-US" b="1" dirty="0" smtClean="0"/>
              <a:t> Exploits Cross File similarities</a:t>
            </a:r>
          </a:p>
          <a:p>
            <a:pPr lvl="1">
              <a:buFont typeface="Wingdings" pitchFamily="2" charset="2"/>
              <a:buChar char="Ø"/>
            </a:pPr>
            <a:r>
              <a:rPr lang="en-US" b="1" dirty="0" smtClean="0"/>
              <a:t> Variable Size Chunks</a:t>
            </a:r>
          </a:p>
          <a:p>
            <a:pPr lvl="1">
              <a:buFont typeface="Wingdings" pitchFamily="2" charset="2"/>
              <a:buChar char="Ø"/>
            </a:pPr>
            <a:r>
              <a:rPr lang="en-US" b="1" dirty="0" smtClean="0"/>
              <a:t> Indexes chunks by hash values</a:t>
            </a:r>
          </a:p>
          <a:p>
            <a:pPr>
              <a:buFont typeface="Wingdings" pitchFamily="2" charset="2"/>
              <a:buChar char="q"/>
            </a:pPr>
            <a:r>
              <a:rPr lang="en-US" b="1" dirty="0" smtClean="0"/>
              <a:t> How LBFS Work?</a:t>
            </a:r>
          </a:p>
          <a:p>
            <a:pPr lvl="1">
              <a:buFont typeface="Wingdings" pitchFamily="2" charset="2"/>
              <a:buChar char="Ø"/>
            </a:pPr>
            <a:r>
              <a:rPr lang="en-US" b="1" dirty="0" smtClean="0"/>
              <a:t> Provides Close to Open Consistency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RELATED WORK</a:t>
            </a:r>
            <a:endParaRPr lang="en-US" sz="3200" dirty="0"/>
          </a:p>
        </p:txBody>
      </p:sp>
      <p:sp>
        <p:nvSpPr>
          <p:cNvPr id="3" name="Content Placeholder 2"/>
          <p:cNvSpPr>
            <a:spLocks noGrp="1"/>
          </p:cNvSpPr>
          <p:nvPr>
            <p:ph idx="1"/>
          </p:nvPr>
        </p:nvSpPr>
        <p:spPr>
          <a:xfrm>
            <a:off x="457200" y="914400"/>
            <a:ext cx="8229600" cy="5715000"/>
          </a:xfrm>
        </p:spPr>
        <p:txBody>
          <a:bodyPr>
            <a:normAutofit fontScale="70000" lnSpcReduction="20000"/>
          </a:bodyPr>
          <a:lstStyle/>
          <a:p>
            <a:pPr lvl="0">
              <a:buFont typeface="Wingdings" pitchFamily="2" charset="2"/>
              <a:buChar char="q"/>
            </a:pPr>
            <a:endParaRPr lang="en-US" dirty="0" smtClean="0"/>
          </a:p>
          <a:p>
            <a:pPr lvl="0" algn="just">
              <a:buFont typeface="Wingdings" pitchFamily="2" charset="2"/>
              <a:buChar char="q"/>
            </a:pPr>
            <a:r>
              <a:rPr lang="en-US" b="1" dirty="0" smtClean="0"/>
              <a:t>AFS</a:t>
            </a:r>
            <a:r>
              <a:rPr lang="en-US" dirty="0" smtClean="0"/>
              <a:t> uses server callbacks to reduce network traffic.</a:t>
            </a:r>
          </a:p>
          <a:p>
            <a:pPr lvl="0" algn="just">
              <a:buFont typeface="Wingdings" pitchFamily="2" charset="2"/>
              <a:buChar char="q"/>
            </a:pPr>
            <a:endParaRPr lang="en-US" dirty="0" smtClean="0"/>
          </a:p>
          <a:p>
            <a:pPr lvl="0">
              <a:buFont typeface="Wingdings" pitchFamily="2" charset="2"/>
              <a:buChar char="q"/>
            </a:pPr>
            <a:r>
              <a:rPr lang="en-US" b="1" dirty="0" smtClean="0"/>
              <a:t>Leases</a:t>
            </a:r>
            <a:r>
              <a:rPr lang="en-US" dirty="0" smtClean="0"/>
              <a:t> are callbacks with expiration date.</a:t>
            </a:r>
          </a:p>
          <a:p>
            <a:pPr lvl="0">
              <a:buFont typeface="Wingdings" pitchFamily="2" charset="2"/>
              <a:buChar char="q"/>
            </a:pPr>
            <a:endParaRPr lang="en-US" sz="1100" dirty="0" smtClean="0"/>
          </a:p>
          <a:p>
            <a:pPr lvl="1">
              <a:buFont typeface="Wingdings" pitchFamily="2" charset="2"/>
              <a:buChar char="Ø"/>
            </a:pPr>
            <a:endParaRPr lang="en-US" dirty="0" smtClean="0"/>
          </a:p>
          <a:p>
            <a:pPr lvl="0" algn="just">
              <a:buFont typeface="Wingdings" pitchFamily="2" charset="2"/>
              <a:buChar char="q"/>
            </a:pPr>
            <a:r>
              <a:rPr lang="en-US" b="1" dirty="0" smtClean="0"/>
              <a:t>CODA</a:t>
            </a:r>
            <a:r>
              <a:rPr lang="en-US" dirty="0" smtClean="0"/>
              <a:t> supports slow networks and even disconnected operations through optimistic replication.</a:t>
            </a:r>
          </a:p>
          <a:p>
            <a:pPr lvl="0" algn="just">
              <a:buFont typeface="Wingdings" pitchFamily="2" charset="2"/>
              <a:buChar char="q"/>
            </a:pPr>
            <a:endParaRPr lang="en-US" sz="1100" dirty="0" smtClean="0"/>
          </a:p>
          <a:p>
            <a:pPr lvl="1" algn="just">
              <a:buFont typeface="Wingdings" pitchFamily="2" charset="2"/>
              <a:buChar char="Ø"/>
            </a:pPr>
            <a:r>
              <a:rPr lang="en-US" dirty="0" smtClean="0"/>
              <a:t>CODA saves bandwidth as it avoids transferring files to the server.</a:t>
            </a:r>
          </a:p>
          <a:p>
            <a:pPr lvl="1" algn="just">
              <a:buFont typeface="Wingdings" pitchFamily="2" charset="2"/>
              <a:buChar char="Ø"/>
            </a:pPr>
            <a:endParaRPr lang="en-US" dirty="0" smtClean="0"/>
          </a:p>
          <a:p>
            <a:pPr lvl="0" algn="just">
              <a:buFont typeface="Wingdings" pitchFamily="2" charset="2"/>
              <a:buChar char="q"/>
            </a:pPr>
            <a:r>
              <a:rPr lang="en-US" b="1" u="sng" dirty="0" smtClean="0"/>
              <a:t>Bayou</a:t>
            </a:r>
            <a:r>
              <a:rPr lang="en-US" dirty="0" smtClean="0"/>
              <a:t> and </a:t>
            </a:r>
            <a:r>
              <a:rPr lang="en-US" b="1" u="sng" dirty="0" smtClean="0"/>
              <a:t>Ocean Store</a:t>
            </a:r>
            <a:r>
              <a:rPr lang="en-US" dirty="0" smtClean="0"/>
              <a:t> investigate conflict resolution for optimistic updates.</a:t>
            </a:r>
          </a:p>
          <a:p>
            <a:pPr lvl="0" algn="just">
              <a:buFont typeface="Wingdings" pitchFamily="2" charset="2"/>
              <a:buChar char="q"/>
            </a:pPr>
            <a:endParaRPr lang="en-US" dirty="0" smtClean="0"/>
          </a:p>
          <a:p>
            <a:pPr algn="just">
              <a:lnSpc>
                <a:spcPct val="80000"/>
              </a:lnSpc>
              <a:buFont typeface="Wingdings" pitchFamily="2" charset="2"/>
              <a:buChar char="q"/>
            </a:pPr>
            <a:r>
              <a:rPr lang="en-US" sz="3100" b="1" dirty="0" smtClean="0"/>
              <a:t>Spring</a:t>
            </a:r>
            <a:r>
              <a:rPr lang="en-US" sz="3100" dirty="0" smtClean="0"/>
              <a:t> and </a:t>
            </a:r>
            <a:r>
              <a:rPr lang="en-US" sz="3100" b="1" dirty="0" err="1" smtClean="0"/>
              <a:t>Wetherall</a:t>
            </a:r>
            <a:r>
              <a:rPr lang="en-US" sz="3100" dirty="0" smtClean="0"/>
              <a:t> :</a:t>
            </a:r>
          </a:p>
          <a:p>
            <a:pPr lvl="1" algn="just">
              <a:lnSpc>
                <a:spcPct val="80000"/>
              </a:lnSpc>
              <a:buFont typeface="Wingdings" pitchFamily="2" charset="2"/>
              <a:buChar char="q"/>
            </a:pPr>
            <a:r>
              <a:rPr lang="en-US" sz="3100" dirty="0" smtClean="0"/>
              <a:t>Use large client and server caches</a:t>
            </a:r>
          </a:p>
          <a:p>
            <a:pPr lvl="1" algn="just">
              <a:lnSpc>
                <a:spcPct val="80000"/>
              </a:lnSpc>
              <a:buFont typeface="Wingdings" pitchFamily="2" charset="2"/>
              <a:buChar char="q"/>
            </a:pPr>
            <a:endParaRPr lang="en-US" sz="3100" dirty="0" smtClean="0"/>
          </a:p>
          <a:p>
            <a:pPr algn="just">
              <a:lnSpc>
                <a:spcPct val="80000"/>
              </a:lnSpc>
              <a:buFont typeface="Wingdings" pitchFamily="2" charset="2"/>
              <a:buChar char="q"/>
            </a:pPr>
            <a:r>
              <a:rPr lang="en-US" sz="3100" b="1" dirty="0" err="1" smtClean="0"/>
              <a:t>Rsync</a:t>
            </a:r>
            <a:r>
              <a:rPr lang="en-US" sz="3100" dirty="0" smtClean="0"/>
              <a:t> exploits similarities between directory trees.</a:t>
            </a:r>
          </a:p>
          <a:p>
            <a:pPr algn="just">
              <a:lnSpc>
                <a:spcPct val="80000"/>
              </a:lnSpc>
              <a:buFont typeface="Wingdings" pitchFamily="2" charset="2"/>
              <a:buChar char="q"/>
            </a:pPr>
            <a:endParaRPr lang="en-US" sz="3600" dirty="0" smtClean="0"/>
          </a:p>
          <a:p>
            <a:pPr lvl="0" algn="just">
              <a:buFont typeface="Wingdings" pitchFamily="2" charset="2"/>
              <a:buChar char="q"/>
            </a:pPr>
            <a:endParaRPr lang="en-US" dirty="0" smtClean="0"/>
          </a:p>
          <a:p>
            <a:pPr lvl="0" algn="just">
              <a:buFont typeface="Wingdings" pitchFamily="2" charset="2"/>
              <a:buChar char="q"/>
            </a:pPr>
            <a:endParaRPr lang="en-US" dirty="0" smtClean="0"/>
          </a:p>
          <a:p>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DESIGN</a:t>
            </a:r>
            <a:endParaRPr lang="en-US" sz="3200"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pPr lvl="0"/>
            <a:endParaRPr lang="en-US" sz="800" dirty="0" smtClean="0"/>
          </a:p>
          <a:p>
            <a:pPr lvl="0">
              <a:buFont typeface="Wingdings" pitchFamily="2" charset="2"/>
              <a:buChar char="q"/>
            </a:pPr>
            <a:r>
              <a:rPr lang="en-US" dirty="0" smtClean="0"/>
              <a:t> </a:t>
            </a:r>
            <a:r>
              <a:rPr lang="en-US" sz="2800" dirty="0" smtClean="0"/>
              <a:t>LBFS uses large persistent file cache at client.</a:t>
            </a:r>
            <a:endParaRPr lang="en-US" dirty="0" smtClean="0"/>
          </a:p>
          <a:p>
            <a:pPr lvl="0">
              <a:buFont typeface="Wingdings" pitchFamily="2" charset="2"/>
              <a:buChar char="q"/>
            </a:pPr>
            <a:endParaRPr lang="en-US" sz="700" dirty="0" smtClean="0"/>
          </a:p>
          <a:p>
            <a:pPr lvl="1">
              <a:buFont typeface="Wingdings" pitchFamily="2" charset="2"/>
              <a:buChar char="Ø"/>
            </a:pPr>
            <a:r>
              <a:rPr lang="en-US" dirty="0" smtClean="0"/>
              <a:t>It assumes Client has enough cache.</a:t>
            </a:r>
          </a:p>
          <a:p>
            <a:pPr lvl="1">
              <a:buFont typeface="Wingdings" pitchFamily="2" charset="2"/>
              <a:buChar char="Ø"/>
            </a:pPr>
            <a:endParaRPr lang="en-US" sz="2200" dirty="0" smtClean="0"/>
          </a:p>
          <a:p>
            <a:pPr lvl="0">
              <a:buFont typeface="Wingdings" pitchFamily="2" charset="2"/>
              <a:buChar char="q"/>
            </a:pPr>
            <a:r>
              <a:rPr lang="en-US" sz="2800" dirty="0" smtClean="0"/>
              <a:t> It Exploits similarities between files and file versions.</a:t>
            </a:r>
          </a:p>
          <a:p>
            <a:pPr lvl="0">
              <a:buFont typeface="Wingdings" pitchFamily="2" charset="2"/>
              <a:buChar char="q"/>
            </a:pPr>
            <a:endParaRPr lang="en-US" sz="400" dirty="0" smtClean="0"/>
          </a:p>
          <a:p>
            <a:pPr lvl="1">
              <a:buFont typeface="Wingdings" pitchFamily="2" charset="2"/>
              <a:buChar char="Ø"/>
            </a:pPr>
            <a:r>
              <a:rPr lang="en-US" dirty="0" smtClean="0"/>
              <a:t> Divides Files into Chunks. </a:t>
            </a:r>
          </a:p>
          <a:p>
            <a:pPr lvl="1">
              <a:buFont typeface="Wingdings" pitchFamily="2" charset="2"/>
              <a:buChar char="Ø"/>
            </a:pPr>
            <a:r>
              <a:rPr lang="en-US" dirty="0" smtClean="0"/>
              <a:t> Only transmits data chunks containing new data</a:t>
            </a:r>
            <a:r>
              <a:rPr lang="en-US" b="1" dirty="0" smtClean="0"/>
              <a:t>.</a:t>
            </a:r>
          </a:p>
          <a:p>
            <a:pPr lvl="1">
              <a:buFont typeface="Wingdings" pitchFamily="2" charset="2"/>
              <a:buChar char="Ø"/>
            </a:pPr>
            <a:endParaRPr lang="en-US" sz="2400" b="1" dirty="0" smtClean="0"/>
          </a:p>
          <a:p>
            <a:pPr lvl="0" algn="just">
              <a:buFont typeface="Wingdings" pitchFamily="2" charset="2"/>
              <a:buChar char="q"/>
            </a:pPr>
            <a:r>
              <a:rPr lang="en-US" sz="2700" dirty="0" smtClean="0"/>
              <a:t>To save chunk transfer, LBFS relies on the SHA-1 Hash.</a:t>
            </a:r>
          </a:p>
          <a:p>
            <a:pPr lvl="0" algn="just">
              <a:buFont typeface="Wingdings" pitchFamily="2" charset="2"/>
              <a:buChar char="q"/>
            </a:pPr>
            <a:endParaRPr lang="en-US" sz="2700" dirty="0" smtClean="0"/>
          </a:p>
          <a:p>
            <a:pPr algn="just">
              <a:buFont typeface="Wingdings" pitchFamily="2" charset="2"/>
              <a:buChar char="q"/>
            </a:pPr>
            <a:r>
              <a:rPr lang="en-US" sz="2800" dirty="0" smtClean="0"/>
              <a:t>LBFS Uses  “</a:t>
            </a:r>
            <a:r>
              <a:rPr lang="en-US" sz="2800" b="1" dirty="0" err="1" smtClean="0"/>
              <a:t>gzip</a:t>
            </a:r>
            <a:r>
              <a:rPr lang="en-US" sz="2800" b="1" dirty="0" smtClean="0"/>
              <a:t>”</a:t>
            </a:r>
            <a:r>
              <a:rPr lang="en-US" sz="2800" dirty="0" smtClean="0"/>
              <a:t> compression.</a:t>
            </a:r>
          </a:p>
          <a:p>
            <a:pPr lvl="1" algn="just">
              <a:buNone/>
            </a:pPr>
            <a:endParaRPr lang="en-US" sz="2600" dirty="0" smtClean="0"/>
          </a:p>
          <a:p>
            <a:pPr algn="just">
              <a:buFont typeface="Wingdings" pitchFamily="2" charset="2"/>
              <a:buChar char="q"/>
            </a:pPr>
            <a:r>
              <a:rPr lang="en-US" sz="2700" dirty="0" smtClean="0"/>
              <a:t>Central challenge in Design is:</a:t>
            </a:r>
          </a:p>
          <a:p>
            <a:pPr lvl="0" algn="just">
              <a:buFont typeface="Wingdings" pitchFamily="2" charset="2"/>
              <a:buChar char="q"/>
            </a:pPr>
            <a:endParaRPr lang="en-US" sz="900" dirty="0" smtClean="0"/>
          </a:p>
          <a:p>
            <a:pPr lvl="1" algn="just">
              <a:buFont typeface="Wingdings" pitchFamily="2" charset="2"/>
              <a:buChar char="Ø"/>
            </a:pPr>
            <a:r>
              <a:rPr lang="en-US" dirty="0" smtClean="0"/>
              <a:t>Keeping the index a reasonable size</a:t>
            </a:r>
          </a:p>
          <a:p>
            <a:pPr lvl="1" algn="just">
              <a:buFont typeface="Wingdings" pitchFamily="2" charset="2"/>
              <a:buChar char="Ø"/>
            </a:pPr>
            <a:endParaRPr lang="en-US" sz="900" dirty="0" smtClean="0"/>
          </a:p>
          <a:p>
            <a:pPr lvl="1" algn="just">
              <a:buFont typeface="Wingdings" pitchFamily="2" charset="2"/>
              <a:buChar char="Ø"/>
            </a:pPr>
            <a:r>
              <a:rPr lang="en-US" dirty="0" smtClean="0"/>
              <a:t>Dealing with shifting offsets.</a:t>
            </a:r>
          </a:p>
          <a:p>
            <a:pPr lvl="1">
              <a:buFont typeface="Wingdings" pitchFamily="2" charset="2"/>
              <a:buChar char="Ø"/>
            </a:pPr>
            <a:endParaRPr lang="en-US" dirty="0" smtClean="0">
              <a:solidFill>
                <a:schemeClr val="dk1"/>
              </a:solidFill>
            </a:endParaRPr>
          </a:p>
          <a:p>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000" b="1" dirty="0" smtClean="0"/>
              <a:t>PROBLEMS WITH FIXED SIZED BLOCKS</a:t>
            </a:r>
            <a:endParaRPr lang="en-US" sz="3000"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pPr lvl="0"/>
            <a:endParaRPr lang="en-US" sz="800" dirty="0" smtClean="0"/>
          </a:p>
          <a:p>
            <a:pPr lvl="0" algn="just">
              <a:buFont typeface="Wingdings" pitchFamily="2" charset="2"/>
              <a:buChar char="q"/>
            </a:pPr>
            <a:r>
              <a:rPr lang="en-US" sz="3500" dirty="0" smtClean="0"/>
              <a:t>Single byte insertion shifts all the block boundaries.</a:t>
            </a:r>
          </a:p>
          <a:p>
            <a:pPr lvl="0" algn="just">
              <a:buFont typeface="Wingdings" pitchFamily="2" charset="2"/>
              <a:buChar char="q"/>
            </a:pPr>
            <a:endParaRPr lang="en-US" sz="1500" dirty="0" smtClean="0"/>
          </a:p>
          <a:p>
            <a:pPr lvl="0" algn="just">
              <a:buFont typeface="Wingdings" pitchFamily="2" charset="2"/>
              <a:buChar char="q"/>
            </a:pPr>
            <a:endParaRPr lang="en-US" sz="1000" dirty="0" smtClean="0"/>
          </a:p>
          <a:p>
            <a:pPr lvl="0" algn="just">
              <a:buNone/>
            </a:pPr>
            <a:r>
              <a:rPr lang="en-US" sz="3000" b="1" dirty="0" smtClean="0"/>
              <a:t>Original File</a:t>
            </a:r>
          </a:p>
          <a:p>
            <a:pPr algn="just">
              <a:buNone/>
            </a:pPr>
            <a:r>
              <a:rPr lang="en-US" sz="3000" b="1" dirty="0" smtClean="0"/>
              <a:t> </a:t>
            </a:r>
          </a:p>
          <a:p>
            <a:pPr algn="just">
              <a:buNone/>
            </a:pPr>
            <a:r>
              <a:rPr lang="en-US" sz="3000" b="1" dirty="0" smtClean="0"/>
              <a:t>After Inserting</a:t>
            </a:r>
          </a:p>
          <a:p>
            <a:pPr algn="just"/>
            <a:endParaRPr lang="en-US" dirty="0" smtClean="0"/>
          </a:p>
          <a:p>
            <a:pPr lvl="0" algn="just">
              <a:buFont typeface="Wingdings" pitchFamily="2" charset="2"/>
              <a:buChar char="q"/>
            </a:pPr>
            <a:r>
              <a:rPr lang="en-US" sz="3100" b="1" dirty="0" smtClean="0"/>
              <a:t>Possible solutions:</a:t>
            </a:r>
          </a:p>
          <a:p>
            <a:pPr lvl="1" algn="just">
              <a:buFont typeface="Wingdings" pitchFamily="2" charset="2"/>
              <a:buChar char="Ø"/>
            </a:pPr>
            <a:r>
              <a:rPr lang="en-US" sz="2700" dirty="0" smtClean="0"/>
              <a:t>Index files by the hashes of all overlapping 8 KB blocks at all offsets.</a:t>
            </a:r>
          </a:p>
          <a:p>
            <a:pPr lvl="1" algn="just">
              <a:buFont typeface="Wingdings" pitchFamily="2" charset="2"/>
              <a:buChar char="Ø"/>
            </a:pPr>
            <a:r>
              <a:rPr lang="en-US" sz="2700" u="sng" dirty="0" err="1" smtClean="0"/>
              <a:t>Rsync</a:t>
            </a:r>
            <a:r>
              <a:rPr lang="en-US" sz="2700" u="sng" dirty="0" smtClean="0"/>
              <a:t>:</a:t>
            </a:r>
            <a:r>
              <a:rPr lang="en-US" sz="2700" dirty="0" smtClean="0"/>
              <a:t> Consider only two files at a time. Existence of a file is found using file name.</a:t>
            </a:r>
          </a:p>
        </p:txBody>
      </p:sp>
      <p:grpSp>
        <p:nvGrpSpPr>
          <p:cNvPr id="26" name="Group 25"/>
          <p:cNvGrpSpPr/>
          <p:nvPr/>
        </p:nvGrpSpPr>
        <p:grpSpPr>
          <a:xfrm>
            <a:off x="2819400" y="2514600"/>
            <a:ext cx="6019800" cy="1219994"/>
            <a:chOff x="2895600" y="2132806"/>
            <a:chExt cx="6019800" cy="1219994"/>
          </a:xfrm>
        </p:grpSpPr>
        <p:cxnSp>
          <p:nvCxnSpPr>
            <p:cNvPr id="5" name="Straight Arrow Connector 4"/>
            <p:cNvCxnSpPr/>
            <p:nvPr/>
          </p:nvCxnSpPr>
          <p:spPr>
            <a:xfrm rot="16200000" flipH="1">
              <a:off x="3962400" y="2590006"/>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 name="Straight Arrow Connector 5"/>
            <p:cNvCxnSpPr/>
            <p:nvPr/>
          </p:nvCxnSpPr>
          <p:spPr>
            <a:xfrm rot="16200000" flipH="1">
              <a:off x="5029200" y="2590006"/>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rot="16200000" flipH="1">
              <a:off x="6172200" y="2590006"/>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a:xfrm rot="16200000" flipH="1">
              <a:off x="7391400" y="2590006"/>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nvGrpSpPr>
            <p:cNvPr id="9" name="Group 37"/>
            <p:cNvGrpSpPr/>
            <p:nvPr/>
          </p:nvGrpSpPr>
          <p:grpSpPr>
            <a:xfrm>
              <a:off x="2895600" y="2132806"/>
              <a:ext cx="6019800" cy="1219994"/>
              <a:chOff x="2286000" y="2362200"/>
              <a:chExt cx="6019800" cy="1219994"/>
            </a:xfrm>
          </p:grpSpPr>
          <p:sp>
            <p:nvSpPr>
              <p:cNvPr id="10" name="Rectangle 9"/>
              <p:cNvSpPr/>
              <p:nvPr/>
            </p:nvSpPr>
            <p:spPr>
              <a:xfrm>
                <a:off x="2286000" y="2362200"/>
                <a:ext cx="5715000" cy="304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p:nvSpPr>
            <p:spPr>
              <a:xfrm>
                <a:off x="3413961" y="2362200"/>
                <a:ext cx="4511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66724" y="2362200"/>
                <a:ext cx="4511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p:cNvSpPr/>
              <p:nvPr/>
            </p:nvSpPr>
            <p:spPr>
              <a:xfrm>
                <a:off x="5594684" y="2362200"/>
                <a:ext cx="4511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97842" y="2362200"/>
                <a:ext cx="4511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286000" y="3276600"/>
                <a:ext cx="6019800" cy="304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6" name="Rectangle 15"/>
              <p:cNvSpPr/>
              <p:nvPr/>
            </p:nvSpPr>
            <p:spPr>
              <a:xfrm>
                <a:off x="3459481" y="32766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95800" y="32766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593081" y="32766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858000" y="3276600"/>
                <a:ext cx="45719"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286000" y="3276600"/>
                <a:ext cx="304799" cy="304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x</a:t>
                </a:r>
                <a:endParaRPr lang="en-US" dirty="0"/>
              </a:p>
            </p:txBody>
          </p:sp>
          <p:cxnSp>
            <p:nvCxnSpPr>
              <p:cNvPr id="21" name="Straight Arrow Connector 20"/>
              <p:cNvCxnSpPr/>
              <p:nvPr/>
            </p:nvCxnSpPr>
            <p:spPr>
              <a:xfrm rot="16200000" flipH="1">
                <a:off x="2209800" y="2819400"/>
                <a:ext cx="457200" cy="304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rot="5400000">
                <a:off x="3581400" y="3429000"/>
                <a:ext cx="304800" cy="1588"/>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3" name="Straight Connector 22"/>
              <p:cNvCxnSpPr/>
              <p:nvPr/>
            </p:nvCxnSpPr>
            <p:spPr>
              <a:xfrm rot="5400000">
                <a:off x="4648994" y="3428206"/>
                <a:ext cx="304800" cy="1588"/>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4" name="Straight Connector 23"/>
              <p:cNvCxnSpPr/>
              <p:nvPr/>
            </p:nvCxnSpPr>
            <p:spPr>
              <a:xfrm rot="5400000">
                <a:off x="5791994" y="3428206"/>
                <a:ext cx="304800" cy="1588"/>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25" name="Straight Connector 24"/>
              <p:cNvCxnSpPr/>
              <p:nvPr/>
            </p:nvCxnSpPr>
            <p:spPr>
              <a:xfrm rot="5400000">
                <a:off x="7011194" y="3428206"/>
                <a:ext cx="304800" cy="1588"/>
              </a:xfrm>
              <a:prstGeom prst="line">
                <a:avLst/>
              </a:prstGeom>
              <a:ln/>
            </p:spPr>
            <p:style>
              <a:lnRef idx="1">
                <a:schemeClr val="accent5"/>
              </a:lnRef>
              <a:fillRef idx="0">
                <a:schemeClr val="accent5"/>
              </a:fillRef>
              <a:effectRef idx="0">
                <a:schemeClr val="accent5"/>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t>LBFS  Solution for Block Size</a:t>
            </a:r>
            <a:endParaRPr lang="en-US" sz="2800"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pPr lvl="0"/>
            <a:endParaRPr lang="en-US" sz="800" dirty="0" smtClean="0"/>
          </a:p>
          <a:p>
            <a:pPr lvl="0">
              <a:buFont typeface="Wingdings" pitchFamily="2" charset="2"/>
              <a:buChar char="q"/>
            </a:pPr>
            <a:r>
              <a:rPr lang="en-US" dirty="0" smtClean="0"/>
              <a:t>LBFS</a:t>
            </a:r>
          </a:p>
          <a:p>
            <a:pPr lvl="0">
              <a:buFont typeface="Wingdings" pitchFamily="2" charset="2"/>
              <a:buChar char="q"/>
            </a:pPr>
            <a:endParaRPr lang="en-US" sz="800" dirty="0" smtClean="0"/>
          </a:p>
          <a:p>
            <a:pPr lvl="1">
              <a:buFont typeface="Wingdings" pitchFamily="2" charset="2"/>
              <a:buChar char="Ø"/>
            </a:pPr>
            <a:r>
              <a:rPr lang="en-US" dirty="0" smtClean="0"/>
              <a:t>Only looks for non-overlapping chunks in files</a:t>
            </a:r>
          </a:p>
          <a:p>
            <a:pPr lvl="1">
              <a:buFont typeface="Wingdings" pitchFamily="2" charset="2"/>
              <a:buChar char="Ø"/>
            </a:pPr>
            <a:endParaRPr lang="en-US" dirty="0" smtClean="0"/>
          </a:p>
          <a:p>
            <a:pPr lvl="1" algn="just">
              <a:buFont typeface="Wingdings" pitchFamily="2" charset="2"/>
              <a:buChar char="Ø"/>
            </a:pPr>
            <a:r>
              <a:rPr lang="en-US" b="1" dirty="0" smtClean="0"/>
              <a:t>Avoids sensitivity to shifting file offsets by Setting chunk boundaries based on file contents.</a:t>
            </a:r>
          </a:p>
          <a:p>
            <a:pPr lvl="1">
              <a:buFont typeface="Wingdings" pitchFamily="2" charset="2"/>
              <a:buChar char="Ø"/>
            </a:pPr>
            <a:endParaRPr lang="en-US" dirty="0" smtClean="0"/>
          </a:p>
          <a:p>
            <a:pPr lvl="0">
              <a:buFont typeface="Wingdings" pitchFamily="2" charset="2"/>
              <a:buChar char="q"/>
            </a:pPr>
            <a:r>
              <a:rPr lang="en-US" dirty="0" smtClean="0"/>
              <a:t>To divide a file into chunks, LBFS</a:t>
            </a:r>
          </a:p>
          <a:p>
            <a:pPr lvl="0">
              <a:buFont typeface="Wingdings" pitchFamily="2" charset="2"/>
              <a:buChar char="q"/>
            </a:pPr>
            <a:endParaRPr lang="en-US" sz="700" dirty="0" smtClean="0"/>
          </a:p>
          <a:p>
            <a:pPr lvl="1" algn="just">
              <a:buFont typeface="Wingdings" pitchFamily="2" charset="2"/>
              <a:buChar char="Ø"/>
            </a:pPr>
            <a:r>
              <a:rPr lang="en-US" dirty="0" smtClean="0"/>
              <a:t>Examines every (overlapping) 48-byte region of the file. </a:t>
            </a:r>
          </a:p>
          <a:p>
            <a:pPr lvl="1" algn="just">
              <a:buFont typeface="Wingdings" pitchFamily="2" charset="2"/>
              <a:buChar char="Ø"/>
            </a:pPr>
            <a:endParaRPr lang="en-US" dirty="0" smtClean="0"/>
          </a:p>
          <a:p>
            <a:pPr lvl="1" algn="just">
              <a:buFont typeface="Wingdings" pitchFamily="2" charset="2"/>
              <a:buChar char="Ø"/>
            </a:pPr>
            <a:r>
              <a:rPr lang="en-US" dirty="0" smtClean="0"/>
              <a:t>LBFS </a:t>
            </a:r>
            <a:r>
              <a:rPr lang="en-US" i="1" dirty="0" smtClean="0"/>
              <a:t>Uses Rabin’s fingerprints to select boundary regions </a:t>
            </a:r>
            <a:r>
              <a:rPr lang="en-US" dirty="0" smtClean="0"/>
              <a:t>called</a:t>
            </a:r>
            <a:r>
              <a:rPr lang="en-US" i="1" dirty="0" smtClean="0"/>
              <a:t> </a:t>
            </a:r>
            <a:r>
              <a:rPr lang="en-US" b="1" i="1" dirty="0" smtClean="0"/>
              <a:t>breakpoints.</a:t>
            </a:r>
          </a:p>
          <a:p>
            <a:pPr lvl="1" algn="just">
              <a:buFont typeface="Wingdings" pitchFamily="2" charset="2"/>
              <a:buChar char="Ø"/>
            </a:pPr>
            <a:endParaRPr lang="en-US" dirty="0" smtClean="0"/>
          </a:p>
          <a:p>
            <a:pPr lvl="1" algn="just">
              <a:buFont typeface="Wingdings" pitchFamily="2" charset="2"/>
              <a:buChar char="Ø"/>
            </a:pPr>
            <a:r>
              <a:rPr lang="en-US" b="1" dirty="0" smtClean="0"/>
              <a:t>Fingerprints</a:t>
            </a:r>
            <a:r>
              <a:rPr lang="en-US" dirty="0" smtClean="0"/>
              <a:t> are efficient to compute on a sliding window in a file.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8370</TotalTime>
  <Words>1930</Words>
  <Application>Microsoft Office PowerPoint</Application>
  <PresentationFormat>On-screen Show (4:3)</PresentationFormat>
  <Paragraphs>476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LBFS: Low Bandwidth Network File System &amp;  SHARK: Scaling File Servers via Cooperative Caching                                                                                                                 Presented by - RAKESH .K</vt:lpstr>
      <vt:lpstr>OVERVIEW</vt:lpstr>
      <vt:lpstr>MOTIVATION</vt:lpstr>
      <vt:lpstr>INTRODUCTION</vt:lpstr>
      <vt:lpstr>Slide 5</vt:lpstr>
      <vt:lpstr>RELATED WORK</vt:lpstr>
      <vt:lpstr>DESIGN</vt:lpstr>
      <vt:lpstr>PROBLEMS WITH FIXED SIZED BLOCKS</vt:lpstr>
      <vt:lpstr>LBFS  Solution for Block Size</vt:lpstr>
      <vt:lpstr>Rabin Finger Prints</vt:lpstr>
      <vt:lpstr>Chunk Boundaries After a Series of Edits?</vt:lpstr>
      <vt:lpstr>PATHOLOGICAL  CASES</vt:lpstr>
      <vt:lpstr>CHUNK DATABASE</vt:lpstr>
      <vt:lpstr>FILE CONSISTENCY</vt:lpstr>
      <vt:lpstr>FILE READS</vt:lpstr>
      <vt:lpstr>FILE WRITES</vt:lpstr>
      <vt:lpstr>Slide 17</vt:lpstr>
      <vt:lpstr>EVALUATION – REPEATED DATA IN FILES</vt:lpstr>
      <vt:lpstr>EVALUATION  (Cont) – BANDWIDTH UTILIZATION</vt:lpstr>
      <vt:lpstr>EVALUATION  (3) – APPLICATION PERFORMANCE</vt:lpstr>
      <vt:lpstr>OVERVIEW</vt:lpstr>
      <vt:lpstr>MOTIVATION </vt:lpstr>
      <vt:lpstr>INTRODUCTION</vt:lpstr>
      <vt:lpstr>CHALLENGES</vt:lpstr>
      <vt:lpstr>HOW  SHARK  WORKS?</vt:lpstr>
      <vt:lpstr>DESIGN – PROTOCOL (1/2)</vt:lpstr>
      <vt:lpstr>DESIGN  PROTOCOL (2/2)</vt:lpstr>
      <vt:lpstr>SECURE  DATA  SHARING</vt:lpstr>
      <vt:lpstr>FILE  CONSISTENCY </vt:lpstr>
      <vt:lpstr>COOPERATIVE CACHING</vt:lpstr>
      <vt:lpstr>DISTRIBUTED  INDEXING</vt:lpstr>
      <vt:lpstr>IMPLEMENTATION</vt:lpstr>
      <vt:lpstr>EVALUATION (1/2)</vt:lpstr>
      <vt:lpstr>EVALUATION  - Micro benchmarks</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“Managing Update Conflicts in Bayou, a Weakly Connected Replicated Storage System”  Douglas B. Terry, Marvin M. Theimer, Karin Petersen, Alan J. Demers, Mike J. Spreitzer and Carl H. Hauser. Appears in Proceedings of the 15th ACM Symposium on Operating Systems Principles (SOSP), December, 1995. </dc:title>
  <dc:creator/>
  <cp:lastModifiedBy> </cp:lastModifiedBy>
  <cp:revision>1083</cp:revision>
  <dcterms:created xsi:type="dcterms:W3CDTF">2006-08-16T00:00:00Z</dcterms:created>
  <dcterms:modified xsi:type="dcterms:W3CDTF">2009-04-16T13:02:05Z</dcterms:modified>
</cp:coreProperties>
</file>