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404" r:id="rId3"/>
    <p:sldId id="405" r:id="rId4"/>
    <p:sldId id="406" r:id="rId5"/>
    <p:sldId id="407" r:id="rId6"/>
    <p:sldId id="408" r:id="rId7"/>
    <p:sldId id="426" r:id="rId8"/>
    <p:sldId id="427" r:id="rId9"/>
    <p:sldId id="409" r:id="rId10"/>
    <p:sldId id="410" r:id="rId11"/>
    <p:sldId id="411" r:id="rId12"/>
    <p:sldId id="413" r:id="rId13"/>
    <p:sldId id="412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428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00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0964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09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20B3FEF-BF8A-0942-8DDB-B563CF0AC5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4" charset="0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802F07-3822-A242-AF08-3AB7CC42894F}" type="slidenum">
              <a:rPr lang="en-US"/>
              <a:pPr/>
              <a:t>1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24B03F-2D12-D24B-9460-14EEB81DE277}" type="slidenum">
              <a:rPr lang="en-US"/>
              <a:pPr/>
              <a:t>7</a:t>
            </a:fld>
            <a:endParaRPr lang="en-US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317C06-675B-0442-8C51-BECD76F91DBB}" type="slidenum">
              <a:rPr lang="en-US"/>
              <a:pPr/>
              <a:t>8</a:t>
            </a:fld>
            <a:endParaRPr lang="en-US"/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1A37941-328F-DA46-B2FC-705ABB71A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798A50F-85B9-9346-8F72-18F09DC4BA6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D9E9691-F2A0-D245-A491-96C5FAE7E4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1E107C48-5DC7-924A-B167-87C47E1DB1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fld id="{7A8FE283-FBF5-574E-8150-9753D02C18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0F51219-1AE3-2944-8480-ACB493E962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00A3746-3ED9-8840-A435-420550382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3F181B-04A2-3E41-9246-40EE25E11B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E93E40-8A73-D944-9EE3-7862A791C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4AEA565-E681-3E46-910B-4EBEE1A45E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6C38AEA-BB5F-9940-8A2D-CB00BB73B0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8BD9682-27ED-9640-8990-5181D47915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CCB3F38-576F-8740-89EB-E487EA0FA6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4E8624F-AC86-5F40-BA0C-04AF95648B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4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4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ＭＳ Ｐゴシック" pitchFamily="4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ea typeface="ＭＳ Ｐゴシック" pitchFamily="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838200"/>
            <a:ext cx="9144000" cy="2457450"/>
          </a:xfrm>
        </p:spPr>
        <p:txBody>
          <a:bodyPr/>
          <a:lstStyle/>
          <a:p>
            <a:r>
              <a:rPr lang="en-US" sz="4000" dirty="0" smtClean="0"/>
              <a:t>Design and Implementation of the Sun Network File System</a:t>
            </a:r>
            <a:endParaRPr lang="en-US" sz="4000" dirty="0">
              <a:solidFill>
                <a:srgbClr val="0000FF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124200"/>
            <a:ext cx="7924800" cy="3124200"/>
          </a:xfrm>
        </p:spPr>
        <p:txBody>
          <a:bodyPr/>
          <a:lstStyle/>
          <a:p>
            <a:r>
              <a:rPr lang="en-US" dirty="0" err="1" smtClean="0"/>
              <a:t>Russel</a:t>
            </a:r>
            <a:r>
              <a:rPr lang="en-US" dirty="0" smtClean="0"/>
              <a:t> Sandberg, David Goldberg, Steve </a:t>
            </a:r>
            <a:r>
              <a:rPr lang="en-US" dirty="0" err="1" smtClean="0"/>
              <a:t>Kleiman</a:t>
            </a:r>
            <a:r>
              <a:rPr lang="en-US" dirty="0" smtClean="0"/>
              <a:t>, Dan Walsh, and Bob </a:t>
            </a:r>
            <a:r>
              <a:rPr lang="en-US" dirty="0" smtClean="0"/>
              <a:t>Lyon</a:t>
            </a:r>
          </a:p>
          <a:p>
            <a:r>
              <a:rPr lang="en-US" sz="1800" i="1" dirty="0" smtClean="0"/>
              <a:t>Appears in USENIX Annual Technical Conference 1985</a:t>
            </a:r>
          </a:p>
          <a:p>
            <a:endParaRPr lang="en-US" dirty="0" smtClean="0"/>
          </a:p>
          <a:p>
            <a:r>
              <a:rPr lang="en-US" sz="2800" dirty="0" smtClean="0"/>
              <a:t>Presented by </a:t>
            </a:r>
            <a:r>
              <a:rPr lang="en-US" sz="2800" dirty="0"/>
              <a:t>Hakim Weatherspoon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Client/Server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4525963"/>
          </a:xfrm>
        </p:spPr>
        <p:txBody>
          <a:bodyPr/>
          <a:lstStyle/>
          <a:p>
            <a:r>
              <a:rPr lang="en-US" dirty="0" smtClean="0"/>
              <a:t>Server kernel has NFS threads, waiting for incoming </a:t>
            </a:r>
            <a:r>
              <a:rPr lang="en-US" dirty="0" err="1" smtClean="0"/>
              <a:t>RPCs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NFS thread acts a lot like user program making system call.</a:t>
            </a:r>
          </a:p>
          <a:p>
            <a:pPr lvl="1"/>
            <a:r>
              <a:rPr lang="en-US" dirty="0" smtClean="0"/>
              <a:t>Find *</a:t>
            </a:r>
            <a:r>
              <a:rPr lang="en-US" dirty="0" err="1" smtClean="0"/>
              <a:t>vnode</a:t>
            </a:r>
            <a:r>
              <a:rPr lang="en-US" dirty="0" smtClean="0"/>
              <a:t>* in server corresponding to client's </a:t>
            </a:r>
            <a:r>
              <a:rPr lang="en-US" dirty="0" err="1" smtClean="0"/>
              <a:t>vnode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Call that </a:t>
            </a:r>
            <a:r>
              <a:rPr lang="en-US" dirty="0" err="1" smtClean="0"/>
              <a:t>vnode's</a:t>
            </a:r>
            <a:r>
              <a:rPr lang="en-US" dirty="0" smtClean="0"/>
              <a:t> relevant method.</a:t>
            </a:r>
          </a:p>
          <a:p>
            <a:pPr lvl="1"/>
            <a:r>
              <a:rPr lang="en-US" dirty="0" smtClean="0"/>
              <a:t>Server </a:t>
            </a:r>
            <a:r>
              <a:rPr lang="en-US" dirty="0" err="1" smtClean="0"/>
              <a:t>vnodes</a:t>
            </a:r>
            <a:r>
              <a:rPr lang="en-US" dirty="0" smtClean="0"/>
              <a:t> are typically of type FFS.</a:t>
            </a:r>
          </a:p>
          <a:p>
            <a:pPr lvl="1"/>
            <a:r>
              <a:rPr lang="en-US" dirty="0" smtClean="0"/>
              <a:t>This saves a lot of code in the server.</a:t>
            </a:r>
          </a:p>
          <a:p>
            <a:pPr lvl="1"/>
            <a:r>
              <a:rPr lang="en-US" dirty="0" smtClean="0"/>
              <a:t>This means NFS will work with different local file systems.</a:t>
            </a:r>
          </a:p>
          <a:p>
            <a:pPr lvl="1"/>
            <a:r>
              <a:rPr lang="en-US" dirty="0" smtClean="0"/>
              <a:t>This means files are available on server in the ordinary way.</a:t>
            </a:r>
          </a:p>
          <a:p>
            <a:pPr lvl="1"/>
            <a:r>
              <a:rPr lang="en-US" dirty="0" smtClean="0"/>
              <a:t>NFS server thread blocks when needed.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How does NFS RPC designate file to read?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E.g. a read RPC</a:t>
            </a:r>
          </a:p>
          <a:p>
            <a:r>
              <a:rPr lang="en-US" dirty="0" smtClean="0"/>
              <a:t>Could </a:t>
            </a:r>
            <a:r>
              <a:rPr lang="en-US" dirty="0" smtClean="0"/>
              <a:t>use file name.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Client </a:t>
            </a:r>
            <a:r>
              <a:rPr lang="en-US" dirty="0" smtClean="0"/>
              <a:t>NFS </a:t>
            </a:r>
            <a:r>
              <a:rPr lang="en-US" dirty="0" err="1" smtClean="0"/>
              <a:t>vnode</a:t>
            </a:r>
            <a:r>
              <a:rPr lang="en-US" dirty="0" smtClean="0"/>
              <a:t> would contain name, send in </a:t>
            </a:r>
            <a:r>
              <a:rPr lang="en-US" dirty="0" err="1" smtClean="0"/>
              <a:t>rpc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Easy </a:t>
            </a:r>
            <a:r>
              <a:rPr lang="en-US" dirty="0" smtClean="0"/>
              <a:t>to implement in the server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doesn't this work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Doesn't </a:t>
            </a:r>
            <a:r>
              <a:rPr lang="en-US" dirty="0" smtClean="0"/>
              <a:t>preserve UNIX file semantics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Client </a:t>
            </a:r>
            <a:r>
              <a:rPr lang="en-US" dirty="0" smtClean="0"/>
              <a:t>1: chdir("dir1")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			</a:t>
            </a:r>
            <a:r>
              <a:rPr lang="en-US" dirty="0" err="1" smtClean="0"/>
              <a:t>fd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err="1" smtClean="0"/>
              <a:t>open("file</a:t>
            </a:r>
            <a:r>
              <a:rPr lang="en-US" dirty="0" smtClean="0"/>
              <a:t>")</a:t>
            </a:r>
            <a:r>
              <a:rPr lang="en-US" dirty="0" smtClean="0"/>
              <a:t>;</a:t>
            </a:r>
            <a:endParaRPr lang="en-US" dirty="0" smtClean="0"/>
          </a:p>
          <a:p>
            <a:pPr lvl="2"/>
            <a:r>
              <a:rPr lang="en-US" dirty="0" smtClean="0"/>
              <a:t>Client </a:t>
            </a:r>
            <a:r>
              <a:rPr lang="en-US" dirty="0" smtClean="0"/>
              <a:t>2: rename("dir1", "dir2")</a:t>
            </a:r>
            <a:r>
              <a:rPr lang="en-US" dirty="0" smtClean="0"/>
              <a:t>;</a:t>
            </a:r>
          </a:p>
          <a:p>
            <a:pPr lvl="2">
              <a:buNone/>
            </a:pPr>
            <a:r>
              <a:rPr lang="en-US" dirty="0" smtClean="0"/>
              <a:t>			rename</a:t>
            </a:r>
            <a:r>
              <a:rPr lang="en-US" dirty="0" smtClean="0"/>
              <a:t>("dir3", "dir1")</a:t>
            </a:r>
            <a:r>
              <a:rPr lang="en-US" dirty="0" smtClean="0"/>
              <a:t>;</a:t>
            </a:r>
            <a:endParaRPr lang="en-US" dirty="0" smtClean="0"/>
          </a:p>
          <a:p>
            <a:pPr lvl="2"/>
            <a:r>
              <a:rPr lang="en-US" dirty="0" smtClean="0"/>
              <a:t>Client </a:t>
            </a:r>
            <a:r>
              <a:rPr lang="en-US" dirty="0" smtClean="0"/>
              <a:t>1: </a:t>
            </a:r>
            <a:r>
              <a:rPr lang="en-US" dirty="0" err="1" smtClean="0"/>
              <a:t>read(fd</a:t>
            </a:r>
            <a:r>
              <a:rPr lang="en-US" dirty="0" smtClean="0"/>
              <a:t>, </a:t>
            </a:r>
            <a:r>
              <a:rPr lang="en-US" dirty="0" err="1" smtClean="0"/>
              <a:t>buf</a:t>
            </a:r>
            <a:r>
              <a:rPr lang="en-US" dirty="0" smtClean="0"/>
              <a:t>, </a:t>
            </a:r>
            <a:r>
              <a:rPr lang="en-US" dirty="0" err="1" smtClean="0"/>
              <a:t>n</a:t>
            </a:r>
            <a:r>
              <a:rPr lang="en-US" dirty="0" smtClean="0"/>
              <a:t>)</a:t>
            </a:r>
            <a:r>
              <a:rPr lang="en-US" dirty="0" smtClean="0"/>
              <a:t>;</a:t>
            </a:r>
            <a:endParaRPr lang="en-US" dirty="0" smtClean="0"/>
          </a:p>
          <a:p>
            <a:pPr lvl="1"/>
            <a:r>
              <a:rPr lang="en-US" dirty="0" smtClean="0"/>
              <a:t>Does </a:t>
            </a:r>
            <a:r>
              <a:rPr lang="en-US" dirty="0" smtClean="0"/>
              <a:t>client read current dir1/file, or dir2/file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UNIX </a:t>
            </a:r>
            <a:r>
              <a:rPr lang="en-US" dirty="0" smtClean="0"/>
              <a:t>says dir2/file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NFS File Handle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else goes in file handle, besides </a:t>
            </a:r>
            <a:r>
              <a:rPr lang="en-US" dirty="0" err="1" smtClean="0"/>
              <a:t>i</a:t>
            </a:r>
            <a:r>
              <a:rPr lang="en-US" dirty="0" smtClean="0"/>
              <a:t>-number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system ID - because server may server multiple file </a:t>
            </a:r>
            <a:r>
              <a:rPr lang="en-US" dirty="0" smtClean="0"/>
              <a:t>systems</a:t>
            </a:r>
            <a:endParaRPr lang="en-US" dirty="0" smtClean="0"/>
          </a:p>
          <a:p>
            <a:pPr lvl="1"/>
            <a:r>
              <a:rPr lang="en-US" dirty="0" smtClean="0"/>
              <a:t>Generation </a:t>
            </a:r>
            <a:r>
              <a:rPr lang="en-US" dirty="0" smtClean="0"/>
              <a:t>number - what is this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dirty="0" smtClean="0"/>
              <a:t>Suppose </a:t>
            </a:r>
            <a:r>
              <a:rPr lang="en-US" dirty="0" smtClean="0"/>
              <a:t>an </a:t>
            </a:r>
            <a:r>
              <a:rPr lang="en-US" dirty="0" err="1" smtClean="0"/>
              <a:t>inode</a:t>
            </a:r>
            <a:r>
              <a:rPr lang="en-US" dirty="0" smtClean="0"/>
              <a:t> gets deleted &amp; recycled while file/dir still </a:t>
            </a:r>
            <a:r>
              <a:rPr lang="en-US" dirty="0" smtClean="0"/>
              <a:t>open</a:t>
            </a:r>
            <a:endParaRPr lang="en-US" dirty="0" smtClean="0"/>
          </a:p>
          <a:p>
            <a:pPr lvl="2"/>
            <a:r>
              <a:rPr lang="en-US" dirty="0" smtClean="0"/>
              <a:t>Don't </a:t>
            </a:r>
            <a:r>
              <a:rPr lang="en-US" dirty="0" smtClean="0"/>
              <a:t>want old file descriptor referring to new file--very </a:t>
            </a:r>
            <a:r>
              <a:rPr lang="en-US" dirty="0" smtClean="0"/>
              <a:t>dangerous</a:t>
            </a:r>
            <a:endParaRPr lang="en-US" dirty="0" smtClean="0"/>
          </a:p>
          <a:p>
            <a:pPr lvl="2"/>
            <a:r>
              <a:rPr lang="en-US" dirty="0" smtClean="0"/>
              <a:t>Solution</a:t>
            </a:r>
            <a:r>
              <a:rPr lang="en-US" dirty="0" smtClean="0"/>
              <a:t>:  Store generation number in </a:t>
            </a:r>
            <a:r>
              <a:rPr lang="en-US" dirty="0" err="1" smtClean="0"/>
              <a:t>inode</a:t>
            </a:r>
            <a:r>
              <a:rPr lang="en-US" dirty="0" smtClean="0"/>
              <a:t> on disk, </a:t>
            </a:r>
            <a:r>
              <a:rPr lang="en-US" dirty="0" smtClean="0"/>
              <a:t>change </a:t>
            </a:r>
            <a:r>
              <a:rPr lang="en-US" dirty="0" smtClean="0"/>
              <a:t>when </a:t>
            </a:r>
            <a:r>
              <a:rPr lang="en-US" dirty="0" smtClean="0"/>
              <a:t>recycled</a:t>
            </a:r>
            <a:endParaRPr lang="en-US" dirty="0" smtClean="0"/>
          </a:p>
          <a:p>
            <a:pPr lvl="2"/>
            <a:r>
              <a:rPr lang="en-US" dirty="0" smtClean="0"/>
              <a:t>What </a:t>
            </a:r>
            <a:r>
              <a:rPr lang="en-US" dirty="0" smtClean="0"/>
              <a:t>happens to read/write of old handle when generation number changes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dirty="0" smtClean="0"/>
              <a:t>NFS </a:t>
            </a:r>
            <a:r>
              <a:rPr lang="en-US" dirty="0" smtClean="0"/>
              <a:t>stale file handle </a:t>
            </a:r>
            <a:r>
              <a:rPr lang="en-US" dirty="0" smtClean="0"/>
              <a:t>error</a:t>
            </a:r>
            <a:endParaRPr lang="en-US" dirty="0" smtClean="0"/>
          </a:p>
          <a:p>
            <a:pPr lvl="2"/>
            <a:r>
              <a:rPr lang="en-US" dirty="0" smtClean="0"/>
              <a:t>Sometimes</a:t>
            </a:r>
            <a:r>
              <a:rPr lang="en-US" dirty="0" smtClean="0"/>
              <a:t>: </a:t>
            </a:r>
            <a:r>
              <a:rPr lang="en-US" dirty="0" err="1" smtClean="0"/>
              <a:t>Inode</a:t>
            </a:r>
            <a:r>
              <a:rPr lang="en-US" dirty="0" smtClean="0"/>
              <a:t> of export </a:t>
            </a:r>
            <a:r>
              <a:rPr lang="en-US" dirty="0" smtClean="0"/>
              <a:t>point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server can disallow lookup ("..") past export point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not secure)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NFS File Handle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r>
              <a:rPr lang="en-US" dirty="0" smtClean="0"/>
              <a:t> File systems already need a way to name </a:t>
            </a:r>
            <a:r>
              <a:rPr lang="en-US" dirty="0" smtClean="0"/>
              <a:t>files</a:t>
            </a:r>
            <a:r>
              <a:rPr lang="en-US" dirty="0" smtClean="0"/>
              <a:t>/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/>
            <a:r>
              <a:rPr lang="en-US" dirty="0" smtClean="0"/>
              <a:t>E</a:t>
            </a:r>
            <a:r>
              <a:rPr lang="en-US" dirty="0" smtClean="0"/>
              <a:t>.g., How do directory entries refer to files</a:t>
            </a:r>
            <a:r>
              <a:rPr lang="en-US" dirty="0" smtClean="0"/>
              <a:t>?</a:t>
            </a:r>
            <a:endParaRPr lang="en-US" dirty="0" smtClean="0"/>
          </a:p>
          <a:p>
            <a:pPr lvl="2"/>
            <a:r>
              <a:rPr lang="en-US" dirty="0" smtClean="0"/>
              <a:t>Map </a:t>
            </a:r>
            <a:r>
              <a:rPr lang="en-US" dirty="0" smtClean="0"/>
              <a:t>name -&gt; </a:t>
            </a:r>
            <a:r>
              <a:rPr lang="en-US" dirty="0" err="1" smtClean="0"/>
              <a:t>i</a:t>
            </a:r>
            <a:r>
              <a:rPr lang="en-US" dirty="0" smtClean="0"/>
              <a:t>-node number ("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en-US" dirty="0" smtClean="0"/>
              <a:t>number”)</a:t>
            </a:r>
            <a:endParaRPr lang="en-US" dirty="0" smtClean="0"/>
          </a:p>
          <a:p>
            <a:r>
              <a:rPr lang="en-US" dirty="0" smtClean="0"/>
              <a:t>Don't </a:t>
            </a:r>
            <a:r>
              <a:rPr lang="en-US" dirty="0" smtClean="0"/>
              <a:t>want to expose </a:t>
            </a:r>
            <a:r>
              <a:rPr lang="en-US" dirty="0" err="1" smtClean="0"/>
              <a:t>i</a:t>
            </a:r>
            <a:r>
              <a:rPr lang="en-US" dirty="0" smtClean="0"/>
              <a:t>-node</a:t>
            </a:r>
            <a:r>
              <a:rPr lang="en-US" dirty="0" smtClean="0"/>
              <a:t> number details </a:t>
            </a:r>
            <a:r>
              <a:rPr lang="en-US" dirty="0" smtClean="0"/>
              <a:t>to </a:t>
            </a:r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.e. client should never have to make up a file reference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file handles are opaque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Client </a:t>
            </a:r>
            <a:r>
              <a:rPr lang="en-US" dirty="0" smtClean="0"/>
              <a:t>sees them as 32-byte blob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Client </a:t>
            </a:r>
            <a:r>
              <a:rPr lang="en-US" dirty="0" smtClean="0"/>
              <a:t>gets all file handles from the server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 smtClean="0"/>
              <a:t>client NFS </a:t>
            </a:r>
            <a:r>
              <a:rPr lang="en-US" dirty="0" err="1" smtClean="0"/>
              <a:t>vnode</a:t>
            </a:r>
            <a:r>
              <a:rPr lang="en-US" dirty="0" smtClean="0"/>
              <a:t> contains the file's handle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Client </a:t>
            </a:r>
            <a:r>
              <a:rPr lang="en-US" dirty="0" smtClean="0"/>
              <a:t>sends back same handle to server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</a:t>
            </a:r>
            <a:r>
              <a:rPr lang="en-US" dirty="0" err="1" smtClean="0"/>
              <a:t>RPCs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r>
              <a:rPr lang="en-US" dirty="0" smtClean="0"/>
              <a:t>ookup</a:t>
            </a:r>
          </a:p>
          <a:p>
            <a:r>
              <a:rPr lang="en-US" dirty="0" smtClean="0"/>
              <a:t>read</a:t>
            </a:r>
          </a:p>
          <a:p>
            <a:r>
              <a:rPr lang="en-US" dirty="0" smtClean="0"/>
              <a:t>write</a:t>
            </a:r>
          </a:p>
          <a:p>
            <a:r>
              <a:rPr lang="en-US" dirty="0" err="1" smtClean="0"/>
              <a:t>getattr</a:t>
            </a:r>
            <a:endParaRPr lang="en-US" dirty="0" smtClean="0"/>
          </a:p>
          <a:p>
            <a:r>
              <a:rPr lang="en-US" dirty="0" smtClean="0"/>
              <a:t>create</a:t>
            </a:r>
          </a:p>
          <a:p>
            <a:r>
              <a:rPr lang="en-US" dirty="0" smtClean="0"/>
              <a:t>remove</a:t>
            </a:r>
            <a:r>
              <a:rPr lang="en-US" dirty="0" smtClean="0"/>
              <a:t>, </a:t>
            </a:r>
            <a:r>
              <a:rPr lang="en-US" dirty="0" err="1" smtClean="0"/>
              <a:t>setattr</a:t>
            </a:r>
            <a:r>
              <a:rPr lang="en-US" dirty="0" smtClean="0"/>
              <a:t>, rename, </a:t>
            </a:r>
            <a:r>
              <a:rPr lang="en-US" dirty="0" err="1" smtClean="0"/>
              <a:t>readlink</a:t>
            </a:r>
            <a:r>
              <a:rPr lang="en-US" dirty="0" smtClean="0"/>
              <a:t>, link, </a:t>
            </a:r>
            <a:r>
              <a:rPr lang="en-US" dirty="0" err="1" smtClean="0"/>
              <a:t>symlink</a:t>
            </a:r>
            <a:r>
              <a:rPr lang="en-US" dirty="0" smtClean="0"/>
              <a:t>, </a:t>
            </a:r>
            <a:r>
              <a:rPr lang="en-US" dirty="0" err="1" smtClean="0"/>
              <a:t>mkdir</a:t>
            </a:r>
            <a:r>
              <a:rPr lang="en-US" dirty="0" smtClean="0"/>
              <a:t>, </a:t>
            </a:r>
            <a:r>
              <a:rPr lang="en-US" dirty="0" err="1" smtClean="0"/>
              <a:t>rmdir</a:t>
            </a:r>
            <a:r>
              <a:rPr lang="en-US" dirty="0" smtClean="0"/>
              <a:t>, </a:t>
            </a:r>
            <a:r>
              <a:rPr lang="en-US" dirty="0" err="1" smtClean="0"/>
              <a:t>readdir</a:t>
            </a:r>
            <a:endParaRPr lang="en-US" dirty="0" smtClean="0"/>
          </a:p>
          <a:p>
            <a:r>
              <a:rPr lang="en-US" b="1" i="1" dirty="0" smtClean="0"/>
              <a:t>(</a:t>
            </a:r>
            <a:r>
              <a:rPr lang="en-US" b="1" i="1" dirty="0" smtClean="0"/>
              <a:t>no open, close, </a:t>
            </a:r>
            <a:r>
              <a:rPr lang="en-US" b="1" i="1" dirty="0" err="1" smtClean="0"/>
              <a:t>chdir</a:t>
            </a:r>
            <a:r>
              <a:rPr lang="en-US" b="1" i="1" dirty="0" smtClean="0"/>
              <a:t>)</a:t>
            </a:r>
            <a:r>
              <a:rPr lang="en-US" b="1" dirty="0" smtClean="0"/>
              <a:t> </a:t>
            </a:r>
            <a:r>
              <a:rPr lang="en-US" dirty="0" smtClean="0"/>
              <a:t>– why not?</a:t>
            </a:r>
          </a:p>
          <a:p>
            <a:pPr lvl="1"/>
            <a:r>
              <a:rPr lang="en-US" dirty="0" smtClean="0"/>
              <a:t>Requires state to be maintained at server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r>
              <a:rPr lang="en-US" sz="2000" dirty="0" err="1" smtClean="0">
                <a:latin typeface="Courier New"/>
                <a:cs typeface="Courier New"/>
              </a:rPr>
              <a:t>fd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= open("./notes", O_RDONLY);</a:t>
            </a: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000" dirty="0" err="1" smtClean="0">
                <a:latin typeface="Courier New"/>
                <a:cs typeface="Courier New"/>
              </a:rPr>
              <a:t>read</a:t>
            </a:r>
            <a:r>
              <a:rPr lang="en-US" sz="2000" dirty="0" err="1" smtClean="0">
                <a:latin typeface="Courier New"/>
                <a:cs typeface="Courier New"/>
              </a:rPr>
              <a:t>(fd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buf</a:t>
            </a:r>
            <a:r>
              <a:rPr lang="en-US" sz="2000" dirty="0" smtClean="0">
                <a:latin typeface="Courier New"/>
                <a:cs typeface="Courier New"/>
              </a:rPr>
              <a:t>, </a:t>
            </a:r>
            <a:r>
              <a:rPr lang="en-US" sz="2000" dirty="0" err="1" smtClean="0">
                <a:latin typeface="Courier New"/>
                <a:cs typeface="Courier New"/>
              </a:rPr>
              <a:t>n</a:t>
            </a:r>
            <a:r>
              <a:rPr lang="en-US" sz="2000" dirty="0" smtClean="0">
                <a:latin typeface="Courier New"/>
                <a:cs typeface="Courier New"/>
              </a:rPr>
              <a:t>);</a:t>
            </a:r>
            <a:endParaRPr lang="en-US" sz="2000" dirty="0" smtClean="0">
              <a:latin typeface="Courier New"/>
              <a:cs typeface="Courier New"/>
            </a:endParaRPr>
          </a:p>
          <a:p>
            <a:r>
              <a:rPr lang="en-US" sz="2000" dirty="0" smtClean="0"/>
              <a:t>Client </a:t>
            </a:r>
            <a:r>
              <a:rPr lang="en-US" sz="2000" dirty="0" smtClean="0"/>
              <a:t>process has a reference to current directory's </a:t>
            </a:r>
            <a:r>
              <a:rPr lang="en-US" sz="2000" dirty="0" err="1" smtClean="0"/>
              <a:t>vnode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Sends </a:t>
            </a:r>
            <a:r>
              <a:rPr lang="en-US" sz="2000" dirty="0" err="1" smtClean="0">
                <a:latin typeface="Courier New"/>
                <a:cs typeface="Courier New"/>
              </a:rPr>
              <a:t>LOOKUP(dir-vnode</a:t>
            </a:r>
            <a:r>
              <a:rPr lang="en-US" sz="2000" dirty="0" smtClean="0">
                <a:latin typeface="Courier New"/>
                <a:cs typeface="Courier New"/>
              </a:rPr>
              <a:t>, "notes") </a:t>
            </a:r>
            <a:r>
              <a:rPr lang="en-US" sz="2000" dirty="0" smtClean="0"/>
              <a:t>to server.</a:t>
            </a:r>
            <a:endParaRPr lang="en-US" sz="2000" dirty="0" smtClean="0"/>
          </a:p>
          <a:p>
            <a:r>
              <a:rPr lang="en-US" sz="2000" dirty="0" smtClean="0"/>
              <a:t>Server </a:t>
            </a:r>
            <a:r>
              <a:rPr lang="en-US" sz="2000" dirty="0" smtClean="0"/>
              <a:t>extracts </a:t>
            </a:r>
            <a:r>
              <a:rPr lang="en-US" sz="2000" dirty="0" err="1" smtClean="0"/>
              <a:t>i</a:t>
            </a:r>
            <a:r>
              <a:rPr lang="en-US" sz="2000" dirty="0" smtClean="0"/>
              <a:t>-number from file handle.</a:t>
            </a:r>
            <a:endParaRPr lang="en-US" sz="2000" dirty="0" smtClean="0"/>
          </a:p>
          <a:p>
            <a:r>
              <a:rPr lang="en-US" sz="2000" dirty="0" smtClean="0"/>
              <a:t>Asks </a:t>
            </a:r>
            <a:r>
              <a:rPr lang="en-US" sz="2000" dirty="0" smtClean="0"/>
              <a:t>local file system to turn that into a local </a:t>
            </a:r>
            <a:r>
              <a:rPr lang="en-US" sz="2000" dirty="0" err="1" smtClean="0"/>
              <a:t>vnode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Every </a:t>
            </a:r>
            <a:r>
              <a:rPr lang="en-US" sz="2000" dirty="0" smtClean="0"/>
              <a:t>local file system must support file handles...</a:t>
            </a:r>
            <a:endParaRPr lang="en-US" sz="2000" dirty="0" smtClean="0"/>
          </a:p>
          <a:p>
            <a:r>
              <a:rPr lang="en-US" sz="2000" dirty="0" smtClean="0"/>
              <a:t>Calls </a:t>
            </a:r>
            <a:r>
              <a:rPr lang="en-US" sz="2000" dirty="0" smtClean="0"/>
              <a:t>the local </a:t>
            </a:r>
            <a:r>
              <a:rPr lang="en-US" sz="2000" dirty="0" err="1" smtClean="0"/>
              <a:t>vnode's</a:t>
            </a:r>
            <a:r>
              <a:rPr lang="en-US" sz="2000" dirty="0" smtClean="0"/>
              <a:t> lookup method.</a:t>
            </a:r>
            <a:endParaRPr lang="en-US" sz="2000" dirty="0" smtClean="0"/>
          </a:p>
          <a:p>
            <a:r>
              <a:rPr lang="en-US" sz="2000" dirty="0" smtClean="0"/>
              <a:t>dir</a:t>
            </a:r>
            <a:r>
              <a:rPr lang="en-US" sz="2000" dirty="0" smtClean="0"/>
              <a:t>-&gt;</a:t>
            </a:r>
            <a:r>
              <a:rPr lang="en-US" sz="2000" dirty="0" err="1" smtClean="0"/>
              <a:t>lookup("notes</a:t>
            </a:r>
            <a:r>
              <a:rPr lang="en-US" sz="2000" dirty="0" smtClean="0"/>
              <a:t>") returns "notes" </a:t>
            </a:r>
            <a:r>
              <a:rPr lang="en-US" sz="2000" dirty="0" err="1" smtClean="0"/>
              <a:t>vnode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NFS </a:t>
            </a:r>
            <a:r>
              <a:rPr lang="en-US" sz="2000" dirty="0" smtClean="0"/>
              <a:t>server code </a:t>
            </a:r>
            <a:r>
              <a:rPr lang="en-US" sz="2000" dirty="0" smtClean="0"/>
              <a:t>extracts </a:t>
            </a:r>
            <a:r>
              <a:rPr lang="en-US" sz="2000" dirty="0" err="1" smtClean="0"/>
              <a:t>i</a:t>
            </a:r>
            <a:r>
              <a:rPr lang="en-US" sz="2000" dirty="0" smtClean="0"/>
              <a:t>-number from </a:t>
            </a:r>
            <a:r>
              <a:rPr lang="en-US" sz="2000" dirty="0" err="1" smtClean="0"/>
              <a:t>vnode</a:t>
            </a:r>
            <a:r>
              <a:rPr lang="en-US" sz="2000" dirty="0" smtClean="0"/>
              <a:t>, creates new file handle.</a:t>
            </a:r>
            <a:endParaRPr lang="en-US" sz="2000" dirty="0" smtClean="0"/>
          </a:p>
          <a:p>
            <a:r>
              <a:rPr lang="en-US" sz="2000" dirty="0" smtClean="0"/>
              <a:t>Server </a:t>
            </a:r>
            <a:r>
              <a:rPr lang="en-US" sz="2000" dirty="0" smtClean="0"/>
              <a:t>returns new file handle to client.</a:t>
            </a:r>
            <a:endParaRPr lang="en-US" sz="2000" dirty="0" smtClean="0"/>
          </a:p>
          <a:p>
            <a:r>
              <a:rPr lang="en-US" sz="2000" dirty="0" smtClean="0"/>
              <a:t>Client </a:t>
            </a:r>
            <a:r>
              <a:rPr lang="en-US" sz="2000" dirty="0" smtClean="0"/>
              <a:t>creates new </a:t>
            </a:r>
            <a:r>
              <a:rPr lang="en-US" sz="2000" dirty="0" err="1" smtClean="0"/>
              <a:t>vnode</a:t>
            </a:r>
            <a:r>
              <a:rPr lang="en-US" sz="2000" dirty="0" smtClean="0"/>
              <a:t>, sets its file handle.</a:t>
            </a:r>
            <a:endParaRPr lang="en-US" sz="2000" dirty="0" smtClean="0"/>
          </a:p>
          <a:p>
            <a:r>
              <a:rPr lang="en-US" sz="2000" dirty="0" smtClean="0"/>
              <a:t>Client </a:t>
            </a:r>
            <a:r>
              <a:rPr lang="en-US" sz="2000" dirty="0" smtClean="0"/>
              <a:t>creates new file descriptor pointing to new </a:t>
            </a:r>
            <a:r>
              <a:rPr lang="en-US" sz="2000" dirty="0" err="1" smtClean="0"/>
              <a:t>vnode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smtClean="0"/>
              <a:t>Client </a:t>
            </a:r>
            <a:r>
              <a:rPr lang="en-US" sz="2000" dirty="0" smtClean="0"/>
              <a:t>app issues </a:t>
            </a:r>
            <a:r>
              <a:rPr lang="en-US" sz="2000" dirty="0" err="1" smtClean="0"/>
              <a:t>read(fd</a:t>
            </a:r>
            <a:r>
              <a:rPr lang="en-US" sz="2000" dirty="0" smtClean="0"/>
              <a:t>, ...).</a:t>
            </a:r>
            <a:endParaRPr lang="en-US" sz="2000" dirty="0" smtClean="0"/>
          </a:p>
          <a:p>
            <a:r>
              <a:rPr lang="en-US" sz="2000" dirty="0" smtClean="0"/>
              <a:t>Results </a:t>
            </a:r>
            <a:r>
              <a:rPr lang="en-US" sz="2000" dirty="0" smtClean="0"/>
              <a:t>in </a:t>
            </a:r>
            <a:r>
              <a:rPr lang="en-US" sz="2000" dirty="0" err="1" smtClean="0"/>
              <a:t>READ(file</a:t>
            </a:r>
            <a:r>
              <a:rPr lang="en-US" sz="2000" dirty="0" smtClean="0"/>
              <a:t>-handle, ...) being sent to server.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first File Handle come from?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very </a:t>
            </a:r>
            <a:r>
              <a:rPr lang="en-US" dirty="0" smtClean="0"/>
              <a:t>NFS</a:t>
            </a:r>
            <a:r>
              <a:rPr lang="en-US" dirty="0" smtClean="0"/>
              <a:t> RPC </a:t>
            </a:r>
            <a:r>
              <a:rPr lang="en-US" dirty="0" smtClean="0"/>
              <a:t>has to be</a:t>
            </a:r>
            <a:r>
              <a:rPr lang="en-US" dirty="0" smtClean="0"/>
              <a:t> contain </a:t>
            </a:r>
            <a:r>
              <a:rPr lang="en-US" dirty="0" smtClean="0"/>
              <a:t>a</a:t>
            </a:r>
            <a:r>
              <a:rPr lang="en-US" dirty="0" smtClean="0"/>
              <a:t> file handle</a:t>
            </a:r>
          </a:p>
          <a:p>
            <a:pPr lvl="1"/>
            <a:r>
              <a:rPr lang="en-US" dirty="0" smtClean="0"/>
              <a:t>A valid file handle</a:t>
            </a:r>
          </a:p>
          <a:p>
            <a:r>
              <a:rPr lang="en-US" dirty="0" smtClean="0"/>
              <a:t>Server's </a:t>
            </a:r>
            <a:r>
              <a:rPr lang="en-US" dirty="0" smtClean="0"/>
              <a:t>mount daemon maps file system name to root file handle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Client </a:t>
            </a:r>
            <a:r>
              <a:rPr lang="en-US" dirty="0" smtClean="0"/>
              <a:t>kernel marks mount point on local file system as special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Remembers </a:t>
            </a:r>
            <a:r>
              <a:rPr lang="en-US" dirty="0" err="1" smtClean="0"/>
              <a:t>vnode</a:t>
            </a:r>
            <a:r>
              <a:rPr lang="en-US" dirty="0" smtClean="0"/>
              <a:t> (and thus file handle) of remote file system.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server crashes and reboots.</a:t>
            </a:r>
            <a:endParaRPr lang="en-US" dirty="0" smtClean="0"/>
          </a:p>
          <a:p>
            <a:r>
              <a:rPr lang="en-US" dirty="0" smtClean="0"/>
              <a:t>Clients </a:t>
            </a:r>
            <a:r>
              <a:rPr lang="en-US" dirty="0" smtClean="0"/>
              <a:t>might not even know.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smtClean="0"/>
              <a:t>handles held by clients must still work!</a:t>
            </a:r>
            <a:endParaRPr lang="en-US" dirty="0" smtClean="0"/>
          </a:p>
          <a:p>
            <a:r>
              <a:rPr lang="en-US" dirty="0" smtClean="0"/>
              <a:t>That's </a:t>
            </a:r>
            <a:r>
              <a:rPr lang="en-US" dirty="0" smtClean="0"/>
              <a:t>why file handle holds </a:t>
            </a:r>
            <a:r>
              <a:rPr lang="en-US" dirty="0" err="1" smtClean="0"/>
              <a:t>i</a:t>
            </a:r>
            <a:r>
              <a:rPr lang="en-US" dirty="0" smtClean="0"/>
              <a:t>-number, which is basically a disk address.</a:t>
            </a:r>
            <a:endParaRPr lang="en-US" dirty="0" smtClean="0"/>
          </a:p>
          <a:p>
            <a:pPr lvl="1"/>
            <a:r>
              <a:rPr lang="en-US" dirty="0" smtClean="0"/>
              <a:t>Rather </a:t>
            </a:r>
            <a:r>
              <a:rPr lang="en-US" dirty="0" smtClean="0"/>
              <a:t>than, say, server NFS code creating an arbitrary map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That is, server is stateless!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if open file gets deleted by different client?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r>
              <a:rPr lang="en-US" dirty="0" smtClean="0"/>
              <a:t>UNIX </a:t>
            </a:r>
            <a:r>
              <a:rPr lang="en-US" dirty="0" smtClean="0"/>
              <a:t>semantics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still exists until I stop using it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Would </a:t>
            </a:r>
            <a:r>
              <a:rPr lang="en-US" dirty="0" smtClean="0"/>
              <a:t>require server to keep reference count per file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Would </a:t>
            </a:r>
            <a:r>
              <a:rPr lang="en-US" dirty="0" smtClean="0"/>
              <a:t>require open() and close() </a:t>
            </a:r>
            <a:r>
              <a:rPr lang="en-US" dirty="0" err="1" smtClean="0"/>
              <a:t>RPCs</a:t>
            </a:r>
            <a:r>
              <a:rPr lang="en-US" dirty="0" smtClean="0"/>
              <a:t> to help </a:t>
            </a:r>
            <a:r>
              <a:rPr lang="en-US" dirty="0" err="1" smtClean="0"/>
              <a:t>mantain</a:t>
            </a:r>
            <a:r>
              <a:rPr lang="en-US" dirty="0" smtClean="0"/>
              <a:t> that count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Which </a:t>
            </a:r>
            <a:r>
              <a:rPr lang="en-US" dirty="0" smtClean="0"/>
              <a:t>would have to persist across server reboots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 smtClean="0"/>
              <a:t>NFS just does the wrong thing</a:t>
            </a:r>
            <a:r>
              <a:rPr lang="en-US" dirty="0" smtClean="0"/>
              <a:t>!</a:t>
            </a:r>
            <a:endParaRPr lang="en-US" dirty="0" smtClean="0"/>
          </a:p>
          <a:p>
            <a:r>
              <a:rPr lang="en-US" dirty="0" err="1" smtClean="0"/>
              <a:t>RPCs</a:t>
            </a:r>
            <a:r>
              <a:rPr lang="en-US" dirty="0" smtClean="0"/>
              <a:t> </a:t>
            </a:r>
            <a:r>
              <a:rPr lang="en-US" dirty="0" smtClean="0"/>
              <a:t>will fail if some other client deletes a file I have open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part of the reason why there is no open() or close() RPC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Does *every* program system call go over the wire to the server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No</a:t>
            </a:r>
            <a:r>
              <a:rPr lang="en-US" dirty="0" smtClean="0"/>
              <a:t>: client cache for better performance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Per</a:t>
            </a:r>
            <a:r>
              <a:rPr lang="en-US" dirty="0" smtClean="0"/>
              <a:t>-</a:t>
            </a:r>
            <a:r>
              <a:rPr lang="en-US" dirty="0" err="1" smtClean="0"/>
              <a:t>vnode</a:t>
            </a:r>
            <a:r>
              <a:rPr lang="en-US" dirty="0" smtClean="0"/>
              <a:t> block cache, name-&gt;file handle cache, attribute cache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Can </a:t>
            </a:r>
            <a:r>
              <a:rPr lang="en-US" dirty="0" smtClean="0"/>
              <a:t>satisfy </a:t>
            </a:r>
            <a:r>
              <a:rPr lang="en-US" dirty="0" err="1" smtClean="0"/>
              <a:t>read()s</a:t>
            </a:r>
            <a:r>
              <a:rPr lang="en-US" dirty="0" smtClean="0"/>
              <a:t>, for example, from block cache.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Designed in early/mid 80s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Before</a:t>
            </a:r>
            <a:r>
              <a:rPr lang="en-US" dirty="0" smtClean="0"/>
              <a:t>: each computer had its own private file disk + file system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Fine </a:t>
            </a:r>
            <a:r>
              <a:rPr lang="en-US" dirty="0" smtClean="0"/>
              <a:t>for expensive central time-sharing</a:t>
            </a:r>
            <a:r>
              <a:rPr lang="en-US" dirty="0" smtClean="0"/>
              <a:t>.</a:t>
            </a:r>
            <a:endParaRPr lang="en-US" dirty="0" smtClean="0"/>
          </a:p>
          <a:p>
            <a:pPr lvl="2"/>
            <a:r>
              <a:rPr lang="en-US" dirty="0" smtClean="0"/>
              <a:t>Awkward </a:t>
            </a:r>
            <a:r>
              <a:rPr lang="en-US" dirty="0" smtClean="0"/>
              <a:t>for individual workstation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New </a:t>
            </a:r>
            <a:r>
              <a:rPr lang="en-US" dirty="0" smtClean="0"/>
              <a:t>model: One server, LAN full of client workstations. Not WAN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Allow </a:t>
            </a:r>
            <a:r>
              <a:rPr lang="en-US" dirty="0" smtClean="0"/>
              <a:t>users to share files easily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Allow </a:t>
            </a:r>
            <a:r>
              <a:rPr lang="en-US" dirty="0" smtClean="0"/>
              <a:t>a user to sit at any workstation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Diskless </a:t>
            </a:r>
            <a:r>
              <a:rPr lang="en-US" dirty="0" smtClean="0"/>
              <a:t>workstations could save money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consistency?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 enough to make the data cache write-through?</a:t>
            </a:r>
            <a:endParaRPr lang="en-US" dirty="0" smtClean="0"/>
          </a:p>
          <a:p>
            <a:r>
              <a:rPr lang="en-US" dirty="0" smtClean="0"/>
              <a:t>No</a:t>
            </a:r>
            <a:r>
              <a:rPr lang="en-US" dirty="0" smtClean="0"/>
              <a:t>: I read a file, another client writes it, I read it again.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do I realize my cache is stale?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semantics of read and write system calls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/>
              <a:t>possibility: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read</a:t>
            </a:r>
            <a:r>
              <a:rPr lang="en-US" dirty="0" smtClean="0"/>
              <a:t>() sees data from most recent write()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what local UNIX file systems implement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to implement these strong semantics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Turn </a:t>
            </a:r>
            <a:r>
              <a:rPr lang="en-US" dirty="0" smtClean="0"/>
              <a:t>off client caching altogether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 smtClean="0"/>
              <a:t>have clients check </a:t>
            </a:r>
            <a:r>
              <a:rPr lang="en-US" dirty="0" err="1" smtClean="0"/>
              <a:t>w</a:t>
            </a:r>
            <a:r>
              <a:rPr lang="en-US" dirty="0" smtClean="0"/>
              <a:t>/ server before every read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Or </a:t>
            </a:r>
            <a:r>
              <a:rPr lang="en-US" dirty="0" smtClean="0"/>
              <a:t>have server notify clients when other clients write.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chooses poor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525963"/>
          </a:xfrm>
        </p:spPr>
        <p:txBody>
          <a:bodyPr/>
          <a:lstStyle/>
          <a:p>
            <a:r>
              <a:rPr lang="en-US" dirty="0" smtClean="0"/>
              <a:t>In V2 implementation described, very poor consistency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newer implementations, close-to-open consistency</a:t>
            </a:r>
            <a:endParaRPr lang="en-US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I write() and then close(), then you open() and read(), you see my data.</a:t>
            </a:r>
            <a:endParaRPr lang="en-US" dirty="0" smtClean="0"/>
          </a:p>
          <a:p>
            <a:r>
              <a:rPr lang="en-US" dirty="0" smtClean="0"/>
              <a:t>Otherwise </a:t>
            </a:r>
            <a:r>
              <a:rPr lang="en-US" dirty="0" smtClean="0"/>
              <a:t>you may see stale data.</a:t>
            </a:r>
            <a:endParaRPr lang="en-US" dirty="0" smtClean="0"/>
          </a:p>
          <a:p>
            <a:r>
              <a:rPr lang="en-US" dirty="0" smtClean="0"/>
              <a:t>H</a:t>
            </a:r>
            <a:r>
              <a:rPr lang="en-US" dirty="0" smtClean="0"/>
              <a:t>ow </a:t>
            </a:r>
            <a:r>
              <a:rPr lang="en-US" dirty="0" smtClean="0"/>
              <a:t>to implement these strong semantics?</a:t>
            </a:r>
            <a:endParaRPr lang="en-US" dirty="0" smtClean="0"/>
          </a:p>
          <a:p>
            <a:pPr lvl="1"/>
            <a:r>
              <a:rPr lang="en-US" dirty="0" smtClean="0"/>
              <a:t>Writing </a:t>
            </a:r>
            <a:r>
              <a:rPr lang="en-US" dirty="0" smtClean="0"/>
              <a:t>client must force dirty blocks during close().</a:t>
            </a:r>
            <a:endParaRPr lang="en-US" dirty="0" smtClean="0"/>
          </a:p>
          <a:p>
            <a:pPr lvl="1"/>
            <a:r>
              <a:rPr lang="en-US" dirty="0" smtClean="0"/>
              <a:t>Reading </a:t>
            </a:r>
            <a:r>
              <a:rPr lang="en-US" dirty="0" smtClean="0"/>
              <a:t>client must check </a:t>
            </a:r>
            <a:r>
              <a:rPr lang="en-US" dirty="0" err="1" smtClean="0"/>
              <a:t>w</a:t>
            </a:r>
            <a:r>
              <a:rPr lang="en-US" dirty="0" smtClean="0"/>
              <a:t>/ server during open().</a:t>
            </a:r>
            <a:endParaRPr lang="en-US" dirty="0" smtClean="0"/>
          </a:p>
          <a:p>
            <a:pPr lvl="1"/>
            <a:r>
              <a:rPr lang="en-US" dirty="0" smtClean="0"/>
              <a:t>Ask </a:t>
            </a:r>
            <a:r>
              <a:rPr lang="en-US" dirty="0" smtClean="0"/>
              <a:t>if file has been modified since data were cached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is much less expensive than strong consistency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Though </a:t>
            </a:r>
            <a:r>
              <a:rPr lang="en-US" dirty="0" smtClean="0"/>
              <a:t>maybe not very scalable; every open() produces an </a:t>
            </a:r>
            <a:r>
              <a:rPr lang="en-US" dirty="0" err="1" smtClean="0"/>
              <a:t>rpc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 server and block I/O daemons</a:t>
            </a:r>
            <a:endParaRPr lang="en-US" dirty="0" smtClean="0"/>
          </a:p>
          <a:p>
            <a:r>
              <a:rPr lang="en-US" dirty="0" smtClean="0"/>
              <a:t>Caching!</a:t>
            </a:r>
          </a:p>
          <a:p>
            <a:pPr lvl="1"/>
            <a:r>
              <a:rPr lang="en-US" dirty="0" smtClean="0"/>
              <a:t>Client</a:t>
            </a:r>
            <a:r>
              <a:rPr lang="en-US" dirty="0" smtClean="0"/>
              <a:t>-side buffer cache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(</a:t>
            </a:r>
            <a:r>
              <a:rPr lang="en-US" dirty="0" smtClean="0"/>
              <a:t>write-behind </a:t>
            </a:r>
            <a:r>
              <a:rPr lang="en-US" dirty="0" err="1" smtClean="0"/>
              <a:t>w</a:t>
            </a:r>
            <a:r>
              <a:rPr lang="en-US" dirty="0" smtClean="0"/>
              <a:t>. </a:t>
            </a:r>
            <a:r>
              <a:rPr lang="en-US" dirty="0" smtClean="0"/>
              <a:t> flush</a:t>
            </a:r>
            <a:r>
              <a:rPr lang="en-US" dirty="0" smtClean="0"/>
              <a:t>-on-close)</a:t>
            </a:r>
            <a:endParaRPr lang="en-US" dirty="0" smtClean="0"/>
          </a:p>
          <a:p>
            <a:pPr lvl="1"/>
            <a:r>
              <a:rPr lang="en-US" dirty="0" smtClean="0"/>
              <a:t>Client</a:t>
            </a:r>
            <a:r>
              <a:rPr lang="en-US" dirty="0" smtClean="0"/>
              <a:t>-side attribute cache</a:t>
            </a:r>
            <a:endParaRPr lang="en-US" dirty="0" smtClean="0"/>
          </a:p>
          <a:p>
            <a:pPr lvl="1"/>
            <a:r>
              <a:rPr lang="en-US" dirty="0" smtClean="0"/>
              <a:t>Name cache</a:t>
            </a:r>
          </a:p>
          <a:p>
            <a:r>
              <a:rPr lang="en-US" dirty="0" smtClean="0"/>
              <a:t>XDR directly to/from </a:t>
            </a:r>
            <a:r>
              <a:rPr lang="en-US" dirty="0" err="1" smtClean="0"/>
              <a:t>mbufs</a:t>
            </a:r>
            <a:endParaRPr lang="en-US" dirty="0" smtClean="0"/>
          </a:p>
          <a:p>
            <a:r>
              <a:rPr lang="en-US" dirty="0" smtClean="0"/>
              <a:t>Fill-on-demand clustering, swap in small programs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has list of IP addresses.</a:t>
            </a:r>
            <a:endParaRPr lang="en-US" dirty="0" smtClean="0"/>
          </a:p>
          <a:p>
            <a:r>
              <a:rPr lang="en-US" dirty="0" smtClean="0"/>
              <a:t>Fully </a:t>
            </a:r>
            <a:r>
              <a:rPr lang="en-US" dirty="0" smtClean="0"/>
              <a:t>trusts any client with that address.</a:t>
            </a:r>
            <a:endParaRPr lang="en-US" dirty="0" smtClean="0"/>
          </a:p>
          <a:p>
            <a:r>
              <a:rPr lang="en-US" dirty="0" smtClean="0"/>
              <a:t>Client </a:t>
            </a:r>
            <a:r>
              <a:rPr lang="en-US" dirty="0" smtClean="0"/>
              <a:t>O/S expected to enforce user IDs, send to server.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 </a:t>
            </a:r>
            <a:r>
              <a:rPr lang="en-US" dirty="0" err="1" smtClean="0"/>
              <a:t>vs</a:t>
            </a:r>
            <a:r>
              <a:rPr lang="en-US" dirty="0" smtClean="0"/>
              <a:t> hard mounts</a:t>
            </a:r>
          </a:p>
          <a:p>
            <a:r>
              <a:rPr lang="en-US" dirty="0" smtClean="0"/>
              <a:t>replay </a:t>
            </a:r>
            <a:r>
              <a:rPr lang="en-US" dirty="0" smtClean="0"/>
              <a:t>cache.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can execute files I can't read.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if I open(), then </a:t>
            </a:r>
            <a:r>
              <a:rPr lang="en-US" dirty="0" err="1" smtClean="0"/>
              <a:t>chmod</a:t>
            </a:r>
            <a:r>
              <a:rPr lang="en-US" dirty="0" smtClean="0"/>
              <a:t> </a:t>
            </a:r>
            <a:r>
              <a:rPr lang="en-US" dirty="0" err="1" smtClean="0"/>
              <a:t>u</a:t>
            </a:r>
            <a:r>
              <a:rPr lang="en-US" dirty="0" smtClean="0"/>
              <a:t>=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owner </a:t>
            </a:r>
            <a:r>
              <a:rPr lang="en-US" dirty="0" smtClean="0"/>
              <a:t>always allowed to read/</a:t>
            </a:r>
            <a:r>
              <a:rPr lang="en-US" dirty="0" smtClean="0"/>
              <a:t>write…</a:t>
            </a:r>
            <a:endParaRPr lang="en-US" dirty="0" smtClean="0"/>
          </a:p>
          <a:p>
            <a:r>
              <a:rPr lang="en-US" dirty="0" err="1" smtClean="0"/>
              <a:t>dump</a:t>
            </a:r>
            <a:r>
              <a:rPr lang="en-US" dirty="0" err="1" smtClean="0"/>
              <a:t>+restore</a:t>
            </a:r>
            <a:r>
              <a:rPr lang="en-US" dirty="0" smtClean="0"/>
              <a:t> may wreck client file handles.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dirty="0" smtClean="0"/>
              <a:t>Read </a:t>
            </a:r>
            <a:r>
              <a:rPr lang="en-US" i="1" dirty="0" smtClean="0"/>
              <a:t>NFS</a:t>
            </a:r>
            <a:r>
              <a:rPr lang="en-US" dirty="0" smtClean="0"/>
              <a:t> and write </a:t>
            </a:r>
            <a:r>
              <a:rPr lang="en-US" dirty="0" smtClean="0"/>
              <a:t>review.  </a:t>
            </a:r>
            <a:r>
              <a:rPr lang="en-US" i="1" dirty="0" smtClean="0"/>
              <a:t>Turn into CMS before class</a:t>
            </a:r>
            <a:r>
              <a:rPr lang="en-US" dirty="0" smtClean="0"/>
              <a:t>:</a:t>
            </a:r>
          </a:p>
          <a:p>
            <a:pPr lvl="1"/>
            <a:r>
              <a:rPr lang="en-US" i="1" dirty="0" smtClean="0"/>
              <a:t>A Toolkit for User-Level File Systems</a:t>
            </a:r>
            <a:r>
              <a:rPr lang="en-US" dirty="0" smtClean="0"/>
              <a:t>. David </a:t>
            </a:r>
            <a:r>
              <a:rPr lang="en-US" dirty="0" err="1" smtClean="0"/>
              <a:t>Mazieres</a:t>
            </a:r>
            <a:r>
              <a:rPr lang="en-US" i="1" dirty="0" smtClean="0"/>
              <a:t>. </a:t>
            </a:r>
            <a:r>
              <a:rPr lang="en-US" dirty="0" smtClean="0"/>
              <a:t>Appears in </a:t>
            </a:r>
            <a:r>
              <a:rPr lang="en-US" i="1" dirty="0" smtClean="0"/>
              <a:t>Proceedings of the USENIX Annual Technical Conference</a:t>
            </a:r>
            <a:r>
              <a:rPr lang="en-US" dirty="0" smtClean="0"/>
              <a:t>, June </a:t>
            </a:r>
            <a:r>
              <a:rPr lang="en-US" dirty="0" smtClean="0"/>
              <a:t>2001</a:t>
            </a:r>
          </a:p>
          <a:p>
            <a:pPr lvl="1"/>
            <a:r>
              <a:rPr lang="en-US" i="1" dirty="0" smtClean="0"/>
              <a:t>Implementing Remote Procedure Calls</a:t>
            </a:r>
            <a:r>
              <a:rPr lang="en-US" dirty="0" smtClean="0"/>
              <a:t>. Andrew D. </a:t>
            </a:r>
            <a:r>
              <a:rPr lang="en-US" dirty="0" err="1" smtClean="0"/>
              <a:t>Birrell</a:t>
            </a:r>
            <a:r>
              <a:rPr lang="en-US" dirty="0" smtClean="0"/>
              <a:t> and Bruce Jay Nelson. Appears in </a:t>
            </a:r>
            <a:r>
              <a:rPr lang="en-US" i="1" dirty="0" smtClean="0"/>
              <a:t>ACM Transaction on Computer Systems (TOCS)</a:t>
            </a:r>
            <a:r>
              <a:rPr lang="en-US" dirty="0" smtClean="0"/>
              <a:t>, 1984</a:t>
            </a:r>
          </a:p>
          <a:p>
            <a:r>
              <a:rPr lang="en-US" dirty="0" smtClean="0"/>
              <a:t>Do </a:t>
            </a:r>
            <a:r>
              <a:rPr lang="en-US" dirty="0" smtClean="0">
                <a:solidFill>
                  <a:srgbClr val="FF0000"/>
                </a:solidFill>
              </a:rPr>
              <a:t>Lab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---</a:t>
            </a:r>
            <a:r>
              <a:rPr lang="en-US" b="1" dirty="0" smtClean="0"/>
              <a:t>Due this Thursday, January 29th</a:t>
            </a:r>
          </a:p>
          <a:p>
            <a:r>
              <a:rPr lang="en-US" dirty="0" smtClean="0"/>
              <a:t>Be prepared to select paper to present</a:t>
            </a:r>
          </a:p>
          <a:p>
            <a:pPr lvl="1"/>
            <a:r>
              <a:rPr lang="en-US" dirty="0" smtClean="0"/>
              <a:t>Check schedule on website</a:t>
            </a:r>
          </a:p>
          <a:p>
            <a:pPr lvl="1"/>
            <a:r>
              <a:rPr lang="en-US" dirty="0" smtClean="0"/>
              <a:t>Sign up to present on Thursday, January 29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Check </a:t>
            </a:r>
            <a:r>
              <a:rPr lang="en-US" dirty="0" smtClean="0"/>
              <a:t>website for updated </a:t>
            </a:r>
            <a:r>
              <a:rPr lang="en-US" dirty="0" smtClean="0"/>
              <a:t>schedule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Had </a:t>
            </a:r>
            <a:r>
              <a:rPr lang="en-US" dirty="0" smtClean="0"/>
              <a:t>to work with existing applications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Had </a:t>
            </a:r>
            <a:r>
              <a:rPr lang="en-US" dirty="0" smtClean="0"/>
              <a:t>to be easy to retro-fit into UNIX O/S.</a:t>
            </a:r>
            <a:endParaRPr lang="en-US" dirty="0" smtClean="0"/>
          </a:p>
          <a:p>
            <a:r>
              <a:rPr lang="en-US" dirty="0" smtClean="0"/>
              <a:t>Had </a:t>
            </a:r>
            <a:r>
              <a:rPr lang="en-US" dirty="0" smtClean="0"/>
              <a:t>to implement same semantics as local UNIX FFS.</a:t>
            </a:r>
            <a:endParaRPr lang="en-US" dirty="0" smtClean="0"/>
          </a:p>
          <a:p>
            <a:r>
              <a:rPr lang="en-US" dirty="0" smtClean="0"/>
              <a:t>Had </a:t>
            </a:r>
            <a:r>
              <a:rPr lang="en-US" dirty="0" smtClean="0"/>
              <a:t>to be not too UNIX </a:t>
            </a:r>
            <a:r>
              <a:rPr lang="en-US" dirty="0" smtClean="0"/>
              <a:t>specific</a:t>
            </a:r>
            <a:endParaRPr lang="en-US" dirty="0" smtClean="0"/>
          </a:p>
          <a:p>
            <a:pPr lvl="1"/>
            <a:r>
              <a:rPr lang="en-US" dirty="0" smtClean="0"/>
              <a:t>work </a:t>
            </a:r>
            <a:r>
              <a:rPr lang="en-US" dirty="0" err="1" smtClean="0"/>
              <a:t>w</a:t>
            </a:r>
            <a:r>
              <a:rPr lang="en-US" dirty="0" smtClean="0"/>
              <a:t>/ DOS, for example.</a:t>
            </a:r>
            <a:endParaRPr lang="en-US" dirty="0" smtClean="0"/>
          </a:p>
          <a:p>
            <a:r>
              <a:rPr lang="en-US" dirty="0" smtClean="0"/>
              <a:t>Had </a:t>
            </a:r>
            <a:r>
              <a:rPr lang="en-US" dirty="0" smtClean="0"/>
              <a:t>to be fast enough to be tolerable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</a:t>
            </a:r>
            <a:r>
              <a:rPr lang="en-US" dirty="0" smtClean="0"/>
              <a:t>but willing to sacrifice some).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 FS Structure </a:t>
            </a:r>
            <a:r>
              <a:rPr lang="en-US" i="1" dirty="0" smtClean="0"/>
              <a:t>before</a:t>
            </a:r>
            <a:r>
              <a:rPr lang="en-US" dirty="0" smtClean="0"/>
              <a:t> NFS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Specialized to local file system called</a:t>
            </a:r>
            <a:r>
              <a:rPr lang="en-US" dirty="0" smtClean="0"/>
              <a:t> Fast File System (FFS).</a:t>
            </a:r>
          </a:p>
          <a:p>
            <a:r>
              <a:rPr lang="en-US" dirty="0" smtClean="0"/>
              <a:t>Disk </a:t>
            </a:r>
            <a:r>
              <a:rPr lang="en-US" dirty="0" err="1" smtClean="0"/>
              <a:t>inodes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O</a:t>
            </a:r>
            <a:r>
              <a:rPr lang="en-US" dirty="0" smtClean="0"/>
              <a:t>/S keeps in-core copies of </a:t>
            </a:r>
            <a:r>
              <a:rPr lang="en-US" dirty="0" err="1" smtClean="0"/>
              <a:t>inodes</a:t>
            </a:r>
            <a:r>
              <a:rPr lang="en-US" dirty="0" smtClean="0"/>
              <a:t> that are in use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descriptors, current directories, executing programs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File </a:t>
            </a:r>
            <a:r>
              <a:rPr lang="en-US" dirty="0" smtClean="0"/>
              <a:t>system system calls used </a:t>
            </a:r>
            <a:r>
              <a:rPr lang="en-US" dirty="0" err="1" smtClean="0"/>
              <a:t>inodes</a:t>
            </a:r>
            <a:r>
              <a:rPr lang="en-US" dirty="0" smtClean="0"/>
              <a:t> directly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find e.g. disk addresses for read()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Disk </a:t>
            </a:r>
            <a:r>
              <a:rPr lang="en-US" dirty="0" smtClean="0"/>
              <a:t>block cache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Indexed </a:t>
            </a:r>
            <a:r>
              <a:rPr lang="en-US" dirty="0" smtClean="0"/>
              <a:t>by disk block #.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not a </a:t>
            </a:r>
            <a:r>
              <a:rPr lang="en-US" dirty="0" smtClean="0"/>
              <a:t>N</a:t>
            </a:r>
            <a:r>
              <a:rPr lang="en-US" dirty="0" smtClean="0"/>
              <a:t>etwork Disk (ND)?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was ND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Server </a:t>
            </a:r>
            <a:r>
              <a:rPr lang="en-US" dirty="0" smtClean="0"/>
              <a:t>supplied a block store, with JUST read/write block </a:t>
            </a:r>
            <a:r>
              <a:rPr lang="en-US" dirty="0" err="1" smtClean="0"/>
              <a:t>RPCs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makes read/write sharing awkward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Clients </a:t>
            </a:r>
            <a:r>
              <a:rPr lang="en-US" dirty="0" smtClean="0"/>
              <a:t>would have to carefully lock disk data structures.</a:t>
            </a:r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 smtClean="0"/>
              <a:t>is NFS different from ND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Moves </a:t>
            </a:r>
            <a:r>
              <a:rPr lang="en-US" dirty="0" smtClean="0"/>
              <a:t>complex operations to server.</a:t>
            </a: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 smtClean="0"/>
              <a:t>might NFS be slower than ND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Have </a:t>
            </a:r>
            <a:r>
              <a:rPr lang="en-US" dirty="0" smtClean="0"/>
              <a:t>to worry about consistency between multiple clients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 smtClean="0"/>
              <a:t>Virtual File System (VFS)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"</a:t>
            </a:r>
            <a:r>
              <a:rPr lang="en-US" dirty="0" err="1" smtClean="0"/>
              <a:t>vnode</a:t>
            </a:r>
            <a:r>
              <a:rPr lang="en-US" dirty="0" smtClean="0"/>
              <a:t>" plan, invented to support NFS.</a:t>
            </a:r>
          </a:p>
          <a:p>
            <a:r>
              <a:rPr lang="en-US" dirty="0" smtClean="0"/>
              <a:t>Need </a:t>
            </a:r>
            <a:r>
              <a:rPr lang="en-US" dirty="0" smtClean="0"/>
              <a:t>a layer of indirection, to hide implementation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file might be FFS, NFS, or something else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Replace </a:t>
            </a:r>
            <a:r>
              <a:rPr lang="en-US" dirty="0" err="1" smtClean="0"/>
              <a:t>inode</a:t>
            </a:r>
            <a:r>
              <a:rPr lang="en-US" dirty="0" smtClean="0"/>
              <a:t> with </a:t>
            </a:r>
            <a:r>
              <a:rPr lang="en-US" dirty="0" err="1" smtClean="0"/>
              <a:t>vnode</a:t>
            </a:r>
            <a:r>
              <a:rPr lang="en-US" dirty="0" smtClean="0"/>
              <a:t> object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err="1" smtClean="0"/>
              <a:t>vnode</a:t>
            </a:r>
            <a:r>
              <a:rPr lang="en-US" dirty="0" smtClean="0"/>
              <a:t> </a:t>
            </a:r>
            <a:r>
              <a:rPr lang="en-US" dirty="0" smtClean="0"/>
              <a:t>has lots of </a:t>
            </a:r>
            <a:r>
              <a:rPr lang="en-US" dirty="0" smtClean="0"/>
              <a:t>methods:</a:t>
            </a:r>
            <a:endParaRPr lang="en-US" dirty="0" smtClean="0"/>
          </a:p>
          <a:p>
            <a:pPr lvl="2"/>
            <a:r>
              <a:rPr lang="en-US" dirty="0" smtClean="0"/>
              <a:t>open</a:t>
            </a:r>
            <a:r>
              <a:rPr lang="en-US" dirty="0" smtClean="0"/>
              <a:t>, close, read, remove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 smtClean="0"/>
              <a:t>file system type has its own implementation methods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about disk cache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Replaced </a:t>
            </a:r>
            <a:r>
              <a:rPr lang="en-US" dirty="0" smtClean="0"/>
              <a:t>with per-</a:t>
            </a:r>
            <a:r>
              <a:rPr lang="en-US" dirty="0" err="1" smtClean="0"/>
              <a:t>vnode</a:t>
            </a:r>
            <a:r>
              <a:rPr lang="en-US" dirty="0" smtClean="0"/>
              <a:t> list of cached blocks.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94A3F2-06BD-2545-880E-B156CCCFE2F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NFS Implementation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/>
              <a:t>Three main layers:</a:t>
            </a:r>
          </a:p>
          <a:p>
            <a:pPr eaLnBrk="1" hangingPunct="1"/>
            <a:r>
              <a:rPr lang="en-US" dirty="0"/>
              <a:t>System call layer:</a:t>
            </a:r>
          </a:p>
          <a:p>
            <a:pPr lvl="1" eaLnBrk="1" hangingPunct="1"/>
            <a:r>
              <a:rPr lang="en-US" dirty="0"/>
              <a:t>Handles calls like open, read and close</a:t>
            </a:r>
            <a:endParaRPr lang="en-US" sz="2400" dirty="0"/>
          </a:p>
          <a:p>
            <a:pPr eaLnBrk="1" hangingPunct="1"/>
            <a:r>
              <a:rPr lang="en-US" dirty="0"/>
              <a:t>Virtual File System Layer: </a:t>
            </a:r>
          </a:p>
          <a:p>
            <a:pPr lvl="1" eaLnBrk="1" hangingPunct="1"/>
            <a:r>
              <a:rPr lang="en-US" dirty="0"/>
              <a:t>Maintains table with one entry (</a:t>
            </a:r>
            <a:r>
              <a:rPr lang="en-US" dirty="0" err="1"/>
              <a:t>v</a:t>
            </a:r>
            <a:r>
              <a:rPr lang="en-US" dirty="0"/>
              <a:t>-node) for each open file</a:t>
            </a:r>
          </a:p>
          <a:p>
            <a:pPr lvl="1" eaLnBrk="1" hangingPunct="1"/>
            <a:r>
              <a:rPr lang="en-US" dirty="0" err="1"/>
              <a:t>v</a:t>
            </a:r>
            <a:r>
              <a:rPr lang="en-US" dirty="0"/>
              <a:t>-nodes indicate if file is local or remote</a:t>
            </a:r>
          </a:p>
          <a:p>
            <a:pPr lvl="2" eaLnBrk="1" hangingPunct="1"/>
            <a:r>
              <a:rPr lang="en-US" dirty="0"/>
              <a:t>If remote it has enough info to access them</a:t>
            </a:r>
          </a:p>
          <a:p>
            <a:pPr lvl="2" eaLnBrk="1" hangingPunct="1"/>
            <a:r>
              <a:rPr lang="en-US" dirty="0"/>
              <a:t>For local files, FS and </a:t>
            </a:r>
            <a:r>
              <a:rPr lang="en-US" dirty="0" err="1"/>
              <a:t>i</a:t>
            </a:r>
            <a:r>
              <a:rPr lang="en-US" dirty="0"/>
              <a:t>-node are recorded</a:t>
            </a:r>
            <a:endParaRPr lang="en-US" sz="2400" dirty="0"/>
          </a:p>
          <a:p>
            <a:pPr eaLnBrk="1" hangingPunct="1"/>
            <a:r>
              <a:rPr lang="en-US" dirty="0"/>
              <a:t>NFS Service Layer: </a:t>
            </a:r>
          </a:p>
          <a:p>
            <a:pPr lvl="1" eaLnBrk="1" hangingPunct="1"/>
            <a:r>
              <a:rPr lang="en-US" dirty="0"/>
              <a:t>This lowest layer implements the NFS protocol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3662CE-76CF-2043-AC42-254043E2D5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NFS Layer Structure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81138" y="1492250"/>
            <a:ext cx="6381750" cy="41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NFS Client/Server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Client </a:t>
            </a:r>
            <a:r>
              <a:rPr lang="en-US" dirty="0" smtClean="0"/>
              <a:t>programs have file descriptors, current directory, &amp;</a:t>
            </a:r>
            <a:r>
              <a:rPr lang="en-US" dirty="0" err="1" smtClean="0"/>
              <a:t>c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Inside </a:t>
            </a:r>
            <a:r>
              <a:rPr lang="en-US" dirty="0" smtClean="0"/>
              <a:t>kernel, these refer to </a:t>
            </a:r>
            <a:r>
              <a:rPr lang="en-US" dirty="0" err="1" smtClean="0"/>
              <a:t>vnodes</a:t>
            </a:r>
            <a:r>
              <a:rPr lang="en-US" dirty="0" smtClean="0"/>
              <a:t> of type NFS.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 smtClean="0"/>
              <a:t>client programs make system </a:t>
            </a:r>
            <a:r>
              <a:rPr lang="en-US" dirty="0" smtClean="0"/>
              <a:t>calls:</a:t>
            </a:r>
            <a:endParaRPr lang="en-US" dirty="0" smtClean="0"/>
          </a:p>
          <a:p>
            <a:pPr lvl="1"/>
            <a:r>
              <a:rPr lang="en-US" dirty="0" smtClean="0"/>
              <a:t>NFS </a:t>
            </a:r>
            <a:r>
              <a:rPr lang="en-US" dirty="0" err="1" smtClean="0"/>
              <a:t>vnode</a:t>
            </a:r>
            <a:r>
              <a:rPr lang="en-US" dirty="0" smtClean="0"/>
              <a:t> implementation sends RPC to server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Kernel </a:t>
            </a:r>
            <a:r>
              <a:rPr lang="en-US" dirty="0" smtClean="0"/>
              <a:t>half of that program waits for reply</a:t>
            </a:r>
            <a:r>
              <a:rPr lang="en-US" dirty="0" smtClean="0"/>
              <a:t>.</a:t>
            </a:r>
            <a:endParaRPr lang="en-US" dirty="0" smtClean="0"/>
          </a:p>
          <a:p>
            <a:pPr lvl="1"/>
            <a:r>
              <a:rPr lang="en-US" dirty="0" smtClean="0"/>
              <a:t>So </a:t>
            </a:r>
            <a:r>
              <a:rPr lang="en-US" dirty="0" smtClean="0"/>
              <a:t>we can have one outstanding RPC per program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6198</TotalTime>
  <Words>1957</Words>
  <Application>Microsoft Office PowerPoint</Application>
  <PresentationFormat>On-screen Show (4:3)</PresentationFormat>
  <Paragraphs>228</Paragraphs>
  <Slides>26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Default Design</vt:lpstr>
      <vt:lpstr>Design and Implementation of the Sun Network File System</vt:lpstr>
      <vt:lpstr>Goals</vt:lpstr>
      <vt:lpstr>Implementation Goals</vt:lpstr>
      <vt:lpstr>Kernel FS Structure before NFS</vt:lpstr>
      <vt:lpstr>Why not a Network Disk (ND)?</vt:lpstr>
      <vt:lpstr>Virtual File System (VFS) Interface</vt:lpstr>
      <vt:lpstr>NFS Implementation</vt:lpstr>
      <vt:lpstr>NFS Layer Structure</vt:lpstr>
      <vt:lpstr>NFS Client/Server Structure</vt:lpstr>
      <vt:lpstr>NFS Client/Server Structure</vt:lpstr>
      <vt:lpstr>How does NFS RPC designate file to read?</vt:lpstr>
      <vt:lpstr>The NFS File Handle</vt:lpstr>
      <vt:lpstr>The NFS File Handle</vt:lpstr>
      <vt:lpstr>NFS RPCs</vt:lpstr>
      <vt:lpstr>Example</vt:lpstr>
      <vt:lpstr>Where does first File Handle come from?</vt:lpstr>
      <vt:lpstr>Crash Recovery</vt:lpstr>
      <vt:lpstr>What if open file gets deleted by different client?</vt:lpstr>
      <vt:lpstr>What about performance?</vt:lpstr>
      <vt:lpstr>What about consistency?</vt:lpstr>
      <vt:lpstr>Consistency</vt:lpstr>
      <vt:lpstr>NFS chooses poor consistency</vt:lpstr>
      <vt:lpstr>Optimizations</vt:lpstr>
      <vt:lpstr>What about Security?</vt:lpstr>
      <vt:lpstr>Other issues</vt:lpstr>
      <vt:lpstr>Next Time</vt:lpstr>
    </vt:vector>
  </TitlesOfParts>
  <Company>Cornell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414/415 Systems Programming  and  Operating Systems</dc:title>
  <dc:creator>Hakim Weatherspoon</dc:creator>
  <cp:lastModifiedBy>Hakim Weatherspoon</cp:lastModifiedBy>
  <cp:revision>84</cp:revision>
  <dcterms:created xsi:type="dcterms:W3CDTF">2009-01-27T02:49:49Z</dcterms:created>
  <dcterms:modified xsi:type="dcterms:W3CDTF">2009-01-28T10:45:05Z</dcterms:modified>
</cp:coreProperties>
</file>