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notesSlides/notesSlide7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3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ppt/slideLayouts/slideLayout13.xml" ContentType="application/vnd.openxmlformats-officedocument.presentationml.slideLayout+xml"/>
  <Override PartName="/ppt/slides/slide8.xml" ContentType="application/vnd.openxmlformats-officedocument.presentationml.slide+xml"/>
  <Override PartName="/ppt/slides/slide31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3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15" r:id="rId3"/>
    <p:sldId id="375" r:id="rId4"/>
    <p:sldId id="377" r:id="rId5"/>
    <p:sldId id="378" r:id="rId6"/>
    <p:sldId id="379" r:id="rId7"/>
    <p:sldId id="358" r:id="rId8"/>
    <p:sldId id="370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45" r:id="rId18"/>
    <p:sldId id="346" r:id="rId19"/>
    <p:sldId id="347" r:id="rId20"/>
    <p:sldId id="348" r:id="rId21"/>
    <p:sldId id="354" r:id="rId22"/>
    <p:sldId id="349" r:id="rId23"/>
    <p:sldId id="355" r:id="rId24"/>
    <p:sldId id="371" r:id="rId25"/>
    <p:sldId id="372" r:id="rId26"/>
    <p:sldId id="367" r:id="rId27"/>
    <p:sldId id="368" r:id="rId28"/>
    <p:sldId id="356" r:id="rId29"/>
    <p:sldId id="369" r:id="rId30"/>
    <p:sldId id="373" r:id="rId31"/>
    <p:sldId id="374" r:id="rId32"/>
    <p:sldId id="380" r:id="rId33"/>
    <p:sldId id="381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4" charset="0"/>
        <a:ea typeface="+mn-ea"/>
        <a:cs typeface="+mn-cs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>
      <p:cViewPr varScale="1">
        <p:scale>
          <a:sx n="90" d="100"/>
          <a:sy n="90" d="100"/>
        </p:scale>
        <p:origin x="-872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notesMaster" Target="notesMasters/notesMaster1.xml"/><Relationship Id="rId31" Type="http://schemas.openxmlformats.org/officeDocument/2006/relationships/slide" Target="slides/slide30.xml"/><Relationship Id="rId34" Type="http://schemas.openxmlformats.org/officeDocument/2006/relationships/slide" Target="slides/slide33.xml"/><Relationship Id="rId39" Type="http://schemas.openxmlformats.org/officeDocument/2006/relationships/theme" Target="theme/theme1.xml"/><Relationship Id="rId40" Type="http://schemas.openxmlformats.org/officeDocument/2006/relationships/tableStyles" Target="tableStyles.xml"/><Relationship Id="rId7" Type="http://schemas.openxmlformats.org/officeDocument/2006/relationships/slide" Target="slides/slide6.xml"/><Relationship Id="rId36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slide" Target="slides/slide3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38" Type="http://schemas.openxmlformats.org/officeDocument/2006/relationships/viewProps" Target="viewProps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2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3" name="Rectangle 1027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0964" name="Rectangle 1028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0965" name="Rectangle 102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0966" name="Rectangle 1030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67" name="Rectangle 103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20B3FEF-BF8A-0942-8DDB-B563CF0AC5F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4" charset="0"/>
        <a:ea typeface="ＭＳ Ｐゴシック" pitchFamily="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802F07-3822-A242-AF08-3AB7CC42894F}" type="slidenum">
              <a:rPr lang="en-US"/>
              <a:pPr/>
              <a:t>1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240966-9F5C-774B-A8A2-760780352C53}" type="slidenum">
              <a:rPr lang="en-GB"/>
              <a:pPr/>
              <a:t>2</a:t>
            </a:fld>
            <a:endParaRPr lang="en-GB"/>
          </a:p>
        </p:txBody>
      </p:sp>
      <p:sp>
        <p:nvSpPr>
          <p:cNvPr id="3481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81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94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6606B3-0150-464A-B2D4-CA549C11CACF}" type="slidenum">
              <a:rPr lang="en-GB"/>
              <a:pPr/>
              <a:t>3</a:t>
            </a:fld>
            <a:endParaRPr lang="en-GB"/>
          </a:p>
        </p:txBody>
      </p:sp>
      <p:sp>
        <p:nvSpPr>
          <p:cNvPr id="45057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05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94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3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F868C01-F919-C341-AAA0-A6CA012F78A2}" type="slidenum">
              <a:rPr lang="en-GB"/>
              <a:pPr/>
              <a:t>4</a:t>
            </a:fld>
            <a:endParaRPr lang="en-GB"/>
          </a:p>
        </p:txBody>
      </p:sp>
      <p:sp>
        <p:nvSpPr>
          <p:cNvPr id="47105" name="Text Box 1"/>
          <p:cNvSpPr txBox="1">
            <a:spLocks noChangeArrowheads="1"/>
          </p:cNvSpPr>
          <p:nvPr/>
        </p:nvSpPr>
        <p:spPr bwMode="auto">
          <a:xfrm>
            <a:off x="1003300" y="695325"/>
            <a:ext cx="48514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106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59413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0B3FEF-BF8A-0942-8DDB-B563CF0AC5F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91A37941-328F-DA46-B2FC-705ABB71A25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5798A50F-85B9-9346-8F72-18F09DC4BA6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D9E9691-F2A0-D245-A491-96C5FAE7E4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1E107C48-5DC7-924A-B167-87C47E1DB1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7A8FE283-FBF5-574E-8150-9753D02C18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0F51219-1AE3-2944-8480-ACB493E962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00A3746-3ED9-8840-A435-4205503829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33F181B-04A2-3E41-9246-40EE25E11B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BE93E40-8A73-D944-9EE3-7862A791C1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4AEA565-E681-3E46-910B-4EBEE1A45E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C38AEA-BB5F-9940-8A2D-CB00BB73B0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A8BD9682-27ED-9640-8990-5181D479155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1CCB3F38-576F-8740-89EB-E487EA0FA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4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4E8624F-AC86-5F40-BA0C-04AF95648B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rgbClr val="0000F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4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4" charset="-128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  <a:ea typeface="ＭＳ Ｐゴシック" pitchFamily="4" charset="-128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  <a:ea typeface="ＭＳ Ｐゴシック" pitchFamily="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838200"/>
            <a:ext cx="9144000" cy="2457450"/>
          </a:xfrm>
        </p:spPr>
        <p:txBody>
          <a:bodyPr/>
          <a:lstStyle/>
          <a:p>
            <a:r>
              <a:rPr lang="en-US" sz="4000" dirty="0" smtClean="0">
                <a:solidFill>
                  <a:srgbClr val="0000FF"/>
                </a:solidFill>
              </a:rPr>
              <a:t>Cumulus: </a:t>
            </a:r>
            <a:br>
              <a:rPr lang="en-US" sz="4000" dirty="0" smtClean="0">
                <a:solidFill>
                  <a:srgbClr val="0000FF"/>
                </a:solidFill>
              </a:rPr>
            </a:br>
            <a:r>
              <a:rPr lang="en-US" sz="4000" dirty="0" err="1" smtClean="0">
                <a:solidFill>
                  <a:srgbClr val="0000FF"/>
                </a:solidFill>
              </a:rPr>
              <a:t>Filesystem</a:t>
            </a:r>
            <a:r>
              <a:rPr lang="en-US" sz="4000" dirty="0" smtClean="0">
                <a:solidFill>
                  <a:srgbClr val="0000FF"/>
                </a:solidFill>
              </a:rPr>
              <a:t> Backup to the Cloud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124200"/>
            <a:ext cx="7924800" cy="3124200"/>
          </a:xfrm>
        </p:spPr>
        <p:txBody>
          <a:bodyPr/>
          <a:lstStyle/>
          <a:p>
            <a:r>
              <a:rPr lang="en-US" dirty="0" smtClean="0"/>
              <a:t>Michael </a:t>
            </a:r>
            <a:r>
              <a:rPr lang="en-US" dirty="0" err="1" smtClean="0"/>
              <a:t>Vrable</a:t>
            </a:r>
            <a:r>
              <a:rPr lang="en-US" dirty="0" smtClean="0"/>
              <a:t>, Stefan Savage, and Geoffrey M. </a:t>
            </a:r>
            <a:r>
              <a:rPr lang="en-US" dirty="0" err="1" smtClean="0"/>
              <a:t>Voelker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2800" dirty="0" smtClean="0"/>
              <a:t>Presented by </a:t>
            </a:r>
            <a:r>
              <a:rPr lang="en-US" sz="2800" dirty="0"/>
              <a:t>Hakim Weatherspoon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Same as S3</a:t>
            </a:r>
          </a:p>
          <a:p>
            <a:pPr lvl="1"/>
            <a:r>
              <a:rPr lang="en-US" dirty="0" smtClean="0"/>
              <a:t>Put, Get, List, Delete</a:t>
            </a:r>
          </a:p>
          <a:p>
            <a:pPr lvl="1"/>
            <a:endParaRPr lang="en-US" dirty="0" smtClean="0"/>
          </a:p>
          <a:p>
            <a:r>
              <a:rPr lang="en-US" i="1" dirty="0" smtClean="0"/>
              <a:t>Thin cloud – </a:t>
            </a:r>
            <a:r>
              <a:rPr lang="en-US" dirty="0" smtClean="0"/>
              <a:t>does not rely on integrated services</a:t>
            </a:r>
          </a:p>
          <a:p>
            <a:pPr lvl="1"/>
            <a:r>
              <a:rPr lang="en-US" dirty="0" smtClean="0"/>
              <a:t>Can easily change provider and network protocols</a:t>
            </a:r>
          </a:p>
          <a:p>
            <a:pPr lvl="1"/>
            <a:r>
              <a:rPr lang="en-US" dirty="0" smtClean="0"/>
              <a:t>S3, FTP, SFTP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WORM Model</a:t>
            </a:r>
          </a:p>
          <a:p>
            <a:pPr lvl="1"/>
            <a:r>
              <a:rPr lang="en-US" dirty="0" smtClean="0"/>
              <a:t>Write-once, read-many</a:t>
            </a:r>
          </a:p>
          <a:p>
            <a:pPr lvl="1"/>
            <a:r>
              <a:rPr lang="en-US" dirty="0" smtClean="0"/>
              <a:t>Requires writing new entirely file if changes occur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What are the cleaning overheads?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r>
              <a:rPr lang="en-US" dirty="0" smtClean="0"/>
              <a:t>Aggregation via Segment Goals</a:t>
            </a:r>
          </a:p>
          <a:p>
            <a:pPr lvl="1"/>
            <a:r>
              <a:rPr lang="en-US" dirty="0" smtClean="0"/>
              <a:t>Avoid costs due to small files</a:t>
            </a:r>
          </a:p>
          <a:p>
            <a:pPr lvl="2"/>
            <a:r>
              <a:rPr lang="en-US" dirty="0" smtClean="0"/>
              <a:t>S3 charges on per file bases</a:t>
            </a:r>
          </a:p>
          <a:p>
            <a:pPr lvl="2"/>
            <a:r>
              <a:rPr lang="en-US" dirty="0" smtClean="0"/>
              <a:t>Many small files</a:t>
            </a:r>
          </a:p>
          <a:p>
            <a:pPr lvl="1"/>
            <a:r>
              <a:rPr lang="en-US" dirty="0" smtClean="0"/>
              <a:t>Avoid costs in network protocols</a:t>
            </a:r>
          </a:p>
          <a:p>
            <a:pPr lvl="2"/>
            <a:r>
              <a:rPr lang="en-US" dirty="0" smtClean="0"/>
              <a:t>Small files have higher latency and other overheads</a:t>
            </a:r>
          </a:p>
          <a:p>
            <a:pPr lvl="1"/>
            <a:r>
              <a:rPr lang="en-US" dirty="0" smtClean="0"/>
              <a:t>Compression</a:t>
            </a:r>
          </a:p>
          <a:p>
            <a:pPr lvl="2"/>
            <a:r>
              <a:rPr lang="en-US" dirty="0" smtClean="0"/>
              <a:t>inter-file similarities</a:t>
            </a:r>
          </a:p>
          <a:p>
            <a:pPr lvl="1"/>
            <a:r>
              <a:rPr lang="en-US" dirty="0" smtClean="0"/>
              <a:t>Privacy</a:t>
            </a:r>
          </a:p>
          <a:p>
            <a:pPr lvl="2"/>
            <a:r>
              <a:rPr lang="en-US" dirty="0" smtClean="0"/>
              <a:t>Hide file boundaries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Negative consequences?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Need an entire segment to write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Snapshots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752600"/>
            <a:ext cx="4407493" cy="4361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Sub-File </a:t>
            </a:r>
            <a:r>
              <a:rPr lang="en-US" dirty="0" err="1" smtClean="0"/>
              <a:t>Incrementals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Only stored changed part of files</a:t>
            </a:r>
          </a:p>
          <a:p>
            <a:r>
              <a:rPr lang="en-US" dirty="0" smtClean="0"/>
              <a:t>New snapshots point to old objects when data unchanged</a:t>
            </a:r>
          </a:p>
          <a:p>
            <a:pPr marL="742950" lvl="2" indent="-342900"/>
            <a:r>
              <a:rPr lang="en-US" dirty="0" smtClean="0"/>
              <a:t>Byte ranges – portions of old </a:t>
            </a:r>
            <a:r>
              <a:rPr lang="en-US" dirty="0" err="1" smtClean="0"/>
              <a:t>objcts</a:t>
            </a:r>
            <a:r>
              <a:rPr lang="en-US" dirty="0" smtClean="0"/>
              <a:t> to be reused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Segment Cleaning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Similar to a log-structured file system (LFS)</a:t>
            </a:r>
          </a:p>
          <a:p>
            <a:r>
              <a:rPr lang="en-US" dirty="0" smtClean="0"/>
              <a:t>Clean based on utilization of segment, </a:t>
            </a:r>
            <a:r>
              <a:rPr lang="en-US" dirty="0" err="1" smtClean="0"/>
              <a:t>α</a:t>
            </a:r>
            <a:endParaRPr lang="en-US" dirty="0" smtClean="0"/>
          </a:p>
          <a:p>
            <a:pPr lvl="1"/>
            <a:r>
              <a:rPr lang="en-US" dirty="0" err="1" smtClean="0"/>
              <a:t>α</a:t>
            </a:r>
            <a:r>
              <a:rPr lang="en-US" dirty="0" smtClean="0"/>
              <a:t> = 0, no cleaning</a:t>
            </a:r>
          </a:p>
          <a:p>
            <a:pPr lvl="1"/>
            <a:r>
              <a:rPr lang="en-US" dirty="0" err="1" smtClean="0"/>
              <a:t>α</a:t>
            </a:r>
            <a:r>
              <a:rPr lang="en-US" dirty="0" smtClean="0"/>
              <a:t> = 1, clean with the slightest change</a:t>
            </a:r>
          </a:p>
          <a:p>
            <a:r>
              <a:rPr lang="en-US" dirty="0" smtClean="0"/>
              <a:t>Cumulus</a:t>
            </a:r>
          </a:p>
          <a:p>
            <a:pPr lvl="1"/>
            <a:r>
              <a:rPr lang="en-US" dirty="0" smtClean="0"/>
              <a:t>attempts to find an equilibrium for </a:t>
            </a:r>
            <a:r>
              <a:rPr lang="en-US" dirty="0" err="1" smtClean="0"/>
              <a:t>α</a:t>
            </a:r>
            <a:endParaRPr lang="en-US" dirty="0" smtClean="0"/>
          </a:p>
          <a:p>
            <a:pPr lvl="1"/>
            <a:r>
              <a:rPr lang="en-US" dirty="0" smtClean="0"/>
              <a:t>Uses a different process to clean</a:t>
            </a:r>
          </a:p>
          <a:p>
            <a:pPr lvl="1"/>
            <a:r>
              <a:rPr lang="en-US" dirty="0" smtClean="0"/>
              <a:t>Marks a local database as “expired”</a:t>
            </a:r>
          </a:p>
          <a:p>
            <a:pPr lvl="1"/>
            <a:r>
              <a:rPr lang="en-US" dirty="0" smtClean="0"/>
              <a:t>Then, next snapshot will not refer to expired segment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Restore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Full Restore</a:t>
            </a:r>
          </a:p>
          <a:p>
            <a:pPr lvl="1"/>
            <a:r>
              <a:rPr lang="en-US" dirty="0" smtClean="0"/>
              <a:t>Download all segments for a snapshot</a:t>
            </a:r>
          </a:p>
          <a:p>
            <a:r>
              <a:rPr lang="en-US" dirty="0" smtClean="0"/>
              <a:t>Partial Restore</a:t>
            </a:r>
          </a:p>
          <a:p>
            <a:pPr lvl="1"/>
            <a:r>
              <a:rPr lang="en-US" dirty="0" smtClean="0"/>
              <a:t>Download snapshot descriptor, metadata, and only necessary segments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What happens if client machine dies?</a:t>
            </a:r>
          </a:p>
          <a:p>
            <a:r>
              <a:rPr lang="en-US" dirty="0" smtClean="0"/>
              <a:t>How is latest snapshot descriptors identified?</a:t>
            </a:r>
          </a:p>
          <a:p>
            <a:r>
              <a:rPr lang="en-US" dirty="0" smtClean="0"/>
              <a:t>What about sharing between client machines?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Motivation/Intro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</a:p>
          <a:p>
            <a:pPr lvl="1"/>
            <a:r>
              <a:rPr lang="en-US" dirty="0" smtClean="0"/>
              <a:t>Performance Case Study</a:t>
            </a:r>
          </a:p>
          <a:p>
            <a:pPr lvl="1"/>
            <a:r>
              <a:rPr lang="en-US" dirty="0" smtClean="0"/>
              <a:t>Monetary Case Study</a:t>
            </a:r>
          </a:p>
          <a:p>
            <a:r>
              <a:rPr lang="en-US" dirty="0" smtClean="0"/>
              <a:t>Thoughts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Traces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1752600"/>
            <a:ext cx="5600700" cy="4510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r>
              <a:rPr lang="en-US" dirty="0" smtClean="0"/>
              <a:t>Backup over time</a:t>
            </a:r>
            <a:br>
              <a:rPr lang="en-US" dirty="0" smtClean="0"/>
            </a:br>
            <a:r>
              <a:rPr lang="en-US" dirty="0" smtClean="0"/>
              <a:t>(user trace)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28800"/>
            <a:ext cx="8184188" cy="4667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/>
          <a:lstStyle/>
          <a:p>
            <a:r>
              <a:rPr lang="en-US" dirty="0" smtClean="0"/>
              <a:t>Backup </a:t>
            </a:r>
            <a:r>
              <a:rPr lang="en-US" dirty="0" err="1" smtClean="0"/>
              <a:t>w</a:t>
            </a:r>
            <a:r>
              <a:rPr lang="en-US" dirty="0" smtClean="0"/>
              <a:t>/out Segment Cleaning</a:t>
            </a:r>
            <a:br>
              <a:rPr lang="en-US" dirty="0" smtClean="0"/>
            </a:br>
            <a:r>
              <a:rPr lang="en-US" dirty="0" smtClean="0"/>
              <a:t>(user trace)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752600"/>
            <a:ext cx="7975718" cy="4451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525838" y="2792413"/>
            <a:ext cx="5381625" cy="1049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lvl="1" eaLnBrk="1">
              <a:lnSpc>
                <a:spcPct val="100000"/>
              </a:lnSpc>
              <a:spcBef>
                <a:spcPts val="8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800">
                <a:solidFill>
                  <a:srgbClr val="000000"/>
                </a:solidFill>
                <a:latin typeface="Arial" pitchFamily="-65" charset="0"/>
                <a:ea typeface="msmincho" charset="0"/>
                <a:cs typeface="msmincho" charset="0"/>
              </a:rPr>
              <a:t>Replace your tape drives</a:t>
            </a:r>
          </a:p>
          <a:p>
            <a:pPr lvl="1" eaLnBrk="1">
              <a:lnSpc>
                <a:spcPct val="100000"/>
              </a:lnSpc>
              <a:spcBef>
                <a:spcPts val="800"/>
              </a:spcBef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800">
                <a:solidFill>
                  <a:srgbClr val="000000"/>
                </a:solidFill>
                <a:latin typeface="Arial" pitchFamily="-65" charset="0"/>
                <a:ea typeface="msmincho" charset="0"/>
                <a:cs typeface="msmincho" charset="0"/>
              </a:rPr>
              <a:t>with something truly scalable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9188" y="1814513"/>
            <a:ext cx="2309812" cy="3216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Good ‘ole Days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Daily Storage</a:t>
            </a:r>
            <a:br>
              <a:rPr lang="en-US" dirty="0" smtClean="0"/>
            </a:br>
            <a:r>
              <a:rPr lang="en-US" dirty="0" smtClean="0"/>
              <a:t>(fileserver)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371600"/>
            <a:ext cx="6781800" cy="4817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Daily Upload</a:t>
            </a:r>
            <a:br>
              <a:rPr lang="en-US" dirty="0" smtClean="0"/>
            </a:br>
            <a:r>
              <a:rPr lang="en-US" dirty="0" smtClean="0"/>
              <a:t>(fileserver)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054436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Segments per Day</a:t>
            </a:r>
            <a:br>
              <a:rPr lang="en-US" dirty="0" smtClean="0"/>
            </a:br>
            <a:r>
              <a:rPr lang="en-US" dirty="0" smtClean="0"/>
              <a:t>(fileserver)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905000"/>
            <a:ext cx="6279641" cy="46110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Storage overhead for 16MB Segment (fileserver)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1600200"/>
            <a:ext cx="6578600" cy="47542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Optimal Cleaning Threshold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828800"/>
            <a:ext cx="5972889" cy="45624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Overheads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057400"/>
            <a:ext cx="7010400" cy="4009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Case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Storage:		$0.15 per GB . Month</a:t>
            </a:r>
          </a:p>
          <a:p>
            <a:r>
              <a:rPr lang="en-US" dirty="0" smtClean="0"/>
              <a:t>Upload:		$0.10 per GB</a:t>
            </a:r>
          </a:p>
          <a:p>
            <a:r>
              <a:rPr lang="en-US" dirty="0" smtClean="0"/>
              <a:t>Segment:	$0.01 per 1000 files uploaded</a:t>
            </a:r>
          </a:p>
          <a:p>
            <a:endParaRPr lang="en-US" dirty="0" smtClean="0"/>
          </a:p>
          <a:p>
            <a:r>
              <a:rPr lang="en-US" i="1" dirty="0" smtClean="0">
                <a:solidFill>
                  <a:srgbClr val="FF0000"/>
                </a:solidFill>
              </a:rPr>
              <a:t>We are charged this amount, so please be careful with your labs and projects!!!</a:t>
            </a:r>
            <a:endParaRPr lang="en-US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Costs for Backup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133600"/>
            <a:ext cx="7713392" cy="4051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for Backup (fileserver)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828800"/>
            <a:ext cx="6656681" cy="4648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Monetary Cost Comparison</a:t>
            </a:r>
            <a:br>
              <a:rPr lang="en-US" dirty="0" smtClean="0"/>
            </a:br>
            <a:r>
              <a:rPr lang="en-US" dirty="0" smtClean="0"/>
              <a:t>(user trace)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514600"/>
            <a:ext cx="6607302" cy="3314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528763" y="3983038"/>
            <a:ext cx="5976937" cy="1827212"/>
            <a:chOff x="963" y="2509"/>
            <a:chExt cx="3765" cy="1151"/>
          </a:xfrm>
        </p:grpSpPr>
        <p:sp>
          <p:nvSpPr>
            <p:cNvPr id="14338" name="Freeform 2"/>
            <p:cNvSpPr>
              <a:spLocks noChangeArrowheads="1"/>
            </p:cNvSpPr>
            <p:nvPr/>
          </p:nvSpPr>
          <p:spPr bwMode="auto">
            <a:xfrm>
              <a:off x="963" y="2509"/>
              <a:ext cx="3744" cy="1152"/>
            </a:xfrm>
            <a:custGeom>
              <a:avLst/>
              <a:gdLst/>
              <a:ahLst/>
              <a:cxnLst>
                <a:cxn ang="0">
                  <a:pos x="800" y="349"/>
                </a:cxn>
                <a:cxn ang="0">
                  <a:pos x="812" y="373"/>
                </a:cxn>
                <a:cxn ang="0">
                  <a:pos x="800" y="426"/>
                </a:cxn>
                <a:cxn ang="0">
                  <a:pos x="740" y="485"/>
                </a:cxn>
                <a:cxn ang="0">
                  <a:pos x="639" y="509"/>
                </a:cxn>
                <a:cxn ang="0">
                  <a:pos x="579" y="503"/>
                </a:cxn>
                <a:cxn ang="0">
                  <a:pos x="531" y="485"/>
                </a:cxn>
                <a:cxn ang="0">
                  <a:pos x="501" y="515"/>
                </a:cxn>
                <a:cxn ang="0">
                  <a:pos x="460" y="526"/>
                </a:cxn>
                <a:cxn ang="0">
                  <a:pos x="418" y="515"/>
                </a:cxn>
                <a:cxn ang="0">
                  <a:pos x="394" y="485"/>
                </a:cxn>
                <a:cxn ang="0">
                  <a:pos x="352" y="497"/>
                </a:cxn>
                <a:cxn ang="0">
                  <a:pos x="310" y="503"/>
                </a:cxn>
                <a:cxn ang="0">
                  <a:pos x="221" y="485"/>
                </a:cxn>
                <a:cxn ang="0">
                  <a:pos x="161" y="444"/>
                </a:cxn>
                <a:cxn ang="0">
                  <a:pos x="137" y="414"/>
                </a:cxn>
                <a:cxn ang="0">
                  <a:pos x="137" y="414"/>
                </a:cxn>
                <a:cxn ang="0">
                  <a:pos x="90" y="408"/>
                </a:cxn>
                <a:cxn ang="0">
                  <a:pos x="24" y="373"/>
                </a:cxn>
                <a:cxn ang="0">
                  <a:pos x="0" y="308"/>
                </a:cxn>
                <a:cxn ang="0">
                  <a:pos x="30" y="242"/>
                </a:cxn>
                <a:cxn ang="0">
                  <a:pos x="101" y="201"/>
                </a:cxn>
                <a:cxn ang="0">
                  <a:pos x="101" y="201"/>
                </a:cxn>
                <a:cxn ang="0">
                  <a:pos x="95" y="189"/>
                </a:cxn>
                <a:cxn ang="0">
                  <a:pos x="78" y="160"/>
                </a:cxn>
                <a:cxn ang="0">
                  <a:pos x="84" y="100"/>
                </a:cxn>
                <a:cxn ang="0">
                  <a:pos x="149" y="47"/>
                </a:cxn>
                <a:cxn ang="0">
                  <a:pos x="227" y="41"/>
                </a:cxn>
                <a:cxn ang="0">
                  <a:pos x="275" y="59"/>
                </a:cxn>
                <a:cxn ang="0">
                  <a:pos x="298" y="77"/>
                </a:cxn>
                <a:cxn ang="0">
                  <a:pos x="304" y="77"/>
                </a:cxn>
                <a:cxn ang="0">
                  <a:pos x="304" y="77"/>
                </a:cxn>
                <a:cxn ang="0">
                  <a:pos x="310" y="77"/>
                </a:cxn>
                <a:cxn ang="0">
                  <a:pos x="340" y="53"/>
                </a:cxn>
                <a:cxn ang="0">
                  <a:pos x="382" y="41"/>
                </a:cxn>
                <a:cxn ang="0">
                  <a:pos x="406" y="47"/>
                </a:cxn>
                <a:cxn ang="0">
                  <a:pos x="430" y="53"/>
                </a:cxn>
                <a:cxn ang="0">
                  <a:pos x="436" y="53"/>
                </a:cxn>
                <a:cxn ang="0">
                  <a:pos x="436" y="47"/>
                </a:cxn>
                <a:cxn ang="0">
                  <a:pos x="496" y="12"/>
                </a:cxn>
                <a:cxn ang="0">
                  <a:pos x="573" y="0"/>
                </a:cxn>
                <a:cxn ang="0">
                  <a:pos x="669" y="24"/>
                </a:cxn>
                <a:cxn ang="0">
                  <a:pos x="722" y="77"/>
                </a:cxn>
                <a:cxn ang="0">
                  <a:pos x="728" y="118"/>
                </a:cxn>
                <a:cxn ang="0">
                  <a:pos x="728" y="124"/>
                </a:cxn>
                <a:cxn ang="0">
                  <a:pos x="734" y="130"/>
                </a:cxn>
                <a:cxn ang="0">
                  <a:pos x="746" y="130"/>
                </a:cxn>
                <a:cxn ang="0">
                  <a:pos x="794" y="136"/>
                </a:cxn>
                <a:cxn ang="0">
                  <a:pos x="860" y="171"/>
                </a:cxn>
                <a:cxn ang="0">
                  <a:pos x="884" y="237"/>
                </a:cxn>
                <a:cxn ang="0">
                  <a:pos x="860" y="296"/>
                </a:cxn>
                <a:cxn ang="0">
                  <a:pos x="794" y="337"/>
                </a:cxn>
              </a:cxnLst>
              <a:rect l="0" t="0" r="r" b="b"/>
              <a:pathLst>
                <a:path w="884" h="526">
                  <a:moveTo>
                    <a:pt x="794" y="337"/>
                  </a:moveTo>
                  <a:lnTo>
                    <a:pt x="800" y="349"/>
                  </a:lnTo>
                  <a:lnTo>
                    <a:pt x="806" y="361"/>
                  </a:lnTo>
                  <a:lnTo>
                    <a:pt x="812" y="373"/>
                  </a:lnTo>
                  <a:lnTo>
                    <a:pt x="812" y="390"/>
                  </a:lnTo>
                  <a:lnTo>
                    <a:pt x="800" y="426"/>
                  </a:lnTo>
                  <a:lnTo>
                    <a:pt x="776" y="461"/>
                  </a:lnTo>
                  <a:lnTo>
                    <a:pt x="740" y="485"/>
                  </a:lnTo>
                  <a:lnTo>
                    <a:pt x="693" y="503"/>
                  </a:lnTo>
                  <a:lnTo>
                    <a:pt x="639" y="509"/>
                  </a:lnTo>
                  <a:lnTo>
                    <a:pt x="609" y="503"/>
                  </a:lnTo>
                  <a:lnTo>
                    <a:pt x="579" y="503"/>
                  </a:lnTo>
                  <a:lnTo>
                    <a:pt x="555" y="497"/>
                  </a:lnTo>
                  <a:lnTo>
                    <a:pt x="531" y="485"/>
                  </a:lnTo>
                  <a:lnTo>
                    <a:pt x="519" y="503"/>
                  </a:lnTo>
                  <a:lnTo>
                    <a:pt x="501" y="515"/>
                  </a:lnTo>
                  <a:lnTo>
                    <a:pt x="484" y="521"/>
                  </a:lnTo>
                  <a:lnTo>
                    <a:pt x="460" y="526"/>
                  </a:lnTo>
                  <a:lnTo>
                    <a:pt x="442" y="521"/>
                  </a:lnTo>
                  <a:lnTo>
                    <a:pt x="418" y="515"/>
                  </a:lnTo>
                  <a:lnTo>
                    <a:pt x="406" y="503"/>
                  </a:lnTo>
                  <a:lnTo>
                    <a:pt x="394" y="485"/>
                  </a:lnTo>
                  <a:lnTo>
                    <a:pt x="376" y="491"/>
                  </a:lnTo>
                  <a:lnTo>
                    <a:pt x="352" y="497"/>
                  </a:lnTo>
                  <a:lnTo>
                    <a:pt x="334" y="497"/>
                  </a:lnTo>
                  <a:lnTo>
                    <a:pt x="310" y="503"/>
                  </a:lnTo>
                  <a:lnTo>
                    <a:pt x="263" y="497"/>
                  </a:lnTo>
                  <a:lnTo>
                    <a:pt x="221" y="485"/>
                  </a:lnTo>
                  <a:lnTo>
                    <a:pt x="185" y="467"/>
                  </a:lnTo>
                  <a:lnTo>
                    <a:pt x="161" y="444"/>
                  </a:lnTo>
                  <a:lnTo>
                    <a:pt x="143" y="414"/>
                  </a:lnTo>
                  <a:lnTo>
                    <a:pt x="137" y="414"/>
                  </a:lnTo>
                  <a:lnTo>
                    <a:pt x="131" y="414"/>
                  </a:lnTo>
                  <a:lnTo>
                    <a:pt x="90" y="408"/>
                  </a:lnTo>
                  <a:lnTo>
                    <a:pt x="54" y="390"/>
                  </a:lnTo>
                  <a:lnTo>
                    <a:pt x="24" y="373"/>
                  </a:lnTo>
                  <a:lnTo>
                    <a:pt x="6" y="343"/>
                  </a:lnTo>
                  <a:lnTo>
                    <a:pt x="0" y="308"/>
                  </a:lnTo>
                  <a:lnTo>
                    <a:pt x="6" y="272"/>
                  </a:lnTo>
                  <a:lnTo>
                    <a:pt x="30" y="242"/>
                  </a:lnTo>
                  <a:lnTo>
                    <a:pt x="60" y="219"/>
                  </a:lnTo>
                  <a:lnTo>
                    <a:pt x="101" y="201"/>
                  </a:lnTo>
                  <a:lnTo>
                    <a:pt x="107" y="201"/>
                  </a:lnTo>
                  <a:lnTo>
                    <a:pt x="95" y="189"/>
                  </a:lnTo>
                  <a:lnTo>
                    <a:pt x="84" y="177"/>
                  </a:lnTo>
                  <a:lnTo>
                    <a:pt x="78" y="160"/>
                  </a:lnTo>
                  <a:lnTo>
                    <a:pt x="78" y="142"/>
                  </a:lnTo>
                  <a:lnTo>
                    <a:pt x="84" y="100"/>
                  </a:lnTo>
                  <a:lnTo>
                    <a:pt x="113" y="71"/>
                  </a:lnTo>
                  <a:lnTo>
                    <a:pt x="149" y="47"/>
                  </a:lnTo>
                  <a:lnTo>
                    <a:pt x="197" y="35"/>
                  </a:lnTo>
                  <a:lnTo>
                    <a:pt x="227" y="41"/>
                  </a:lnTo>
                  <a:lnTo>
                    <a:pt x="251" y="47"/>
                  </a:lnTo>
                  <a:lnTo>
                    <a:pt x="275" y="59"/>
                  </a:lnTo>
                  <a:lnTo>
                    <a:pt x="293" y="77"/>
                  </a:lnTo>
                  <a:lnTo>
                    <a:pt x="298" y="77"/>
                  </a:lnTo>
                  <a:lnTo>
                    <a:pt x="304" y="77"/>
                  </a:lnTo>
                  <a:lnTo>
                    <a:pt x="310" y="77"/>
                  </a:lnTo>
                  <a:lnTo>
                    <a:pt x="322" y="59"/>
                  </a:lnTo>
                  <a:lnTo>
                    <a:pt x="340" y="53"/>
                  </a:lnTo>
                  <a:lnTo>
                    <a:pt x="358" y="47"/>
                  </a:lnTo>
                  <a:lnTo>
                    <a:pt x="382" y="41"/>
                  </a:lnTo>
                  <a:lnTo>
                    <a:pt x="394" y="41"/>
                  </a:lnTo>
                  <a:lnTo>
                    <a:pt x="406" y="47"/>
                  </a:lnTo>
                  <a:lnTo>
                    <a:pt x="418" y="53"/>
                  </a:lnTo>
                  <a:lnTo>
                    <a:pt x="430" y="53"/>
                  </a:lnTo>
                  <a:lnTo>
                    <a:pt x="436" y="53"/>
                  </a:lnTo>
                  <a:lnTo>
                    <a:pt x="436" y="47"/>
                  </a:lnTo>
                  <a:lnTo>
                    <a:pt x="466" y="29"/>
                  </a:lnTo>
                  <a:lnTo>
                    <a:pt x="496" y="12"/>
                  </a:lnTo>
                  <a:lnTo>
                    <a:pt x="531" y="6"/>
                  </a:lnTo>
                  <a:lnTo>
                    <a:pt x="573" y="0"/>
                  </a:lnTo>
                  <a:lnTo>
                    <a:pt x="621" y="6"/>
                  </a:lnTo>
                  <a:lnTo>
                    <a:pt x="669" y="24"/>
                  </a:lnTo>
                  <a:lnTo>
                    <a:pt x="699" y="47"/>
                  </a:lnTo>
                  <a:lnTo>
                    <a:pt x="722" y="77"/>
                  </a:lnTo>
                  <a:lnTo>
                    <a:pt x="728" y="112"/>
                  </a:lnTo>
                  <a:lnTo>
                    <a:pt x="728" y="118"/>
                  </a:lnTo>
                  <a:lnTo>
                    <a:pt x="728" y="124"/>
                  </a:lnTo>
                  <a:lnTo>
                    <a:pt x="728" y="130"/>
                  </a:lnTo>
                  <a:lnTo>
                    <a:pt x="734" y="130"/>
                  </a:lnTo>
                  <a:lnTo>
                    <a:pt x="740" y="130"/>
                  </a:lnTo>
                  <a:lnTo>
                    <a:pt x="746" y="130"/>
                  </a:lnTo>
                  <a:lnTo>
                    <a:pt x="794" y="136"/>
                  </a:lnTo>
                  <a:lnTo>
                    <a:pt x="830" y="148"/>
                  </a:lnTo>
                  <a:lnTo>
                    <a:pt x="860" y="171"/>
                  </a:lnTo>
                  <a:lnTo>
                    <a:pt x="878" y="201"/>
                  </a:lnTo>
                  <a:lnTo>
                    <a:pt x="884" y="237"/>
                  </a:lnTo>
                  <a:lnTo>
                    <a:pt x="878" y="272"/>
                  </a:lnTo>
                  <a:lnTo>
                    <a:pt x="860" y="296"/>
                  </a:lnTo>
                  <a:lnTo>
                    <a:pt x="830" y="319"/>
                  </a:lnTo>
                  <a:lnTo>
                    <a:pt x="794" y="337"/>
                  </a:lnTo>
                </a:path>
              </a:pathLst>
            </a:custGeom>
            <a:solidFill>
              <a:srgbClr val="666666"/>
            </a:solidFill>
            <a:ln w="936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339" name="Text Box 3"/>
            <p:cNvSpPr txBox="1">
              <a:spLocks noChangeArrowheads="1"/>
            </p:cNvSpPr>
            <p:nvPr/>
          </p:nvSpPr>
          <p:spPr bwMode="auto">
            <a:xfrm>
              <a:off x="1288" y="2948"/>
              <a:ext cx="3441" cy="281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 lIns="90000" tIns="45000" rIns="90000" bIns="45000">
              <a:prstTxWarp prst="textNoShape">
                <a:avLst/>
              </a:prstTxWarp>
            </a:bodyPr>
            <a:lstStyle/>
            <a:p>
              <a:pPr lvl="1" eaLnBrk="1">
                <a:lnSpc>
                  <a:spcPct val="98000"/>
                </a:lnSpc>
                <a:spcBef>
                  <a:spcPts val="800"/>
                </a:spcBef>
                <a:buSzPct val="52000"/>
                <a:buFont typeface="Wingdings" pitchFamily="-65" charset="2"/>
                <a:buNone/>
                <a:tabLst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  <a:tab pos="9601200" algn="l"/>
                </a:tabLst>
              </a:pPr>
              <a:r>
                <a:rPr lang="en-GB" b="1">
                  <a:solidFill>
                    <a:srgbClr val="FFB515"/>
                  </a:solidFill>
                  <a:latin typeface="Arial" pitchFamily="-65" charset="0"/>
                  <a:ea typeface="msmincho" charset="0"/>
                  <a:cs typeface="msmincho" charset="0"/>
                </a:rPr>
                <a:t>Build whatever you want!</a:t>
              </a:r>
            </a:p>
          </p:txBody>
        </p:sp>
      </p:grpSp>
      <p:sp>
        <p:nvSpPr>
          <p:cNvPr id="1434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100000"/>
              <a:buFont typeface="Tahoma" pitchFamily="-65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0" dirty="0">
                <a:latin typeface="Arial" pitchFamily="-65" charset="0"/>
              </a:rPr>
              <a:t>Amazon S3 to the rescue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457200" lvl="1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52000"/>
              <a:buFont typeface="Wingdings" pitchFamily="-65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In Spring 2006, Amazon released a new</a:t>
            </a: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52000"/>
              <a:buFont typeface="Wingdings" pitchFamily="-65" charset="2"/>
              <a:buNone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storage API:  </a:t>
            </a:r>
            <a:r>
              <a:rPr lang="en-GB" sz="2400" b="1" i="1" dirty="0">
                <a:solidFill>
                  <a:srgbClr val="FF6309"/>
                </a:solidFill>
                <a:latin typeface="Arial" pitchFamily="-65" charset="0"/>
              </a:rPr>
              <a:t>Put, Get, List, Delete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3351213" y="5294313"/>
            <a:ext cx="2057400" cy="430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5000" rIns="90000" bIns="45000">
            <a:prstTxWarp prst="textNoShape">
              <a:avLst/>
            </a:prstTxWarp>
          </a:bodyPr>
          <a:lstStyle/>
          <a:p>
            <a:pPr algn="ctr">
              <a:lnSpc>
                <a:spcPct val="3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b="1">
              <a:solidFill>
                <a:srgbClr val="FFB515"/>
              </a:solidFill>
              <a:latin typeface="Arial" pitchFamily="-65" charset="0"/>
              <a:ea typeface="DejaVu Sans" charset="0"/>
              <a:cs typeface="DejaVu Sans" charset="0"/>
            </a:endParaRPr>
          </a:p>
          <a:p>
            <a:pPr algn="ctr">
              <a:lnSpc>
                <a:spcPct val="35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>
                <a:solidFill>
                  <a:srgbClr val="FFB515"/>
                </a:solidFill>
                <a:latin typeface="Arial" pitchFamily="-65" charset="0"/>
                <a:ea typeface="DejaVu Sans" charset="0"/>
                <a:cs typeface="DejaVu Sans" charset="0"/>
              </a:rPr>
              <a:t>Quickly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50000">
                                          <p:val>
                                            <p:strVal val="#ppt_x-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Motivation/Intro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Thoughts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Thoughts?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Did paper make case for Thin Clouds?</a:t>
            </a:r>
          </a:p>
          <a:p>
            <a:endParaRPr lang="en-US" dirty="0" smtClean="0"/>
          </a:p>
          <a:p>
            <a:r>
              <a:rPr lang="en-US" dirty="0" smtClean="0"/>
              <a:t>Sharing between clients ignored?</a:t>
            </a:r>
          </a:p>
          <a:p>
            <a:endParaRPr lang="en-US" dirty="0" smtClean="0"/>
          </a:p>
          <a:p>
            <a:r>
              <a:rPr lang="en-US" dirty="0" smtClean="0"/>
              <a:t>What every happened to P2P?!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Lab 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http://s3.amazonaws.com/edu-cornell-cs-cs5300/aws-get-started.html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Read </a:t>
            </a:r>
            <a:r>
              <a:rPr lang="en-US" i="1" dirty="0" smtClean="0"/>
              <a:t>NFS</a:t>
            </a:r>
            <a:r>
              <a:rPr lang="en-US" dirty="0" smtClean="0"/>
              <a:t> and write review:</a:t>
            </a:r>
          </a:p>
          <a:p>
            <a:pPr lvl="1"/>
            <a:r>
              <a:rPr lang="en-US" i="1" dirty="0" smtClean="0"/>
              <a:t>Design and Implementation of a Network File System</a:t>
            </a:r>
            <a:r>
              <a:rPr lang="en-US" dirty="0" smtClean="0"/>
              <a:t>, Sandberg, Goldberg, </a:t>
            </a:r>
            <a:r>
              <a:rPr lang="en-US" dirty="0" err="1" smtClean="0"/>
              <a:t>Kleiman</a:t>
            </a:r>
            <a:r>
              <a:rPr lang="en-US" dirty="0" smtClean="0"/>
              <a:t>, Walsh, and Lyon, USENIX 1985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Do Lab 0</a:t>
            </a:r>
          </a:p>
          <a:p>
            <a:endParaRPr lang="en-US" dirty="0" smtClean="0"/>
          </a:p>
          <a:p>
            <a:r>
              <a:rPr lang="en-US" dirty="0" smtClean="0"/>
              <a:t>Check website for updated schedule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buSzPct val="100000"/>
              <a:buFont typeface="Tahoma" pitchFamily="-65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4000" b="0" dirty="0">
                <a:latin typeface="Arial" pitchFamily="-65" charset="0"/>
              </a:rPr>
              <a:t>Backing up the new way (S3)‏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/>
        </p:spPr>
        <p:txBody>
          <a:bodyPr lIns="90000" tIns="46800" rIns="90000" bIns="46800">
            <a:prstTxWarp prst="textNoShape">
              <a:avLst/>
            </a:prstTxWarp>
          </a:bodyPr>
          <a:lstStyle/>
          <a:p>
            <a:pPr marL="457200" lvl="1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52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sz="2400" b="1" i="1" dirty="0" smtClean="0">
                <a:solidFill>
                  <a:srgbClr val="FF6309"/>
                </a:solidFill>
                <a:latin typeface="Arial" pitchFamily="-65" charset="0"/>
              </a:rPr>
              <a:t>Smart</a:t>
            </a:r>
            <a:r>
              <a:rPr lang="en-GB" sz="2400" b="1" i="1" dirty="0" smtClean="0">
                <a:solidFill>
                  <a:srgbClr val="000000"/>
                </a:solidFill>
                <a:latin typeface="Arial" pitchFamily="-65" charset="0"/>
              </a:rPr>
              <a:t/>
            </a:r>
            <a:br>
              <a:rPr lang="en-GB" sz="2400" b="1" i="1" dirty="0" smtClean="0">
                <a:solidFill>
                  <a:srgbClr val="000000"/>
                </a:solidFill>
                <a:latin typeface="Arial" pitchFamily="-65" charset="0"/>
              </a:rPr>
            </a:br>
            <a:endParaRPr lang="en-GB" sz="2400" b="1" i="1" dirty="0" smtClean="0">
              <a:solidFill>
                <a:srgbClr val="000000"/>
              </a:solidFill>
              <a:latin typeface="Arial" pitchFamily="-65" charset="0"/>
            </a:endParaRP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52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1" i="1" dirty="0">
                <a:solidFill>
                  <a:srgbClr val="FF6309"/>
                </a:solidFill>
                <a:latin typeface="Arial" pitchFamily="-65" charset="0"/>
              </a:rPr>
              <a:t> Scales</a:t>
            </a: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/>
            </a:r>
            <a:b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</a:b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     - no longer our concern... Amazon's concern</a:t>
            </a:r>
            <a:b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</a:b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     - all servers backup in parallel</a:t>
            </a:r>
          </a:p>
          <a:p>
            <a:pPr marL="457200" lvl="1" inden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52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sz="2400" b="1" i="1" dirty="0">
                <a:solidFill>
                  <a:srgbClr val="FF6309"/>
                </a:solidFill>
                <a:latin typeface="Arial" pitchFamily="-65" charset="0"/>
              </a:rPr>
              <a:t>Cheap</a:t>
            </a: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/>
            </a:r>
            <a:b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</a:b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     - old cost =</a:t>
            </a:r>
            <a:r>
              <a:rPr lang="en-GB" sz="2400" b="1" i="1" dirty="0" smtClean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b="1" i="1" dirty="0" smtClean="0">
                <a:solidFill>
                  <a:srgbClr val="00AE00"/>
                </a:solidFill>
                <a:latin typeface="Arial" pitchFamily="-65" charset="0"/>
              </a:rPr>
              <a:t>XXX</a:t>
            </a:r>
            <a:r>
              <a:rPr lang="en-GB" sz="2400" b="1" i="1" dirty="0" smtClean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per year</a:t>
            </a:r>
            <a:b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</a:b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     - new cost =</a:t>
            </a:r>
            <a:r>
              <a:rPr lang="en-GB" sz="2400" b="1" i="1" dirty="0" smtClean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b="1" i="1" dirty="0" smtClean="0">
                <a:solidFill>
                  <a:srgbClr val="00AE00"/>
                </a:solidFill>
                <a:latin typeface="Arial" pitchFamily="-65" charset="0"/>
              </a:rPr>
              <a:t>YYY</a:t>
            </a:r>
            <a:r>
              <a:rPr lang="en-GB" sz="2400" b="1" i="1" dirty="0" smtClean="0">
                <a:solidFill>
                  <a:srgbClr val="000000"/>
                </a:solidFill>
                <a:latin typeface="Arial" pitchFamily="-65" charset="0"/>
              </a:rPr>
              <a:t> </a:t>
            </a:r>
            <a:r>
              <a:rPr lang="en-GB" sz="2400" b="1" i="1" dirty="0">
                <a:solidFill>
                  <a:srgbClr val="000000"/>
                </a:solidFill>
                <a:latin typeface="Arial" pitchFamily="-65" charset="0"/>
              </a:rPr>
              <a:t>per </a:t>
            </a:r>
            <a:r>
              <a:rPr lang="en-GB" sz="2400" b="1" i="1" dirty="0" smtClean="0">
                <a:solidFill>
                  <a:srgbClr val="000000"/>
                </a:solidFill>
                <a:latin typeface="Arial" pitchFamily="-65" charset="0"/>
              </a:rPr>
              <a:t>year</a:t>
            </a:r>
          </a:p>
          <a:p>
            <a:pPr marL="857250" lvl="2" indent="0">
              <a:spcBef>
                <a:spcPts val="800"/>
              </a:spcBef>
              <a:buClr>
                <a:srgbClr val="000000"/>
              </a:buClr>
              <a:buSzPct val="52000"/>
              <a:buFont typeface="Wingdings" pitchFamily="-65" charset="2"/>
              <a:buChar char=""/>
              <a:tabLst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</a:tabLst>
            </a:pPr>
            <a:r>
              <a:rPr lang="en-GB" b="1" i="1" dirty="0" smtClean="0">
                <a:solidFill>
                  <a:srgbClr val="000000"/>
                </a:solidFill>
                <a:latin typeface="Arial" pitchFamily="-65" charset="0"/>
              </a:rPr>
              <a:t> where YYY &lt; XXX</a:t>
            </a:r>
            <a:endParaRPr lang="en-GB" sz="2000" b="1" i="1" dirty="0">
              <a:solidFill>
                <a:srgbClr val="000000"/>
              </a:solidFill>
              <a:latin typeface="Arial" pitchFamily="-65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Thin </a:t>
            </a:r>
            <a:r>
              <a:rPr lang="en-US" dirty="0" err="1" smtClean="0"/>
              <a:t>vs</a:t>
            </a:r>
            <a:r>
              <a:rPr lang="en-US" dirty="0" smtClean="0"/>
              <a:t> Thick Cloud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Amazons S3 </a:t>
            </a:r>
            <a:r>
              <a:rPr lang="en-US" dirty="0" err="1" smtClean="0"/>
              <a:t>vs</a:t>
            </a:r>
            <a:r>
              <a:rPr lang="en-US" dirty="0" smtClean="0"/>
              <a:t> EMC’s </a:t>
            </a:r>
            <a:r>
              <a:rPr lang="en-US" dirty="0" err="1" smtClean="0"/>
              <a:t>MozyPro</a:t>
            </a:r>
            <a:endParaRPr lang="en-US" dirty="0" smtClean="0"/>
          </a:p>
          <a:p>
            <a:r>
              <a:rPr lang="en-US" dirty="0" smtClean="0"/>
              <a:t>Thin</a:t>
            </a:r>
          </a:p>
          <a:p>
            <a:pPr lvl="1"/>
            <a:r>
              <a:rPr lang="en-US" dirty="0" smtClean="0"/>
              <a:t>Can change provider easier</a:t>
            </a:r>
          </a:p>
          <a:p>
            <a:pPr lvl="1"/>
            <a:r>
              <a:rPr lang="en-US" dirty="0" smtClean="0"/>
              <a:t>Applications can work across providers</a:t>
            </a:r>
          </a:p>
          <a:p>
            <a:r>
              <a:rPr lang="en-US" dirty="0" smtClean="0"/>
              <a:t>Thick</a:t>
            </a:r>
          </a:p>
          <a:p>
            <a:pPr lvl="1"/>
            <a:r>
              <a:rPr lang="en-US" dirty="0" smtClean="0"/>
              <a:t>Better performance</a:t>
            </a:r>
          </a:p>
          <a:p>
            <a:pPr lvl="1"/>
            <a:r>
              <a:rPr lang="en-US" dirty="0" smtClean="0"/>
              <a:t>Locked into a provider</a:t>
            </a:r>
          </a:p>
          <a:p>
            <a:pPr lvl="1"/>
            <a:r>
              <a:rPr lang="en-US" dirty="0" smtClean="0"/>
              <a:t>Provider can go out of business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Cumulus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storage backup utility for Thin Clouds</a:t>
            </a:r>
          </a:p>
          <a:p>
            <a:r>
              <a:rPr lang="en-US" dirty="0" smtClean="0"/>
              <a:t>Evaluates efficacy of cloud storage</a:t>
            </a:r>
          </a:p>
          <a:p>
            <a:r>
              <a:rPr lang="en-US" dirty="0" smtClean="0"/>
              <a:t>Working prototype</a:t>
            </a:r>
          </a:p>
          <a:p>
            <a:pPr lvl="1"/>
            <a:r>
              <a:rPr lang="en-US" dirty="0" smtClean="0"/>
              <a:t>http://</a:t>
            </a:r>
            <a:r>
              <a:rPr lang="en-US" dirty="0" err="1" smtClean="0"/>
              <a:t>www.cs.ucsd.edu/~mvrable/cumulus</a:t>
            </a:r>
            <a:r>
              <a:rPr lang="en-US" dirty="0" smtClean="0"/>
              <a:t>/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Motivation/Intro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Thoughts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Related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2200" y="1557537"/>
            <a:ext cx="5099050" cy="435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Motivation/Intro</a:t>
            </a:r>
          </a:p>
          <a:p>
            <a:r>
              <a:rPr lang="en-US" dirty="0" smtClean="0"/>
              <a:t>Related Work</a:t>
            </a:r>
          </a:p>
          <a:p>
            <a:r>
              <a:rPr lang="en-US" dirty="0" smtClean="0"/>
              <a:t>Design</a:t>
            </a:r>
          </a:p>
          <a:p>
            <a:pPr lvl="1"/>
            <a:r>
              <a:rPr lang="en-US" dirty="0" smtClean="0"/>
              <a:t>API</a:t>
            </a:r>
          </a:p>
          <a:p>
            <a:pPr lvl="1"/>
            <a:r>
              <a:rPr lang="en-US" dirty="0" smtClean="0"/>
              <a:t>Segments</a:t>
            </a:r>
          </a:p>
          <a:p>
            <a:pPr lvl="1"/>
            <a:r>
              <a:rPr lang="en-US" dirty="0" smtClean="0"/>
              <a:t>Snapshots</a:t>
            </a:r>
          </a:p>
          <a:p>
            <a:pPr lvl="1"/>
            <a:r>
              <a:rPr lang="en-US" dirty="0" err="1" smtClean="0"/>
              <a:t>Subfile</a:t>
            </a:r>
            <a:r>
              <a:rPr lang="en-US" dirty="0" smtClean="0"/>
              <a:t> </a:t>
            </a:r>
            <a:r>
              <a:rPr lang="en-US" dirty="0" err="1" smtClean="0"/>
              <a:t>incrementals</a:t>
            </a:r>
            <a:endParaRPr lang="en-US" dirty="0" smtClean="0"/>
          </a:p>
          <a:p>
            <a:pPr lvl="1"/>
            <a:r>
              <a:rPr lang="en-US" dirty="0" smtClean="0"/>
              <a:t>Cleaning</a:t>
            </a:r>
          </a:p>
          <a:p>
            <a:pPr lvl="1"/>
            <a:r>
              <a:rPr lang="en-US" dirty="0" smtClean="0"/>
              <a:t>restoring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Thoughts and Conclusions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4283</TotalTime>
  <Words>714</Words>
  <Application>Microsoft Office PowerPoint</Application>
  <PresentationFormat>On-screen Show (4:3)</PresentationFormat>
  <Paragraphs>158</Paragraphs>
  <Slides>33</Slides>
  <Notes>8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Cumulus:  Filesystem Backup to the Cloud</vt:lpstr>
      <vt:lpstr>Good ‘ole Days</vt:lpstr>
      <vt:lpstr>Amazon S3 to the rescue</vt:lpstr>
      <vt:lpstr>Backing up the new way (S3)‏</vt:lpstr>
      <vt:lpstr>Thin vs Thick Cloud </vt:lpstr>
      <vt:lpstr>Cumulus </vt:lpstr>
      <vt:lpstr>Outline</vt:lpstr>
      <vt:lpstr>Related Work</vt:lpstr>
      <vt:lpstr>Outline</vt:lpstr>
      <vt:lpstr>API</vt:lpstr>
      <vt:lpstr>Segments</vt:lpstr>
      <vt:lpstr>Snapshots</vt:lpstr>
      <vt:lpstr>Sub-File Incrementals</vt:lpstr>
      <vt:lpstr>Segment Cleaning</vt:lpstr>
      <vt:lpstr>Restore</vt:lpstr>
      <vt:lpstr>Outline</vt:lpstr>
      <vt:lpstr>Evaluation Traces</vt:lpstr>
      <vt:lpstr>Backup over time (user trace)</vt:lpstr>
      <vt:lpstr>Backup w/out Segment Cleaning (user trace)</vt:lpstr>
      <vt:lpstr>Average Daily Storage (fileserver)</vt:lpstr>
      <vt:lpstr>Average Daily Upload (fileserver)</vt:lpstr>
      <vt:lpstr>Average Segments per Day (fileserver)</vt:lpstr>
      <vt:lpstr>Storage overhead for 16MB Segment (fileserver)</vt:lpstr>
      <vt:lpstr>Optimal Cleaning Threshold</vt:lpstr>
      <vt:lpstr>Overheads</vt:lpstr>
      <vt:lpstr>Monetary Case Study</vt:lpstr>
      <vt:lpstr>Monetary Costs for Backup</vt:lpstr>
      <vt:lpstr>Costs for Backup (fileserver)</vt:lpstr>
      <vt:lpstr>Monetary Cost Comparison (user trace)</vt:lpstr>
      <vt:lpstr>Outline</vt:lpstr>
      <vt:lpstr>Discussion</vt:lpstr>
      <vt:lpstr>Lab 0</vt:lpstr>
      <vt:lpstr>Next Time</vt:lpstr>
    </vt:vector>
  </TitlesOfParts>
  <Company>Cornell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414/415 Systems Programming  and  Operating Systems</dc:title>
  <dc:creator>Hakim Weatherspoon</dc:creator>
  <cp:lastModifiedBy>Hakim Weatherspoon</cp:lastModifiedBy>
  <cp:revision>66</cp:revision>
  <dcterms:created xsi:type="dcterms:W3CDTF">2009-01-26T15:17:58Z</dcterms:created>
  <dcterms:modified xsi:type="dcterms:W3CDTF">2009-01-26T16:56:04Z</dcterms:modified>
</cp:coreProperties>
</file>