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9"/>
  </p:notesMasterIdLst>
  <p:sldIdLst>
    <p:sldId id="256" r:id="rId2"/>
    <p:sldId id="310" r:id="rId3"/>
    <p:sldId id="305" r:id="rId4"/>
    <p:sldId id="257" r:id="rId5"/>
    <p:sldId id="306" r:id="rId6"/>
    <p:sldId id="258" r:id="rId7"/>
    <p:sldId id="259" r:id="rId8"/>
    <p:sldId id="304" r:id="rId9"/>
    <p:sldId id="260" r:id="rId10"/>
    <p:sldId id="261" r:id="rId11"/>
    <p:sldId id="262" r:id="rId12"/>
    <p:sldId id="264" r:id="rId13"/>
    <p:sldId id="265" r:id="rId14"/>
    <p:sldId id="307" r:id="rId15"/>
    <p:sldId id="308" r:id="rId16"/>
    <p:sldId id="266" r:id="rId17"/>
    <p:sldId id="267" r:id="rId18"/>
    <p:sldId id="284" r:id="rId19"/>
    <p:sldId id="285" r:id="rId20"/>
    <p:sldId id="311" r:id="rId21"/>
    <p:sldId id="268" r:id="rId22"/>
    <p:sldId id="269" r:id="rId23"/>
    <p:sldId id="270" r:id="rId24"/>
    <p:sldId id="271" r:id="rId25"/>
    <p:sldId id="312" r:id="rId26"/>
    <p:sldId id="300" r:id="rId27"/>
    <p:sldId id="281" r:id="rId28"/>
    <p:sldId id="282" r:id="rId29"/>
    <p:sldId id="283" r:id="rId30"/>
    <p:sldId id="313" r:id="rId31"/>
    <p:sldId id="286" r:id="rId32"/>
    <p:sldId id="287" r:id="rId33"/>
    <p:sldId id="290" r:id="rId34"/>
    <p:sldId id="291" r:id="rId35"/>
    <p:sldId id="288" r:id="rId36"/>
    <p:sldId id="289" r:id="rId37"/>
    <p:sldId id="309" r:id="rId38"/>
    <p:sldId id="292" r:id="rId39"/>
    <p:sldId id="314" r:id="rId40"/>
    <p:sldId id="315" r:id="rId41"/>
    <p:sldId id="316" r:id="rId42"/>
    <p:sldId id="294" r:id="rId43"/>
    <p:sldId id="295" r:id="rId44"/>
    <p:sldId id="296" r:id="rId45"/>
    <p:sldId id="297" r:id="rId46"/>
    <p:sldId id="298" r:id="rId47"/>
    <p:sldId id="299" r:id="rId4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CE0D373-0740-4A07-B64F-5A74918F5DAB}">
          <p14:sldIdLst>
            <p14:sldId id="256"/>
            <p14:sldId id="310"/>
            <p14:sldId id="305"/>
            <p14:sldId id="257"/>
            <p14:sldId id="306"/>
            <p14:sldId id="258"/>
            <p14:sldId id="259"/>
            <p14:sldId id="304"/>
            <p14:sldId id="260"/>
            <p14:sldId id="261"/>
            <p14:sldId id="262"/>
            <p14:sldId id="264"/>
            <p14:sldId id="265"/>
            <p14:sldId id="307"/>
            <p14:sldId id="308"/>
            <p14:sldId id="266"/>
            <p14:sldId id="267"/>
            <p14:sldId id="284"/>
            <p14:sldId id="285"/>
            <p14:sldId id="311"/>
            <p14:sldId id="268"/>
            <p14:sldId id="269"/>
            <p14:sldId id="270"/>
            <p14:sldId id="271"/>
            <p14:sldId id="312"/>
            <p14:sldId id="300"/>
            <p14:sldId id="281"/>
            <p14:sldId id="282"/>
            <p14:sldId id="283"/>
            <p14:sldId id="313"/>
            <p14:sldId id="286"/>
            <p14:sldId id="287"/>
            <p14:sldId id="290"/>
            <p14:sldId id="291"/>
            <p14:sldId id="288"/>
            <p14:sldId id="289"/>
            <p14:sldId id="309"/>
            <p14:sldId id="292"/>
            <p14:sldId id="314"/>
            <p14:sldId id="315"/>
            <p14:sldId id="316"/>
            <p14:sldId id="294"/>
            <p14:sldId id="295"/>
            <p14:sldId id="296"/>
            <p14:sldId id="297"/>
            <p14:sldId id="298"/>
            <p14:sldId id="29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95D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1428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26458F9-C1F2-449A-8791-2370E00D77CE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AB676AF-9840-40C0-9F49-1DBBDEF09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23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CD8B3BC-942E-4496-81E7-060E42A52214}" type="datetime1">
              <a:rPr lang="en-US" smtClean="0"/>
              <a:t>2/1/2016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FD461-7934-4203-9785-7C883B72D879}" type="datetime1">
              <a:rPr lang="en-US" smtClean="0"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AC92A49-DAA8-4BCD-90B0-592B64C4EA87}" type="datetime1">
              <a:rPr lang="en-US" smtClean="0"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20096-B486-425A-87D0-FD4F055FC0D1}" type="datetime1">
              <a:rPr lang="en-US" smtClean="0"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9A704-CD69-4B2E-9AD3-C9A19B1A7551}" type="datetime1">
              <a:rPr lang="en-US" smtClean="0"/>
              <a:t>2/1/2016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0CF875E-8949-4E61-B869-5C1FF6FD6DE4}" type="datetime1">
              <a:rPr lang="en-US" smtClean="0"/>
              <a:t>2/1/2016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7BE3F30-C132-47B2-ACDC-529EBFEE9593}" type="datetime1">
              <a:rPr lang="en-US" smtClean="0"/>
              <a:t>2/1/2016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E1CF-547E-4E04-9C21-E5133153DD82}" type="datetime1">
              <a:rPr lang="en-US" smtClean="0"/>
              <a:t>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7567-18DE-4CD7-8E5B-7A08BAE1F3E0}" type="datetime1">
              <a:rPr lang="en-US" smtClean="0"/>
              <a:t>2/1/2016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AFB10-7DA4-43FE-8ED6-5426417CCFE7}" type="datetime1">
              <a:rPr lang="en-US" smtClean="0"/>
              <a:t>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34E5323-895C-454E-8D4A-23B966AA8413}" type="datetime1">
              <a:rPr lang="en-US" smtClean="0"/>
              <a:t>2/1/2016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9016583-8B1A-46E8-861A-2295315EB7B6}" type="datetime1">
              <a:rPr lang="en-US" smtClean="0"/>
              <a:t>2/1/2016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CS5412: </a:t>
            </a:r>
            <a:br>
              <a:rPr lang="en-US" dirty="0" smtClean="0"/>
            </a:br>
            <a:r>
              <a:rPr lang="en-US" dirty="0" smtClean="0"/>
              <a:t>Diving IN: Inside the Data Center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Ken Birman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CS5412 Spring 2016 (Cloud Computing: Birman)</a:t>
            </a:r>
            <a:endParaRPr lang="en-US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52400" y="6019800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Lecture V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Memcached</a:t>
            </a:r>
            <a:r>
              <a:rPr lang="en-US" dirty="0" smtClean="0"/>
              <a:t> API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Memcached</a:t>
            </a:r>
            <a:r>
              <a:rPr lang="en-US" dirty="0" smtClean="0"/>
              <a:t> defines a standard API</a:t>
            </a:r>
          </a:p>
          <a:p>
            <a:pPr lvl="1"/>
            <a:r>
              <a:rPr lang="en-US" dirty="0" smtClean="0"/>
              <a:t>Defines the calls the application can issue to the library or the server (either way, it looks like library)</a:t>
            </a:r>
          </a:p>
          <a:p>
            <a:pPr lvl="1"/>
            <a:r>
              <a:rPr lang="en-US" dirty="0" smtClean="0"/>
              <a:t>In theory, this means an application can be coded and tested using one version of </a:t>
            </a:r>
            <a:r>
              <a:rPr lang="en-US" dirty="0" err="1" smtClean="0"/>
              <a:t>memcached</a:t>
            </a:r>
            <a:r>
              <a:rPr lang="en-US" dirty="0" smtClean="0"/>
              <a:t>, then migrated to a different one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219200" y="4321629"/>
            <a:ext cx="7467600" cy="175432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function </a:t>
            </a:r>
            <a:r>
              <a:rPr lang="en-US" dirty="0" err="1"/>
              <a:t>get_foo</a:t>
            </a:r>
            <a:r>
              <a:rPr lang="en-US" dirty="0"/>
              <a:t>(</a:t>
            </a:r>
            <a:r>
              <a:rPr lang="en-US" dirty="0" err="1"/>
              <a:t>foo_id</a:t>
            </a:r>
            <a:r>
              <a:rPr lang="en-US" dirty="0"/>
              <a:t>)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foo </a:t>
            </a:r>
            <a:r>
              <a:rPr lang="en-US" dirty="0"/>
              <a:t>= </a:t>
            </a:r>
            <a:r>
              <a:rPr lang="en-US" dirty="0" err="1"/>
              <a:t>memcached_get</a:t>
            </a:r>
            <a:r>
              <a:rPr lang="en-US" dirty="0"/>
              <a:t>("foo:" . </a:t>
            </a:r>
            <a:r>
              <a:rPr lang="en-US" dirty="0" err="1"/>
              <a:t>foo_id</a:t>
            </a:r>
            <a:r>
              <a:rPr lang="en-US" dirty="0"/>
              <a:t>)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if foo != null return </a:t>
            </a:r>
            <a:r>
              <a:rPr lang="en-US" dirty="0"/>
              <a:t>foo </a:t>
            </a:r>
          </a:p>
          <a:p>
            <a:pPr lvl="2"/>
            <a:r>
              <a:rPr lang="en-US" dirty="0" smtClean="0"/>
              <a:t>foo </a:t>
            </a:r>
            <a:r>
              <a:rPr lang="en-US" dirty="0"/>
              <a:t>= </a:t>
            </a:r>
            <a:r>
              <a:rPr lang="en-US" dirty="0" err="1"/>
              <a:t>fetch_foo_from_database</a:t>
            </a:r>
            <a:r>
              <a:rPr lang="en-US" dirty="0"/>
              <a:t>(</a:t>
            </a:r>
            <a:r>
              <a:rPr lang="en-US" dirty="0" err="1"/>
              <a:t>foo_id</a:t>
            </a:r>
            <a:r>
              <a:rPr lang="en-US" dirty="0"/>
              <a:t>) </a:t>
            </a:r>
            <a:endParaRPr lang="en-US" dirty="0" smtClean="0"/>
          </a:p>
          <a:p>
            <a:pPr lvl="2"/>
            <a:r>
              <a:rPr lang="en-US" dirty="0" err="1" smtClean="0"/>
              <a:t>memcached_set</a:t>
            </a:r>
            <a:r>
              <a:rPr lang="en-US" dirty="0"/>
              <a:t>("foo:" . </a:t>
            </a:r>
            <a:r>
              <a:rPr lang="en-US" dirty="0" smtClean="0"/>
              <a:t> </a:t>
            </a:r>
            <a:r>
              <a:rPr lang="en-US" dirty="0" err="1" smtClean="0"/>
              <a:t>foo_id</a:t>
            </a:r>
            <a:r>
              <a:rPr lang="en-US" dirty="0"/>
              <a:t>, foo) </a:t>
            </a:r>
            <a:endParaRPr lang="en-US" dirty="0" smtClean="0"/>
          </a:p>
          <a:p>
            <a:pPr lvl="2"/>
            <a:r>
              <a:rPr lang="en-US" dirty="0" smtClean="0"/>
              <a:t>return </a:t>
            </a:r>
            <a:r>
              <a:rPr lang="en-US" dirty="0"/>
              <a:t>foo end </a:t>
            </a:r>
          </a:p>
        </p:txBody>
      </p:sp>
    </p:spTree>
    <p:extLst>
      <p:ext uri="{BB962C8B-B14F-4D97-AF65-F5344CB8AC3E}">
        <p14:creationId xmlns:p14="http://schemas.microsoft.com/office/powerpoint/2010/main" val="290620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single </a:t>
            </a:r>
            <a:r>
              <a:rPr lang="en-US" dirty="0" err="1" smtClean="0"/>
              <a:t>memcached</a:t>
            </a:r>
            <a:r>
              <a:rPr lang="en-US" dirty="0" smtClean="0"/>
              <a:t> server is easy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Today’s tools make it trivial to build a server</a:t>
            </a:r>
          </a:p>
          <a:p>
            <a:pPr lvl="1"/>
            <a:r>
              <a:rPr lang="en-US" dirty="0" smtClean="0"/>
              <a:t>Build a program</a:t>
            </a:r>
          </a:p>
          <a:p>
            <a:pPr lvl="1"/>
            <a:r>
              <a:rPr lang="en-US" dirty="0" smtClean="0"/>
              <a:t>Designate some of its methods as ones that expose service APIs</a:t>
            </a:r>
          </a:p>
          <a:p>
            <a:pPr lvl="1"/>
            <a:r>
              <a:rPr lang="en-US" dirty="0" smtClean="0"/>
              <a:t>Tools will create stubs: library procedures that automate binding to the service</a:t>
            </a:r>
          </a:p>
          <a:p>
            <a:pPr lvl="1"/>
            <a:r>
              <a:rPr lang="en-US" dirty="0" smtClean="0"/>
              <a:t>Now run your service at a suitable place and register it in the local registry</a:t>
            </a:r>
          </a:p>
          <a:p>
            <a:r>
              <a:rPr lang="en-US" dirty="0" smtClean="0"/>
              <a:t>Applications can do remote procedure calls, and these code paths are heavily optimized: quite fast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566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Can one use a cluster to host a scalable version of </a:t>
            </a:r>
            <a:r>
              <a:rPr lang="en-US" dirty="0" err="1"/>
              <a:t>Memcached</a:t>
            </a:r>
            <a:r>
              <a:rPr lang="en-US" dirty="0"/>
              <a:t>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This is what Amazon’s Dynamo service does!</a:t>
            </a:r>
            <a:endParaRPr lang="en-US" dirty="0" smtClean="0"/>
          </a:p>
          <a:p>
            <a:r>
              <a:rPr lang="en-US" dirty="0" smtClean="0"/>
              <a:t>Built over a version of Chord DHT</a:t>
            </a:r>
          </a:p>
          <a:p>
            <a:pPr lvl="1"/>
            <a:r>
              <a:rPr lang="en-US" dirty="0" smtClean="0"/>
              <a:t>Basic idea is to offer a key-value API, like </a:t>
            </a:r>
            <a:r>
              <a:rPr lang="en-US" dirty="0" err="1" smtClean="0"/>
              <a:t>memcached</a:t>
            </a:r>
            <a:endParaRPr lang="en-US" dirty="0" smtClean="0"/>
          </a:p>
          <a:p>
            <a:pPr lvl="1"/>
            <a:r>
              <a:rPr lang="en-US" dirty="0" smtClean="0"/>
              <a:t>But now we’ll have thousands of service instances</a:t>
            </a:r>
          </a:p>
          <a:p>
            <a:pPr lvl="1"/>
            <a:r>
              <a:rPr lang="en-US" dirty="0" smtClean="0"/>
              <a:t>Used for shopping cart: a very high-load application</a:t>
            </a:r>
          </a:p>
          <a:p>
            <a:r>
              <a:rPr lang="en-US" dirty="0" smtClean="0"/>
              <a:t>Basic innovation?</a:t>
            </a:r>
          </a:p>
          <a:p>
            <a:pPr lvl="1"/>
            <a:r>
              <a:rPr lang="en-US" dirty="0" smtClean="0"/>
              <a:t>To speed things up (think BASE), Dynamo sometimes puts data at the “wrong place”</a:t>
            </a:r>
          </a:p>
          <a:p>
            <a:pPr lvl="1"/>
            <a:r>
              <a:rPr lang="en-US" dirty="0" smtClean="0"/>
              <a:t>Idea is that if the right nodes can’t be reached, put the data </a:t>
            </a:r>
            <a:r>
              <a:rPr lang="en-US" i="1" dirty="0" smtClean="0"/>
              <a:t>somewhere </a:t>
            </a:r>
            <a:r>
              <a:rPr lang="en-US" dirty="0" smtClean="0"/>
              <a:t>in the DHT, then allow repair mechanisms to migrate the information to the right place asynchronously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74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Dynamo in practice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Suppose key should map to N56</a:t>
            </a:r>
            <a:endParaRPr lang="en-US" dirty="0"/>
          </a:p>
          <a:p>
            <a:r>
              <a:rPr lang="en-US" dirty="0" smtClean="0"/>
              <a:t>Dynamo replicates data </a:t>
            </a:r>
            <a:br>
              <a:rPr lang="en-US" dirty="0" smtClean="0"/>
            </a:br>
            <a:r>
              <a:rPr lang="en-US" dirty="0" smtClean="0"/>
              <a:t>on neighboring nodes</a:t>
            </a:r>
            <a:br>
              <a:rPr lang="en-US" dirty="0" smtClean="0"/>
            </a:br>
            <a:r>
              <a:rPr lang="en-US" dirty="0" smtClean="0"/>
              <a:t>(N1 here)</a:t>
            </a:r>
            <a:endParaRPr lang="en-US" dirty="0"/>
          </a:p>
          <a:p>
            <a:r>
              <a:rPr lang="en-US" dirty="0" smtClean="0"/>
              <a:t>Will also save </a:t>
            </a:r>
            <a:r>
              <a:rPr lang="en-US" dirty="0" err="1" smtClean="0"/>
              <a:t>key,value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on subsequent nodes if</a:t>
            </a:r>
            <a:br>
              <a:rPr lang="en-US" dirty="0" smtClean="0"/>
            </a:br>
            <a:r>
              <a:rPr lang="en-US" dirty="0" smtClean="0"/>
              <a:t>targets don’t respond</a:t>
            </a:r>
          </a:p>
          <a:p>
            <a:r>
              <a:rPr lang="en-US" dirty="0" smtClean="0"/>
              <a:t>Data migrates to correct</a:t>
            </a:r>
            <a:br>
              <a:rPr lang="en-US" dirty="0" smtClean="0"/>
            </a:br>
            <a:r>
              <a:rPr lang="en-US" dirty="0" smtClean="0"/>
              <a:t>location eventually</a:t>
            </a:r>
          </a:p>
        </p:txBody>
      </p:sp>
      <p:pic>
        <p:nvPicPr>
          <p:cNvPr id="6" name="Picture 5" descr="http://dev.ariel-networks.com/column/tech/amazon_dynamo/column/tech/chor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2057400"/>
            <a:ext cx="4400550" cy="3857625"/>
          </a:xfrm>
          <a:prstGeom prst="rect">
            <a:avLst/>
          </a:prstGeom>
          <a:noFill/>
        </p:spPr>
      </p:pic>
      <p:sp>
        <p:nvSpPr>
          <p:cNvPr id="8" name="Arc 7"/>
          <p:cNvSpPr/>
          <p:nvPr/>
        </p:nvSpPr>
        <p:spPr>
          <a:xfrm rot="2626604">
            <a:off x="5879605" y="2603798"/>
            <a:ext cx="2900887" cy="2394358"/>
          </a:xfrm>
          <a:prstGeom prst="arc">
            <a:avLst>
              <a:gd name="adj1" fmla="val 16200000"/>
              <a:gd name="adj2" fmla="val 50264"/>
            </a:avLst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c 8"/>
          <p:cNvSpPr/>
          <p:nvPr/>
        </p:nvSpPr>
        <p:spPr>
          <a:xfrm rot="17903465">
            <a:off x="5321610" y="2672589"/>
            <a:ext cx="2900887" cy="2394358"/>
          </a:xfrm>
          <a:prstGeom prst="arc">
            <a:avLst>
              <a:gd name="adj1" fmla="val 16200000"/>
              <a:gd name="adj2" fmla="val 50264"/>
            </a:avLst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c 6"/>
          <p:cNvSpPr/>
          <p:nvPr/>
        </p:nvSpPr>
        <p:spPr>
          <a:xfrm rot="17903465">
            <a:off x="5371294" y="2633766"/>
            <a:ext cx="2900887" cy="2394358"/>
          </a:xfrm>
          <a:prstGeom prst="arc">
            <a:avLst>
              <a:gd name="adj1" fmla="val 16200000"/>
              <a:gd name="adj2" fmla="val 50264"/>
            </a:avLst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triped Right Arrow 9"/>
          <p:cNvSpPr/>
          <p:nvPr/>
        </p:nvSpPr>
        <p:spPr>
          <a:xfrm rot="12694302">
            <a:off x="6454943" y="3262970"/>
            <a:ext cx="2044961" cy="484632"/>
          </a:xfrm>
          <a:prstGeom prst="stripedRightArrow">
            <a:avLst/>
          </a:prstGeom>
          <a:solidFill>
            <a:srgbClr val="FFFF66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957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7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Dynamo in practice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When Amazon rolled Dynamo out, there was a huge need for scalable key-value storage, and Dynamo responded to this (e.g. shopping cart)</a:t>
            </a:r>
          </a:p>
          <a:p>
            <a:endParaRPr lang="en-US" dirty="0"/>
          </a:p>
          <a:p>
            <a:r>
              <a:rPr lang="en-US" dirty="0" smtClean="0"/>
              <a:t>But in fact it wasn’t popular with people more familiar with database APIs</a:t>
            </a:r>
          </a:p>
          <a:p>
            <a:endParaRPr lang="en-US" dirty="0"/>
          </a:p>
          <a:p>
            <a:r>
              <a:rPr lang="en-US" dirty="0" smtClean="0"/>
              <a:t>Eventually Amazon introduced Dynamo-DB which has a “NoSQL” API: SQL but with weak consistency.  This has been far more successful for many uses.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609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Notice that we started with Chord: a DHT for big P2P uses.  But nobody has big P2P systems!</a:t>
            </a:r>
          </a:p>
          <a:p>
            <a:endParaRPr lang="en-US" dirty="0"/>
          </a:p>
          <a:p>
            <a:r>
              <a:rPr lang="en-US" dirty="0" smtClean="0"/>
              <a:t>Dynamo was initially just Chord adapted for use inside a data-center, as a service, adjusted to deal with the peculiar failure patterns seen at Amazon.</a:t>
            </a:r>
          </a:p>
          <a:p>
            <a:endParaRPr lang="en-US" dirty="0"/>
          </a:p>
          <a:p>
            <a:r>
              <a:rPr lang="en-US" dirty="0" smtClean="0"/>
              <a:t>But ultimately, with Dynamo-DB, Amazon was forced to change the “model” to bridge to developers.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1972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BigTable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Yet another key-value store!</a:t>
            </a:r>
          </a:p>
          <a:p>
            <a:endParaRPr lang="en-US" dirty="0"/>
          </a:p>
          <a:p>
            <a:r>
              <a:rPr lang="en-US" dirty="0" smtClean="0"/>
              <a:t>Built by Google over their GFS file system and Chubby lock service</a:t>
            </a:r>
          </a:p>
          <a:p>
            <a:endParaRPr lang="en-US" dirty="0"/>
          </a:p>
          <a:p>
            <a:r>
              <a:rPr lang="en-US" dirty="0" smtClean="0"/>
              <a:t>Idea is to create a flexible kind of table that can be expanded as needed dynamically</a:t>
            </a:r>
          </a:p>
          <a:p>
            <a:endParaRPr lang="en-US" dirty="0" smtClean="0"/>
          </a:p>
          <a:p>
            <a:r>
              <a:rPr lang="en-US" dirty="0" smtClean="0"/>
              <a:t>Like Dynamo-DB, starts with a DHT idea but then grew to become a specialized solution with many features</a:t>
            </a:r>
          </a:p>
        </p:txBody>
      </p:sp>
    </p:spTree>
    <p:extLst>
      <p:ext uri="{BB962C8B-B14F-4D97-AF65-F5344CB8AC3E}">
        <p14:creationId xmlns:p14="http://schemas.microsoft.com/office/powerpoint/2010/main" val="170790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729AF3-D5F0-45F7-8727-32357C446C38}" type="slidenum">
              <a:rPr lang="en-US"/>
              <a:pPr/>
              <a:t>17</a:t>
            </a:fld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model: a big map</a:t>
            </a:r>
          </a:p>
        </p:txBody>
      </p:sp>
      <p:pic>
        <p:nvPicPr>
          <p:cNvPr id="410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" y="4449763"/>
            <a:ext cx="9067800" cy="2408237"/>
          </a:xfrm>
          <a:noFill/>
          <a:ln/>
        </p:spPr>
      </p:pic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304800" y="4724400"/>
            <a:ext cx="3886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304800" y="1371600"/>
            <a:ext cx="7772400" cy="119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>
              <a:spcBef>
                <a:spcPct val="50000"/>
              </a:spcBef>
              <a:buFontTx/>
              <a:buChar char="•"/>
            </a:pPr>
            <a:endParaRPr lang="en-US"/>
          </a:p>
          <a:p>
            <a:pPr lvl="2">
              <a:spcBef>
                <a:spcPct val="50000"/>
              </a:spcBef>
            </a:pPr>
            <a:endParaRPr lang="en-US"/>
          </a:p>
          <a:p>
            <a:pPr lvl="1">
              <a:spcBef>
                <a:spcPct val="50000"/>
              </a:spcBef>
              <a:buFontTx/>
              <a:buChar char="•"/>
            </a:pPr>
            <a:endParaRPr lang="en-US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457200" y="1447800"/>
            <a:ext cx="82296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cs typeface="Arial" charset="0"/>
              </a:rPr>
              <a:t>&lt;Row, Column, Timestamp&gt; triple for key </a:t>
            </a:r>
            <a:r>
              <a:rPr lang="en-US" sz="2400" dirty="0" smtClean="0">
                <a:cs typeface="Arial" charset="0"/>
              </a:rPr>
              <a:t>Arbitrary </a:t>
            </a:r>
            <a:r>
              <a:rPr lang="en-US" sz="2400" dirty="0">
                <a:cs typeface="Arial" charset="0"/>
              </a:rPr>
              <a:t>“columns” on a row-by-row basis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en-US" sz="2000" dirty="0">
                <a:cs typeface="Arial" charset="0"/>
              </a:rPr>
              <a:t>Column </a:t>
            </a:r>
            <a:r>
              <a:rPr lang="en-US" sz="2000" dirty="0" err="1">
                <a:cs typeface="Arial" charset="0"/>
              </a:rPr>
              <a:t>family:qualifier</a:t>
            </a:r>
            <a:r>
              <a:rPr lang="en-US" sz="2000" dirty="0">
                <a:cs typeface="Arial" charset="0"/>
              </a:rPr>
              <a:t>. Family is heavyweight, qualifier lightweight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en-US" sz="2000" dirty="0">
                <a:cs typeface="Arial" charset="0"/>
              </a:rPr>
              <a:t>Column-oriented physical store- rows are sparse!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cs typeface="Arial" charset="0"/>
              </a:rPr>
              <a:t>Does not support a relational model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en-US" sz="2000" dirty="0">
                <a:cs typeface="Arial" charset="0"/>
              </a:rPr>
              <a:t>No table-wide integrity constraints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en-US" sz="2000" dirty="0">
                <a:cs typeface="Arial" charset="0"/>
              </a:rPr>
              <a:t>No </a:t>
            </a:r>
            <a:r>
              <a:rPr lang="en-US" sz="2000" dirty="0" err="1">
                <a:cs typeface="Arial" charset="0"/>
              </a:rPr>
              <a:t>multirow</a:t>
            </a:r>
            <a:r>
              <a:rPr lang="en-US" sz="2000" dirty="0">
                <a:cs typeface="Arial" charset="0"/>
              </a:rPr>
              <a:t> transactions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en-US" sz="2400" dirty="0">
              <a:cs typeface="Arial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41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API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Metadata operations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Create/delete tables, column families, change metadata</a:t>
            </a:r>
          </a:p>
          <a:p>
            <a:pPr>
              <a:lnSpc>
                <a:spcPct val="90000"/>
              </a:lnSpc>
            </a:pPr>
            <a:r>
              <a:rPr lang="en-US" sz="2400"/>
              <a:t>Writes (atomic)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Set(): write cells in a row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DeleteCells(): delete cells in a row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DeleteRow(): delete all cells in a row</a:t>
            </a:r>
          </a:p>
          <a:p>
            <a:pPr>
              <a:lnSpc>
                <a:spcPct val="90000"/>
              </a:lnSpc>
            </a:pPr>
            <a:r>
              <a:rPr lang="en-US" sz="2400"/>
              <a:t>Reads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Scanner: read arbitrary cells in a bigtable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Each row read is atomic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Can restrict returned rows to a particular range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Can ask for just data from 1 row, all rows, etc.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Can ask for all columns, just certain column families, or specific columns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3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Versions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Data has associated version numbers</a:t>
            </a:r>
          </a:p>
          <a:p>
            <a:pPr lvl="1"/>
            <a:r>
              <a:rPr lang="en-US" dirty="0" smtClean="0"/>
              <a:t>To perform a transaction, create a set of pages all using some new version number</a:t>
            </a:r>
          </a:p>
          <a:p>
            <a:pPr lvl="1"/>
            <a:r>
              <a:rPr lang="en-US" dirty="0" smtClean="0"/>
              <a:t>Then can atomically install them</a:t>
            </a:r>
          </a:p>
          <a:p>
            <a:pPr lvl="1"/>
            <a:endParaRPr lang="en-US" dirty="0"/>
          </a:p>
          <a:p>
            <a:r>
              <a:rPr lang="en-US" dirty="0" smtClean="0"/>
              <a:t>For reads can let </a:t>
            </a:r>
            <a:r>
              <a:rPr lang="en-US" dirty="0" err="1" smtClean="0"/>
              <a:t>BigTable</a:t>
            </a:r>
            <a:r>
              <a:rPr lang="en-US" dirty="0" smtClean="0"/>
              <a:t> select the version or can tell it which one to access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55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We’ve seen one “cloud service”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Inside a cloud, Dynamo is an example of a service used to make sure that cloud-hosted applications can scale at low cost</a:t>
            </a:r>
          </a:p>
          <a:p>
            <a:endParaRPr lang="en-US" dirty="0"/>
          </a:p>
          <a:p>
            <a:r>
              <a:rPr lang="en-US" dirty="0" smtClean="0"/>
              <a:t>It offers a very scalable key-value way to store and fetch data, and this model is </a:t>
            </a:r>
            <a:r>
              <a:rPr lang="en-US" b="1" i="1" dirty="0" smtClean="0"/>
              <a:t>very</a:t>
            </a:r>
            <a:r>
              <a:rPr lang="en-US" i="1" dirty="0" smtClean="0"/>
              <a:t> </a:t>
            </a:r>
            <a:r>
              <a:rPr lang="en-US" dirty="0" smtClean="0"/>
              <a:t>important and popular, probably the single most important idea in all of cloud computing!</a:t>
            </a:r>
          </a:p>
          <a:p>
            <a:endParaRPr lang="en-US" dirty="0"/>
          </a:p>
          <a:p>
            <a:r>
              <a:rPr lang="en-US" dirty="0" smtClean="0"/>
              <a:t>But it isn’t the only example of a cloud service we should know about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9291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did they build it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We’ll skim very lightly over the main data structures but you don’t need to learn the details</a:t>
            </a:r>
          </a:p>
          <a:p>
            <a:endParaRPr lang="en-US" dirty="0"/>
          </a:p>
          <a:p>
            <a:r>
              <a:rPr lang="en-US" dirty="0" smtClean="0"/>
              <a:t>Idea is just to have a feeling for how it works</a:t>
            </a:r>
          </a:p>
          <a:p>
            <a:endParaRPr lang="en-US" dirty="0"/>
          </a:p>
          <a:p>
            <a:r>
              <a:rPr lang="en-US" dirty="0" smtClean="0"/>
              <a:t>And how </a:t>
            </a:r>
            <a:r>
              <a:rPr lang="en-US" b="1" i="1" dirty="0" smtClean="0"/>
              <a:t>does</a:t>
            </a:r>
            <a:r>
              <a:rPr lang="en-US" dirty="0" smtClean="0"/>
              <a:t> it work?  They map </a:t>
            </a:r>
            <a:r>
              <a:rPr lang="en-US" dirty="0" err="1" smtClean="0"/>
              <a:t>BigTable</a:t>
            </a:r>
            <a:r>
              <a:rPr lang="en-US" dirty="0" smtClean="0"/>
              <a:t> down to a kind of key-value system!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7493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127095-1BA7-40DD-B751-CD128C11F655}" type="slidenum">
              <a:rPr lang="en-US"/>
              <a:pPr/>
              <a:t>21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SSTable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6781800" cy="2438400"/>
          </a:xfrm>
        </p:spPr>
        <p:txBody>
          <a:bodyPr/>
          <a:lstStyle/>
          <a:p>
            <a:r>
              <a:rPr lang="en-US"/>
              <a:t>Immutable, sorted file of key-value pairs</a:t>
            </a:r>
          </a:p>
          <a:p>
            <a:r>
              <a:rPr lang="en-US"/>
              <a:t>Chunks of data plus an index </a:t>
            </a:r>
          </a:p>
          <a:p>
            <a:pPr lvl="1"/>
            <a:r>
              <a:rPr lang="en-US"/>
              <a:t>Index is of block ranges, not values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057400" y="4267200"/>
            <a:ext cx="9144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3048000" y="4267200"/>
            <a:ext cx="9144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4038600" y="4267200"/>
            <a:ext cx="9144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5029200" y="5105400"/>
            <a:ext cx="762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5029200" y="5181600"/>
            <a:ext cx="742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Index</a:t>
            </a: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1981200" y="4191000"/>
            <a:ext cx="4038600" cy="1447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2057400" y="4343400"/>
            <a:ext cx="838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64K block</a:t>
            </a:r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3048000" y="4343400"/>
            <a:ext cx="838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64K block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4038600" y="4343400"/>
            <a:ext cx="838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64K block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5013325" y="4227513"/>
            <a:ext cx="1060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SSTable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03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2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C1C6131-7F0B-4D64-B3E1-D561E04B7A42}" type="slidenum">
              <a:rPr lang="en-US"/>
              <a:pPr/>
              <a:t>22</a:t>
            </a:fld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Tablet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1676400"/>
          </a:xfrm>
        </p:spPr>
        <p:txBody>
          <a:bodyPr/>
          <a:lstStyle/>
          <a:p>
            <a:r>
              <a:rPr lang="en-US"/>
              <a:t>Contains some range of rows of the table</a:t>
            </a:r>
          </a:p>
          <a:p>
            <a:r>
              <a:rPr lang="en-US"/>
              <a:t>Built out of multiple SSTables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81000" y="4114800"/>
            <a:ext cx="9144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1371600" y="4114800"/>
            <a:ext cx="9144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2362200" y="4114800"/>
            <a:ext cx="9144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3352800" y="4953000"/>
            <a:ext cx="762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3352800" y="5029200"/>
            <a:ext cx="742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Index</a:t>
            </a: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304800" y="4038600"/>
            <a:ext cx="4038600" cy="1447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381000" y="4191000"/>
            <a:ext cx="838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64K block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1371600" y="4191000"/>
            <a:ext cx="838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64K block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2362200" y="4191000"/>
            <a:ext cx="838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64K block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3336925" y="4075113"/>
            <a:ext cx="1060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SSTable</a:t>
            </a:r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4724400" y="4114800"/>
            <a:ext cx="9144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5715000" y="4114800"/>
            <a:ext cx="9144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6705600" y="4114800"/>
            <a:ext cx="9144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7696200" y="4953000"/>
            <a:ext cx="762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7696200" y="5029200"/>
            <a:ext cx="742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Index</a:t>
            </a:r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4648200" y="4038600"/>
            <a:ext cx="4038600" cy="1447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4724400" y="4191000"/>
            <a:ext cx="838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64K block</a:t>
            </a: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5715000" y="4191000"/>
            <a:ext cx="838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64K block</a:t>
            </a: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6705600" y="4191000"/>
            <a:ext cx="838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64K block</a:t>
            </a:r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7680325" y="4075113"/>
            <a:ext cx="1060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SSTable</a:t>
            </a:r>
          </a:p>
        </p:txBody>
      </p:sp>
      <p:sp>
        <p:nvSpPr>
          <p:cNvPr id="16413" name="Rectangle 29"/>
          <p:cNvSpPr>
            <a:spLocks noChangeArrowheads="1"/>
          </p:cNvSpPr>
          <p:nvPr/>
        </p:nvSpPr>
        <p:spPr bwMode="auto">
          <a:xfrm>
            <a:off x="152400" y="3505200"/>
            <a:ext cx="87630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365125" y="3541713"/>
            <a:ext cx="81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Tablet</a:t>
            </a:r>
          </a:p>
        </p:txBody>
      </p:sp>
      <p:sp>
        <p:nvSpPr>
          <p:cNvPr id="16415" name="Text Box 31"/>
          <p:cNvSpPr txBox="1">
            <a:spLocks noChangeArrowheads="1"/>
          </p:cNvSpPr>
          <p:nvPr/>
        </p:nvSpPr>
        <p:spPr bwMode="auto">
          <a:xfrm>
            <a:off x="1431925" y="34655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6416" name="Text Box 32"/>
          <p:cNvSpPr txBox="1">
            <a:spLocks noChangeArrowheads="1"/>
          </p:cNvSpPr>
          <p:nvPr/>
        </p:nvSpPr>
        <p:spPr bwMode="auto">
          <a:xfrm>
            <a:off x="1447800" y="3505200"/>
            <a:ext cx="1828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Start:aardvark</a:t>
            </a:r>
          </a:p>
        </p:txBody>
      </p:sp>
      <p:sp>
        <p:nvSpPr>
          <p:cNvPr id="16417" name="Text Box 33"/>
          <p:cNvSpPr txBox="1">
            <a:spLocks noChangeArrowheads="1"/>
          </p:cNvSpPr>
          <p:nvPr/>
        </p:nvSpPr>
        <p:spPr bwMode="auto">
          <a:xfrm>
            <a:off x="3429000" y="3505200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End:apple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20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2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1F9157-561A-43D5-8F6D-38DCFD653D33}" type="slidenum">
              <a:rPr lang="en-US"/>
              <a:pPr/>
              <a:t>23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382000" cy="1219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Multiple tablets make up the table</a:t>
            </a:r>
          </a:p>
          <a:p>
            <a:pPr>
              <a:lnSpc>
                <a:spcPct val="80000"/>
              </a:lnSpc>
            </a:pPr>
            <a:r>
              <a:rPr lang="en-US" sz="2400"/>
              <a:t>SSTables can be shared</a:t>
            </a:r>
          </a:p>
          <a:p>
            <a:pPr>
              <a:lnSpc>
                <a:spcPct val="80000"/>
              </a:lnSpc>
            </a:pPr>
            <a:r>
              <a:rPr lang="en-US" sz="2400"/>
              <a:t>Tablets do not overlap, SSTables can overlap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914400" y="4648200"/>
            <a:ext cx="9906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914400" y="4953000"/>
            <a:ext cx="1060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SSTable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1981200" y="4648200"/>
            <a:ext cx="9906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981200" y="4953000"/>
            <a:ext cx="1060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SSTable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3352800" y="4648200"/>
            <a:ext cx="9906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3352800" y="4953000"/>
            <a:ext cx="1060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SSTable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419600" y="4648200"/>
            <a:ext cx="9906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4419600" y="4953000"/>
            <a:ext cx="1060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SSTable</a:t>
            </a:r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762000" y="3352800"/>
            <a:ext cx="25146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822325" y="3313113"/>
            <a:ext cx="81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Tablet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746125" y="3694113"/>
            <a:ext cx="1073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aardvark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2590800" y="3657600"/>
            <a:ext cx="742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apple</a:t>
            </a:r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3657600" y="3352800"/>
            <a:ext cx="25146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3717925" y="3313113"/>
            <a:ext cx="81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Tablet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3641725" y="3694113"/>
            <a:ext cx="1504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apple_two_E</a:t>
            </a:r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5486400" y="3657600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boat</a:t>
            </a:r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 flipH="1">
            <a:off x="1219200" y="4038600"/>
            <a:ext cx="76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5" name="Line 21"/>
          <p:cNvSpPr>
            <a:spLocks noChangeShapeType="1"/>
          </p:cNvSpPr>
          <p:nvPr/>
        </p:nvSpPr>
        <p:spPr bwMode="auto">
          <a:xfrm>
            <a:off x="2057400" y="40386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6" name="Line 22"/>
          <p:cNvSpPr>
            <a:spLocks noChangeShapeType="1"/>
          </p:cNvSpPr>
          <p:nvPr/>
        </p:nvSpPr>
        <p:spPr bwMode="auto">
          <a:xfrm>
            <a:off x="2514600" y="4038600"/>
            <a:ext cx="1143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7" name="Line 23"/>
          <p:cNvSpPr>
            <a:spLocks noChangeShapeType="1"/>
          </p:cNvSpPr>
          <p:nvPr/>
        </p:nvSpPr>
        <p:spPr bwMode="auto">
          <a:xfrm flipH="1">
            <a:off x="3962400" y="40386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8" name="Line 24"/>
          <p:cNvSpPr>
            <a:spLocks noChangeShapeType="1"/>
          </p:cNvSpPr>
          <p:nvPr/>
        </p:nvSpPr>
        <p:spPr bwMode="auto">
          <a:xfrm flipH="1">
            <a:off x="4953000" y="40386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22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2F7394-6A58-4D5F-A2BB-006D0E846CCF}" type="slidenum">
              <a:rPr lang="en-US"/>
              <a:pPr/>
              <a:t>24</a:t>
            </a:fld>
            <a:endParaRPr lang="en-US"/>
          </a:p>
        </p:txBody>
      </p:sp>
      <p:pic>
        <p:nvPicPr>
          <p:cNvPr id="6148" name="Picture 4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9" t="1517" b="5972"/>
          <a:stretch>
            <a:fillRect/>
          </a:stretch>
        </p:blipFill>
        <p:spPr>
          <a:xfrm>
            <a:off x="2133600" y="762000"/>
            <a:ext cx="6553200" cy="3806825"/>
          </a:xfrm>
          <a:noFill/>
          <a:ln/>
        </p:spPr>
      </p:pic>
      <p:sp>
        <p:nvSpPr>
          <p:cNvPr id="614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Finding a tablet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0"/>
            <a:ext cx="8229600" cy="190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Stores: Key: table id + end row,    Data: location</a:t>
            </a:r>
          </a:p>
          <a:p>
            <a:pPr>
              <a:lnSpc>
                <a:spcPct val="90000"/>
              </a:lnSpc>
            </a:pPr>
            <a:r>
              <a:rPr lang="en-US" sz="2400"/>
              <a:t>Cached at clients, which may detect data to be incorrect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in which case, lookup on hierarchy performed</a:t>
            </a:r>
          </a:p>
          <a:p>
            <a:pPr>
              <a:lnSpc>
                <a:spcPct val="90000"/>
              </a:lnSpc>
            </a:pPr>
            <a:r>
              <a:rPr lang="en-US" sz="2400"/>
              <a:t>Also prefetched (for range queries)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75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a tablet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Stepping back, can you see how this is a bit like using a DHT in two layers?</a:t>
            </a:r>
          </a:p>
          <a:p>
            <a:endParaRPr lang="en-US" dirty="0"/>
          </a:p>
          <a:p>
            <a:r>
              <a:rPr lang="en-US" dirty="0" smtClean="0"/>
              <a:t>To look for something, you use the row and column information as a key, and that key lets you find the metadata on the tablet server, and then you can track down the actual data</a:t>
            </a:r>
          </a:p>
          <a:p>
            <a:endParaRPr lang="en-US" dirty="0"/>
          </a:p>
          <a:p>
            <a:r>
              <a:rPr lang="en-US" dirty="0" smtClean="0"/>
              <a:t>So the DHT (key-value) concept can be “turned into” this very fancy infinitely large table!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7684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Programming model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Application reads information</a:t>
            </a:r>
          </a:p>
          <a:p>
            <a:r>
              <a:rPr lang="en-US" dirty="0" smtClean="0"/>
              <a:t>Uses it to create a group of updates</a:t>
            </a:r>
          </a:p>
          <a:p>
            <a:r>
              <a:rPr lang="en-US" dirty="0" smtClean="0"/>
              <a:t>Then uses group commit to install them atomically</a:t>
            </a:r>
          </a:p>
          <a:p>
            <a:pPr lvl="1"/>
            <a:r>
              <a:rPr lang="en-US" dirty="0" smtClean="0"/>
              <a:t>Conflicts?  One “wins” and the other “fails”, or perhaps both attempts fail</a:t>
            </a:r>
          </a:p>
          <a:p>
            <a:pPr lvl="1"/>
            <a:r>
              <a:rPr lang="en-US" dirty="0" smtClean="0"/>
              <a:t>But this ensures that data moves in a predictable manner version by version: a form of the ACID model!</a:t>
            </a:r>
          </a:p>
          <a:p>
            <a:r>
              <a:rPr lang="en-US" dirty="0" smtClean="0"/>
              <a:t>Thus </a:t>
            </a:r>
            <a:r>
              <a:rPr lang="en-US" dirty="0" err="1" smtClean="0"/>
              <a:t>BigTable</a:t>
            </a:r>
            <a:r>
              <a:rPr lang="en-US" dirty="0" smtClean="0"/>
              <a:t> offers strong </a:t>
            </a:r>
            <a:r>
              <a:rPr lang="en-US" dirty="0" smtClean="0"/>
              <a:t>consistency, up to a limit</a:t>
            </a:r>
          </a:p>
          <a:p>
            <a:pPr lvl="1"/>
            <a:r>
              <a:rPr lang="en-US" dirty="0" smtClean="0"/>
              <a:t>There are failure cases they deliberately don’t cover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3614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BDD225-3BA1-478E-B1FE-7B5CEC16827C}" type="slidenum">
              <a:rPr lang="en-US"/>
              <a:pPr/>
              <a:t>27</a:t>
            </a:fld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Microbenchmarks</a:t>
            </a:r>
          </a:p>
        </p:txBody>
      </p:sp>
      <p:pic>
        <p:nvPicPr>
          <p:cNvPr id="1024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981200"/>
            <a:ext cx="8534400" cy="3794125"/>
          </a:xfrm>
          <a:noFill/>
          <a:ln/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2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4B19B9-4ED8-4EF0-A964-9EAC4EDBC6D5}" type="slidenum">
              <a:rPr lang="en-US"/>
              <a:pPr/>
              <a:t>28</a:t>
            </a:fld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pic>
        <p:nvPicPr>
          <p:cNvPr id="819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0" y="2895600"/>
            <a:ext cx="4114800" cy="2460458"/>
          </a:xfrm>
          <a:noFill/>
          <a:ln/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094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7F3882-E78F-401B-8B4F-F83C60019338}" type="slidenum">
              <a:rPr lang="en-US"/>
              <a:pPr/>
              <a:t>29</a:t>
            </a:fld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Application at Google</a:t>
            </a:r>
          </a:p>
        </p:txBody>
      </p:sp>
      <p:pic>
        <p:nvPicPr>
          <p:cNvPr id="1229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2514600"/>
            <a:ext cx="8363918" cy="2570163"/>
          </a:xfrm>
          <a:noFill/>
          <a:ln/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2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centers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Once traffic reaches a data center it tunnels in</a:t>
            </a:r>
          </a:p>
          <a:p>
            <a:pPr lvl="1"/>
            <a:r>
              <a:rPr lang="en-US" dirty="0" smtClean="0"/>
              <a:t>First passes through a filter that blocks attacks</a:t>
            </a:r>
          </a:p>
          <a:p>
            <a:pPr lvl="1"/>
            <a:r>
              <a:rPr lang="en-US" dirty="0" smtClean="0"/>
              <a:t>Next, a router that directs it to a “tier one” computer (one of many) hosting the proper services</a:t>
            </a:r>
          </a:p>
          <a:p>
            <a:pPr lvl="1"/>
            <a:r>
              <a:rPr lang="en-US" dirty="0" smtClean="0"/>
              <a:t>Each hosted company has its own “domain” but also runs inside a kind of virtual enterprise: looks like a private network, with its own IP addresses etc.</a:t>
            </a:r>
          </a:p>
          <a:p>
            <a:pPr lvl="1"/>
            <a:r>
              <a:rPr lang="en-US" dirty="0" smtClean="0"/>
              <a:t>These can make use of shared services provided by the cloud provider, like file system services</a:t>
            </a:r>
          </a:p>
        </p:txBody>
      </p:sp>
    </p:spTree>
    <p:extLst>
      <p:ext uri="{BB962C8B-B14F-4D97-AF65-F5344CB8AC3E}">
        <p14:creationId xmlns:p14="http://schemas.microsoft.com/office/powerpoint/2010/main" val="41126406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where does this table live?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Google actually stores the table inside its “global file system” or GFS</a:t>
            </a:r>
          </a:p>
          <a:p>
            <a:endParaRPr lang="en-US" dirty="0"/>
          </a:p>
          <a:p>
            <a:r>
              <a:rPr lang="en-US" dirty="0" smtClean="0"/>
              <a:t>GFS is a kind of DHT too!</a:t>
            </a:r>
          </a:p>
          <a:p>
            <a:pPr lvl="1"/>
            <a:r>
              <a:rPr lang="en-US" dirty="0" smtClean="0"/>
              <a:t>It has a “name node” service where you can find a list of data nodes and a key-value mapping from file name to data nodes that host that file (actually, “chunks” of that file, because Google’s files are huge)</a:t>
            </a:r>
          </a:p>
          <a:p>
            <a:pPr lvl="1"/>
            <a:r>
              <a:rPr lang="en-US" dirty="0" smtClean="0"/>
              <a:t>Sort of the same idea as we just saw for </a:t>
            </a:r>
            <a:r>
              <a:rPr lang="en-US" dirty="0" err="1" smtClean="0"/>
              <a:t>BigTable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1271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GFS and Chubby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GFS file system used under the surface for storage</a:t>
            </a:r>
          </a:p>
          <a:p>
            <a:pPr lvl="1"/>
            <a:r>
              <a:rPr lang="en-US" dirty="0" smtClean="0"/>
              <a:t>Has a master and a set of chunk servers</a:t>
            </a:r>
          </a:p>
          <a:p>
            <a:pPr lvl="1"/>
            <a:r>
              <a:rPr lang="en-US" dirty="0" smtClean="0"/>
              <a:t>To access a file, ask master… it directs you to some chunk server and provides a capability</a:t>
            </a:r>
          </a:p>
          <a:p>
            <a:pPr lvl="1"/>
            <a:r>
              <a:rPr lang="en-US" dirty="0" smtClean="0"/>
              <a:t>That server sends you the data</a:t>
            </a:r>
          </a:p>
          <a:p>
            <a:r>
              <a:rPr lang="en-US" dirty="0" smtClean="0"/>
              <a:t>Chubby lock server</a:t>
            </a:r>
          </a:p>
          <a:p>
            <a:pPr lvl="1"/>
            <a:r>
              <a:rPr lang="en-US" dirty="0" smtClean="0"/>
              <a:t>Implements locks with varying levels of durability</a:t>
            </a:r>
          </a:p>
          <a:p>
            <a:pPr lvl="1"/>
            <a:r>
              <a:rPr lang="en-US" dirty="0" smtClean="0"/>
              <a:t>Implemented over Paxos, a protocol we’ll look at a few lectures from now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8231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>
                <a:ea typeface="굴림" pitchFamily="50" charset="-127"/>
              </a:rPr>
              <a:t>GFS Architecture</a:t>
            </a:r>
            <a:endParaRPr lang="ko-KR" altLang="en-US" smtClean="0">
              <a:ea typeface="굴림" pitchFamily="50" charset="-127"/>
            </a:endParaRPr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357438"/>
            <a:ext cx="7600950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204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itchFamily="50" charset="-127"/>
              </a:rPr>
              <a:t>Write Algorithm is trickier</a:t>
            </a:r>
            <a:endParaRPr lang="ko-KR" altLang="en-US" dirty="0" smtClean="0">
              <a:ea typeface="굴림" pitchFamily="50" charset="-127"/>
            </a:endParaRPr>
          </a:p>
        </p:txBody>
      </p:sp>
      <p:sp>
        <p:nvSpPr>
          <p:cNvPr id="39939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sz="2500" smtClean="0">
                <a:ea typeface="굴림" pitchFamily="50" charset="-127"/>
              </a:rPr>
              <a:t>1. Application originates write request.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500" smtClean="0">
                <a:ea typeface="굴림" pitchFamily="50" charset="-127"/>
              </a:rPr>
              <a:t>2. GFS client translates request from (filename, data) -&gt; (filename, chunk index), and sends it to master.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500" smtClean="0">
                <a:ea typeface="굴림" pitchFamily="50" charset="-127"/>
              </a:rPr>
              <a:t>3. Master responds with chunk handle and (primary + secondary) replica locations.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500" smtClean="0">
                <a:ea typeface="굴림" pitchFamily="50" charset="-127"/>
              </a:rPr>
              <a:t>4. Client pushes write data to all locations. Data is stored in chunkservers’ internal buffers.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500" smtClean="0">
                <a:ea typeface="굴림" pitchFamily="50" charset="-127"/>
              </a:rPr>
              <a:t>5. Client sends write command to primary.</a:t>
            </a:r>
            <a:endParaRPr lang="ko-KR" altLang="en-US" sz="2500" smtClean="0">
              <a:ea typeface="굴림" pitchFamily="50" charset="-127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4974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itchFamily="50" charset="-127"/>
              </a:rPr>
              <a:t>Write Algorithm is trickier</a:t>
            </a:r>
            <a:endParaRPr lang="ko-KR" altLang="en-US" dirty="0" smtClean="0">
              <a:ea typeface="굴림" pitchFamily="50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500" smtClean="0">
                <a:ea typeface="굴림" pitchFamily="50" charset="-127"/>
              </a:rPr>
              <a:t>6. Primary determines serial order for data instances stored in its buffer and writes the instances in that order to the chunk.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500" smtClean="0">
                <a:ea typeface="굴림" pitchFamily="50" charset="-127"/>
              </a:rPr>
              <a:t>7. Primary sends serial order to the secondaries and tells them to perform the write.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500" smtClean="0">
                <a:ea typeface="굴림" pitchFamily="50" charset="-127"/>
              </a:rPr>
              <a:t>8. Secondaries respond to the primary.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500" smtClean="0">
                <a:ea typeface="굴림" pitchFamily="50" charset="-127"/>
              </a:rPr>
              <a:t>9. Primary responds back to client.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z="2200" smtClean="0">
              <a:ea typeface="굴림" pitchFamily="50" charset="-127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200" smtClean="0">
                <a:ea typeface="굴림" pitchFamily="50" charset="-127"/>
              </a:rPr>
              <a:t> </a:t>
            </a:r>
            <a:r>
              <a:rPr lang="en-US" altLang="ko-KR" sz="2200" i="1" smtClean="0">
                <a:ea typeface="굴림" pitchFamily="50" charset="-127"/>
              </a:rPr>
              <a:t>Note: If write fails at one of chunkservers, client is informed and retries the write.</a:t>
            </a:r>
            <a:endParaRPr lang="ko-KR" altLang="en-US" sz="2200" i="1" smtClean="0">
              <a:ea typeface="굴림" pitchFamily="50" charset="-127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2105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itchFamily="50" charset="-127"/>
              </a:rPr>
              <a:t>Write Algorithm is trickier</a:t>
            </a:r>
            <a:endParaRPr lang="ko-KR" altLang="en-US" dirty="0" smtClean="0">
              <a:ea typeface="굴림" pitchFamily="50" charset="-127"/>
            </a:endParaRPr>
          </a:p>
        </p:txBody>
      </p:sp>
      <p:pic>
        <p:nvPicPr>
          <p:cNvPr id="3789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2214563"/>
            <a:ext cx="8289925" cy="3929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750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dirty="0" smtClean="0">
                <a:ea typeface="굴림" pitchFamily="50" charset="-127"/>
              </a:rPr>
              <a:t>Write Algorithm is trickier</a:t>
            </a:r>
            <a:endParaRPr lang="ko-KR" altLang="en-US" dirty="0" smtClean="0">
              <a:ea typeface="굴림" pitchFamily="50" charset="-127"/>
            </a:endParaRPr>
          </a:p>
        </p:txBody>
      </p:sp>
      <p:pic>
        <p:nvPicPr>
          <p:cNvPr id="389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2357438"/>
            <a:ext cx="8558213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04680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We’ve only scratched the surface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We’ve focused on scalable storage</a:t>
            </a:r>
          </a:p>
          <a:p>
            <a:endParaRPr lang="en-US" dirty="0"/>
          </a:p>
          <a:p>
            <a:r>
              <a:rPr lang="en-US" dirty="0" smtClean="0"/>
              <a:t>But there are many other major, important services</a:t>
            </a:r>
          </a:p>
          <a:p>
            <a:endParaRPr lang="en-US" dirty="0"/>
          </a:p>
          <a:p>
            <a:r>
              <a:rPr lang="en-US" dirty="0" smtClean="0"/>
              <a:t>What are some examples?  We don’t have time for deep dives but can at least mention a few…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135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Zookeeper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Created at Yahoo!</a:t>
            </a:r>
          </a:p>
          <a:p>
            <a:r>
              <a:rPr lang="en-US" dirty="0" smtClean="0"/>
              <a:t>Integrates locking and storage into a file system</a:t>
            </a:r>
          </a:p>
          <a:p>
            <a:pPr lvl="1"/>
            <a:r>
              <a:rPr lang="en-US" dirty="0" smtClean="0"/>
              <a:t>Files play the role of locks</a:t>
            </a:r>
          </a:p>
          <a:p>
            <a:pPr lvl="1"/>
            <a:r>
              <a:rPr lang="en-US" dirty="0" smtClean="0"/>
              <a:t>Also has a way to create unique version or sequence numbers</a:t>
            </a:r>
          </a:p>
          <a:p>
            <a:pPr lvl="1"/>
            <a:r>
              <a:rPr lang="en-US" dirty="0" smtClean="0"/>
              <a:t>But basic API is just like a Linux file system</a:t>
            </a:r>
          </a:p>
          <a:p>
            <a:r>
              <a:rPr lang="en-US" dirty="0" smtClean="0"/>
              <a:t>Implemented using virtual synchrony protocols (we’ll study those too, when we talk about Paxos)</a:t>
            </a:r>
            <a:endParaRPr lang="en-US" dirty="0"/>
          </a:p>
          <a:p>
            <a:r>
              <a:rPr lang="en-US" dirty="0" smtClean="0"/>
              <a:t>Extremely popular, widely used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30767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TAO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5102352" cy="4495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At Facebook the need is sort of different from Google or Yahoo</a:t>
            </a:r>
          </a:p>
          <a:p>
            <a:pPr lvl="1"/>
            <a:r>
              <a:rPr lang="en-US" dirty="0" smtClean="0"/>
              <a:t>Facebook is concerned mostly with the relationships between people and companies or other things</a:t>
            </a:r>
          </a:p>
          <a:p>
            <a:pPr lvl="1"/>
            <a:r>
              <a:rPr lang="en-US" dirty="0" smtClean="0"/>
              <a:t>A likes B (and B likes A), A friends B (and B friends A), A tracks updates by B (and B sends updates to A)…</a:t>
            </a:r>
          </a:p>
          <a:p>
            <a:pPr lvl="1"/>
            <a:r>
              <a:rPr lang="en-US" dirty="0" smtClean="0"/>
              <a:t>This involves a whole collection of “graphs”</a:t>
            </a:r>
          </a:p>
          <a:p>
            <a:r>
              <a:rPr lang="en-US" dirty="0" smtClean="0"/>
              <a:t>TAO is a fancy file system like GFS or Zookeeper but specialized to track these kinds of graphs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057400"/>
            <a:ext cx="3000375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3741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Tier two and Inner Tiers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tier one faces the user and constructs responses, what lives in tier two?</a:t>
            </a:r>
          </a:p>
          <a:p>
            <a:pPr lvl="1"/>
            <a:r>
              <a:rPr lang="en-US" dirty="0" smtClean="0"/>
              <a:t>Caching services are very common (many flavors)</a:t>
            </a:r>
          </a:p>
          <a:p>
            <a:pPr lvl="1"/>
            <a:r>
              <a:rPr lang="en-US" dirty="0" smtClean="0"/>
              <a:t>Other kinds of rapidly responsive lightweight services that are massively scaled</a:t>
            </a:r>
          </a:p>
          <a:p>
            <a:pPr lvl="1"/>
            <a:r>
              <a:rPr lang="en-US" dirty="0" smtClean="0"/>
              <a:t>Inner tier services might still have “online” roles, but tend to live on smaller numbers of nodes: maybe tens rather than hundreds or thousands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6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TAO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Some TAO ideas</a:t>
            </a:r>
          </a:p>
          <a:p>
            <a:pPr lvl="1"/>
            <a:r>
              <a:rPr lang="en-US" dirty="0" smtClean="0"/>
              <a:t>One is to try and use key-value caching “at the edge” to be super fast even at risk of using stale data for a little while</a:t>
            </a:r>
          </a:p>
          <a:p>
            <a:pPr lvl="1"/>
            <a:r>
              <a:rPr lang="en-US" dirty="0" smtClean="0"/>
              <a:t>Updates flow in a huge pipeline towards the core of the cloud, are done in a batched way, then cache-updates flow back out.</a:t>
            </a:r>
          </a:p>
          <a:p>
            <a:pPr lvl="1"/>
            <a:r>
              <a:rPr lang="en-US" dirty="0" smtClean="0"/>
              <a:t>Every layer has redundancy and backup options if the layer below it is broken temporarily</a:t>
            </a:r>
          </a:p>
          <a:p>
            <a:r>
              <a:rPr lang="en-US" dirty="0" smtClean="0"/>
              <a:t>We’ll study TAO more carefully later…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28600"/>
            <a:ext cx="3190875" cy="1828800"/>
          </a:xfrm>
          <a:prstGeom prst="rect">
            <a:avLst/>
          </a:prstGeom>
          <a:noFill/>
          <a:ln w="38100">
            <a:solidFill>
              <a:srgbClr val="BF95D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52589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MapReduce (Hadoop)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 famous that people have heard of it as often as TCP/IP or XML…</a:t>
            </a:r>
          </a:p>
          <a:p>
            <a:endParaRPr lang="en-US" dirty="0"/>
          </a:p>
          <a:p>
            <a:r>
              <a:rPr lang="en-US" dirty="0" smtClean="0"/>
              <a:t>This is an example of a service that lives deeper in the cloud and isn’t used “while” processing requests from clients</a:t>
            </a:r>
          </a:p>
          <a:p>
            <a:endParaRPr lang="en-US" dirty="0"/>
          </a:p>
          <a:p>
            <a:r>
              <a:rPr lang="en-US" dirty="0" smtClean="0"/>
              <a:t>Instead, MapReduce is useful for “offline” tasks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81228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MapReduce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Used for functional style of computing </a:t>
            </a:r>
            <a:r>
              <a:rPr lang="en-US" smtClean="0"/>
              <a:t>with </a:t>
            </a:r>
            <a:br>
              <a:rPr lang="en-US" smtClean="0"/>
            </a:br>
            <a:r>
              <a:rPr lang="en-US" smtClean="0"/>
              <a:t>massive </a:t>
            </a:r>
            <a:r>
              <a:rPr lang="en-US" dirty="0" smtClean="0"/>
              <a:t>numbers of machines and huge data sets</a:t>
            </a:r>
          </a:p>
          <a:p>
            <a:r>
              <a:rPr lang="en-US" dirty="0" smtClean="0"/>
              <a:t>Works in a series of stages</a:t>
            </a:r>
          </a:p>
          <a:p>
            <a:pPr lvl="1"/>
            <a:r>
              <a:rPr lang="en-US" b="1" dirty="0" smtClean="0"/>
              <a:t>Map</a:t>
            </a:r>
            <a:r>
              <a:rPr lang="en-US" dirty="0" smtClean="0"/>
              <a:t> takes some operations and “maps” it on a set of servers so that each does some part</a:t>
            </a:r>
          </a:p>
          <a:p>
            <a:pPr lvl="1"/>
            <a:r>
              <a:rPr lang="en-US" dirty="0" smtClean="0"/>
              <a:t>The operations are functional: they don’t modify the data they read and can be reissued if needed</a:t>
            </a:r>
          </a:p>
          <a:p>
            <a:pPr lvl="1"/>
            <a:r>
              <a:rPr lang="en-US" dirty="0" smtClean="0"/>
              <a:t>Result: a large number of partial results, each from running the function on some part of the data</a:t>
            </a:r>
          </a:p>
          <a:p>
            <a:pPr lvl="1"/>
            <a:r>
              <a:rPr lang="en-US" b="1" dirty="0" smtClean="0"/>
              <a:t>Reduce</a:t>
            </a:r>
            <a:r>
              <a:rPr lang="en-US" dirty="0" smtClean="0"/>
              <a:t> combines these partial results to obtain a smaller set of result files (perhaps just one, perhaps a few)</a:t>
            </a:r>
          </a:p>
          <a:p>
            <a:r>
              <a:rPr lang="en-US" dirty="0" smtClean="0"/>
              <a:t>Often iterates with further map/reduce stages</a:t>
            </a:r>
            <a:endParaRPr lang="en-US" dirty="0"/>
          </a:p>
        </p:txBody>
      </p:sp>
      <p:pic>
        <p:nvPicPr>
          <p:cNvPr id="2050" name="Picture 2" descr="http://4.bp.blogspot.com/_j6mB7TMmJJY/SvNYrNhGJ3I/AAAAAAAAAOk/EYgZYXqe3bw/s200/p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4829" y="152400"/>
            <a:ext cx="190500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391849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Hadoop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Open </a:t>
            </a:r>
            <a:r>
              <a:rPr lang="en-US" smtClean="0"/>
              <a:t>source MapReduce</a:t>
            </a:r>
            <a:endParaRPr lang="en-US" dirty="0" smtClean="0"/>
          </a:p>
          <a:p>
            <a:pPr lvl="1"/>
            <a:r>
              <a:rPr lang="en-US" dirty="0" smtClean="0"/>
              <a:t>Has many refinements and improvements</a:t>
            </a:r>
          </a:p>
          <a:p>
            <a:pPr lvl="1"/>
            <a:r>
              <a:rPr lang="en-US" dirty="0" smtClean="0"/>
              <a:t>Widely popular and used even at Google!</a:t>
            </a:r>
          </a:p>
          <a:p>
            <a:pPr lvl="1"/>
            <a:endParaRPr lang="en-US" dirty="0"/>
          </a:p>
          <a:p>
            <a:r>
              <a:rPr lang="en-US" dirty="0" smtClean="0"/>
              <a:t>Challenges</a:t>
            </a:r>
          </a:p>
          <a:p>
            <a:pPr lvl="1"/>
            <a:r>
              <a:rPr lang="en-US" dirty="0" smtClean="0"/>
              <a:t>Dealing with variable sets of worker nodes</a:t>
            </a:r>
          </a:p>
          <a:p>
            <a:pPr lvl="1"/>
            <a:r>
              <a:rPr lang="en-US" dirty="0" smtClean="0"/>
              <a:t>Computation is functional; hard to accommodate adaptive events such as changing parameter values based on rate of convergence of a computation</a:t>
            </a:r>
            <a:endParaRPr lang="en-US" dirty="0"/>
          </a:p>
        </p:txBody>
      </p:sp>
      <p:pic>
        <p:nvPicPr>
          <p:cNvPr id="1026" name="Picture 2" descr="http://4.bp.blogspot.com/_j6mB7TMmJJY/SvNYrNhGJ3I/AAAAAAAAAOk/EYgZYXqe3bw/s200/p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04800"/>
            <a:ext cx="190500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70482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Classic </a:t>
            </a:r>
            <a:r>
              <a:rPr lang="en-US" dirty="0" err="1" smtClean="0"/>
              <a:t>MapReduce</a:t>
            </a:r>
            <a:r>
              <a:rPr lang="en-US" dirty="0" smtClean="0"/>
              <a:t> examples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Make a list of terms appearing in some set of web pages, counting the frequency</a:t>
            </a:r>
          </a:p>
          <a:p>
            <a:r>
              <a:rPr lang="en-US" dirty="0" smtClean="0"/>
              <a:t>Find common misspellings for a word</a:t>
            </a:r>
          </a:p>
          <a:p>
            <a:r>
              <a:rPr lang="en-US" dirty="0" smtClean="0"/>
              <a:t>Sort a very large data set via a partitioning merge sort</a:t>
            </a:r>
          </a:p>
          <a:p>
            <a:endParaRPr lang="en-US" dirty="0"/>
          </a:p>
          <a:p>
            <a:r>
              <a:rPr lang="en-US" dirty="0" smtClean="0"/>
              <a:t>Nice features:</a:t>
            </a:r>
          </a:p>
          <a:p>
            <a:pPr lvl="1"/>
            <a:r>
              <a:rPr lang="en-US" dirty="0" smtClean="0"/>
              <a:t>Relatively easy to program</a:t>
            </a:r>
          </a:p>
          <a:p>
            <a:pPr lvl="1"/>
            <a:r>
              <a:rPr lang="en-US" dirty="0" smtClean="0"/>
              <a:t>Automates parallelism, failure handling, data management tasks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62264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MapReduce</a:t>
            </a:r>
            <a:r>
              <a:rPr lang="en-US" dirty="0" smtClean="0"/>
              <a:t> debate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database community dislikes </a:t>
            </a:r>
            <a:r>
              <a:rPr lang="en-US" dirty="0" err="1" smtClean="0"/>
              <a:t>MapReduce</a:t>
            </a:r>
            <a:endParaRPr lang="en-US" dirty="0" smtClean="0"/>
          </a:p>
          <a:p>
            <a:pPr lvl="1"/>
            <a:r>
              <a:rPr lang="en-US" dirty="0" smtClean="0"/>
              <a:t>Databases can do the same things</a:t>
            </a:r>
          </a:p>
          <a:p>
            <a:pPr lvl="1"/>
            <a:r>
              <a:rPr lang="en-US" dirty="0" smtClean="0"/>
              <a:t>In fact can do far more things</a:t>
            </a:r>
          </a:p>
          <a:p>
            <a:pPr lvl="1"/>
            <a:r>
              <a:rPr lang="en-US" dirty="0" smtClean="0"/>
              <a:t>And database queries can be compiled automatically into </a:t>
            </a:r>
            <a:r>
              <a:rPr lang="en-US" dirty="0" err="1" smtClean="0"/>
              <a:t>MapReduce</a:t>
            </a:r>
            <a:r>
              <a:rPr lang="en-US" dirty="0" smtClean="0"/>
              <a:t> patterns; this is done in big parallel database products all the time!</a:t>
            </a:r>
          </a:p>
          <a:p>
            <a:pPr lvl="1"/>
            <a:endParaRPr lang="en-US" dirty="0"/>
          </a:p>
          <a:p>
            <a:r>
              <a:rPr lang="en-US" dirty="0" smtClean="0"/>
              <a:t>Counter-argument:</a:t>
            </a:r>
          </a:p>
          <a:p>
            <a:pPr lvl="1"/>
            <a:r>
              <a:rPr lang="en-US" dirty="0" smtClean="0"/>
              <a:t>Easy to customize </a:t>
            </a:r>
            <a:r>
              <a:rPr lang="en-US" dirty="0" err="1" smtClean="0"/>
              <a:t>MapReduce</a:t>
            </a:r>
            <a:r>
              <a:rPr lang="en-US" dirty="0" smtClean="0"/>
              <a:t> for a new application</a:t>
            </a:r>
          </a:p>
          <a:p>
            <a:pPr lvl="1"/>
            <a:r>
              <a:rPr lang="en-US" dirty="0" err="1" smtClean="0"/>
              <a:t>Hadoop</a:t>
            </a:r>
            <a:r>
              <a:rPr lang="en-US" dirty="0" smtClean="0"/>
              <a:t> is free, parallel databases not so much…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05936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We’ve touched upon a series of examples of cloud computing infrastructure components</a:t>
            </a:r>
          </a:p>
          <a:p>
            <a:pPr lvl="1"/>
            <a:r>
              <a:rPr lang="en-US" dirty="0" smtClean="0"/>
              <a:t>Each really could have had a whole lecture</a:t>
            </a:r>
          </a:p>
          <a:p>
            <a:pPr lvl="1"/>
            <a:endParaRPr lang="en-US" dirty="0"/>
          </a:p>
          <a:p>
            <a:r>
              <a:rPr lang="en-US" dirty="0" smtClean="0"/>
              <a:t>They aren’t simple systems and many were very hard to implement!</a:t>
            </a:r>
          </a:p>
          <a:p>
            <a:pPr lvl="1"/>
            <a:r>
              <a:rPr lang="en-US" dirty="0" smtClean="0"/>
              <a:t>Hard to design… hard to build… hard to optimize for stable and high quality operation at scale</a:t>
            </a:r>
          </a:p>
          <a:p>
            <a:pPr lvl="1"/>
            <a:r>
              <a:rPr lang="en-US" dirty="0" smtClean="0"/>
              <a:t>Major teams and huge resource investments</a:t>
            </a:r>
          </a:p>
          <a:p>
            <a:pPr lvl="1"/>
            <a:r>
              <a:rPr lang="en-US" dirty="0" smtClean="0"/>
              <a:t>Design decisions that may sound simple often required very careful thought and much debate and experimentation!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88588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Some recurring themes</a:t>
            </a:r>
          </a:p>
          <a:p>
            <a:pPr lvl="1"/>
            <a:r>
              <a:rPr lang="en-US" dirty="0" smtClean="0"/>
              <a:t>Data replication using (</a:t>
            </a:r>
            <a:r>
              <a:rPr lang="en-US" dirty="0" err="1" smtClean="0"/>
              <a:t>key,value</a:t>
            </a:r>
            <a:r>
              <a:rPr lang="en-US" dirty="0" smtClean="0"/>
              <a:t>) tuples</a:t>
            </a:r>
          </a:p>
          <a:p>
            <a:pPr lvl="1"/>
            <a:r>
              <a:rPr lang="en-US" dirty="0" smtClean="0"/>
              <a:t>Anticipated update rates, sizes, scalability drive design</a:t>
            </a:r>
          </a:p>
          <a:p>
            <a:pPr lvl="1"/>
            <a:r>
              <a:rPr lang="en-US" dirty="0" smtClean="0"/>
              <a:t>Use of multicast mechanisms: Paxos, virtual synchrony</a:t>
            </a:r>
          </a:p>
          <a:p>
            <a:pPr lvl="1"/>
            <a:r>
              <a:rPr lang="en-US" dirty="0" smtClean="0"/>
              <a:t>Need to plan adaptive behaviors if nodes come and go, or crash, while system is running</a:t>
            </a:r>
          </a:p>
          <a:p>
            <a:pPr lvl="1"/>
            <a:r>
              <a:rPr lang="en-US" dirty="0" smtClean="0"/>
              <a:t>High value for “latency tolerant” solutions</a:t>
            </a:r>
          </a:p>
          <a:p>
            <a:pPr lvl="2"/>
            <a:r>
              <a:rPr lang="en-US" dirty="0" smtClean="0"/>
              <a:t>Extremely asynchronous structures</a:t>
            </a:r>
          </a:p>
          <a:p>
            <a:pPr lvl="2"/>
            <a:r>
              <a:rPr lang="en-US" dirty="0" smtClean="0"/>
              <a:t>Parallel: work gets done “out there”</a:t>
            </a:r>
          </a:p>
          <a:p>
            <a:r>
              <a:rPr lang="en-US" dirty="0" smtClean="0"/>
              <a:t>Many offer strong consistency guarantees, but not necessarily for every aspect.  “Selective” guarantees.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89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be 11"/>
          <p:cNvSpPr/>
          <p:nvPr/>
        </p:nvSpPr>
        <p:spPr>
          <a:xfrm>
            <a:off x="8427829" y="4147457"/>
            <a:ext cx="608076" cy="60960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 smtClean="0">
                <a:solidFill>
                  <a:srgbClr val="C00000"/>
                </a:solidFill>
              </a:rPr>
              <a:t>Tier 1 Service</a:t>
            </a:r>
            <a:endParaRPr lang="en-US" sz="700" dirty="0">
              <a:solidFill>
                <a:srgbClr val="C00000"/>
              </a:solidFill>
            </a:endParaRPr>
          </a:p>
        </p:txBody>
      </p:sp>
      <p:sp>
        <p:nvSpPr>
          <p:cNvPr id="7" name="Can 6"/>
          <p:cNvSpPr/>
          <p:nvPr/>
        </p:nvSpPr>
        <p:spPr>
          <a:xfrm>
            <a:off x="7558605" y="6096000"/>
            <a:ext cx="1360714" cy="6096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Backend DB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Tier two and Inner Tiers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Tiers one and two soak up the load</a:t>
            </a:r>
          </a:p>
          <a:p>
            <a:pPr lvl="1"/>
            <a:r>
              <a:rPr lang="en-US" dirty="0" smtClean="0"/>
              <a:t>This reduces load on the inner tiers, and in fact there may be further layers of caching to soak up load outside the data center (Akamai, Facebook edge, etc.)</a:t>
            </a:r>
          </a:p>
          <a:p>
            <a:r>
              <a:rPr lang="en-US" dirty="0" smtClean="0"/>
              <a:t>Many services use </a:t>
            </a:r>
            <a:r>
              <a:rPr lang="en-US" u="sng" dirty="0" smtClean="0"/>
              <a:t>asynchronous</a:t>
            </a:r>
            <a:r>
              <a:rPr lang="en-US" dirty="0" smtClean="0"/>
              <a:t> </a:t>
            </a:r>
            <a:r>
              <a:rPr lang="en-US" u="sng" dirty="0" smtClean="0"/>
              <a:t>streams</a:t>
            </a:r>
            <a:r>
              <a:rPr lang="en-US" dirty="0" smtClean="0"/>
              <a:t> of updates</a:t>
            </a:r>
          </a:p>
          <a:p>
            <a:pPr lvl="1"/>
            <a:r>
              <a:rPr lang="en-US" dirty="0" smtClean="0"/>
              <a:t>Send updates “down” towards inner services</a:t>
            </a:r>
            <a:br>
              <a:rPr lang="en-US" dirty="0" smtClean="0"/>
            </a:br>
            <a:r>
              <a:rPr lang="en-US" dirty="0" smtClean="0"/>
              <a:t>but don’t wait and don’t hold locks!</a:t>
            </a:r>
          </a:p>
          <a:p>
            <a:pPr lvl="1"/>
            <a:r>
              <a:rPr lang="en-US" dirty="0" smtClean="0"/>
              <a:t>Notifications percolate up, often showing up</a:t>
            </a:r>
            <a:br>
              <a:rPr lang="en-US" dirty="0" smtClean="0"/>
            </a:br>
            <a:r>
              <a:rPr lang="en-US" i="1" u="sng" dirty="0" smtClean="0"/>
              <a:t>much</a:t>
            </a:r>
            <a:r>
              <a:rPr lang="en-US" dirty="0" smtClean="0"/>
              <a:t> later.  Meanwhile, tier one runs with</a:t>
            </a:r>
            <a:br>
              <a:rPr lang="en-US" dirty="0" smtClean="0"/>
            </a:br>
            <a:r>
              <a:rPr lang="en-US" dirty="0" smtClean="0"/>
              <a:t>potentially out-of-data cached data.</a:t>
            </a:r>
            <a:endParaRPr lang="en-US" dirty="0"/>
          </a:p>
        </p:txBody>
      </p:sp>
      <p:sp>
        <p:nvSpPr>
          <p:cNvPr id="6" name="Curved Up Arrow 5"/>
          <p:cNvSpPr/>
          <p:nvPr/>
        </p:nvSpPr>
        <p:spPr>
          <a:xfrm>
            <a:off x="7703167" y="5012871"/>
            <a:ext cx="1216152" cy="114300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Cube 7"/>
          <p:cNvSpPr/>
          <p:nvPr/>
        </p:nvSpPr>
        <p:spPr>
          <a:xfrm>
            <a:off x="7399129" y="4354286"/>
            <a:ext cx="608076" cy="60960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 smtClean="0">
                <a:solidFill>
                  <a:srgbClr val="C00000"/>
                </a:solidFill>
              </a:rPr>
              <a:t>Tier 1 Service</a:t>
            </a:r>
            <a:endParaRPr lang="en-US" sz="700" dirty="0">
              <a:solidFill>
                <a:srgbClr val="C00000"/>
              </a:solidFill>
            </a:endParaRPr>
          </a:p>
        </p:txBody>
      </p:sp>
      <p:sp>
        <p:nvSpPr>
          <p:cNvPr id="9" name="Cube 8"/>
          <p:cNvSpPr/>
          <p:nvPr/>
        </p:nvSpPr>
        <p:spPr>
          <a:xfrm>
            <a:off x="7550877" y="4158343"/>
            <a:ext cx="608076" cy="60960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 smtClean="0">
                <a:solidFill>
                  <a:srgbClr val="C00000"/>
                </a:solidFill>
              </a:rPr>
              <a:t>Tier 1 Service</a:t>
            </a:r>
            <a:endParaRPr lang="en-US" sz="700" dirty="0">
              <a:solidFill>
                <a:srgbClr val="C00000"/>
              </a:solidFill>
            </a:endParaRPr>
          </a:p>
        </p:txBody>
      </p:sp>
      <p:sp>
        <p:nvSpPr>
          <p:cNvPr id="10" name="Cube 9"/>
          <p:cNvSpPr/>
          <p:nvPr/>
        </p:nvSpPr>
        <p:spPr>
          <a:xfrm>
            <a:off x="7854915" y="4267200"/>
            <a:ext cx="608076" cy="60960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 smtClean="0">
                <a:solidFill>
                  <a:srgbClr val="C00000"/>
                </a:solidFill>
              </a:rPr>
              <a:t>Tier 1 Service</a:t>
            </a:r>
            <a:endParaRPr lang="en-US" sz="700" dirty="0">
              <a:solidFill>
                <a:srgbClr val="C00000"/>
              </a:solidFill>
            </a:endParaRPr>
          </a:p>
        </p:txBody>
      </p:sp>
      <p:sp>
        <p:nvSpPr>
          <p:cNvPr id="11" name="Cube 10"/>
          <p:cNvSpPr/>
          <p:nvPr/>
        </p:nvSpPr>
        <p:spPr>
          <a:xfrm>
            <a:off x="8123791" y="4343401"/>
            <a:ext cx="608076" cy="60960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 smtClean="0">
                <a:solidFill>
                  <a:srgbClr val="C00000"/>
                </a:solidFill>
              </a:rPr>
              <a:t>Tier 1 Service</a:t>
            </a:r>
            <a:endParaRPr lang="en-US" sz="7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5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Contrast with “Back office”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A term often used for services and systems that don’t play online roles</a:t>
            </a:r>
          </a:p>
          <a:p>
            <a:pPr lvl="1"/>
            <a:r>
              <a:rPr lang="en-US" smtClean="0"/>
              <a:t>In some sense the whole cloud has an outward facing side, handling users in real-time, and an inward side, doing “offline” tasks</a:t>
            </a:r>
          </a:p>
          <a:p>
            <a:pPr lvl="1"/>
            <a:r>
              <a:rPr lang="en-US" smtClean="0"/>
              <a:t>Still can have immense numbers of nodes involved but the programming model has more of a batch feel to it</a:t>
            </a:r>
          </a:p>
          <a:p>
            <a:pPr lvl="1"/>
            <a:endParaRPr lang="en-US" smtClean="0"/>
          </a:p>
          <a:p>
            <a:r>
              <a:rPr lang="en-US" smtClean="0"/>
              <a:t>For example, MapReduce (Hadoop)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73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interesting services we’ll consider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226552" cy="44958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Memcached</a:t>
            </a:r>
            <a:r>
              <a:rPr lang="en-US" dirty="0" smtClean="0"/>
              <a:t>: In-memory caching subsystem</a:t>
            </a:r>
          </a:p>
          <a:p>
            <a:r>
              <a:rPr lang="en-US" dirty="0" smtClean="0"/>
              <a:t>Dynamo: Amazon’s shopping cart</a:t>
            </a:r>
          </a:p>
          <a:p>
            <a:r>
              <a:rPr lang="en-US" dirty="0" err="1" smtClean="0"/>
              <a:t>BigTable</a:t>
            </a:r>
            <a:r>
              <a:rPr lang="en-US" dirty="0" smtClean="0"/>
              <a:t>: A “sparse table” for structured data</a:t>
            </a:r>
            <a:endParaRPr lang="en-US" dirty="0"/>
          </a:p>
          <a:p>
            <a:r>
              <a:rPr lang="en-US" dirty="0"/>
              <a:t>GFS: Google File System</a:t>
            </a:r>
          </a:p>
          <a:p>
            <a:r>
              <a:rPr lang="en-US" dirty="0" smtClean="0"/>
              <a:t>Chubby: Google’s locking service</a:t>
            </a:r>
          </a:p>
          <a:p>
            <a:r>
              <a:rPr lang="en-US" dirty="0" smtClean="0"/>
              <a:t>Zookeeper: File system with locking, strong semantics</a:t>
            </a:r>
          </a:p>
          <a:p>
            <a:r>
              <a:rPr lang="en-US" dirty="0" smtClean="0"/>
              <a:t>TAO: Used by Facebook to track relationships such as “Friends” and “Likes”</a:t>
            </a:r>
            <a:endParaRPr lang="en-US" dirty="0" smtClean="0"/>
          </a:p>
          <a:p>
            <a:r>
              <a:rPr lang="en-US" dirty="0" err="1" smtClean="0"/>
              <a:t>MapReduce</a:t>
            </a:r>
            <a:r>
              <a:rPr lang="en-US" dirty="0" smtClean="0"/>
              <a:t>: “Functional” computing for big datasets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03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 to DHT concept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Last time we focused on a P2P style of DHT</a:t>
            </a:r>
          </a:p>
          <a:p>
            <a:endParaRPr lang="en-US" dirty="0"/>
          </a:p>
          <a:p>
            <a:r>
              <a:rPr lang="en-US" dirty="0" smtClean="0"/>
              <a:t>These services are mostly built as layers </a:t>
            </a:r>
            <a:r>
              <a:rPr lang="en-US" i="1" dirty="0" smtClean="0"/>
              <a:t>over </a:t>
            </a:r>
            <a:r>
              <a:rPr lang="en-US" dirty="0" smtClean="0"/>
              <a:t> a data center DHT deployment</a:t>
            </a:r>
          </a:p>
          <a:p>
            <a:pPr lvl="1"/>
            <a:r>
              <a:rPr lang="en-US" dirty="0" smtClean="0"/>
              <a:t>Same idea and similar low-level functionality</a:t>
            </a:r>
          </a:p>
          <a:p>
            <a:pPr lvl="1"/>
            <a:r>
              <a:rPr lang="en-US" dirty="0" smtClean="0"/>
              <a:t>But inside the data center we can avoid costly indirect routing. We’ll discuss </a:t>
            </a:r>
            <a:r>
              <a:rPr lang="en-US" smtClean="0"/>
              <a:t>that next time.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122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Memcached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Very simple concept:</a:t>
            </a:r>
          </a:p>
          <a:p>
            <a:pPr lvl="1"/>
            <a:r>
              <a:rPr lang="en-US" dirty="0" smtClean="0"/>
              <a:t>High performance distributed in-memory caching service that manages “objects”</a:t>
            </a:r>
          </a:p>
          <a:p>
            <a:pPr lvl="1"/>
            <a:r>
              <a:rPr lang="en-US" dirty="0" smtClean="0"/>
              <a:t>Key-value API has become an accepted standard</a:t>
            </a:r>
          </a:p>
          <a:p>
            <a:pPr lvl="1"/>
            <a:r>
              <a:rPr lang="en-US" dirty="0" smtClean="0"/>
              <a:t>Many implementations</a:t>
            </a:r>
          </a:p>
          <a:p>
            <a:pPr lvl="1"/>
            <a:endParaRPr lang="en-US" dirty="0"/>
          </a:p>
          <a:p>
            <a:r>
              <a:rPr lang="en-US" dirty="0" smtClean="0"/>
              <a:t>Simplest versions: just a library that manages a list or a dictionary</a:t>
            </a:r>
          </a:p>
          <a:p>
            <a:r>
              <a:rPr lang="en-US" dirty="0" smtClean="0"/>
              <a:t>Fanciest versions: distributed services implemented using a cluster of machines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9885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2336</TotalTime>
  <Words>2989</Words>
  <Application>Microsoft Office PowerPoint</Application>
  <PresentationFormat>On-screen Show (4:3)</PresentationFormat>
  <Paragraphs>413</Paragraphs>
  <Slides>47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Median</vt:lpstr>
      <vt:lpstr>CS5412:  Diving IN: Inside the Data Center</vt:lpstr>
      <vt:lpstr>We’ve seen one “cloud service”</vt:lpstr>
      <vt:lpstr>Data centers</vt:lpstr>
      <vt:lpstr>Tier two and Inner Tiers</vt:lpstr>
      <vt:lpstr>Tier two and Inner Tiers</vt:lpstr>
      <vt:lpstr>Contrast with “Back office”</vt:lpstr>
      <vt:lpstr>Some interesting services we’ll consider</vt:lpstr>
      <vt:lpstr>Connection to DHT concept</vt:lpstr>
      <vt:lpstr>Memcached</vt:lpstr>
      <vt:lpstr>Memcached API</vt:lpstr>
      <vt:lpstr>A single memcached server is easy</vt:lpstr>
      <vt:lpstr>Can one use a cluster to host a scalable version of Memcached?</vt:lpstr>
      <vt:lpstr>Dynamo in practice</vt:lpstr>
      <vt:lpstr>Dynamo in practice</vt:lpstr>
      <vt:lpstr>Lessons learned?</vt:lpstr>
      <vt:lpstr>BigTable</vt:lpstr>
      <vt:lpstr>Data model: a big map</vt:lpstr>
      <vt:lpstr>API</vt:lpstr>
      <vt:lpstr>Versions</vt:lpstr>
      <vt:lpstr>How did they build it</vt:lpstr>
      <vt:lpstr>SSTable</vt:lpstr>
      <vt:lpstr>Tablet </vt:lpstr>
      <vt:lpstr>Table</vt:lpstr>
      <vt:lpstr>Finding a tablet</vt:lpstr>
      <vt:lpstr>Finding a tablet</vt:lpstr>
      <vt:lpstr>Programming model</vt:lpstr>
      <vt:lpstr>Microbenchmarks</vt:lpstr>
      <vt:lpstr>Performance</vt:lpstr>
      <vt:lpstr>Application at Google</vt:lpstr>
      <vt:lpstr>So where does this table live?</vt:lpstr>
      <vt:lpstr>GFS and Chubby</vt:lpstr>
      <vt:lpstr>GFS Architecture</vt:lpstr>
      <vt:lpstr>Write Algorithm is trickier</vt:lpstr>
      <vt:lpstr>Write Algorithm is trickier</vt:lpstr>
      <vt:lpstr>Write Algorithm is trickier</vt:lpstr>
      <vt:lpstr>Write Algorithm is trickier</vt:lpstr>
      <vt:lpstr>We’ve only scratched the surface</vt:lpstr>
      <vt:lpstr>Zookeeper</vt:lpstr>
      <vt:lpstr>TAO</vt:lpstr>
      <vt:lpstr>TAO</vt:lpstr>
      <vt:lpstr>What about MapReduce (Hadoop)</vt:lpstr>
      <vt:lpstr>MapReduce</vt:lpstr>
      <vt:lpstr>Hadoop</vt:lpstr>
      <vt:lpstr>Classic MapReduce examples</vt:lpstr>
      <vt:lpstr>MapReduce debate</vt:lpstr>
      <vt:lpstr>Summary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CS5412: Lecture II How It Works</dc:title>
  <dc:creator>Anne</dc:creator>
  <cp:lastModifiedBy>Ken Birman</cp:lastModifiedBy>
  <cp:revision>132</cp:revision>
  <cp:lastPrinted>2012-01-20T16:17:50Z</cp:lastPrinted>
  <dcterms:created xsi:type="dcterms:W3CDTF">2006-08-16T00:00:00Z</dcterms:created>
  <dcterms:modified xsi:type="dcterms:W3CDTF">2016-02-01T14:26:29Z</dcterms:modified>
</cp:coreProperties>
</file>