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256" r:id="rId2"/>
    <p:sldId id="257" r:id="rId3"/>
    <p:sldId id="321" r:id="rId4"/>
    <p:sldId id="258" r:id="rId5"/>
    <p:sldId id="32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8" r:id="rId56"/>
    <p:sldId id="315" r:id="rId57"/>
    <p:sldId id="319" r:id="rId58"/>
    <p:sldId id="316" r:id="rId59"/>
    <p:sldId id="317" r:id="rId6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321"/>
            <p14:sldId id="258"/>
            <p14:sldId id="32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Untitled Section" id="{22D7AAE7-B27E-4C42-ACF8-E6FB40DCFBE1}">
          <p14:sldIdLst>
            <p14:sldId id="273"/>
            <p14:sldId id="274"/>
            <p14:sldId id="275"/>
            <p14:sldId id="276"/>
            <p14:sldId id="277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8"/>
            <p14:sldId id="315"/>
            <p14:sldId id="319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5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F793F-37D8-4F4E-BCEA-B2150165EC3F}" type="slidenum">
              <a:rPr lang="en-US"/>
              <a:pPr/>
              <a:t>44</a:t>
            </a:fld>
            <a:endParaRPr lang="en-US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89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6" rIns="96653" bIns="483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1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17070-0B52-4EF7-A244-65EF41BBC7A3}" type="slidenum">
              <a:rPr lang="en-US"/>
              <a:pPr/>
              <a:t>46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89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6" rIns="96653" bIns="48326"/>
          <a:lstStyle/>
          <a:p>
            <a:r>
              <a:rPr lang="en-US"/>
              <a:t>All r successors have to fail before we have a problem.</a:t>
            </a:r>
          </a:p>
          <a:p>
            <a:r>
              <a:rPr lang="en-US"/>
              <a:t>List ensures we find actual current successor.</a:t>
            </a:r>
          </a:p>
        </p:txBody>
      </p:sp>
    </p:spTree>
    <p:extLst>
      <p:ext uri="{BB962C8B-B14F-4D97-AF65-F5344CB8AC3E}">
        <p14:creationId xmlns:p14="http://schemas.microsoft.com/office/powerpoint/2010/main" val="1956863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811F1-2E70-4A96-8FA8-02E593DC4583}" type="slidenum">
              <a:rPr lang="en-US"/>
              <a:pPr/>
              <a:t>47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89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6" rIns="96653" bIns="48326"/>
          <a:lstStyle/>
          <a:p>
            <a:r>
              <a:rPr lang="en-US"/>
              <a:t>Log(N) means we don’t have to track all nodes. Easy to maintain finger info.</a:t>
            </a:r>
          </a:p>
        </p:txBody>
      </p:sp>
    </p:spTree>
    <p:extLst>
      <p:ext uri="{BB962C8B-B14F-4D97-AF65-F5344CB8AC3E}">
        <p14:creationId xmlns:p14="http://schemas.microsoft.com/office/powerpoint/2010/main" val="267522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516F1-FEB1-4FA0-8AA9-4C2C57DEC216}" type="slidenum">
              <a:rPr lang="en-US"/>
              <a:pPr/>
              <a:t>48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89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6" rIns="96653" bIns="48326"/>
          <a:lstStyle/>
          <a:p>
            <a:r>
              <a:rPr lang="en-US"/>
              <a:t>Maybe note that fingers point to the first relevant node.</a:t>
            </a:r>
          </a:p>
        </p:txBody>
      </p:sp>
    </p:spTree>
    <p:extLst>
      <p:ext uri="{BB962C8B-B14F-4D97-AF65-F5344CB8AC3E}">
        <p14:creationId xmlns:p14="http://schemas.microsoft.com/office/powerpoint/2010/main" val="359090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7BE0E5-6947-485C-9A2F-738E9647B0FA}" type="datetime1">
              <a:rPr lang="en-US" smtClean="0"/>
              <a:t>2/1/2016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7163-1521-4F6A-9D6C-4C2A15299E6F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1C3C6E-C0FB-4A37-AE02-95290C9D389E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07383D-8EA3-4625-A6D6-96BD946E99CD}" type="datetime1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110B092B-67BB-4087-8E78-43B7ED611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5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D56F2B-77CF-4A5E-AAD3-13184B09E34A}" type="datetime1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A590BAC3-D61E-4C14-AFBA-BE66860DC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1A72-FBBB-4958-BCBD-DC0668DD0777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E81-1553-43A1-9FE2-B4462D554418}" type="datetime1">
              <a:rPr lang="en-US" smtClean="0"/>
              <a:t>2/1/2016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6119FD-F1A3-406A-8331-DB9997D1B7A4}" type="datetime1">
              <a:rPr lang="en-US" smtClean="0"/>
              <a:t>2/1/2016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7BE9DC-9825-4162-8F58-9FCEB8CE7873}" type="datetime1">
              <a:rPr lang="en-US" smtClean="0"/>
              <a:t>2/1/2016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6904-FCAE-4D71-8215-470EF8AB813C}" type="datetime1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6CA5-4092-4C7F-934F-D6E34BD1A106}" type="datetime1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683E-9DD3-42AD-8046-AD28B1ED0904}" type="datetime1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E79280-8EA1-47CC-BBCD-856E069646EC}" type="datetime1">
              <a:rPr lang="en-US" smtClean="0"/>
              <a:t>2/1/2016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9D41BF-539B-4707-93EE-B39F7BE82737}" type="datetime1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7/7c/Cows_on_Selsley_Common_-_geograph.org.uk_-_19247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Overlay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Complexity of routing protocols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Routing protocols vary widely in network complexity</a:t>
            </a:r>
          </a:p>
          <a:p>
            <a:endParaRPr lang="en-US"/>
          </a:p>
          <a:p>
            <a:r>
              <a:rPr lang="en-US" smtClean="0"/>
              <a:t>BGP, for example, is defined in terms of dialog between a BGP instance and its peers</a:t>
            </a:r>
          </a:p>
          <a:p>
            <a:pPr lvl="1"/>
            <a:r>
              <a:rPr lang="en-US" smtClean="0"/>
              <a:t>At start, sends initialization </a:t>
            </a:r>
            <a:r>
              <a:rPr lang="en-US"/>
              <a:t>messages that </a:t>
            </a:r>
            <a:r>
              <a:rPr lang="en-US" smtClean="0"/>
              <a:t>inform peers of the full routing table.</a:t>
            </a:r>
            <a:endParaRPr lang="en-US"/>
          </a:p>
          <a:p>
            <a:pPr lvl="1"/>
            <a:r>
              <a:rPr lang="en-US" smtClean="0"/>
              <a:t>Subsequently, sends “incremental” update messages that announce new routes and withdraw old ones</a:t>
            </a:r>
          </a:p>
          <a:p>
            <a:pPr lvl="1"/>
            <a:endParaRPr lang="en-US"/>
          </a:p>
          <a:p>
            <a:r>
              <a:rPr lang="en-US" smtClean="0"/>
              <a:t>To understand the complexity of BGP we need to understand relationship between frequency of these packets size of network, and rate of network “events”</a:t>
            </a:r>
          </a:p>
        </p:txBody>
      </p:sp>
    </p:spTree>
    <p:extLst>
      <p:ext uri="{BB962C8B-B14F-4D97-AF65-F5344CB8AC3E}">
        <p14:creationId xmlns:p14="http://schemas.microsoft.com/office/powerpoint/2010/main" val="15007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 complexity study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Can be evaluated using theory tools.</a:t>
            </a:r>
          </a:p>
          <a:p>
            <a:r>
              <a:rPr lang="en-US" smtClean="0"/>
              <a:t>Create a model... then present equations that predict costs in terms of event rates</a:t>
            </a:r>
          </a:p>
          <a:p>
            <a:endParaRPr lang="en-US"/>
          </a:p>
          <a:p>
            <a:pPr marL="594360" lvl="2" indent="0">
              <a:buNone/>
            </a:pPr>
            <a:r>
              <a:rPr lang="en-US" smtClean="0"/>
              <a:t>[Bringing </a:t>
            </a:r>
            <a:r>
              <a:rPr lang="en-US"/>
              <a:t>order to BGP: decreasing time and message </a:t>
            </a:r>
            <a:r>
              <a:rPr lang="en-US" smtClean="0"/>
              <a:t>complexity. Anat </a:t>
            </a:r>
            <a:r>
              <a:rPr lang="en-US"/>
              <a:t>Bremler-barr, Nir Chen, Jussi Kangasharju, Osnat Mokryn, Yuval </a:t>
            </a:r>
            <a:r>
              <a:rPr lang="en-US" smtClean="0"/>
              <a:t>Shavitt. ACM Principles of Distributed Computing (PODC), Aug. 2007, </a:t>
            </a:r>
            <a:r>
              <a:rPr lang="en-US"/>
              <a:t>pp. </a:t>
            </a:r>
            <a:r>
              <a:rPr lang="en-US" smtClean="0"/>
              <a:t>368-369.]</a:t>
            </a:r>
          </a:p>
        </p:txBody>
      </p:sp>
    </p:spTree>
    <p:extLst>
      <p:ext uri="{BB962C8B-B14F-4D97-AF65-F5344CB8AC3E}">
        <p14:creationId xmlns:p14="http://schemas.microsoft.com/office/powerpoint/2010/main" val="41278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But more common to just use practical tools</a:t>
            </a:r>
            <a:endParaRPr lang="en-US" sz="36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For example, back in 1979, Internet developers simply measured the percentage of network traffic that was due to network management protocols</a:t>
            </a:r>
          </a:p>
          <a:p>
            <a:endParaRPr lang="en-US"/>
          </a:p>
          <a:p>
            <a:r>
              <a:rPr lang="en-US" smtClean="0"/>
              <a:t>They discovered it was quite high and rising</a:t>
            </a:r>
          </a:p>
          <a:p>
            <a:endParaRPr lang="en-US"/>
          </a:p>
          <a:p>
            <a:r>
              <a:rPr lang="en-US" smtClean="0"/>
              <a:t>Concluded that steps were needed to reduce costs</a:t>
            </a:r>
          </a:p>
          <a:p>
            <a:pPr lvl="1"/>
            <a:r>
              <a:rPr lang="en-US" smtClean="0"/>
              <a:t>Eliminated routing protocols that had higher overheads</a:t>
            </a:r>
          </a:p>
          <a:p>
            <a:pPr lvl="1"/>
            <a:r>
              <a:rPr lang="en-US" smtClean="0"/>
              <a:t>Reduced rate of routing adaptations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Today’s Internet?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There are </a:t>
            </a:r>
            <a:r>
              <a:rPr lang="en-US" i="1" smtClean="0"/>
              <a:t>many </a:t>
            </a:r>
            <a:r>
              <a:rPr lang="en-US" smtClean="0"/>
              <a:t>reasons routing adapts slowly</a:t>
            </a:r>
          </a:p>
          <a:p>
            <a:pPr lvl="1"/>
            <a:r>
              <a:rPr lang="en-US" smtClean="0"/>
              <a:t>Old desire to keep overheads low</a:t>
            </a:r>
          </a:p>
          <a:p>
            <a:pPr lvl="1"/>
            <a:r>
              <a:rPr lang="en-US" smtClean="0"/>
              <a:t>Modern need to route heavy traffic on economically efficient paths</a:t>
            </a:r>
          </a:p>
          <a:p>
            <a:pPr lvl="1"/>
            <a:r>
              <a:rPr lang="en-US" smtClean="0"/>
              <a:t>Many policies and “cross-border” deals between ASs enter the picture</a:t>
            </a:r>
          </a:p>
          <a:p>
            <a:pPr lvl="1"/>
            <a:r>
              <a:rPr lang="en-US" smtClean="0"/>
              <a:t>Best route is the cheapest route to operate not necessarily the route that makes the A-B file transfer move fastest!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2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RON approaches this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They built an infrastructure that supports </a:t>
            </a:r>
            <a:r>
              <a:rPr lang="en-US" i="1" smtClean="0"/>
              <a:t>IP tunneling</a:t>
            </a:r>
          </a:p>
          <a:p>
            <a:pPr lvl="1"/>
            <a:r>
              <a:rPr lang="en-US" smtClean="0"/>
              <a:t>Means that a packet from A to B might be treated as data and placed within a packet from A to C</a:t>
            </a:r>
          </a:p>
          <a:p>
            <a:pPr lvl="1"/>
            <a:r>
              <a:rPr lang="en-US" smtClean="0"/>
              <a:t>Sometimes called “IP over IP”</a:t>
            </a:r>
          </a:p>
          <a:p>
            <a:r>
              <a:rPr lang="en-US" smtClean="0"/>
              <a:t>Now they can implement their own special routing layer that decides how to get data from A to B</a:t>
            </a:r>
          </a:p>
          <a:p>
            <a:pPr lvl="1"/>
            <a:r>
              <a:rPr lang="en-US" smtClean="0"/>
              <a:t>A sends packet</a:t>
            </a:r>
          </a:p>
          <a:p>
            <a:pPr lvl="1"/>
            <a:r>
              <a:rPr lang="en-US" smtClean="0"/>
              <a:t>RON intercepts it and “encapsulates” it for tunneling</a:t>
            </a:r>
          </a:p>
          <a:p>
            <a:pPr lvl="1"/>
            <a:r>
              <a:rPr lang="en-US" smtClean="0"/>
              <a:t>Routes on its own routing infrastructure (still on the Internet)</a:t>
            </a:r>
          </a:p>
          <a:p>
            <a:pPr lvl="1"/>
            <a:r>
              <a:rPr lang="en-US" smtClean="0"/>
              <a:t>On arrival, de-encapsulate and deliver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RON approaches this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Build an all-to-all monitoring tool to track bandwidth and delay (latency)</a:t>
            </a:r>
          </a:p>
          <a:p>
            <a:pPr lvl="1"/>
            <a:r>
              <a:rPr lang="en-US" smtClean="0"/>
              <a:t>Part of the trick was to estimate one-way costs</a:t>
            </a:r>
          </a:p>
          <a:p>
            <a:pPr lvl="1"/>
            <a:r>
              <a:rPr lang="en-US" smtClean="0"/>
              <a:t>For brevity won’t delve into those details</a:t>
            </a:r>
          </a:p>
          <a:p>
            <a:r>
              <a:rPr lang="en-US" smtClean="0"/>
              <a:t>This results in a table (we’ll just show latency):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/>
          </a:p>
          <a:p>
            <a:r>
              <a:rPr lang="en-US" smtClean="0"/>
              <a:t>Note that A-B delay is 17ms, but A-C is 9 and C-B 2</a:t>
            </a:r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39943"/>
              </p:ext>
            </p:extLst>
          </p:nvPr>
        </p:nvGraphicFramePr>
        <p:xfrm>
          <a:off x="1676400" y="3962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-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9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-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22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-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1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routing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RON sender</a:t>
            </a:r>
          </a:p>
          <a:p>
            <a:pPr lvl="1"/>
            <a:r>
              <a:rPr lang="en-US" smtClean="0"/>
              <a:t>Computes the best route considering direct and also one-hop indirect routes</a:t>
            </a:r>
          </a:p>
          <a:p>
            <a:pPr lvl="1"/>
            <a:r>
              <a:rPr lang="en-US" smtClean="0"/>
              <a:t>Encapsulated packets</a:t>
            </a:r>
          </a:p>
          <a:p>
            <a:pPr lvl="1"/>
            <a:r>
              <a:rPr lang="en-US" smtClean="0"/>
              <a:t>Specifies the desired routing in a special header: a form of “source routing”</a:t>
            </a:r>
          </a:p>
          <a:p>
            <a:r>
              <a:rPr lang="en-US" smtClean="0"/>
              <a:t>RON daemons relay the packet as instructed</a:t>
            </a:r>
          </a:p>
          <a:p>
            <a:r>
              <a:rPr lang="en-US" smtClean="0"/>
              <a:t>On arrival, extract inner packet and deliver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RON really works!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MIT studies showed big performance speedups using this technique!</a:t>
            </a:r>
          </a:p>
          <a:p>
            <a:pPr lvl="1"/>
            <a:r>
              <a:rPr lang="en-US" smtClean="0"/>
              <a:t>In fact the direct routes are almost </a:t>
            </a:r>
            <a:r>
              <a:rPr lang="en-US" i="1" smtClean="0"/>
              <a:t>always </a:t>
            </a:r>
            <a:r>
              <a:rPr lang="en-US" smtClean="0"/>
              <a:t>worse than the best indirect routes</a:t>
            </a:r>
          </a:p>
          <a:p>
            <a:pPr lvl="1"/>
            <a:r>
              <a:rPr lang="en-US" smtClean="0"/>
              <a:t>And a single indirect hop is generally all they needed (double indirection adds too much delay)</a:t>
            </a:r>
          </a:p>
          <a:p>
            <a:r>
              <a:rPr lang="en-US" smtClean="0"/>
              <a:t>RON also adapts quickly</a:t>
            </a:r>
          </a:p>
          <a:p>
            <a:pPr lvl="1"/>
            <a:r>
              <a:rPr lang="en-US" smtClean="0"/>
              <a:t>Internet routes much more slowly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from history...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Concept: </a:t>
            </a:r>
            <a:r>
              <a:rPr lang="en-US" i="1"/>
              <a:t>Tragedy of the Commons </a:t>
            </a:r>
            <a:r>
              <a:rPr lang="en-US"/>
              <a:t>(or “Crisis”)</a:t>
            </a:r>
          </a:p>
          <a:p>
            <a:pPr lvl="1"/>
            <a:r>
              <a:rPr lang="en-US"/>
              <a:t>We share a really great resource (the “commons”)</a:t>
            </a:r>
          </a:p>
          <a:p>
            <a:pPr lvl="1"/>
            <a:r>
              <a:rPr lang="en-US"/>
              <a:t>But someone decides to use the commons for themseles in an unsustainable way and gains economic advantage</a:t>
            </a:r>
          </a:p>
          <a:p>
            <a:pPr lvl="1"/>
            <a:r>
              <a:rPr lang="en-US" smtClean="0"/>
              <a:t>We need to be competitive, so </a:t>
            </a:r>
            <a:r>
              <a:rPr lang="en-US"/>
              <a:t>all of us do the same</a:t>
            </a:r>
          </a:p>
          <a:p>
            <a:pPr lvl="1"/>
            <a:r>
              <a:rPr lang="en-US"/>
              <a:t>This </a:t>
            </a:r>
            <a:r>
              <a:rPr lang="en-US" smtClean="0"/>
              <a:t>denudes the commons...  Everyone loses</a:t>
            </a:r>
          </a:p>
          <a:p>
            <a:r>
              <a:rPr lang="en-US" smtClean="0"/>
              <a:t>When we share a limited resource, sometimes the bet shared policy isn’t the best </a:t>
            </a:r>
            <a:r>
              <a:rPr lang="en-US" i="1" u="sng" smtClean="0"/>
              <a:t>individual</a:t>
            </a:r>
            <a:r>
              <a:rPr lang="en-US" smtClean="0"/>
              <a:t> one</a:t>
            </a:r>
            <a:endParaRPr lang="en-US"/>
          </a:p>
        </p:txBody>
      </p:sp>
      <p:pic>
        <p:nvPicPr>
          <p:cNvPr id="2050" name="Picture 2" descr="File:Cows on Selsley Common - geograph.org.uk - 19247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247650"/>
            <a:ext cx="1767984" cy="132598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desertusa.com/mnp/mnp_photos/IMG_16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542" y="221088"/>
            <a:ext cx="1790700" cy="137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52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this say about RON?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For the individual user, RON makes things better</a:t>
            </a:r>
          </a:p>
          <a:p>
            <a:endParaRPr lang="en-US" smtClean="0"/>
          </a:p>
          <a:p>
            <a:r>
              <a:rPr lang="en-US" smtClean="0"/>
              <a:t>But if we believe that economics has “shaped” the Internet, RON basically cheats!</a:t>
            </a:r>
          </a:p>
          <a:p>
            <a:pPr lvl="1"/>
            <a:r>
              <a:rPr lang="en-US" smtClean="0"/>
              <a:t>In effect, the RON user is getting more network resource than he’s paying for by circumventing the normal sharing policy</a:t>
            </a:r>
          </a:p>
          <a:p>
            <a:pPr lvl="1"/>
            <a:r>
              <a:rPr lang="en-US" smtClean="0"/>
              <a:t>If everyone did this, the RON approach would break down much as the commons ends up with no grass left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Overlay Networks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58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We use the term </a:t>
            </a:r>
            <a:r>
              <a:rPr lang="en-US" i="1" dirty="0" smtClean="0"/>
              <a:t>overlay network </a:t>
            </a:r>
            <a:r>
              <a:rPr lang="en-US" dirty="0" smtClean="0"/>
              <a:t>when one network (or a network-like data structure) is superimposed upon an underlying network</a:t>
            </a:r>
          </a:p>
          <a:p>
            <a:r>
              <a:rPr lang="en-US" dirty="0" smtClean="0"/>
              <a:t>We saw this idea at the end of lecture III</a:t>
            </a:r>
          </a:p>
          <a:p>
            <a:r>
              <a:rPr lang="en-US" dirty="0" smtClean="0"/>
              <a:t>Today we’ll explore some examples</a:t>
            </a:r>
          </a:p>
          <a:p>
            <a:pPr lvl="1"/>
            <a:r>
              <a:rPr lang="en-US" dirty="0" smtClean="0"/>
              <a:t>The MIT “Resilient Overlay Network” (RON)</a:t>
            </a:r>
          </a:p>
          <a:p>
            <a:pPr lvl="1"/>
            <a:r>
              <a:rPr lang="en-US" dirty="0" smtClean="0"/>
              <a:t>Content-sharing overlays (Napster, Gnutella, dc++)</a:t>
            </a:r>
          </a:p>
          <a:p>
            <a:pPr lvl="1"/>
            <a:r>
              <a:rPr lang="en-US" dirty="0" smtClean="0"/>
              <a:t>Chord: An overlay for managing (</a:t>
            </a:r>
            <a:r>
              <a:rPr lang="en-US" dirty="0" err="1" smtClean="0"/>
              <a:t>key,value</a:t>
            </a:r>
            <a:r>
              <a:rPr lang="en-US" dirty="0" smtClean="0"/>
              <a:t>) pairs.  Also known as a </a:t>
            </a:r>
            <a:r>
              <a:rPr lang="en-US" i="1" dirty="0" smtClean="0"/>
              <a:t>distributed hash table </a:t>
            </a:r>
            <a:r>
              <a:rPr lang="en-US" dirty="0" smtClean="0"/>
              <a:t>or DHT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Broader theory...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The research community has been interested in what are called “Nash Equillibria”</a:t>
            </a:r>
          </a:p>
          <a:p>
            <a:endParaRPr lang="en-US"/>
          </a:p>
          <a:p>
            <a:r>
              <a:rPr lang="en-US" smtClean="0"/>
              <a:t>Idea is that a set of competitors each have a “utility” function (a measure of happiness) and sets of strategies that guide their action</a:t>
            </a:r>
          </a:p>
          <a:p>
            <a:pPr lvl="1"/>
            <a:r>
              <a:rPr lang="en-US" smtClean="0"/>
              <a:t>Such as “decide to graze my cow on the commons”</a:t>
            </a:r>
          </a:p>
          <a:p>
            <a:endParaRPr lang="en-US"/>
          </a:p>
          <a:p>
            <a:r>
              <a:rPr lang="en-US" smtClean="0"/>
              <a:t>Goal is to find a configuration where if any player were to use some other strategy, they would lose utility</a:t>
            </a:r>
          </a:p>
          <a:p>
            <a:pPr lvl="1"/>
            <a:r>
              <a:rPr lang="en-US" smtClean="0"/>
              <a:t>In principle we all see the logic of the optimal strategy</a:t>
            </a:r>
          </a:p>
          <a:p>
            <a:pPr lvl="1"/>
            <a:r>
              <a:rPr lang="en-US" smtClean="0"/>
              <a:t>But assumes that players are logical and able to see big picture</a:t>
            </a:r>
          </a:p>
        </p:txBody>
      </p:sp>
    </p:spTree>
    <p:extLst>
      <p:ext uri="{BB962C8B-B14F-4D97-AF65-F5344CB8AC3E}">
        <p14:creationId xmlns:p14="http://schemas.microsoft.com/office/powerpoint/2010/main" val="21792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cases for overlays?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 major use of overlays has been in </a:t>
            </a:r>
            <a:r>
              <a:rPr lang="en-US" i="1" smtClean="0"/>
              <a:t>peer to peer file sharing services</a:t>
            </a:r>
            <a:r>
              <a:rPr lang="en-US" smtClean="0"/>
              <a:t> such as Napster, Gnutella, dc++</a:t>
            </a:r>
          </a:p>
          <a:p>
            <a:endParaRPr lang="en-US"/>
          </a:p>
          <a:p>
            <a:r>
              <a:rPr lang="en-US" smtClean="0"/>
              <a:t>These generally have two aspects</a:t>
            </a:r>
          </a:p>
          <a:p>
            <a:pPr lvl="1"/>
            <a:r>
              <a:rPr lang="en-US" smtClean="0"/>
              <a:t>A way to create a list of places that have the file you want (perhaps, a movie you want to download)</a:t>
            </a:r>
          </a:p>
          <a:p>
            <a:pPr lvl="1"/>
            <a:r>
              <a:rPr lang="en-US" smtClean="0"/>
              <a:t>A way to connect to one of those places to pull the file from that machine to yours</a:t>
            </a:r>
          </a:p>
          <a:p>
            <a:pPr lvl="2"/>
            <a:r>
              <a:rPr lang="en-US" smtClean="0"/>
              <a:t>Once you have the file, your system becomes a possible source for other users to download from</a:t>
            </a:r>
          </a:p>
          <a:p>
            <a:pPr lvl="2"/>
            <a:r>
              <a:rPr lang="en-US" smtClean="0"/>
              <a:t>In practice, some users tend to run servers with better resources and others tend to be mostly downloaders</a:t>
            </a:r>
          </a:p>
        </p:txBody>
      </p:sp>
    </p:spTree>
    <p:extLst>
      <p:ext uri="{BB962C8B-B14F-4D97-AF65-F5344CB8AC3E}">
        <p14:creationId xmlns:p14="http://schemas.microsoft.com/office/powerpoint/2010/main" val="31229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A mix of technical and non-technical issues</a:t>
            </a:r>
            <a:endParaRPr lang="en-US" sz="36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Non-technical: what is the “tragedy of the commons” scenario if everyone uses these sharing services?</a:t>
            </a:r>
          </a:p>
          <a:p>
            <a:endParaRPr lang="en-US"/>
          </a:p>
          <a:p>
            <a:r>
              <a:rPr lang="en-US" smtClean="0"/>
              <a:t>How should the law deal with digital IP ownership</a:t>
            </a:r>
          </a:p>
          <a:p>
            <a:endParaRPr lang="en-US"/>
          </a:p>
          <a:p>
            <a:r>
              <a:rPr lang="en-US" smtClean="0"/>
              <a:t>If a web search helps you find “inappropriate” content, or an ISP happens to carry that, were they legally responsible for doing so?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issue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What’s the very best way for a massive collection of computers in the wide-area Internet (the WAN) to implement these two aspects</a:t>
            </a:r>
          </a:p>
          <a:p>
            <a:pPr lvl="1"/>
            <a:r>
              <a:rPr lang="en-US" smtClean="0"/>
              <a:t>Best way to do search?</a:t>
            </a:r>
          </a:p>
          <a:p>
            <a:pPr lvl="1"/>
            <a:r>
              <a:rPr lang="en-US" smtClean="0"/>
              <a:t>Best way to implement peer-to-peer downloads?</a:t>
            </a:r>
          </a:p>
          <a:p>
            <a:pPr lvl="1"/>
            <a:endParaRPr lang="en-US" smtClean="0"/>
          </a:p>
          <a:p>
            <a:r>
              <a:rPr lang="en-US" smtClean="0"/>
              <a:t>Cloud computing solutions often have a search requirement so we’ll focus on that</a:t>
            </a:r>
          </a:p>
          <a:p>
            <a:pPr lvl="1"/>
            <a:r>
              <a:rPr lang="en-US" smtClean="0"/>
              <a:t>Useful even within a single data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have a vast number of machines (millions)</a:t>
            </a:r>
          </a:p>
          <a:p>
            <a:endParaRPr lang="en-US" smtClean="0"/>
          </a:p>
          <a:p>
            <a:r>
              <a:rPr lang="en-US" smtClean="0"/>
              <a:t>Goal is to support (key,value) operations</a:t>
            </a:r>
          </a:p>
          <a:p>
            <a:pPr lvl="1"/>
            <a:r>
              <a:rPr lang="en-US" smtClean="0"/>
              <a:t>Put(key,value) stores this value in association with key</a:t>
            </a:r>
          </a:p>
          <a:p>
            <a:pPr lvl="1"/>
            <a:r>
              <a:rPr lang="en-US" smtClean="0"/>
              <a:t>Get(key) finds the value currently bound to this key</a:t>
            </a:r>
          </a:p>
          <a:p>
            <a:pPr lvl="1"/>
            <a:endParaRPr lang="en-US"/>
          </a:p>
          <a:p>
            <a:r>
              <a:rPr lang="en-US" smtClean="0"/>
              <a:t>Some systems allow updates, some allow multiple bindings for a single key.  We won’t worry about those kinds of detail today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P2P “environment”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Nodes come and go at will (possibly quite frequently---a few minutes)</a:t>
            </a:r>
          </a:p>
          <a:p>
            <a:r>
              <a:rPr lang="en-US"/>
              <a:t>Nodes have heterogeneous capacities</a:t>
            </a:r>
          </a:p>
          <a:p>
            <a:pPr lvl="1"/>
            <a:r>
              <a:rPr lang="en-US"/>
              <a:t>Bandwidth, processing, and storage</a:t>
            </a:r>
          </a:p>
          <a:p>
            <a:r>
              <a:rPr lang="en-US"/>
              <a:t>Nodes may behave badly</a:t>
            </a:r>
          </a:p>
          <a:p>
            <a:pPr lvl="1"/>
            <a:r>
              <a:rPr lang="en-US"/>
              <a:t>Promise to do something (store a file) and not do it (free-loaders)</a:t>
            </a:r>
          </a:p>
          <a:p>
            <a:pPr lvl="1"/>
            <a:r>
              <a:rPr lang="en-US"/>
              <a:t>Attack the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all DHTs</a:t>
            </a:r>
          </a:p>
        </p:txBody>
      </p:sp>
      <p:sp>
        <p:nvSpPr>
          <p:cNvPr id="1050627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2378075" y="1905000"/>
            <a:ext cx="6156325" cy="4090988"/>
          </a:xfrm>
        </p:spPr>
        <p:txBody>
          <a:bodyPr/>
          <a:lstStyle/>
          <a:p>
            <a:r>
              <a:rPr lang="en-US" sz="2600"/>
              <a:t>Goal is to build some “structured” overlay network with the following characteristics:</a:t>
            </a:r>
          </a:p>
          <a:p>
            <a:pPr lvl="1"/>
            <a:r>
              <a:rPr lang="en-US" sz="2400"/>
              <a:t>Node IDs can be mapped to the hash key space</a:t>
            </a:r>
          </a:p>
          <a:p>
            <a:pPr lvl="1"/>
            <a:r>
              <a:rPr lang="en-US" sz="2400"/>
              <a:t>Given a hash key as a “destination address”, you can route through the network to a given node</a:t>
            </a:r>
          </a:p>
          <a:p>
            <a:pPr lvl="1"/>
            <a:r>
              <a:rPr lang="en-US" sz="2400"/>
              <a:t>Always route to the same node no matter where you start from</a:t>
            </a:r>
          </a:p>
        </p:txBody>
      </p:sp>
      <p:sp>
        <p:nvSpPr>
          <p:cNvPr id="1050628" name="Oval 1028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29" name="Oval 1029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0" name="Oval 1030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1" name="Oval 1031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2" name="Oval 1032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3" name="Oval 1033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4" name="Oval 1034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5" name="Text Box 1035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0636" name="Text Box 1036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0637" name="Text Box 1037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0638" name="Text Box 1038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0639" name="Text Box 1039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0640" name="Text Box 1040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0641" name="Line 1041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642" name="Text Box 1042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092B-67BB-4087-8E78-43B7ED61166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 (doesn’t scale)</a:t>
            </a:r>
          </a:p>
        </p:txBody>
      </p:sp>
      <p:sp>
        <p:nvSpPr>
          <p:cNvPr id="1051651" name="Rectangle 1027"/>
          <p:cNvSpPr>
            <a:spLocks noGrp="1" noChangeArrowheads="1"/>
          </p:cNvSpPr>
          <p:nvPr>
            <p:ph idx="1"/>
          </p:nvPr>
        </p:nvSpPr>
        <p:spPr>
          <a:xfrm>
            <a:off x="2743200" y="1905001"/>
            <a:ext cx="5943600" cy="4419600"/>
          </a:xfrm>
        </p:spPr>
        <p:txBody>
          <a:bodyPr/>
          <a:lstStyle/>
          <a:p>
            <a:r>
              <a:rPr lang="en-US" sz="2600" dirty="0"/>
              <a:t>Circular number space 0 to 127</a:t>
            </a:r>
          </a:p>
          <a:p>
            <a:r>
              <a:rPr lang="en-US" sz="2600" dirty="0"/>
              <a:t>Routing rule is to move counter-clockwise until current node ID </a:t>
            </a:r>
            <a:r>
              <a:rPr lang="en-US" sz="2600" dirty="0">
                <a:sym typeface="Symbol" pitchFamily="18" charset="2"/>
              </a:rPr>
              <a:t> key, and last hop node ID &lt; key</a:t>
            </a:r>
          </a:p>
          <a:p>
            <a:endParaRPr lang="en-US" sz="2600" dirty="0">
              <a:sym typeface="Symbol" pitchFamily="18" charset="2"/>
            </a:endParaRPr>
          </a:p>
          <a:p>
            <a:r>
              <a:rPr lang="en-US" sz="2600" dirty="0">
                <a:sym typeface="Symbol" pitchFamily="18" charset="2"/>
              </a:rPr>
              <a:t>Example:  key = 42</a:t>
            </a:r>
          </a:p>
          <a:p>
            <a:r>
              <a:rPr lang="en-US" sz="2600" dirty="0">
                <a:sym typeface="Symbol" pitchFamily="18" charset="2"/>
              </a:rPr>
              <a:t>Obviously you will route to node 58 from no matter where you start</a:t>
            </a:r>
            <a:endParaRPr lang="en-US" sz="2600" dirty="0"/>
          </a:p>
        </p:txBody>
      </p:sp>
      <p:sp>
        <p:nvSpPr>
          <p:cNvPr id="1051652" name="Oval 1028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3" name="Oval 1029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4" name="Oval 1030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5" name="Oval 1031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6" name="Oval 1032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7" name="Oval 1033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8" name="Oval 1034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9" name="Text Box 1035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1660" name="Text Box 1036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1661" name="Text Box 1037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1662" name="Text Box 1038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1663" name="Text Box 1039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1664" name="Text Box 1040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1665" name="Line 1041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666" name="Text Box 1042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2675" name="Oval 3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2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/>
          <a:lstStyle/>
          <a:p>
            <a:r>
              <a:rPr lang="en-US" sz="2600"/>
              <a:t>Newcomer always starts with at least one known member</a:t>
            </a:r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</p:txBody>
      </p:sp>
      <p:sp>
        <p:nvSpPr>
          <p:cNvPr id="1052678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79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0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1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2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3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4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2685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2686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2687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2688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2689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690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2691" name="Oval 19"/>
          <p:cNvSpPr>
            <a:spLocks noChangeArrowheads="1"/>
          </p:cNvSpPr>
          <p:nvPr/>
        </p:nvSpPr>
        <p:spPr bwMode="auto">
          <a:xfrm>
            <a:off x="990600" y="520065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92" name="Text Box 20"/>
          <p:cNvSpPr txBox="1">
            <a:spLocks noChangeArrowheads="1"/>
          </p:cNvSpPr>
          <p:nvPr/>
        </p:nvSpPr>
        <p:spPr bwMode="auto">
          <a:xfrm>
            <a:off x="1162050" y="50768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cxnSp>
        <p:nvCxnSpPr>
          <p:cNvPr id="1052693" name="AutoShape 21"/>
          <p:cNvCxnSpPr>
            <a:cxnSpLocks noChangeShapeType="1"/>
            <a:stCxn id="1052691" idx="0"/>
            <a:endCxn id="1052680" idx="5"/>
          </p:cNvCxnSpPr>
          <p:nvPr/>
        </p:nvCxnSpPr>
        <p:spPr bwMode="auto">
          <a:xfrm flipH="1" flipV="1">
            <a:off x="790575" y="4354513"/>
            <a:ext cx="311150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/>
          <a:lstStyle/>
          <a:p>
            <a:r>
              <a:rPr lang="en-US" sz="2600" dirty="0">
                <a:solidFill>
                  <a:srgbClr val="777777"/>
                </a:solidFill>
              </a:rPr>
              <a:t>Newcomer always starts with at least one known member</a:t>
            </a:r>
          </a:p>
          <a:p>
            <a:r>
              <a:rPr lang="en-US" sz="2600" dirty="0"/>
              <a:t>Newcomer searches for “self” in the network</a:t>
            </a:r>
          </a:p>
          <a:p>
            <a:pPr lvl="1"/>
            <a:r>
              <a:rPr lang="en-US" sz="2400" dirty="0"/>
              <a:t>hash key = newcomer’s node ID</a:t>
            </a:r>
          </a:p>
          <a:p>
            <a:pPr lvl="1"/>
            <a:r>
              <a:rPr lang="en-US" sz="2400" dirty="0"/>
              <a:t>Search results in a node in the vicinity where newcomer needs to be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1053700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3701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2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3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4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6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7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8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3709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3710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3711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3712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3713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714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3715" name="Oval 19"/>
          <p:cNvSpPr>
            <a:spLocks noChangeArrowheads="1"/>
          </p:cNvSpPr>
          <p:nvPr/>
        </p:nvSpPr>
        <p:spPr bwMode="auto">
          <a:xfrm>
            <a:off x="990600" y="520065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16" name="Text Box 20"/>
          <p:cNvSpPr txBox="1">
            <a:spLocks noChangeArrowheads="1"/>
          </p:cNvSpPr>
          <p:nvPr/>
        </p:nvSpPr>
        <p:spPr bwMode="auto">
          <a:xfrm>
            <a:off x="1162050" y="50768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cxnSp>
        <p:nvCxnSpPr>
          <p:cNvPr id="1053717" name="AutoShape 21"/>
          <p:cNvCxnSpPr>
            <a:cxnSpLocks noChangeShapeType="1"/>
            <a:stCxn id="1053715" idx="0"/>
            <a:endCxn id="1053704" idx="5"/>
          </p:cNvCxnSpPr>
          <p:nvPr/>
        </p:nvCxnSpPr>
        <p:spPr bwMode="auto">
          <a:xfrm flipH="1" flipV="1">
            <a:off x="790575" y="4354513"/>
            <a:ext cx="311150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053718" name="Freeform 22"/>
          <p:cNvSpPr>
            <a:spLocks/>
          </p:cNvSpPr>
          <p:nvPr/>
        </p:nvSpPr>
        <p:spPr bwMode="auto">
          <a:xfrm>
            <a:off x="520700" y="2819400"/>
            <a:ext cx="1460500" cy="1295400"/>
          </a:xfrm>
          <a:custGeom>
            <a:avLst/>
            <a:gdLst/>
            <a:ahLst/>
            <a:cxnLst>
              <a:cxn ang="0">
                <a:pos x="152" y="816"/>
              </a:cxn>
              <a:cxn ang="0">
                <a:pos x="8" y="432"/>
              </a:cxn>
              <a:cxn ang="0">
                <a:pos x="200" y="144"/>
              </a:cxn>
              <a:cxn ang="0">
                <a:pos x="584" y="48"/>
              </a:cxn>
              <a:cxn ang="0">
                <a:pos x="920" y="432"/>
              </a:cxn>
            </a:cxnLst>
            <a:rect l="0" t="0" r="r" b="b"/>
            <a:pathLst>
              <a:path w="920" h="816">
                <a:moveTo>
                  <a:pt x="152" y="816"/>
                </a:moveTo>
                <a:cubicBezTo>
                  <a:pt x="76" y="680"/>
                  <a:pt x="0" y="544"/>
                  <a:pt x="8" y="432"/>
                </a:cubicBezTo>
                <a:cubicBezTo>
                  <a:pt x="16" y="320"/>
                  <a:pt x="104" y="208"/>
                  <a:pt x="200" y="144"/>
                </a:cubicBezTo>
                <a:cubicBezTo>
                  <a:pt x="296" y="80"/>
                  <a:pt x="464" y="0"/>
                  <a:pt x="584" y="48"/>
                </a:cubicBezTo>
                <a:cubicBezTo>
                  <a:pt x="704" y="96"/>
                  <a:pt x="812" y="264"/>
                  <a:pt x="920" y="4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overlays we won’t discuss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Cornell </a:t>
            </a:r>
            <a:r>
              <a:rPr lang="en-US" smtClean="0"/>
              <a:t>has entire courses </a:t>
            </a:r>
            <a:r>
              <a:rPr lang="en-US" dirty="0" smtClean="0"/>
              <a:t>dedicated to Cloud Computing security and networking</a:t>
            </a:r>
          </a:p>
          <a:p>
            <a:r>
              <a:rPr lang="en-US" smtClean="0"/>
              <a:t>So </a:t>
            </a:r>
            <a:r>
              <a:rPr lang="en-US" dirty="0" smtClean="0"/>
              <a:t>since</a:t>
            </a:r>
            <a:r>
              <a:rPr lang="en-US" i="1" dirty="0" smtClean="0"/>
              <a:t> those </a:t>
            </a:r>
            <a:r>
              <a:rPr lang="en-US" dirty="0" smtClean="0"/>
              <a:t>courses look at secure overlays we won’t look closely at them in CS5412</a:t>
            </a:r>
          </a:p>
          <a:p>
            <a:pPr lvl="1"/>
            <a:r>
              <a:rPr lang="en-US" dirty="0" smtClean="0"/>
              <a:t>But examples include VPN: virtually private network.  By signing or </a:t>
            </a:r>
            <a:r>
              <a:rPr lang="en-US" dirty="0" err="1" smtClean="0"/>
              <a:t>encypting</a:t>
            </a:r>
            <a:r>
              <a:rPr lang="en-US" dirty="0" smtClean="0"/>
              <a:t> all data, we overlay a secret network on the shared network</a:t>
            </a:r>
          </a:p>
          <a:p>
            <a:pPr lvl="1"/>
            <a:r>
              <a:rPr lang="en-US" dirty="0" smtClean="0"/>
              <a:t>VPC: Virtual Private Cloud.  Amazon’s VPN which also has a private file system (again, by encryption).  Connect to it using https which runs on TCP/TLS (“transport level” security).</a:t>
            </a:r>
          </a:p>
          <a:p>
            <a:r>
              <a:rPr lang="en-US" dirty="0" smtClean="0"/>
              <a:t>Not the topic of today’s lecture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97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/>
          <a:lstStyle/>
          <a:p>
            <a:r>
              <a:rPr lang="en-US" sz="2600" dirty="0">
                <a:solidFill>
                  <a:srgbClr val="777777"/>
                </a:solidFill>
              </a:rPr>
              <a:t>Newcomer always starts with at least one known member</a:t>
            </a:r>
          </a:p>
          <a:p>
            <a:r>
              <a:rPr lang="en-US" sz="2600" dirty="0">
                <a:solidFill>
                  <a:srgbClr val="777777"/>
                </a:solidFill>
              </a:rPr>
              <a:t>Newcomer searches for “self” in the network</a:t>
            </a:r>
          </a:p>
          <a:p>
            <a:pPr lvl="1"/>
            <a:r>
              <a:rPr lang="en-US" sz="2400" dirty="0">
                <a:solidFill>
                  <a:srgbClr val="777777"/>
                </a:solidFill>
              </a:rPr>
              <a:t>hash key = newcomer’s node ID</a:t>
            </a:r>
          </a:p>
          <a:p>
            <a:pPr lvl="1"/>
            <a:r>
              <a:rPr lang="en-US" sz="2400" dirty="0">
                <a:solidFill>
                  <a:srgbClr val="777777"/>
                </a:solidFill>
              </a:rPr>
              <a:t>Search results in a node in the vicinity where newcomer needs to be</a:t>
            </a:r>
          </a:p>
          <a:p>
            <a:r>
              <a:rPr lang="en-US" sz="2600" dirty="0"/>
              <a:t>Links are added/removed to satisfy properties of network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4725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6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7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8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9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30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31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32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4733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4734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4735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4736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4737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38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4739" name="Oval 19"/>
          <p:cNvSpPr>
            <a:spLocks noChangeArrowheads="1"/>
          </p:cNvSpPr>
          <p:nvPr/>
        </p:nvSpPr>
        <p:spPr bwMode="auto">
          <a:xfrm>
            <a:off x="1885950" y="301942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40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Newcomer always starts with at least one known member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Newcomer searches for “self” in the network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777777"/>
                </a:solidFill>
              </a:rPr>
              <a:t>hash key = newcomer’s node ID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Search results in a node in the vicinity where newcomer needs to be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Links are added/removed to satisfy properties of network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Objects that now hash to new node are transferred to new node</a:t>
            </a:r>
          </a:p>
        </p:txBody>
      </p:sp>
      <p:sp>
        <p:nvSpPr>
          <p:cNvPr id="1055748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5749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0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1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2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3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4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5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6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5757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5758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5759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5760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5761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762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5763" name="Oval 19"/>
          <p:cNvSpPr>
            <a:spLocks noChangeArrowheads="1"/>
          </p:cNvSpPr>
          <p:nvPr/>
        </p:nvSpPr>
        <p:spPr bwMode="auto">
          <a:xfrm>
            <a:off x="1885950" y="301942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sp>
        <p:nvSpPr>
          <p:cNvPr id="1055765" name="Freeform 21"/>
          <p:cNvSpPr>
            <a:spLocks/>
          </p:cNvSpPr>
          <p:nvPr/>
        </p:nvSpPr>
        <p:spPr bwMode="auto">
          <a:xfrm>
            <a:off x="1739900" y="3200400"/>
            <a:ext cx="165100" cy="381000"/>
          </a:xfrm>
          <a:custGeom>
            <a:avLst/>
            <a:gdLst/>
            <a:ahLst/>
            <a:cxnLst>
              <a:cxn ang="0">
                <a:pos x="104" y="240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240">
                <a:moveTo>
                  <a:pt x="104" y="240"/>
                </a:moveTo>
                <a:cubicBezTo>
                  <a:pt x="60" y="188"/>
                  <a:pt x="16" y="136"/>
                  <a:pt x="8" y="96"/>
                </a:cubicBezTo>
                <a:cubicBezTo>
                  <a:pt x="0" y="56"/>
                  <a:pt x="28" y="28"/>
                  <a:pt x="56" y="0"/>
                </a:cubicBezTo>
              </a:path>
            </a:pathLst>
          </a:custGeom>
          <a:noFill/>
          <a:ln w="158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Insertion/lookup for any DHT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963" y="1905000"/>
            <a:ext cx="5913437" cy="4114800"/>
          </a:xfrm>
        </p:spPr>
        <p:txBody>
          <a:bodyPr/>
          <a:lstStyle/>
          <a:p>
            <a:r>
              <a:rPr lang="en-US"/>
              <a:t>Hash name of object to produce key</a:t>
            </a:r>
          </a:p>
          <a:p>
            <a:pPr lvl="1"/>
            <a:r>
              <a:rPr lang="en-US"/>
              <a:t>Well-known way to do this</a:t>
            </a:r>
          </a:p>
          <a:p>
            <a:r>
              <a:rPr lang="en-US"/>
              <a:t>Use key as destination address to route through network</a:t>
            </a:r>
          </a:p>
          <a:p>
            <a:pPr lvl="1"/>
            <a:r>
              <a:rPr lang="en-US"/>
              <a:t>Routes to the target node</a:t>
            </a:r>
          </a:p>
          <a:p>
            <a:r>
              <a:rPr lang="en-US"/>
              <a:t>Insert object, or retrieve object, at the target node</a:t>
            </a:r>
          </a:p>
        </p:txBody>
      </p:sp>
      <p:sp>
        <p:nvSpPr>
          <p:cNvPr id="1056772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6773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4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5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6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7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8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9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80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6781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6782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6783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6784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6785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786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6787" name="Oval 19"/>
          <p:cNvSpPr>
            <a:spLocks noChangeArrowheads="1"/>
          </p:cNvSpPr>
          <p:nvPr/>
        </p:nvSpPr>
        <p:spPr bwMode="auto">
          <a:xfrm>
            <a:off x="1885950" y="301942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88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sp>
        <p:nvSpPr>
          <p:cNvPr id="1056789" name="AutoShape 21"/>
          <p:cNvSpPr>
            <a:spLocks noChangeArrowheads="1"/>
          </p:cNvSpPr>
          <p:nvPr/>
        </p:nvSpPr>
        <p:spPr bwMode="auto">
          <a:xfrm flipV="1">
            <a:off x="1354138" y="5013325"/>
            <a:ext cx="273050" cy="347663"/>
          </a:xfrm>
          <a:prstGeom prst="foldedCorner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90" name="Text Box 22"/>
          <p:cNvSpPr txBox="1">
            <a:spLocks noChangeArrowheads="1"/>
          </p:cNvSpPr>
          <p:nvPr/>
        </p:nvSpPr>
        <p:spPr bwMode="auto">
          <a:xfrm>
            <a:off x="815975" y="5360988"/>
            <a:ext cx="1425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foo.htm</a:t>
            </a:r>
            <a:r>
              <a:rPr lang="en-US" sz="1800">
                <a:sym typeface="Symbol" pitchFamily="18" charset="2"/>
              </a:rPr>
              <a:t></a:t>
            </a:r>
            <a:r>
              <a:rPr lang="en-US" sz="1800"/>
              <a:t>93</a:t>
            </a:r>
          </a:p>
        </p:txBody>
      </p:sp>
      <p:sp>
        <p:nvSpPr>
          <p:cNvPr id="1056791" name="Freeform 23"/>
          <p:cNvSpPr>
            <a:spLocks/>
          </p:cNvSpPr>
          <p:nvPr/>
        </p:nvSpPr>
        <p:spPr bwMode="auto">
          <a:xfrm>
            <a:off x="533400" y="3581400"/>
            <a:ext cx="1447800" cy="660400"/>
          </a:xfrm>
          <a:custGeom>
            <a:avLst/>
            <a:gdLst/>
            <a:ahLst/>
            <a:cxnLst>
              <a:cxn ang="0">
                <a:pos x="912" y="48"/>
              </a:cxn>
              <a:cxn ang="0">
                <a:pos x="480" y="384"/>
              </a:cxn>
              <a:cxn ang="0">
                <a:pos x="144" y="240"/>
              </a:cxn>
              <a:cxn ang="0">
                <a:pos x="0" y="0"/>
              </a:cxn>
            </a:cxnLst>
            <a:rect l="0" t="0" r="r" b="b"/>
            <a:pathLst>
              <a:path w="912" h="416">
                <a:moveTo>
                  <a:pt x="912" y="48"/>
                </a:moveTo>
                <a:cubicBezTo>
                  <a:pt x="760" y="200"/>
                  <a:pt x="608" y="352"/>
                  <a:pt x="480" y="384"/>
                </a:cubicBezTo>
                <a:cubicBezTo>
                  <a:pt x="352" y="416"/>
                  <a:pt x="224" y="304"/>
                  <a:pt x="144" y="240"/>
                </a:cubicBezTo>
                <a:cubicBezTo>
                  <a:pt x="64" y="176"/>
                  <a:pt x="32" y="88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792" name="Freeform 24"/>
          <p:cNvSpPr>
            <a:spLocks/>
          </p:cNvSpPr>
          <p:nvPr/>
        </p:nvSpPr>
        <p:spPr bwMode="auto">
          <a:xfrm>
            <a:off x="1752600" y="3810000"/>
            <a:ext cx="6096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336" y="384"/>
              </a:cxn>
              <a:cxn ang="0">
                <a:pos x="288" y="0"/>
              </a:cxn>
            </a:cxnLst>
            <a:rect l="0" t="0" r="r" b="b"/>
            <a:pathLst>
              <a:path w="384" h="816">
                <a:moveTo>
                  <a:pt x="0" y="816"/>
                </a:moveTo>
                <a:cubicBezTo>
                  <a:pt x="144" y="668"/>
                  <a:pt x="288" y="520"/>
                  <a:pt x="336" y="384"/>
                </a:cubicBezTo>
                <a:cubicBezTo>
                  <a:pt x="384" y="248"/>
                  <a:pt x="336" y="124"/>
                  <a:pt x="288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smtClean="0"/>
              <a:t>most DHTs</a:t>
            </a:r>
            <a:endParaRPr lang="en-US" dirty="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Memory requirements grow (something like) logarithmically with N</a:t>
            </a:r>
          </a:p>
          <a:p>
            <a:r>
              <a:rPr lang="en-US" sz="2600" smtClean="0"/>
              <a:t>Unlike our “any DHT”, where routing is linear in N, real DHTs have worst possible routing </a:t>
            </a:r>
            <a:r>
              <a:rPr lang="en-US" sz="2600"/>
              <a:t>path length </a:t>
            </a:r>
            <a:r>
              <a:rPr lang="en-US" sz="2600" smtClean="0"/>
              <a:t>(</a:t>
            </a:r>
            <a:r>
              <a:rPr lang="en-US" sz="2600"/>
              <a:t>something like) </a:t>
            </a:r>
            <a:r>
              <a:rPr lang="en-US" sz="2600" smtClean="0"/>
              <a:t>logarithmic </a:t>
            </a:r>
            <a:r>
              <a:rPr lang="en-US" sz="2600"/>
              <a:t>with N</a:t>
            </a:r>
          </a:p>
          <a:p>
            <a:r>
              <a:rPr lang="en-US" sz="2600"/>
              <a:t>Cost of adding or removing a node grows (something like) logarithmically with N</a:t>
            </a:r>
          </a:p>
          <a:p>
            <a:r>
              <a:rPr lang="en-US" sz="2600"/>
              <a:t>Has caching, replication, etc…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DHT Issues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Resilience to failures</a:t>
            </a:r>
          </a:p>
          <a:p>
            <a:pPr>
              <a:lnSpc>
                <a:spcPct val="90000"/>
              </a:lnSpc>
            </a:pPr>
            <a:r>
              <a:rPr lang="en-US" sz="2600"/>
              <a:t>Load Balance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Heterogeneity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Number of objects at each node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Routing hot spots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Lookup hot spots</a:t>
            </a:r>
          </a:p>
          <a:p>
            <a:pPr>
              <a:lnSpc>
                <a:spcPct val="90000"/>
              </a:lnSpc>
            </a:pPr>
            <a:r>
              <a:rPr lang="en-US" sz="2600"/>
              <a:t>Locality (performance issue)</a:t>
            </a:r>
          </a:p>
          <a:p>
            <a:pPr>
              <a:lnSpc>
                <a:spcPct val="90000"/>
              </a:lnSpc>
            </a:pPr>
            <a:r>
              <a:rPr lang="en-US" sz="2600"/>
              <a:t>Churn (performance and correctness issue)</a:t>
            </a:r>
          </a:p>
          <a:p>
            <a:pPr>
              <a:lnSpc>
                <a:spcPct val="90000"/>
              </a:lnSpc>
            </a:pPr>
            <a:r>
              <a:rPr lang="en-US" sz="2600"/>
              <a:t>Security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We’re going to look at four DHTs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 varying levels of detail…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(Content Addressable Network)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ACIRI (now ICIR)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Chord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MIT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Kelips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Cornell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Pastry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Rice/Microsoft Cambridge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we’re going to look at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the structure?</a:t>
            </a:r>
          </a:p>
          <a:p>
            <a:pPr>
              <a:lnSpc>
                <a:spcPct val="90000"/>
              </a:lnSpc>
            </a:pPr>
            <a:r>
              <a:rPr lang="en-US"/>
              <a:t>How does routing work in the structure?</a:t>
            </a:r>
          </a:p>
          <a:p>
            <a:pPr>
              <a:lnSpc>
                <a:spcPct val="90000"/>
              </a:lnSpc>
            </a:pPr>
            <a:r>
              <a:rPr lang="en-US"/>
              <a:t>How does it deal with node departures?</a:t>
            </a:r>
          </a:p>
          <a:p>
            <a:pPr>
              <a:lnSpc>
                <a:spcPct val="90000"/>
              </a:lnSpc>
            </a:pPr>
            <a:r>
              <a:rPr lang="en-US"/>
              <a:t>How does it scale?</a:t>
            </a:r>
          </a:p>
          <a:p>
            <a:pPr>
              <a:lnSpc>
                <a:spcPct val="90000"/>
              </a:lnSpc>
            </a:pPr>
            <a:r>
              <a:rPr lang="en-US"/>
              <a:t>How does it deal with locality?</a:t>
            </a:r>
          </a:p>
          <a:p>
            <a:pPr>
              <a:lnSpc>
                <a:spcPct val="90000"/>
              </a:lnSpc>
            </a:pPr>
            <a:r>
              <a:rPr lang="en-US"/>
              <a:t>What are the security issues?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4000" dirty="0"/>
              <a:t>CAN structure is a </a:t>
            </a:r>
            <a:r>
              <a:rPr lang="en-US" sz="4000" dirty="0" err="1"/>
              <a:t>cartesian</a:t>
            </a:r>
            <a:r>
              <a:rPr lang="en-US" sz="4000" dirty="0"/>
              <a:t> coordinate space in a D dimensional torus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 dirty="0">
              <a:latin typeface="Comic Sans MS" pitchFamily="66" charset="0"/>
            </a:endParaRPr>
          </a:p>
          <a:p>
            <a:pPr lvl="1"/>
            <a:endParaRPr lang="en-US" sz="2400" dirty="0">
              <a:latin typeface="Comic Sans MS" pitchFamily="66" charset="0"/>
            </a:endParaRPr>
          </a:p>
          <a:p>
            <a:endParaRPr lang="en-US" sz="2600" dirty="0">
              <a:latin typeface="Comic Sans MS" pitchFamily="66" charset="0"/>
            </a:endParaRPr>
          </a:p>
        </p:txBody>
      </p:sp>
      <p:sp>
        <p:nvSpPr>
          <p:cNvPr id="1061892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1893" name="Text Box 5"/>
          <p:cNvSpPr txBox="1">
            <a:spLocks noChangeArrowheads="1"/>
          </p:cNvSpPr>
          <p:nvPr/>
        </p:nvSpPr>
        <p:spPr bwMode="auto">
          <a:xfrm>
            <a:off x="4556125" y="3932238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1061894" name="Text Box 6"/>
          <p:cNvSpPr txBox="1">
            <a:spLocks noChangeArrowheads="1"/>
          </p:cNvSpPr>
          <p:nvPr/>
        </p:nvSpPr>
        <p:spPr bwMode="auto">
          <a:xfrm>
            <a:off x="2362200" y="6257925"/>
            <a:ext cx="6553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CAN graphics care of Santashil PalChaudhuri, Rice Univ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Simple example in two dimensions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>
              <a:latin typeface="Comic Sans MS" pitchFamily="66" charset="0"/>
            </a:endParaRPr>
          </a:p>
          <a:p>
            <a:pPr lvl="1"/>
            <a:endParaRPr lang="en-US" sz="2400">
              <a:latin typeface="Comic Sans MS" pitchFamily="66" charset="0"/>
            </a:endParaRPr>
          </a:p>
          <a:p>
            <a:endParaRPr lang="en-US" sz="2600">
              <a:latin typeface="Comic Sans MS" pitchFamily="66" charset="0"/>
            </a:endParaRPr>
          </a:p>
        </p:txBody>
      </p:sp>
      <p:sp>
        <p:nvSpPr>
          <p:cNvPr id="1062916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17" name="Text Box 5"/>
          <p:cNvSpPr txBox="1">
            <a:spLocks noChangeArrowheads="1"/>
          </p:cNvSpPr>
          <p:nvPr/>
        </p:nvSpPr>
        <p:spPr bwMode="auto">
          <a:xfrm>
            <a:off x="3336925" y="38862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1</a:t>
            </a:r>
          </a:p>
        </p:txBody>
      </p:sp>
      <p:cxnSp>
        <p:nvCxnSpPr>
          <p:cNvPr id="1062918" name="AutoShape 6"/>
          <p:cNvCxnSpPr>
            <a:cxnSpLocks noChangeShapeType="1"/>
            <a:stCxn id="1062916" idx="0"/>
            <a:endCxn id="1062916" idx="2"/>
          </p:cNvCxnSpPr>
          <p:nvPr/>
        </p:nvCxnSpPr>
        <p:spPr bwMode="auto">
          <a:xfrm>
            <a:off x="4686300" y="21145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2919" name="Text Box 7"/>
          <p:cNvSpPr txBox="1">
            <a:spLocks noChangeArrowheads="1"/>
          </p:cNvSpPr>
          <p:nvPr/>
        </p:nvSpPr>
        <p:spPr bwMode="auto">
          <a:xfrm>
            <a:off x="5546725" y="3886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66750"/>
          </a:xfrm>
          <a:noFill/>
        </p:spPr>
        <p:txBody>
          <a:bodyPr>
            <a:normAutofit fontScale="90000"/>
          </a:bodyPr>
          <a:lstStyle/>
          <a:p>
            <a:r>
              <a:rPr lang="en-US" sz="4000" dirty="0"/>
              <a:t>Note: torus wraps on “top” and “sides”</a:t>
            </a: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>
              <a:latin typeface="Comic Sans MS" pitchFamily="66" charset="0"/>
            </a:endParaRPr>
          </a:p>
          <a:p>
            <a:pPr lvl="1"/>
            <a:endParaRPr lang="en-US" sz="2400">
              <a:latin typeface="Comic Sans MS" pitchFamily="66" charset="0"/>
            </a:endParaRPr>
          </a:p>
          <a:p>
            <a:endParaRPr lang="en-US" sz="2600">
              <a:latin typeface="Comic Sans MS" pitchFamily="66" charset="0"/>
            </a:endParaRPr>
          </a:p>
        </p:txBody>
      </p:sp>
      <p:sp>
        <p:nvSpPr>
          <p:cNvPr id="1063940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3941" name="Text Box 5"/>
          <p:cNvSpPr txBox="1">
            <a:spLocks noChangeArrowheads="1"/>
          </p:cNvSpPr>
          <p:nvPr/>
        </p:nvSpPr>
        <p:spPr bwMode="auto">
          <a:xfrm>
            <a:off x="3336925" y="38862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1</a:t>
            </a:r>
          </a:p>
        </p:txBody>
      </p:sp>
      <p:cxnSp>
        <p:nvCxnSpPr>
          <p:cNvPr id="1063942" name="AutoShape 6"/>
          <p:cNvCxnSpPr>
            <a:cxnSpLocks noChangeShapeType="1"/>
            <a:stCxn id="1063940" idx="0"/>
            <a:endCxn id="1063940" idx="2"/>
          </p:cNvCxnSpPr>
          <p:nvPr/>
        </p:nvCxnSpPr>
        <p:spPr bwMode="auto">
          <a:xfrm>
            <a:off x="4686300" y="21145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3943" name="Text Box 7"/>
          <p:cNvSpPr txBox="1">
            <a:spLocks noChangeArrowheads="1"/>
          </p:cNvSpPr>
          <p:nvPr/>
        </p:nvSpPr>
        <p:spPr bwMode="auto">
          <a:xfrm>
            <a:off x="5638800" y="48768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2</a:t>
            </a:r>
          </a:p>
        </p:txBody>
      </p:sp>
      <p:sp>
        <p:nvSpPr>
          <p:cNvPr id="1063944" name="Line 8"/>
          <p:cNvSpPr>
            <a:spLocks noChangeShapeType="1"/>
          </p:cNvSpPr>
          <p:nvPr/>
        </p:nvSpPr>
        <p:spPr bwMode="auto">
          <a:xfrm>
            <a:off x="4724400" y="4114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3945" name="Text Box 9"/>
          <p:cNvSpPr txBox="1">
            <a:spLocks noChangeArrowheads="1"/>
          </p:cNvSpPr>
          <p:nvPr/>
        </p:nvSpPr>
        <p:spPr bwMode="auto">
          <a:xfrm>
            <a:off x="5622925" y="30940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3</a:t>
            </a:r>
          </a:p>
        </p:txBody>
      </p:sp>
      <p:sp>
        <p:nvSpPr>
          <p:cNvPr id="1063946" name="Freeform 10"/>
          <p:cNvSpPr>
            <a:spLocks/>
          </p:cNvSpPr>
          <p:nvPr/>
        </p:nvSpPr>
        <p:spPr bwMode="auto">
          <a:xfrm>
            <a:off x="1231900" y="4876800"/>
            <a:ext cx="7073900" cy="1790700"/>
          </a:xfrm>
          <a:custGeom>
            <a:avLst/>
            <a:gdLst/>
            <a:ahLst/>
            <a:cxnLst>
              <a:cxn ang="0">
                <a:pos x="616" y="48"/>
              </a:cxn>
              <a:cxn ang="0">
                <a:pos x="184" y="288"/>
              </a:cxn>
              <a:cxn ang="0">
                <a:pos x="88" y="816"/>
              </a:cxn>
              <a:cxn ang="0">
                <a:pos x="712" y="1008"/>
              </a:cxn>
              <a:cxn ang="0">
                <a:pos x="2584" y="1104"/>
              </a:cxn>
              <a:cxn ang="0">
                <a:pos x="4120" y="1008"/>
              </a:cxn>
              <a:cxn ang="0">
                <a:pos x="4456" y="384"/>
              </a:cxn>
              <a:cxn ang="0">
                <a:pos x="4120" y="96"/>
              </a:cxn>
              <a:cxn ang="0">
                <a:pos x="3736" y="0"/>
              </a:cxn>
            </a:cxnLst>
            <a:rect l="0" t="0" r="r" b="b"/>
            <a:pathLst>
              <a:path w="4456" h="1128">
                <a:moveTo>
                  <a:pt x="616" y="48"/>
                </a:moveTo>
                <a:cubicBezTo>
                  <a:pt x="444" y="104"/>
                  <a:pt x="272" y="160"/>
                  <a:pt x="184" y="288"/>
                </a:cubicBezTo>
                <a:cubicBezTo>
                  <a:pt x="96" y="416"/>
                  <a:pt x="0" y="696"/>
                  <a:pt x="88" y="816"/>
                </a:cubicBezTo>
                <a:cubicBezTo>
                  <a:pt x="176" y="936"/>
                  <a:pt x="296" y="960"/>
                  <a:pt x="712" y="1008"/>
                </a:cubicBezTo>
                <a:cubicBezTo>
                  <a:pt x="1128" y="1056"/>
                  <a:pt x="2016" y="1104"/>
                  <a:pt x="2584" y="1104"/>
                </a:cubicBezTo>
                <a:cubicBezTo>
                  <a:pt x="3152" y="1104"/>
                  <a:pt x="3808" y="1128"/>
                  <a:pt x="4120" y="1008"/>
                </a:cubicBezTo>
                <a:cubicBezTo>
                  <a:pt x="4432" y="888"/>
                  <a:pt x="4456" y="536"/>
                  <a:pt x="4456" y="384"/>
                </a:cubicBezTo>
                <a:cubicBezTo>
                  <a:pt x="4456" y="232"/>
                  <a:pt x="4240" y="160"/>
                  <a:pt x="4120" y="96"/>
                </a:cubicBezTo>
                <a:cubicBezTo>
                  <a:pt x="4000" y="32"/>
                  <a:pt x="3868" y="16"/>
                  <a:pt x="3736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3947" name="Freeform 11"/>
          <p:cNvSpPr>
            <a:spLocks/>
          </p:cNvSpPr>
          <p:nvPr/>
        </p:nvSpPr>
        <p:spPr bwMode="auto">
          <a:xfrm>
            <a:off x="1498600" y="1638300"/>
            <a:ext cx="1549400" cy="5041900"/>
          </a:xfrm>
          <a:custGeom>
            <a:avLst/>
            <a:gdLst/>
            <a:ahLst/>
            <a:cxnLst>
              <a:cxn ang="0">
                <a:pos x="928" y="312"/>
              </a:cxn>
              <a:cxn ang="0">
                <a:pos x="736" y="72"/>
              </a:cxn>
              <a:cxn ang="0">
                <a:pos x="352" y="120"/>
              </a:cxn>
              <a:cxn ang="0">
                <a:pos x="112" y="792"/>
              </a:cxn>
              <a:cxn ang="0">
                <a:pos x="16" y="1704"/>
              </a:cxn>
              <a:cxn ang="0">
                <a:pos x="208" y="2856"/>
              </a:cxn>
              <a:cxn ang="0">
                <a:pos x="544" y="3144"/>
              </a:cxn>
              <a:cxn ang="0">
                <a:pos x="880" y="3048"/>
              </a:cxn>
              <a:cxn ang="0">
                <a:pos x="976" y="2904"/>
              </a:cxn>
            </a:cxnLst>
            <a:rect l="0" t="0" r="r" b="b"/>
            <a:pathLst>
              <a:path w="976" h="3176">
                <a:moveTo>
                  <a:pt x="928" y="312"/>
                </a:moveTo>
                <a:cubicBezTo>
                  <a:pt x="880" y="208"/>
                  <a:pt x="832" y="104"/>
                  <a:pt x="736" y="72"/>
                </a:cubicBezTo>
                <a:cubicBezTo>
                  <a:pt x="640" y="40"/>
                  <a:pt x="456" y="0"/>
                  <a:pt x="352" y="120"/>
                </a:cubicBezTo>
                <a:cubicBezTo>
                  <a:pt x="248" y="240"/>
                  <a:pt x="168" y="528"/>
                  <a:pt x="112" y="792"/>
                </a:cubicBezTo>
                <a:cubicBezTo>
                  <a:pt x="56" y="1056"/>
                  <a:pt x="0" y="1360"/>
                  <a:pt x="16" y="1704"/>
                </a:cubicBezTo>
                <a:cubicBezTo>
                  <a:pt x="32" y="2048"/>
                  <a:pt x="120" y="2616"/>
                  <a:pt x="208" y="2856"/>
                </a:cubicBezTo>
                <a:cubicBezTo>
                  <a:pt x="296" y="3096"/>
                  <a:pt x="432" y="3112"/>
                  <a:pt x="544" y="3144"/>
                </a:cubicBezTo>
                <a:cubicBezTo>
                  <a:pt x="656" y="3176"/>
                  <a:pt x="808" y="3088"/>
                  <a:pt x="880" y="3048"/>
                </a:cubicBezTo>
                <a:cubicBezTo>
                  <a:pt x="952" y="3008"/>
                  <a:pt x="964" y="2956"/>
                  <a:pt x="976" y="290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6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create a overlay?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Typically, we’re trying to superimpose some form of routed behavior on a set of nodes</a:t>
            </a:r>
          </a:p>
          <a:p>
            <a:endParaRPr lang="en-US"/>
          </a:p>
          <a:p>
            <a:r>
              <a:rPr lang="en-US" smtClean="0"/>
              <a:t>The underlying network gives the nodes a way to talk to each other, e.g. over TCP or with IP packets</a:t>
            </a:r>
          </a:p>
          <a:p>
            <a:endParaRPr lang="en-US"/>
          </a:p>
          <a:p>
            <a:r>
              <a:rPr lang="en-US" smtClean="0"/>
              <a:t>But we may want a behavior that goes beyond just being able to send packets and reflects some kind of end-user “behavior” that we want to implement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4400" dirty="0"/>
              <a:t>Each node in CAN network occupies a “square” in the space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>
              <a:latin typeface="Comic Sans MS" pitchFamily="66" charset="0"/>
            </a:endParaRPr>
          </a:p>
          <a:p>
            <a:pPr lvl="1"/>
            <a:endParaRPr lang="en-US" sz="2400">
              <a:latin typeface="Comic Sans MS" pitchFamily="66" charset="0"/>
            </a:endParaRPr>
          </a:p>
          <a:p>
            <a:endParaRPr lang="en-US" sz="260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62200" y="2114550"/>
            <a:ext cx="4648200" cy="4152900"/>
            <a:chOff x="1488" y="1332"/>
            <a:chExt cx="2928" cy="2616"/>
          </a:xfrm>
        </p:grpSpPr>
        <p:sp>
          <p:nvSpPr>
            <p:cNvPr id="1064965" name="Rectangle 5"/>
            <p:cNvSpPr>
              <a:spLocks noChangeArrowheads="1"/>
            </p:cNvSpPr>
            <p:nvPr/>
          </p:nvSpPr>
          <p:spPr bwMode="auto">
            <a:xfrm>
              <a:off x="1488" y="1344"/>
              <a:ext cx="2928" cy="25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966" name="Text Box 6"/>
            <p:cNvSpPr txBox="1">
              <a:spLocks noChangeArrowheads="1"/>
            </p:cNvSpPr>
            <p:nvPr/>
          </p:nvSpPr>
          <p:spPr bwMode="auto">
            <a:xfrm>
              <a:off x="2102" y="2448"/>
              <a:ext cx="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1064967" name="AutoShape 7"/>
            <p:cNvCxnSpPr>
              <a:cxnSpLocks noChangeShapeType="1"/>
              <a:stCxn id="1064965" idx="0"/>
              <a:endCxn id="1064965" idx="2"/>
            </p:cNvCxnSpPr>
            <p:nvPr/>
          </p:nvCxnSpPr>
          <p:spPr bwMode="auto">
            <a:xfrm>
              <a:off x="2952" y="1332"/>
              <a:ext cx="0" cy="26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64968" name="Text Box 8"/>
            <p:cNvSpPr txBox="1">
              <a:spLocks noChangeArrowheads="1"/>
            </p:cNvSpPr>
            <p:nvPr/>
          </p:nvSpPr>
          <p:spPr bwMode="auto">
            <a:xfrm>
              <a:off x="3216" y="307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64969" name="Line 9"/>
            <p:cNvSpPr>
              <a:spLocks noChangeShapeType="1"/>
            </p:cNvSpPr>
            <p:nvPr/>
          </p:nvSpPr>
          <p:spPr bwMode="auto">
            <a:xfrm>
              <a:off x="2976" y="259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970" name="Text Box 10"/>
            <p:cNvSpPr txBox="1">
              <a:spLocks noChangeArrowheads="1"/>
            </p:cNvSpPr>
            <p:nvPr/>
          </p:nvSpPr>
          <p:spPr bwMode="auto">
            <a:xfrm>
              <a:off x="3542" y="1949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64971" name="Line 11"/>
            <p:cNvSpPr>
              <a:spLocks noChangeShapeType="1"/>
            </p:cNvSpPr>
            <p:nvPr/>
          </p:nvSpPr>
          <p:spPr bwMode="auto">
            <a:xfrm>
              <a:off x="3648" y="259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972" name="Text Box 12"/>
            <p:cNvSpPr txBox="1">
              <a:spLocks noChangeArrowheads="1"/>
            </p:cNvSpPr>
            <p:nvPr/>
          </p:nvSpPr>
          <p:spPr bwMode="auto">
            <a:xfrm>
              <a:off x="3878" y="3053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400" dirty="0"/>
              <a:t>With relatively uniform square sizes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 dirty="0">
              <a:latin typeface="Comic Sans MS" pitchFamily="66" charset="0"/>
            </a:endParaRPr>
          </a:p>
          <a:p>
            <a:pPr lvl="1"/>
            <a:endParaRPr lang="en-US" sz="2400" dirty="0">
              <a:latin typeface="Comic Sans MS" pitchFamily="66" charset="0"/>
            </a:endParaRPr>
          </a:p>
          <a:p>
            <a:endParaRPr lang="en-US" sz="2600" dirty="0">
              <a:latin typeface="Comic Sans MS" pitchFamily="66" charset="0"/>
            </a:endParaRPr>
          </a:p>
        </p:txBody>
      </p:sp>
      <p:sp>
        <p:nvSpPr>
          <p:cNvPr id="1065988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5989" name="AutoShape 5"/>
          <p:cNvCxnSpPr>
            <a:cxnSpLocks noChangeShapeType="1"/>
          </p:cNvCxnSpPr>
          <p:nvPr/>
        </p:nvCxnSpPr>
        <p:spPr bwMode="auto">
          <a:xfrm>
            <a:off x="4648200" y="21145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5990" name="Line 6"/>
          <p:cNvSpPr>
            <a:spLocks noChangeShapeType="1"/>
          </p:cNvSpPr>
          <p:nvPr/>
        </p:nvSpPr>
        <p:spPr bwMode="auto">
          <a:xfrm>
            <a:off x="2362200" y="4114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1" name="Line 7"/>
          <p:cNvSpPr>
            <a:spLocks noChangeShapeType="1"/>
          </p:cNvSpPr>
          <p:nvPr/>
        </p:nvSpPr>
        <p:spPr bwMode="auto">
          <a:xfrm>
            <a:off x="57912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2" name="Line 8"/>
          <p:cNvSpPr>
            <a:spLocks noChangeShapeType="1"/>
          </p:cNvSpPr>
          <p:nvPr/>
        </p:nvSpPr>
        <p:spPr bwMode="auto">
          <a:xfrm>
            <a:off x="2362200" y="3124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3" name="Line 9"/>
          <p:cNvSpPr>
            <a:spLocks noChangeShapeType="1"/>
          </p:cNvSpPr>
          <p:nvPr/>
        </p:nvSpPr>
        <p:spPr bwMode="auto">
          <a:xfrm>
            <a:off x="2362200" y="5181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5994" name="AutoShape 10"/>
          <p:cNvCxnSpPr>
            <a:cxnSpLocks noChangeShapeType="1"/>
          </p:cNvCxnSpPr>
          <p:nvPr/>
        </p:nvCxnSpPr>
        <p:spPr bwMode="auto">
          <a:xfrm>
            <a:off x="3581400" y="213360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5995" name="Line 11"/>
          <p:cNvSpPr>
            <a:spLocks noChangeShapeType="1"/>
          </p:cNvSpPr>
          <p:nvPr/>
        </p:nvSpPr>
        <p:spPr bwMode="auto">
          <a:xfrm>
            <a:off x="5257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6" name="Line 12"/>
          <p:cNvSpPr>
            <a:spLocks noChangeShapeType="1"/>
          </p:cNvSpPr>
          <p:nvPr/>
        </p:nvSpPr>
        <p:spPr bwMode="auto">
          <a:xfrm>
            <a:off x="2971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7" name="Line 13"/>
          <p:cNvSpPr>
            <a:spLocks noChangeShapeType="1"/>
          </p:cNvSpPr>
          <p:nvPr/>
        </p:nvSpPr>
        <p:spPr bwMode="auto">
          <a:xfrm>
            <a:off x="4114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8" name="Line 14"/>
          <p:cNvSpPr>
            <a:spLocks noChangeShapeType="1"/>
          </p:cNvSpPr>
          <p:nvPr/>
        </p:nvSpPr>
        <p:spPr bwMode="auto">
          <a:xfrm>
            <a:off x="29718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9" name="Line 15"/>
          <p:cNvSpPr>
            <a:spLocks noChangeShapeType="1"/>
          </p:cNvSpPr>
          <p:nvPr/>
        </p:nvSpPr>
        <p:spPr bwMode="auto">
          <a:xfrm>
            <a:off x="4648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0" name="Line 16"/>
          <p:cNvSpPr>
            <a:spLocks noChangeShapeType="1"/>
          </p:cNvSpPr>
          <p:nvPr/>
        </p:nvSpPr>
        <p:spPr bwMode="auto">
          <a:xfrm>
            <a:off x="5257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1" name="Line 17"/>
          <p:cNvSpPr>
            <a:spLocks noChangeShapeType="1"/>
          </p:cNvSpPr>
          <p:nvPr/>
        </p:nvSpPr>
        <p:spPr bwMode="auto">
          <a:xfrm>
            <a:off x="4114800" y="4114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2" name="Line 18"/>
          <p:cNvSpPr>
            <a:spLocks noChangeShapeType="1"/>
          </p:cNvSpPr>
          <p:nvPr/>
        </p:nvSpPr>
        <p:spPr bwMode="auto">
          <a:xfrm>
            <a:off x="35814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3" name="Line 19"/>
          <p:cNvSpPr>
            <a:spLocks noChangeShapeType="1"/>
          </p:cNvSpPr>
          <p:nvPr/>
        </p:nvSpPr>
        <p:spPr bwMode="auto">
          <a:xfrm>
            <a:off x="6400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4" name="Line 20"/>
          <p:cNvSpPr>
            <a:spLocks noChangeShapeType="1"/>
          </p:cNvSpPr>
          <p:nvPr/>
        </p:nvSpPr>
        <p:spPr bwMode="auto">
          <a:xfrm>
            <a:off x="5257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5" name="Line 21"/>
          <p:cNvSpPr>
            <a:spLocks noChangeShapeType="1"/>
          </p:cNvSpPr>
          <p:nvPr/>
        </p:nvSpPr>
        <p:spPr bwMode="auto">
          <a:xfrm>
            <a:off x="2971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6" name="Line 22"/>
          <p:cNvSpPr>
            <a:spLocks noChangeShapeType="1"/>
          </p:cNvSpPr>
          <p:nvPr/>
        </p:nvSpPr>
        <p:spPr bwMode="auto">
          <a:xfrm>
            <a:off x="4114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7" name="Line 23"/>
          <p:cNvSpPr>
            <a:spLocks noChangeShapeType="1"/>
          </p:cNvSpPr>
          <p:nvPr/>
        </p:nvSpPr>
        <p:spPr bwMode="auto">
          <a:xfrm>
            <a:off x="6400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8" name="Line 24"/>
          <p:cNvSpPr>
            <a:spLocks noChangeShapeType="1"/>
          </p:cNvSpPr>
          <p:nvPr/>
        </p:nvSpPr>
        <p:spPr bwMode="auto">
          <a:xfrm>
            <a:off x="4724400" y="571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9" name="Line 25"/>
          <p:cNvSpPr>
            <a:spLocks noChangeShapeType="1"/>
          </p:cNvSpPr>
          <p:nvPr/>
        </p:nvSpPr>
        <p:spPr bwMode="auto">
          <a:xfrm>
            <a:off x="2362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0" name="Line 26"/>
          <p:cNvSpPr>
            <a:spLocks noChangeShapeType="1"/>
          </p:cNvSpPr>
          <p:nvPr/>
        </p:nvSpPr>
        <p:spPr bwMode="auto">
          <a:xfrm>
            <a:off x="5791200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1" name="Line 27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2" name="Line 28"/>
          <p:cNvSpPr>
            <a:spLocks noChangeShapeType="1"/>
          </p:cNvSpPr>
          <p:nvPr/>
        </p:nvSpPr>
        <p:spPr bwMode="auto">
          <a:xfrm>
            <a:off x="23622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3" name="Line 29"/>
          <p:cNvSpPr>
            <a:spLocks noChangeShapeType="1"/>
          </p:cNvSpPr>
          <p:nvPr/>
        </p:nvSpPr>
        <p:spPr bwMode="auto">
          <a:xfrm>
            <a:off x="5257800" y="4114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4" name="Line 30"/>
          <p:cNvSpPr>
            <a:spLocks noChangeShapeType="1"/>
          </p:cNvSpPr>
          <p:nvPr/>
        </p:nvSpPr>
        <p:spPr bwMode="auto">
          <a:xfrm>
            <a:off x="6400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5" name="Line 31"/>
          <p:cNvSpPr>
            <a:spLocks noChangeShapeType="1"/>
          </p:cNvSpPr>
          <p:nvPr/>
        </p:nvSpPr>
        <p:spPr bwMode="auto">
          <a:xfrm>
            <a:off x="5257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Neighbors in CAN network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33600"/>
            <a:ext cx="3200400" cy="4114800"/>
          </a:xfrm>
        </p:spPr>
        <p:txBody>
          <a:bodyPr/>
          <a:lstStyle/>
          <a:p>
            <a:r>
              <a:rPr lang="en-US" sz="2200">
                <a:latin typeface="Comic Sans MS" pitchFamily="66" charset="0"/>
              </a:rPr>
              <a:t>Neighbor is a node that:</a:t>
            </a:r>
          </a:p>
          <a:p>
            <a:r>
              <a:rPr lang="en-US" sz="2200">
                <a:latin typeface="Comic Sans MS" pitchFamily="66" charset="0"/>
              </a:rPr>
              <a:t>Overlaps d-1 dimensions</a:t>
            </a:r>
          </a:p>
          <a:p>
            <a:r>
              <a:rPr lang="en-US" sz="2200">
                <a:latin typeface="Comic Sans MS" pitchFamily="66" charset="0"/>
              </a:rPr>
              <a:t>Abuts along one dimension</a:t>
            </a:r>
          </a:p>
          <a:p>
            <a:endParaRPr lang="en-US" sz="2200">
              <a:latin typeface="Comic Sans MS" pitchFamily="66" charset="0"/>
            </a:endParaRPr>
          </a:p>
        </p:txBody>
      </p:sp>
      <p:sp>
        <p:nvSpPr>
          <p:cNvPr id="1067012" name="Rectangle 4" descr="25%"/>
          <p:cNvSpPr>
            <a:spLocks noChangeArrowheads="1"/>
          </p:cNvSpPr>
          <p:nvPr/>
        </p:nvSpPr>
        <p:spPr bwMode="auto">
          <a:xfrm>
            <a:off x="6248400" y="4667250"/>
            <a:ext cx="609600" cy="5334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3" name="Rectangle 5"/>
          <p:cNvSpPr>
            <a:spLocks noChangeArrowheads="1"/>
          </p:cNvSpPr>
          <p:nvPr/>
        </p:nvSpPr>
        <p:spPr bwMode="auto">
          <a:xfrm>
            <a:off x="3962400" y="215265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7014" name="AutoShape 6"/>
          <p:cNvCxnSpPr>
            <a:cxnSpLocks noChangeShapeType="1"/>
          </p:cNvCxnSpPr>
          <p:nvPr/>
        </p:nvCxnSpPr>
        <p:spPr bwMode="auto">
          <a:xfrm>
            <a:off x="6248400" y="213360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7015" name="Line 7"/>
          <p:cNvSpPr>
            <a:spLocks noChangeShapeType="1"/>
          </p:cNvSpPr>
          <p:nvPr/>
        </p:nvSpPr>
        <p:spPr bwMode="auto">
          <a:xfrm>
            <a:off x="3962400" y="413385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6" name="Line 8"/>
          <p:cNvSpPr>
            <a:spLocks noChangeShapeType="1"/>
          </p:cNvSpPr>
          <p:nvPr/>
        </p:nvSpPr>
        <p:spPr bwMode="auto">
          <a:xfrm>
            <a:off x="7391400" y="215265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7" name="Line 9"/>
          <p:cNvSpPr>
            <a:spLocks noChangeShapeType="1"/>
          </p:cNvSpPr>
          <p:nvPr/>
        </p:nvSpPr>
        <p:spPr bwMode="auto">
          <a:xfrm>
            <a:off x="3962400" y="314325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8" name="Line 10"/>
          <p:cNvSpPr>
            <a:spLocks noChangeShapeType="1"/>
          </p:cNvSpPr>
          <p:nvPr/>
        </p:nvSpPr>
        <p:spPr bwMode="auto">
          <a:xfrm>
            <a:off x="3962400" y="520065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7019" name="AutoShape 11"/>
          <p:cNvCxnSpPr>
            <a:cxnSpLocks noChangeShapeType="1"/>
          </p:cNvCxnSpPr>
          <p:nvPr/>
        </p:nvCxnSpPr>
        <p:spPr bwMode="auto">
          <a:xfrm>
            <a:off x="5181600" y="21526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7020" name="Line 12"/>
          <p:cNvSpPr>
            <a:spLocks noChangeShapeType="1"/>
          </p:cNvSpPr>
          <p:nvPr/>
        </p:nvSpPr>
        <p:spPr bwMode="auto">
          <a:xfrm>
            <a:off x="6858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1" name="Line 13"/>
          <p:cNvSpPr>
            <a:spLocks noChangeShapeType="1"/>
          </p:cNvSpPr>
          <p:nvPr/>
        </p:nvSpPr>
        <p:spPr bwMode="auto">
          <a:xfrm>
            <a:off x="4572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2" name="Line 14"/>
          <p:cNvSpPr>
            <a:spLocks noChangeShapeType="1"/>
          </p:cNvSpPr>
          <p:nvPr/>
        </p:nvSpPr>
        <p:spPr bwMode="auto">
          <a:xfrm>
            <a:off x="5715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3" name="Line 15"/>
          <p:cNvSpPr>
            <a:spLocks noChangeShapeType="1"/>
          </p:cNvSpPr>
          <p:nvPr/>
        </p:nvSpPr>
        <p:spPr bwMode="auto">
          <a:xfrm>
            <a:off x="4572000" y="57340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4" name="Line 16"/>
          <p:cNvSpPr>
            <a:spLocks noChangeShapeType="1"/>
          </p:cNvSpPr>
          <p:nvPr/>
        </p:nvSpPr>
        <p:spPr bwMode="auto">
          <a:xfrm>
            <a:off x="6248400" y="36766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5" name="Line 17"/>
          <p:cNvSpPr>
            <a:spLocks noChangeShapeType="1"/>
          </p:cNvSpPr>
          <p:nvPr/>
        </p:nvSpPr>
        <p:spPr bwMode="auto">
          <a:xfrm>
            <a:off x="6858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6" name="Line 18"/>
          <p:cNvSpPr>
            <a:spLocks noChangeShapeType="1"/>
          </p:cNvSpPr>
          <p:nvPr/>
        </p:nvSpPr>
        <p:spPr bwMode="auto">
          <a:xfrm>
            <a:off x="5715000" y="41338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7" name="Line 19"/>
          <p:cNvSpPr>
            <a:spLocks noChangeShapeType="1"/>
          </p:cNvSpPr>
          <p:nvPr/>
        </p:nvSpPr>
        <p:spPr bwMode="auto">
          <a:xfrm>
            <a:off x="5181600" y="46672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8" name="Line 20"/>
          <p:cNvSpPr>
            <a:spLocks noChangeShapeType="1"/>
          </p:cNvSpPr>
          <p:nvPr/>
        </p:nvSpPr>
        <p:spPr bwMode="auto">
          <a:xfrm>
            <a:off x="8001000" y="21526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9" name="Line 21"/>
          <p:cNvSpPr>
            <a:spLocks noChangeShapeType="1"/>
          </p:cNvSpPr>
          <p:nvPr/>
        </p:nvSpPr>
        <p:spPr bwMode="auto">
          <a:xfrm>
            <a:off x="6858000" y="21526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0" name="Line 22"/>
          <p:cNvSpPr>
            <a:spLocks noChangeShapeType="1"/>
          </p:cNvSpPr>
          <p:nvPr/>
        </p:nvSpPr>
        <p:spPr bwMode="auto">
          <a:xfrm>
            <a:off x="4572000" y="21526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1" name="Line 23"/>
          <p:cNvSpPr>
            <a:spLocks noChangeShapeType="1"/>
          </p:cNvSpPr>
          <p:nvPr/>
        </p:nvSpPr>
        <p:spPr bwMode="auto">
          <a:xfrm>
            <a:off x="5715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2" name="Line 24"/>
          <p:cNvSpPr>
            <a:spLocks noChangeShapeType="1"/>
          </p:cNvSpPr>
          <p:nvPr/>
        </p:nvSpPr>
        <p:spPr bwMode="auto">
          <a:xfrm>
            <a:off x="8001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3" name="Line 25"/>
          <p:cNvSpPr>
            <a:spLocks noChangeShapeType="1"/>
          </p:cNvSpPr>
          <p:nvPr/>
        </p:nvSpPr>
        <p:spPr bwMode="auto">
          <a:xfrm>
            <a:off x="6324600" y="57340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4" name="Line 26"/>
          <p:cNvSpPr>
            <a:spLocks noChangeShapeType="1"/>
          </p:cNvSpPr>
          <p:nvPr/>
        </p:nvSpPr>
        <p:spPr bwMode="auto">
          <a:xfrm>
            <a:off x="3962400" y="26860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5" name="Line 27"/>
          <p:cNvSpPr>
            <a:spLocks noChangeShapeType="1"/>
          </p:cNvSpPr>
          <p:nvPr/>
        </p:nvSpPr>
        <p:spPr bwMode="auto">
          <a:xfrm>
            <a:off x="7391400" y="26860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6" name="Line 28"/>
          <p:cNvSpPr>
            <a:spLocks noChangeShapeType="1"/>
          </p:cNvSpPr>
          <p:nvPr/>
        </p:nvSpPr>
        <p:spPr bwMode="auto">
          <a:xfrm>
            <a:off x="4572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7" name="Line 29"/>
          <p:cNvSpPr>
            <a:spLocks noChangeShapeType="1"/>
          </p:cNvSpPr>
          <p:nvPr/>
        </p:nvSpPr>
        <p:spPr bwMode="auto">
          <a:xfrm>
            <a:off x="3962400" y="36766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8" name="Line 30"/>
          <p:cNvSpPr>
            <a:spLocks noChangeShapeType="1"/>
          </p:cNvSpPr>
          <p:nvPr/>
        </p:nvSpPr>
        <p:spPr bwMode="auto">
          <a:xfrm>
            <a:off x="6858000" y="41338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9" name="Line 31"/>
          <p:cNvSpPr>
            <a:spLocks noChangeShapeType="1"/>
          </p:cNvSpPr>
          <p:nvPr/>
        </p:nvSpPr>
        <p:spPr bwMode="auto">
          <a:xfrm>
            <a:off x="8001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0" name="Line 32"/>
          <p:cNvSpPr>
            <a:spLocks noChangeShapeType="1"/>
          </p:cNvSpPr>
          <p:nvPr/>
        </p:nvSpPr>
        <p:spPr bwMode="auto">
          <a:xfrm>
            <a:off x="6858000" y="46672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1" name="Rectangle 33"/>
          <p:cNvSpPr>
            <a:spLocks noChangeArrowheads="1"/>
          </p:cNvSpPr>
          <p:nvPr/>
        </p:nvSpPr>
        <p:spPr bwMode="auto">
          <a:xfrm>
            <a:off x="5715000" y="4667250"/>
            <a:ext cx="533400" cy="533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2" name="Rectangle 34" descr="25%">
            <a:hlinkClick r:id="" action="ppaction://noaction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5200650"/>
            <a:ext cx="533400" cy="10668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3" name="Rectangle 35" descr="25%">
            <a:hlinkClick r:id="" action="ppaction://noaction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81600" y="4667250"/>
            <a:ext cx="533400" cy="5334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4" name="Rectangle 36" descr="25%"/>
          <p:cNvSpPr>
            <a:spLocks noChangeArrowheads="1"/>
          </p:cNvSpPr>
          <p:nvPr/>
        </p:nvSpPr>
        <p:spPr bwMode="auto">
          <a:xfrm>
            <a:off x="5715000" y="4133850"/>
            <a:ext cx="533400" cy="5334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BAC3-D61E-4C14-AFBA-BE66860DC80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1"/>
            <a:ext cx="7924800" cy="1333500"/>
          </a:xfrm>
          <a:noFill/>
        </p:spPr>
        <p:txBody>
          <a:bodyPr/>
          <a:lstStyle/>
          <a:p>
            <a:r>
              <a:rPr lang="en-US" sz="4400" dirty="0"/>
              <a:t>Route to neighbors </a:t>
            </a:r>
            <a:r>
              <a:rPr lang="en-US" sz="4400" dirty="0" smtClean="0"/>
              <a:t>closer </a:t>
            </a:r>
            <a:r>
              <a:rPr lang="en-US" sz="4400" dirty="0"/>
              <a:t>to target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09800"/>
            <a:ext cx="3810000" cy="4114800"/>
          </a:xfrm>
        </p:spPr>
        <p:txBody>
          <a:bodyPr/>
          <a:lstStyle/>
          <a:p>
            <a:r>
              <a:rPr lang="en-US" sz="2200"/>
              <a:t>d-dimensional space</a:t>
            </a:r>
          </a:p>
          <a:p>
            <a:r>
              <a:rPr lang="en-US" sz="2200"/>
              <a:t>n zones</a:t>
            </a:r>
          </a:p>
          <a:p>
            <a:pPr lvl="1"/>
            <a:r>
              <a:rPr lang="en-US" sz="2000"/>
              <a:t>Zone is space occupied by a “square” in one dimension</a:t>
            </a:r>
          </a:p>
          <a:p>
            <a:r>
              <a:rPr lang="en-US" sz="2200"/>
              <a:t>Avg. route path length</a:t>
            </a:r>
          </a:p>
          <a:p>
            <a:pPr lvl="1"/>
            <a:r>
              <a:rPr lang="en-US" sz="2000"/>
              <a:t>(d/4)(n </a:t>
            </a:r>
            <a:r>
              <a:rPr lang="en-US" sz="2000" baseline="30000"/>
              <a:t>1/d</a:t>
            </a:r>
            <a:r>
              <a:rPr lang="en-US" sz="2000"/>
              <a:t>)</a:t>
            </a:r>
          </a:p>
          <a:p>
            <a:r>
              <a:rPr lang="en-US" sz="2200"/>
              <a:t>Number neighbors = O(d)</a:t>
            </a:r>
          </a:p>
          <a:p>
            <a:r>
              <a:rPr lang="en-US" sz="2200"/>
              <a:t>Tunable (vary d or n)</a:t>
            </a:r>
          </a:p>
          <a:p>
            <a:r>
              <a:rPr lang="en-US" sz="2200"/>
              <a:t>Can factor proximity into route decision</a:t>
            </a:r>
          </a:p>
        </p:txBody>
      </p:sp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4322763" y="1757363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Z1</a:t>
            </a:r>
          </a:p>
        </p:txBody>
      </p:sp>
      <p:sp>
        <p:nvSpPr>
          <p:cNvPr id="1068037" name="Text Box 5"/>
          <p:cNvSpPr txBox="1">
            <a:spLocks noChangeArrowheads="1"/>
          </p:cNvSpPr>
          <p:nvPr/>
        </p:nvSpPr>
        <p:spPr bwMode="auto">
          <a:xfrm>
            <a:off x="4918075" y="1754188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Z2</a:t>
            </a:r>
          </a:p>
        </p:txBody>
      </p:sp>
      <p:sp>
        <p:nvSpPr>
          <p:cNvPr id="1068038" name="Text Box 6"/>
          <p:cNvSpPr txBox="1">
            <a:spLocks noChangeArrowheads="1"/>
          </p:cNvSpPr>
          <p:nvPr/>
        </p:nvSpPr>
        <p:spPr bwMode="auto">
          <a:xfrm>
            <a:off x="5514975" y="1749425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Z3</a:t>
            </a:r>
          </a:p>
        </p:txBody>
      </p:sp>
      <p:sp>
        <p:nvSpPr>
          <p:cNvPr id="1068039" name="Text Box 7"/>
          <p:cNvSpPr txBox="1">
            <a:spLocks noChangeArrowheads="1"/>
          </p:cNvSpPr>
          <p:nvPr/>
        </p:nvSpPr>
        <p:spPr bwMode="auto">
          <a:xfrm>
            <a:off x="6072188" y="1744663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Z4…</a:t>
            </a:r>
          </a:p>
        </p:txBody>
      </p:sp>
      <p:sp>
        <p:nvSpPr>
          <p:cNvPr id="1068040" name="Text Box 8"/>
          <p:cNvSpPr txBox="1">
            <a:spLocks noChangeArrowheads="1"/>
          </p:cNvSpPr>
          <p:nvPr/>
        </p:nvSpPr>
        <p:spPr bwMode="auto">
          <a:xfrm>
            <a:off x="8367713" y="1752600"/>
            <a:ext cx="48101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Zn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67200" y="2133600"/>
            <a:ext cx="4648200" cy="4171950"/>
            <a:chOff x="2688" y="1344"/>
            <a:chExt cx="2928" cy="2628"/>
          </a:xfrm>
        </p:grpSpPr>
        <p:sp>
          <p:nvSpPr>
            <p:cNvPr id="1068042" name="Rectangle 10" descr="25%"/>
            <p:cNvSpPr>
              <a:spLocks noChangeArrowheads="1"/>
            </p:cNvSpPr>
            <p:nvPr/>
          </p:nvSpPr>
          <p:spPr bwMode="auto">
            <a:xfrm>
              <a:off x="4128" y="2940"/>
              <a:ext cx="384" cy="336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3" name="Rectangle 11"/>
            <p:cNvSpPr>
              <a:spLocks noChangeArrowheads="1"/>
            </p:cNvSpPr>
            <p:nvPr/>
          </p:nvSpPr>
          <p:spPr bwMode="auto">
            <a:xfrm>
              <a:off x="2688" y="1356"/>
              <a:ext cx="2928" cy="25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68044" name="AutoShape 12"/>
            <p:cNvCxnSpPr>
              <a:cxnSpLocks noChangeShapeType="1"/>
            </p:cNvCxnSpPr>
            <p:nvPr/>
          </p:nvCxnSpPr>
          <p:spPr bwMode="auto">
            <a:xfrm>
              <a:off x="4128" y="1344"/>
              <a:ext cx="0" cy="26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68045" name="Line 13"/>
            <p:cNvSpPr>
              <a:spLocks noChangeShapeType="1"/>
            </p:cNvSpPr>
            <p:nvPr/>
          </p:nvSpPr>
          <p:spPr bwMode="auto">
            <a:xfrm>
              <a:off x="2688" y="260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6" name="Line 14"/>
            <p:cNvSpPr>
              <a:spLocks noChangeShapeType="1"/>
            </p:cNvSpPr>
            <p:nvPr/>
          </p:nvSpPr>
          <p:spPr bwMode="auto">
            <a:xfrm>
              <a:off x="4848" y="135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7" name="Line 15"/>
            <p:cNvSpPr>
              <a:spLocks noChangeShapeType="1"/>
            </p:cNvSpPr>
            <p:nvPr/>
          </p:nvSpPr>
          <p:spPr bwMode="auto">
            <a:xfrm>
              <a:off x="2688" y="198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8" name="Line 16"/>
            <p:cNvSpPr>
              <a:spLocks noChangeShapeType="1"/>
            </p:cNvSpPr>
            <p:nvPr/>
          </p:nvSpPr>
          <p:spPr bwMode="auto">
            <a:xfrm>
              <a:off x="2688" y="327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68049" name="AutoShape 17"/>
            <p:cNvCxnSpPr>
              <a:cxnSpLocks noChangeShapeType="1"/>
            </p:cNvCxnSpPr>
            <p:nvPr/>
          </p:nvCxnSpPr>
          <p:spPr bwMode="auto">
            <a:xfrm>
              <a:off x="3456" y="1356"/>
              <a:ext cx="0" cy="26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68050" name="Line 18"/>
            <p:cNvSpPr>
              <a:spLocks noChangeShapeType="1"/>
            </p:cNvSpPr>
            <p:nvPr/>
          </p:nvSpPr>
          <p:spPr bwMode="auto">
            <a:xfrm>
              <a:off x="451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1" name="Line 19"/>
            <p:cNvSpPr>
              <a:spLocks noChangeShapeType="1"/>
            </p:cNvSpPr>
            <p:nvPr/>
          </p:nvSpPr>
          <p:spPr bwMode="auto">
            <a:xfrm>
              <a:off x="307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2" name="Line 20"/>
            <p:cNvSpPr>
              <a:spLocks noChangeShapeType="1"/>
            </p:cNvSpPr>
            <p:nvPr/>
          </p:nvSpPr>
          <p:spPr bwMode="auto">
            <a:xfrm>
              <a:off x="379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3" name="Line 21"/>
            <p:cNvSpPr>
              <a:spLocks noChangeShapeType="1"/>
            </p:cNvSpPr>
            <p:nvPr/>
          </p:nvSpPr>
          <p:spPr bwMode="auto">
            <a:xfrm>
              <a:off x="3072" y="36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4" name="Line 22"/>
            <p:cNvSpPr>
              <a:spLocks noChangeShapeType="1"/>
            </p:cNvSpPr>
            <p:nvPr/>
          </p:nvSpPr>
          <p:spPr bwMode="auto">
            <a:xfrm>
              <a:off x="4128" y="23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5" name="Line 23"/>
            <p:cNvSpPr>
              <a:spLocks noChangeShapeType="1"/>
            </p:cNvSpPr>
            <p:nvPr/>
          </p:nvSpPr>
          <p:spPr bwMode="auto">
            <a:xfrm>
              <a:off x="451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6" name="Line 24"/>
            <p:cNvSpPr>
              <a:spLocks noChangeShapeType="1"/>
            </p:cNvSpPr>
            <p:nvPr/>
          </p:nvSpPr>
          <p:spPr bwMode="auto">
            <a:xfrm>
              <a:off x="3792" y="260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7" name="Line 25"/>
            <p:cNvSpPr>
              <a:spLocks noChangeShapeType="1"/>
            </p:cNvSpPr>
            <p:nvPr/>
          </p:nvSpPr>
          <p:spPr bwMode="auto">
            <a:xfrm>
              <a:off x="3456" y="29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8" name="Line 26"/>
            <p:cNvSpPr>
              <a:spLocks noChangeShapeType="1"/>
            </p:cNvSpPr>
            <p:nvPr/>
          </p:nvSpPr>
          <p:spPr bwMode="auto">
            <a:xfrm>
              <a:off x="5232" y="135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9" name="Line 27"/>
            <p:cNvSpPr>
              <a:spLocks noChangeShapeType="1"/>
            </p:cNvSpPr>
            <p:nvPr/>
          </p:nvSpPr>
          <p:spPr bwMode="auto">
            <a:xfrm>
              <a:off x="4512" y="135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0" name="Line 28"/>
            <p:cNvSpPr>
              <a:spLocks noChangeShapeType="1"/>
            </p:cNvSpPr>
            <p:nvPr/>
          </p:nvSpPr>
          <p:spPr bwMode="auto">
            <a:xfrm>
              <a:off x="3072" y="135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1" name="Line 29"/>
            <p:cNvSpPr>
              <a:spLocks noChangeShapeType="1"/>
            </p:cNvSpPr>
            <p:nvPr/>
          </p:nvSpPr>
          <p:spPr bwMode="auto">
            <a:xfrm>
              <a:off x="379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2" name="Line 30"/>
            <p:cNvSpPr>
              <a:spLocks noChangeShapeType="1"/>
            </p:cNvSpPr>
            <p:nvPr/>
          </p:nvSpPr>
          <p:spPr bwMode="auto">
            <a:xfrm>
              <a:off x="523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3" name="Line 31"/>
            <p:cNvSpPr>
              <a:spLocks noChangeShapeType="1"/>
            </p:cNvSpPr>
            <p:nvPr/>
          </p:nvSpPr>
          <p:spPr bwMode="auto">
            <a:xfrm>
              <a:off x="4176" y="36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4" name="Line 32"/>
            <p:cNvSpPr>
              <a:spLocks noChangeShapeType="1"/>
            </p:cNvSpPr>
            <p:nvPr/>
          </p:nvSpPr>
          <p:spPr bwMode="auto">
            <a:xfrm>
              <a:off x="2688" y="16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5" name="Line 33"/>
            <p:cNvSpPr>
              <a:spLocks noChangeShapeType="1"/>
            </p:cNvSpPr>
            <p:nvPr/>
          </p:nvSpPr>
          <p:spPr bwMode="auto">
            <a:xfrm>
              <a:off x="4848" y="16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6" name="Line 34"/>
            <p:cNvSpPr>
              <a:spLocks noChangeShapeType="1"/>
            </p:cNvSpPr>
            <p:nvPr/>
          </p:nvSpPr>
          <p:spPr bwMode="auto">
            <a:xfrm>
              <a:off x="307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7" name="Line 35"/>
            <p:cNvSpPr>
              <a:spLocks noChangeShapeType="1"/>
            </p:cNvSpPr>
            <p:nvPr/>
          </p:nvSpPr>
          <p:spPr bwMode="auto">
            <a:xfrm>
              <a:off x="2688" y="231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8" name="Line 36"/>
            <p:cNvSpPr>
              <a:spLocks noChangeShapeType="1"/>
            </p:cNvSpPr>
            <p:nvPr/>
          </p:nvSpPr>
          <p:spPr bwMode="auto">
            <a:xfrm>
              <a:off x="4512" y="2604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9" name="Line 37"/>
            <p:cNvSpPr>
              <a:spLocks noChangeShapeType="1"/>
            </p:cNvSpPr>
            <p:nvPr/>
          </p:nvSpPr>
          <p:spPr bwMode="auto">
            <a:xfrm>
              <a:off x="523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0" name="Line 38"/>
            <p:cNvSpPr>
              <a:spLocks noChangeShapeType="1"/>
            </p:cNvSpPr>
            <p:nvPr/>
          </p:nvSpPr>
          <p:spPr bwMode="auto">
            <a:xfrm>
              <a:off x="4512" y="29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1" name="Rectangle 39"/>
            <p:cNvSpPr>
              <a:spLocks noChangeArrowheads="1"/>
            </p:cNvSpPr>
            <p:nvPr/>
          </p:nvSpPr>
          <p:spPr bwMode="auto">
            <a:xfrm>
              <a:off x="3792" y="2940"/>
              <a:ext cx="336" cy="33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2" name="Rectangle 40" descr="25%"/>
            <p:cNvSpPr>
              <a:spLocks noChangeArrowheads="1"/>
            </p:cNvSpPr>
            <p:nvPr/>
          </p:nvSpPr>
          <p:spPr bwMode="auto">
            <a:xfrm>
              <a:off x="3792" y="3276"/>
              <a:ext cx="336" cy="672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3" name="Rectangle 41" descr="25%"/>
            <p:cNvSpPr>
              <a:spLocks noChangeArrowheads="1"/>
            </p:cNvSpPr>
            <p:nvPr/>
          </p:nvSpPr>
          <p:spPr bwMode="auto">
            <a:xfrm>
              <a:off x="3456" y="2940"/>
              <a:ext cx="336" cy="336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4" name="Rectangle 42" descr="25%"/>
            <p:cNvSpPr>
              <a:spLocks noChangeArrowheads="1"/>
            </p:cNvSpPr>
            <p:nvPr/>
          </p:nvSpPr>
          <p:spPr bwMode="auto">
            <a:xfrm>
              <a:off x="3792" y="2604"/>
              <a:ext cx="336" cy="336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3648" y="2988"/>
              <a:ext cx="461" cy="273"/>
              <a:chOff x="2448" y="2976"/>
              <a:chExt cx="461" cy="273"/>
            </a:xfrm>
          </p:grpSpPr>
          <p:sp>
            <p:nvSpPr>
              <p:cNvPr id="1068076" name="Text Box 44"/>
              <p:cNvSpPr txBox="1">
                <a:spLocks noChangeArrowheads="1"/>
              </p:cNvSpPr>
              <p:nvPr/>
            </p:nvSpPr>
            <p:spPr bwMode="auto">
              <a:xfrm>
                <a:off x="2448" y="3018"/>
                <a:ext cx="46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1">
                    <a:latin typeface="Tahoma" pitchFamily="34" charset="0"/>
                  </a:rPr>
                  <a:t>(x,y)</a:t>
                </a:r>
              </a:p>
            </p:txBody>
          </p:sp>
          <p:sp>
            <p:nvSpPr>
              <p:cNvPr id="1068077" name="Line 45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078" name="Line 46"/>
              <p:cNvSpPr>
                <a:spLocks noChangeShapeType="1"/>
              </p:cNvSpPr>
              <p:nvPr/>
            </p:nvSpPr>
            <p:spPr bwMode="auto">
              <a:xfrm flipH="1">
                <a:off x="2640" y="297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4907" y="1638"/>
              <a:ext cx="468" cy="294"/>
              <a:chOff x="3707" y="1626"/>
              <a:chExt cx="468" cy="294"/>
            </a:xfrm>
          </p:grpSpPr>
          <p:sp>
            <p:nvSpPr>
              <p:cNvPr id="1068080" name="Text Box 48"/>
              <p:cNvSpPr txBox="1">
                <a:spLocks noChangeArrowheads="1"/>
              </p:cNvSpPr>
              <p:nvPr/>
            </p:nvSpPr>
            <p:spPr bwMode="auto">
              <a:xfrm>
                <a:off x="3707" y="1626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1">
                    <a:latin typeface="Tahoma" pitchFamily="34" charset="0"/>
                  </a:rPr>
                  <a:t>(a,b)</a:t>
                </a:r>
              </a:p>
            </p:txBody>
          </p:sp>
          <p:sp>
            <p:nvSpPr>
              <p:cNvPr id="1068081" name="Line 49"/>
              <p:cNvSpPr>
                <a:spLocks noChangeShapeType="1"/>
              </p:cNvSpPr>
              <p:nvPr/>
            </p:nvSpPr>
            <p:spPr bwMode="auto">
              <a:xfrm>
                <a:off x="3888" y="182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082" name="Line 50"/>
              <p:cNvSpPr>
                <a:spLocks noChangeShapeType="1"/>
              </p:cNvSpPr>
              <p:nvPr/>
            </p:nvSpPr>
            <p:spPr bwMode="auto">
              <a:xfrm flipH="1">
                <a:off x="3888" y="182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8083" name="Line 51"/>
            <p:cNvSpPr>
              <a:spLocks noChangeShapeType="1"/>
            </p:cNvSpPr>
            <p:nvPr/>
          </p:nvSpPr>
          <p:spPr bwMode="auto">
            <a:xfrm flipV="1">
              <a:off x="4272" y="2748"/>
              <a:ext cx="4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4" name="Line 52"/>
            <p:cNvSpPr>
              <a:spLocks noChangeShapeType="1"/>
            </p:cNvSpPr>
            <p:nvPr/>
          </p:nvSpPr>
          <p:spPr bwMode="auto">
            <a:xfrm flipV="1">
              <a:off x="4656" y="24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5" name="Line 53"/>
            <p:cNvSpPr>
              <a:spLocks noChangeShapeType="1"/>
            </p:cNvSpPr>
            <p:nvPr/>
          </p:nvSpPr>
          <p:spPr bwMode="auto">
            <a:xfrm flipV="1">
              <a:off x="4656" y="22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6" name="Line 54"/>
            <p:cNvSpPr>
              <a:spLocks noChangeShapeType="1"/>
            </p:cNvSpPr>
            <p:nvPr/>
          </p:nvSpPr>
          <p:spPr bwMode="auto">
            <a:xfrm flipV="1">
              <a:off x="4944" y="188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7" name="Line 55"/>
            <p:cNvSpPr>
              <a:spLocks noChangeShapeType="1"/>
            </p:cNvSpPr>
            <p:nvPr/>
          </p:nvSpPr>
          <p:spPr bwMode="auto">
            <a:xfrm flipV="1">
              <a:off x="3936" y="30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8" name="Line 56"/>
            <p:cNvSpPr>
              <a:spLocks noChangeShapeType="1"/>
            </p:cNvSpPr>
            <p:nvPr/>
          </p:nvSpPr>
          <p:spPr bwMode="auto">
            <a:xfrm flipV="1">
              <a:off x="4320" y="2748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BAC3-D61E-4C14-AFBA-BE66860DC80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988" y="361950"/>
            <a:ext cx="7680325" cy="1143000"/>
          </a:xfrm>
        </p:spPr>
        <p:txBody>
          <a:bodyPr/>
          <a:lstStyle/>
          <a:p>
            <a:r>
              <a:rPr lang="en-US"/>
              <a:t>Chord uses a circular ID space</a:t>
            </a:r>
            <a:endParaRPr lang="en-US" i="1"/>
          </a:p>
        </p:txBody>
      </p:sp>
      <p:sp>
        <p:nvSpPr>
          <p:cNvPr id="1069059" name="Oval 3"/>
          <p:cNvSpPr>
            <a:spLocks noChangeArrowheads="1"/>
          </p:cNvSpPr>
          <p:nvPr/>
        </p:nvSpPr>
        <p:spPr bwMode="auto">
          <a:xfrm>
            <a:off x="3048000" y="2057400"/>
            <a:ext cx="3043238" cy="304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9060" name="Text Box 4"/>
          <p:cNvSpPr txBox="1">
            <a:spLocks noChangeArrowheads="1"/>
          </p:cNvSpPr>
          <p:nvPr/>
        </p:nvSpPr>
        <p:spPr bwMode="auto">
          <a:xfrm>
            <a:off x="6172200" y="36576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715000" y="20574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69062" name="Text Box 6"/>
          <p:cNvSpPr txBox="1">
            <a:spLocks noChangeArrowheads="1"/>
          </p:cNvSpPr>
          <p:nvPr/>
        </p:nvSpPr>
        <p:spPr bwMode="auto">
          <a:xfrm>
            <a:off x="2209800" y="3032125"/>
            <a:ext cx="739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N100</a:t>
            </a:r>
          </a:p>
        </p:txBody>
      </p:sp>
      <p:sp>
        <p:nvSpPr>
          <p:cNvPr id="1069063" name="Text Box 7"/>
          <p:cNvSpPr txBox="1">
            <a:spLocks noChangeArrowheads="1"/>
          </p:cNvSpPr>
          <p:nvPr/>
        </p:nvSpPr>
        <p:spPr bwMode="auto">
          <a:xfrm>
            <a:off x="2743200" y="46482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4800600" y="51816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3976688" y="3206750"/>
            <a:ext cx="1196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Circular</a:t>
            </a:r>
          </a:p>
          <a:p>
            <a:pPr algn="ctr" eaLnBrk="1" hangingPunct="1"/>
            <a:r>
              <a:rPr lang="en-US">
                <a:latin typeface="Tahoma" pitchFamily="34" charset="0"/>
              </a:rPr>
              <a:t>ID Space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365125" y="5772150"/>
            <a:ext cx="6323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ahoma" pitchFamily="34" charset="0"/>
              </a:rPr>
              <a:t>Successor: node with next highest ID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5486400" y="5181600"/>
            <a:ext cx="177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K33, K40, K52</a:t>
            </a:r>
          </a:p>
        </p:txBody>
      </p:sp>
      <p:sp>
        <p:nvSpPr>
          <p:cNvPr id="1069068" name="Text Box 12"/>
          <p:cNvSpPr txBox="1">
            <a:spLocks noChangeArrowheads="1"/>
          </p:cNvSpPr>
          <p:nvPr/>
        </p:nvSpPr>
        <p:spPr bwMode="auto">
          <a:xfrm>
            <a:off x="6767513" y="3663950"/>
            <a:ext cx="1190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K11, K30</a:t>
            </a:r>
          </a:p>
        </p:txBody>
      </p:sp>
      <p:sp>
        <p:nvSpPr>
          <p:cNvPr id="1069069" name="Text Box 13"/>
          <p:cNvSpPr txBox="1">
            <a:spLocks noChangeArrowheads="1"/>
          </p:cNvSpPr>
          <p:nvPr/>
        </p:nvSpPr>
        <p:spPr bwMode="auto">
          <a:xfrm>
            <a:off x="6310313" y="2063750"/>
            <a:ext cx="1052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K5, K10</a:t>
            </a:r>
          </a:p>
        </p:txBody>
      </p:sp>
      <p:sp>
        <p:nvSpPr>
          <p:cNvPr id="1069070" name="Text Box 14"/>
          <p:cNvSpPr txBox="1">
            <a:spLocks noChangeArrowheads="1"/>
          </p:cNvSpPr>
          <p:nvPr/>
        </p:nvSpPr>
        <p:spPr bwMode="auto">
          <a:xfrm>
            <a:off x="1552575" y="4648200"/>
            <a:ext cx="1190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>
                <a:latin typeface="Tahoma" pitchFamily="34" charset="0"/>
              </a:rPr>
              <a:t>K65, K70</a:t>
            </a:r>
          </a:p>
        </p:txBody>
      </p:sp>
      <p:sp>
        <p:nvSpPr>
          <p:cNvPr id="1069071" name="Text Box 15"/>
          <p:cNvSpPr txBox="1">
            <a:spLocks noChangeArrowheads="1"/>
          </p:cNvSpPr>
          <p:nvPr/>
        </p:nvSpPr>
        <p:spPr bwMode="auto">
          <a:xfrm>
            <a:off x="1462088" y="3032125"/>
            <a:ext cx="747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>
                <a:latin typeface="Tahoma" pitchFamily="34" charset="0"/>
              </a:rPr>
              <a:t>K100</a:t>
            </a:r>
          </a:p>
        </p:txBody>
      </p:sp>
      <p:sp>
        <p:nvSpPr>
          <p:cNvPr id="1069072" name="Text Box 16"/>
          <p:cNvSpPr txBox="1">
            <a:spLocks noChangeArrowheads="1"/>
          </p:cNvSpPr>
          <p:nvPr/>
        </p:nvSpPr>
        <p:spPr bwMode="auto">
          <a:xfrm>
            <a:off x="471488" y="2057400"/>
            <a:ext cx="210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solidFill>
                  <a:srgbClr val="FF0000"/>
                </a:solidFill>
                <a:latin typeface="Tahoma" pitchFamily="34" charset="0"/>
              </a:rPr>
              <a:t>Key ID   Node ID</a:t>
            </a:r>
          </a:p>
        </p:txBody>
      </p:sp>
      <p:sp>
        <p:nvSpPr>
          <p:cNvPr id="1069073" name="Line 17"/>
          <p:cNvSpPr>
            <a:spLocks noChangeShapeType="1"/>
          </p:cNvSpPr>
          <p:nvPr/>
        </p:nvSpPr>
        <p:spPr bwMode="auto">
          <a:xfrm>
            <a:off x="1143000" y="2438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9074" name="Line 18"/>
          <p:cNvSpPr>
            <a:spLocks noChangeShapeType="1"/>
          </p:cNvSpPr>
          <p:nvPr/>
        </p:nvSpPr>
        <p:spPr bwMode="auto">
          <a:xfrm>
            <a:off x="2057400" y="2438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9075" name="Text Box 19"/>
          <p:cNvSpPr txBox="1">
            <a:spLocks noChangeArrowheads="1"/>
          </p:cNvSpPr>
          <p:nvPr/>
        </p:nvSpPr>
        <p:spPr bwMode="auto">
          <a:xfrm>
            <a:off x="4387850" y="6323013"/>
            <a:ext cx="46243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Chord slides care of Robert Morris, MIT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Lookup</a:t>
            </a:r>
          </a:p>
        </p:txBody>
      </p:sp>
      <p:sp>
        <p:nvSpPr>
          <p:cNvPr id="1071107" name="Oval 3"/>
          <p:cNvSpPr>
            <a:spLocks noChangeArrowheads="1"/>
          </p:cNvSpPr>
          <p:nvPr/>
        </p:nvSpPr>
        <p:spPr bwMode="auto">
          <a:xfrm>
            <a:off x="3048000" y="2346325"/>
            <a:ext cx="3043238" cy="304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1108" name="Text Box 4"/>
          <p:cNvSpPr txBox="1">
            <a:spLocks noChangeArrowheads="1"/>
          </p:cNvSpPr>
          <p:nvPr/>
        </p:nvSpPr>
        <p:spPr bwMode="auto">
          <a:xfrm>
            <a:off x="6172200" y="39465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5715000" y="2346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71110" name="Text Box 6"/>
          <p:cNvSpPr txBox="1">
            <a:spLocks noChangeArrowheads="1"/>
          </p:cNvSpPr>
          <p:nvPr/>
        </p:nvSpPr>
        <p:spPr bwMode="auto">
          <a:xfrm>
            <a:off x="4724400" y="1889125"/>
            <a:ext cx="485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N5</a:t>
            </a:r>
          </a:p>
        </p:txBody>
      </p:sp>
      <p:sp>
        <p:nvSpPr>
          <p:cNvPr id="1071111" name="Text Box 7"/>
          <p:cNvSpPr txBox="1">
            <a:spLocks noChangeArrowheads="1"/>
          </p:cNvSpPr>
          <p:nvPr/>
        </p:nvSpPr>
        <p:spPr bwMode="auto">
          <a:xfrm>
            <a:off x="6096000" y="3113088"/>
            <a:ext cx="61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N20</a:t>
            </a:r>
          </a:p>
        </p:txBody>
      </p:sp>
      <p:sp>
        <p:nvSpPr>
          <p:cNvPr id="1071112" name="Text Box 8"/>
          <p:cNvSpPr txBox="1">
            <a:spLocks noChangeArrowheads="1"/>
          </p:cNvSpPr>
          <p:nvPr/>
        </p:nvSpPr>
        <p:spPr bwMode="auto">
          <a:xfrm>
            <a:off x="2590800" y="2498725"/>
            <a:ext cx="739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N110</a:t>
            </a:r>
          </a:p>
        </p:txBody>
      </p:sp>
      <p:sp>
        <p:nvSpPr>
          <p:cNvPr id="1071113" name="Text Box 9"/>
          <p:cNvSpPr txBox="1">
            <a:spLocks noChangeArrowheads="1"/>
          </p:cNvSpPr>
          <p:nvPr/>
        </p:nvSpPr>
        <p:spPr bwMode="auto">
          <a:xfrm>
            <a:off x="2362200" y="3489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N99</a:t>
            </a:r>
          </a:p>
        </p:txBody>
      </p:sp>
      <p:sp>
        <p:nvSpPr>
          <p:cNvPr id="1071114" name="Text Box 10"/>
          <p:cNvSpPr txBox="1">
            <a:spLocks noChangeArrowheads="1"/>
          </p:cNvSpPr>
          <p:nvPr/>
        </p:nvSpPr>
        <p:spPr bwMode="auto">
          <a:xfrm>
            <a:off x="2743200" y="48609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1115" name="Text Box 11"/>
          <p:cNvSpPr txBox="1">
            <a:spLocks noChangeArrowheads="1"/>
          </p:cNvSpPr>
          <p:nvPr/>
        </p:nvSpPr>
        <p:spPr bwMode="auto">
          <a:xfrm>
            <a:off x="4873625" y="5394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71116" name="Text Box 12"/>
          <p:cNvSpPr txBox="1">
            <a:spLocks noChangeArrowheads="1"/>
          </p:cNvSpPr>
          <p:nvPr/>
        </p:nvSpPr>
        <p:spPr bwMode="auto">
          <a:xfrm>
            <a:off x="5943600" y="4632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1071117" name="Freeform 13"/>
          <p:cNvSpPr>
            <a:spLocks/>
          </p:cNvSpPr>
          <p:nvPr/>
        </p:nvSpPr>
        <p:spPr bwMode="auto">
          <a:xfrm>
            <a:off x="3352800" y="2057400"/>
            <a:ext cx="12954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336" y="48"/>
              </a:cxn>
              <a:cxn ang="0">
                <a:pos x="816" y="0"/>
              </a:cxn>
            </a:cxnLst>
            <a:rect l="0" t="0" r="r" b="b"/>
            <a:pathLst>
              <a:path w="816" h="240">
                <a:moveTo>
                  <a:pt x="0" y="240"/>
                </a:moveTo>
                <a:cubicBezTo>
                  <a:pt x="100" y="164"/>
                  <a:pt x="200" y="88"/>
                  <a:pt x="336" y="48"/>
                </a:cubicBezTo>
                <a:cubicBezTo>
                  <a:pt x="472" y="8"/>
                  <a:pt x="644" y="4"/>
                  <a:pt x="81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18" name="Freeform 14"/>
          <p:cNvSpPr>
            <a:spLocks/>
          </p:cNvSpPr>
          <p:nvPr/>
        </p:nvSpPr>
        <p:spPr bwMode="auto">
          <a:xfrm>
            <a:off x="5257800" y="2108200"/>
            <a:ext cx="457200" cy="1778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44" y="16"/>
              </a:cxn>
              <a:cxn ang="0">
                <a:pos x="288" y="112"/>
              </a:cxn>
            </a:cxnLst>
            <a:rect l="0" t="0" r="r" b="b"/>
            <a:pathLst>
              <a:path w="288" h="112">
                <a:moveTo>
                  <a:pt x="0" y="16"/>
                </a:moveTo>
                <a:cubicBezTo>
                  <a:pt x="48" y="8"/>
                  <a:pt x="96" y="0"/>
                  <a:pt x="144" y="16"/>
                </a:cubicBezTo>
                <a:cubicBezTo>
                  <a:pt x="192" y="32"/>
                  <a:pt x="240" y="72"/>
                  <a:pt x="288" y="1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19" name="Freeform 15"/>
          <p:cNvSpPr>
            <a:spLocks/>
          </p:cNvSpPr>
          <p:nvPr/>
        </p:nvSpPr>
        <p:spPr bwMode="auto">
          <a:xfrm>
            <a:off x="6019800" y="27432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192" y="192"/>
              </a:cxn>
            </a:cxnLst>
            <a:rect l="0" t="0" r="r" b="b"/>
            <a:pathLst>
              <a:path w="192" h="192">
                <a:moveTo>
                  <a:pt x="0" y="0"/>
                </a:moveTo>
                <a:cubicBezTo>
                  <a:pt x="56" y="32"/>
                  <a:pt x="112" y="64"/>
                  <a:pt x="144" y="96"/>
                </a:cubicBezTo>
                <a:cubicBezTo>
                  <a:pt x="176" y="128"/>
                  <a:pt x="184" y="160"/>
                  <a:pt x="192" y="192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0" name="Freeform 16"/>
          <p:cNvSpPr>
            <a:spLocks/>
          </p:cNvSpPr>
          <p:nvPr/>
        </p:nvSpPr>
        <p:spPr bwMode="auto">
          <a:xfrm>
            <a:off x="6400800" y="3505200"/>
            <a:ext cx="88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48" y="240"/>
              </a:cxn>
            </a:cxnLst>
            <a:rect l="0" t="0" r="r" b="b"/>
            <a:pathLst>
              <a:path w="56" h="240">
                <a:moveTo>
                  <a:pt x="0" y="0"/>
                </a:moveTo>
                <a:cubicBezTo>
                  <a:pt x="20" y="52"/>
                  <a:pt x="40" y="104"/>
                  <a:pt x="48" y="144"/>
                </a:cubicBezTo>
                <a:cubicBezTo>
                  <a:pt x="56" y="184"/>
                  <a:pt x="52" y="212"/>
                  <a:pt x="48" y="24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1" name="Freeform 17"/>
          <p:cNvSpPr>
            <a:spLocks/>
          </p:cNvSpPr>
          <p:nvPr/>
        </p:nvSpPr>
        <p:spPr bwMode="auto">
          <a:xfrm>
            <a:off x="6324600" y="4343400"/>
            <a:ext cx="152400" cy="304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80" y="32"/>
                  <a:pt x="64" y="64"/>
                  <a:pt x="48" y="96"/>
                </a:cubicBezTo>
                <a:cubicBezTo>
                  <a:pt x="32" y="128"/>
                  <a:pt x="8" y="176"/>
                  <a:pt x="0" y="192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2" name="Freeform 18"/>
          <p:cNvSpPr>
            <a:spLocks/>
          </p:cNvSpPr>
          <p:nvPr/>
        </p:nvSpPr>
        <p:spPr bwMode="auto">
          <a:xfrm>
            <a:off x="5486400" y="5029200"/>
            <a:ext cx="609600" cy="5334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240" y="192"/>
              </a:cxn>
              <a:cxn ang="0">
                <a:pos x="0" y="336"/>
              </a:cxn>
            </a:cxnLst>
            <a:rect l="0" t="0" r="r" b="b"/>
            <a:pathLst>
              <a:path w="384" h="336">
                <a:moveTo>
                  <a:pt x="384" y="0"/>
                </a:moveTo>
                <a:cubicBezTo>
                  <a:pt x="344" y="68"/>
                  <a:pt x="304" y="136"/>
                  <a:pt x="240" y="192"/>
                </a:cubicBezTo>
                <a:cubicBezTo>
                  <a:pt x="176" y="248"/>
                  <a:pt x="88" y="292"/>
                  <a:pt x="0" y="336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3" name="Freeform 19"/>
          <p:cNvSpPr>
            <a:spLocks/>
          </p:cNvSpPr>
          <p:nvPr/>
        </p:nvSpPr>
        <p:spPr bwMode="auto">
          <a:xfrm>
            <a:off x="2616200" y="3886200"/>
            <a:ext cx="355600" cy="914400"/>
          </a:xfrm>
          <a:custGeom>
            <a:avLst/>
            <a:gdLst/>
            <a:ahLst/>
            <a:cxnLst>
              <a:cxn ang="0">
                <a:pos x="224" y="576"/>
              </a:cxn>
              <a:cxn ang="0">
                <a:pos x="32" y="240"/>
              </a:cxn>
              <a:cxn ang="0">
                <a:pos x="32" y="0"/>
              </a:cxn>
            </a:cxnLst>
            <a:rect l="0" t="0" r="r" b="b"/>
            <a:pathLst>
              <a:path w="224" h="576">
                <a:moveTo>
                  <a:pt x="224" y="576"/>
                </a:moveTo>
                <a:cubicBezTo>
                  <a:pt x="144" y="456"/>
                  <a:pt x="64" y="336"/>
                  <a:pt x="32" y="240"/>
                </a:cubicBezTo>
                <a:cubicBezTo>
                  <a:pt x="0" y="144"/>
                  <a:pt x="16" y="72"/>
                  <a:pt x="3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4" name="Freeform 20"/>
          <p:cNvSpPr>
            <a:spLocks/>
          </p:cNvSpPr>
          <p:nvPr/>
        </p:nvSpPr>
        <p:spPr bwMode="auto">
          <a:xfrm>
            <a:off x="2667000" y="2895600"/>
            <a:ext cx="1524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48" y="96"/>
              </a:cxn>
              <a:cxn ang="0">
                <a:pos x="96" y="0"/>
              </a:cxn>
            </a:cxnLst>
            <a:rect l="0" t="0" r="r" b="b"/>
            <a:pathLst>
              <a:path w="96" h="336">
                <a:moveTo>
                  <a:pt x="0" y="336"/>
                </a:moveTo>
                <a:cubicBezTo>
                  <a:pt x="16" y="244"/>
                  <a:pt x="32" y="152"/>
                  <a:pt x="48" y="96"/>
                </a:cubicBezTo>
                <a:cubicBezTo>
                  <a:pt x="64" y="40"/>
                  <a:pt x="88" y="24"/>
                  <a:pt x="9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309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Tahoma" pitchFamily="34" charset="0"/>
              </a:rPr>
              <a:t>“Where is key 50?”</a:t>
            </a:r>
          </a:p>
        </p:txBody>
      </p:sp>
      <p:sp>
        <p:nvSpPr>
          <p:cNvPr id="1071126" name="Freeform 22"/>
          <p:cNvSpPr>
            <a:spLocks/>
          </p:cNvSpPr>
          <p:nvPr/>
        </p:nvSpPr>
        <p:spPr bwMode="auto">
          <a:xfrm>
            <a:off x="4953000" y="2895600"/>
            <a:ext cx="6858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96" y="720"/>
              </a:cxn>
              <a:cxn ang="0">
                <a:pos x="432" y="0"/>
              </a:cxn>
            </a:cxnLst>
            <a:rect l="0" t="0" r="r" b="b"/>
            <a:pathLst>
              <a:path w="432" h="1536">
                <a:moveTo>
                  <a:pt x="0" y="1536"/>
                </a:moveTo>
                <a:cubicBezTo>
                  <a:pt x="12" y="1256"/>
                  <a:pt x="24" y="976"/>
                  <a:pt x="96" y="720"/>
                </a:cubicBezTo>
                <a:cubicBezTo>
                  <a:pt x="168" y="464"/>
                  <a:pt x="300" y="232"/>
                  <a:pt x="432" y="0"/>
                </a:cubicBezTo>
              </a:path>
            </a:pathLst>
          </a:custGeom>
          <a:noFill/>
          <a:ln w="19050" cap="flat" cmpd="sng">
            <a:solidFill>
              <a:srgbClr val="00BE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7" name="Text Box 23"/>
          <p:cNvSpPr txBox="1">
            <a:spLocks noChangeArrowheads="1"/>
          </p:cNvSpPr>
          <p:nvPr/>
        </p:nvSpPr>
        <p:spPr bwMode="auto">
          <a:xfrm>
            <a:off x="3748088" y="3733800"/>
            <a:ext cx="1301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solidFill>
                  <a:srgbClr val="00BE00"/>
                </a:solidFill>
                <a:latin typeface="Tahoma" pitchFamily="34" charset="0"/>
              </a:rPr>
              <a:t>“Key 50 is</a:t>
            </a:r>
          </a:p>
          <a:p>
            <a:pPr algn="ctr" eaLnBrk="1" hangingPunct="1"/>
            <a:r>
              <a:rPr lang="en-US">
                <a:solidFill>
                  <a:srgbClr val="00BE00"/>
                </a:solidFill>
                <a:latin typeface="Tahoma" pitchFamily="34" charset="0"/>
              </a:rPr>
              <a:t>At N60”</a:t>
            </a:r>
          </a:p>
        </p:txBody>
      </p:sp>
      <p:sp>
        <p:nvSpPr>
          <p:cNvPr id="1071128" name="Text Box 24"/>
          <p:cNvSpPr txBox="1">
            <a:spLocks noChangeArrowheads="1"/>
          </p:cNvSpPr>
          <p:nvPr/>
        </p:nvSpPr>
        <p:spPr bwMode="auto">
          <a:xfrm>
            <a:off x="365125" y="5772150"/>
            <a:ext cx="5786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Lookups find the ID’s predecessor</a:t>
            </a:r>
          </a:p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Correct if successors are correct</a:t>
            </a:r>
            <a:endParaRPr lang="en-US" sz="2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71129" name="Freeform 25"/>
          <p:cNvSpPr>
            <a:spLocks/>
          </p:cNvSpPr>
          <p:nvPr/>
        </p:nvSpPr>
        <p:spPr bwMode="auto">
          <a:xfrm>
            <a:off x="3352800" y="5257800"/>
            <a:ext cx="1524000" cy="457200"/>
          </a:xfrm>
          <a:custGeom>
            <a:avLst/>
            <a:gdLst/>
            <a:ahLst/>
            <a:cxnLst>
              <a:cxn ang="0">
                <a:pos x="960" y="288"/>
              </a:cxn>
              <a:cxn ang="0">
                <a:pos x="384" y="240"/>
              </a:cxn>
              <a:cxn ang="0">
                <a:pos x="0" y="0"/>
              </a:cxn>
            </a:cxnLst>
            <a:rect l="0" t="0" r="r" b="b"/>
            <a:pathLst>
              <a:path w="960" h="288">
                <a:moveTo>
                  <a:pt x="960" y="288"/>
                </a:moveTo>
                <a:cubicBezTo>
                  <a:pt x="752" y="288"/>
                  <a:pt x="544" y="288"/>
                  <a:pt x="384" y="240"/>
                </a:cubicBezTo>
                <a:cubicBezTo>
                  <a:pt x="224" y="192"/>
                  <a:pt x="112" y="9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30" name="Freeform 26"/>
          <p:cNvSpPr>
            <a:spLocks/>
          </p:cNvSpPr>
          <p:nvPr/>
        </p:nvSpPr>
        <p:spPr bwMode="auto">
          <a:xfrm>
            <a:off x="5562600" y="2743200"/>
            <a:ext cx="1219200" cy="29718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768" y="528"/>
              </a:cxn>
              <a:cxn ang="0">
                <a:pos x="768" y="1104"/>
              </a:cxn>
              <a:cxn ang="0">
                <a:pos x="528" y="1584"/>
              </a:cxn>
              <a:cxn ang="0">
                <a:pos x="0" y="1872"/>
              </a:cxn>
            </a:cxnLst>
            <a:rect l="0" t="0" r="r" b="b"/>
            <a:pathLst>
              <a:path w="816" h="1872">
                <a:moveTo>
                  <a:pt x="480" y="0"/>
                </a:moveTo>
                <a:cubicBezTo>
                  <a:pt x="600" y="172"/>
                  <a:pt x="720" y="344"/>
                  <a:pt x="768" y="528"/>
                </a:cubicBezTo>
                <a:cubicBezTo>
                  <a:pt x="816" y="712"/>
                  <a:pt x="808" y="928"/>
                  <a:pt x="768" y="1104"/>
                </a:cubicBezTo>
                <a:cubicBezTo>
                  <a:pt x="728" y="1280"/>
                  <a:pt x="656" y="1456"/>
                  <a:pt x="528" y="1584"/>
                </a:cubicBezTo>
                <a:cubicBezTo>
                  <a:pt x="400" y="1712"/>
                  <a:pt x="200" y="1792"/>
                  <a:pt x="0" y="187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Oval 2"/>
          <p:cNvSpPr>
            <a:spLocks noChangeArrowheads="1"/>
          </p:cNvSpPr>
          <p:nvPr/>
        </p:nvSpPr>
        <p:spPr bwMode="auto">
          <a:xfrm>
            <a:off x="3481388" y="2455863"/>
            <a:ext cx="2455862" cy="22034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1" y="152400"/>
            <a:ext cx="8153400" cy="1143000"/>
          </a:xfrm>
        </p:spPr>
        <p:txBody>
          <a:bodyPr>
            <a:noAutofit/>
          </a:bodyPr>
          <a:lstStyle/>
          <a:p>
            <a:r>
              <a:rPr lang="en-US" sz="4000" dirty="0"/>
              <a:t>Successor Lists Ensure Robust Lookup</a:t>
            </a:r>
          </a:p>
        </p:txBody>
      </p:sp>
      <p:sp>
        <p:nvSpPr>
          <p:cNvPr id="1072132" name="Text Box 4"/>
          <p:cNvSpPr txBox="1">
            <a:spLocks noChangeArrowheads="1"/>
          </p:cNvSpPr>
          <p:nvPr/>
        </p:nvSpPr>
        <p:spPr bwMode="auto">
          <a:xfrm>
            <a:off x="381000" y="5056188"/>
            <a:ext cx="82264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Each node remembers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ahoma" pitchFamily="34" charset="0"/>
              </a:rPr>
              <a:t> successors</a:t>
            </a:r>
            <a:endParaRPr lang="en-US" sz="2400">
              <a:latin typeface="Tahoma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Lookup can skip over dead nodes to find blocks</a:t>
            </a:r>
          </a:p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Periodic check of successor and predecessor links</a:t>
            </a:r>
          </a:p>
        </p:txBody>
      </p:sp>
      <p:sp>
        <p:nvSpPr>
          <p:cNvPr id="1072133" name="Text Box 5"/>
          <p:cNvSpPr txBox="1">
            <a:spLocks noChangeArrowheads="1"/>
          </p:cNvSpPr>
          <p:nvPr/>
        </p:nvSpPr>
        <p:spPr bwMode="auto">
          <a:xfrm>
            <a:off x="6002338" y="3611563"/>
            <a:ext cx="61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72134" name="Text Box 6"/>
          <p:cNvSpPr txBox="1">
            <a:spLocks noChangeArrowheads="1"/>
          </p:cNvSpPr>
          <p:nvPr/>
        </p:nvSpPr>
        <p:spPr bwMode="auto">
          <a:xfrm>
            <a:off x="5635625" y="2455863"/>
            <a:ext cx="61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72135" name="Text Box 7"/>
          <p:cNvSpPr txBox="1">
            <a:spLocks noChangeArrowheads="1"/>
          </p:cNvSpPr>
          <p:nvPr/>
        </p:nvSpPr>
        <p:spPr bwMode="auto">
          <a:xfrm>
            <a:off x="4835525" y="2125663"/>
            <a:ext cx="48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N5</a:t>
            </a:r>
          </a:p>
        </p:txBody>
      </p:sp>
      <p:sp>
        <p:nvSpPr>
          <p:cNvPr id="1072136" name="Text Box 8"/>
          <p:cNvSpPr txBox="1">
            <a:spLocks noChangeArrowheads="1"/>
          </p:cNvSpPr>
          <p:nvPr/>
        </p:nvSpPr>
        <p:spPr bwMode="auto">
          <a:xfrm>
            <a:off x="5942013" y="30099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N20</a:t>
            </a:r>
          </a:p>
        </p:txBody>
      </p:sp>
      <p:sp>
        <p:nvSpPr>
          <p:cNvPr id="1072137" name="Text Box 9"/>
          <p:cNvSpPr txBox="1">
            <a:spLocks noChangeArrowheads="1"/>
          </p:cNvSpPr>
          <p:nvPr/>
        </p:nvSpPr>
        <p:spPr bwMode="auto">
          <a:xfrm>
            <a:off x="3113088" y="2565400"/>
            <a:ext cx="739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N110</a:t>
            </a:r>
          </a:p>
        </p:txBody>
      </p:sp>
      <p:sp>
        <p:nvSpPr>
          <p:cNvPr id="1072138" name="Text Box 10"/>
          <p:cNvSpPr txBox="1">
            <a:spLocks noChangeArrowheads="1"/>
          </p:cNvSpPr>
          <p:nvPr/>
        </p:nvSpPr>
        <p:spPr bwMode="auto">
          <a:xfrm>
            <a:off x="2928938" y="328295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N99</a:t>
            </a:r>
          </a:p>
        </p:txBody>
      </p:sp>
      <p:sp>
        <p:nvSpPr>
          <p:cNvPr id="1072139" name="Text Box 11"/>
          <p:cNvSpPr txBox="1">
            <a:spLocks noChangeArrowheads="1"/>
          </p:cNvSpPr>
          <p:nvPr/>
        </p:nvSpPr>
        <p:spPr bwMode="auto">
          <a:xfrm>
            <a:off x="3236913" y="427355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2140" name="Text Box 12"/>
          <p:cNvSpPr txBox="1">
            <a:spLocks noChangeArrowheads="1"/>
          </p:cNvSpPr>
          <p:nvPr/>
        </p:nvSpPr>
        <p:spPr bwMode="auto">
          <a:xfrm>
            <a:off x="4956175" y="4659313"/>
            <a:ext cx="6127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72141" name="Text Box 13"/>
          <p:cNvSpPr txBox="1">
            <a:spLocks noChangeArrowheads="1"/>
          </p:cNvSpPr>
          <p:nvPr/>
        </p:nvSpPr>
        <p:spPr bwMode="auto">
          <a:xfrm>
            <a:off x="5819775" y="4108450"/>
            <a:ext cx="6127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1072142" name="Text Box 14"/>
          <p:cNvSpPr txBox="1">
            <a:spLocks noChangeArrowheads="1"/>
          </p:cNvSpPr>
          <p:nvPr/>
        </p:nvSpPr>
        <p:spPr bwMode="auto">
          <a:xfrm>
            <a:off x="5453063" y="1960563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10, 20, 32</a:t>
            </a:r>
          </a:p>
        </p:txBody>
      </p:sp>
      <p:sp>
        <p:nvSpPr>
          <p:cNvPr id="1072143" name="Text Box 15"/>
          <p:cNvSpPr txBox="1">
            <a:spLocks noChangeArrowheads="1"/>
          </p:cNvSpPr>
          <p:nvPr/>
        </p:nvSpPr>
        <p:spPr bwMode="auto">
          <a:xfrm>
            <a:off x="6376988" y="2344738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20, 32, 40</a:t>
            </a:r>
          </a:p>
        </p:txBody>
      </p:sp>
      <p:sp>
        <p:nvSpPr>
          <p:cNvPr id="1072144" name="Text Box 16"/>
          <p:cNvSpPr txBox="1">
            <a:spLocks noChangeArrowheads="1"/>
          </p:cNvSpPr>
          <p:nvPr/>
        </p:nvSpPr>
        <p:spPr bwMode="auto">
          <a:xfrm>
            <a:off x="6623050" y="2895600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32, 40, 60</a:t>
            </a:r>
          </a:p>
        </p:txBody>
      </p:sp>
      <p:sp>
        <p:nvSpPr>
          <p:cNvPr id="1072145" name="Text Box 17"/>
          <p:cNvSpPr txBox="1">
            <a:spLocks noChangeArrowheads="1"/>
          </p:cNvSpPr>
          <p:nvPr/>
        </p:nvSpPr>
        <p:spPr bwMode="auto">
          <a:xfrm>
            <a:off x="6745288" y="3502025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40, 60, 80</a:t>
            </a:r>
          </a:p>
        </p:txBody>
      </p:sp>
      <p:sp>
        <p:nvSpPr>
          <p:cNvPr id="1072146" name="Text Box 18"/>
          <p:cNvSpPr txBox="1">
            <a:spLocks noChangeArrowheads="1"/>
          </p:cNvSpPr>
          <p:nvPr/>
        </p:nvSpPr>
        <p:spPr bwMode="auto">
          <a:xfrm>
            <a:off x="6561138" y="4108450"/>
            <a:ext cx="1325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60, 80, 99</a:t>
            </a:r>
          </a:p>
        </p:txBody>
      </p:sp>
      <p:sp>
        <p:nvSpPr>
          <p:cNvPr id="1072147" name="Text Box 19"/>
          <p:cNvSpPr txBox="1">
            <a:spLocks noChangeArrowheads="1"/>
          </p:cNvSpPr>
          <p:nvPr/>
        </p:nvSpPr>
        <p:spPr bwMode="auto">
          <a:xfrm>
            <a:off x="5688013" y="4659313"/>
            <a:ext cx="1462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80, 99, 110</a:t>
            </a:r>
          </a:p>
        </p:txBody>
      </p:sp>
      <p:sp>
        <p:nvSpPr>
          <p:cNvPr id="1072148" name="Text Box 20"/>
          <p:cNvSpPr txBox="1">
            <a:spLocks noChangeArrowheads="1"/>
          </p:cNvSpPr>
          <p:nvPr/>
        </p:nvSpPr>
        <p:spPr bwMode="auto">
          <a:xfrm>
            <a:off x="1873250" y="4217988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99, 110, 5</a:t>
            </a:r>
          </a:p>
        </p:txBody>
      </p:sp>
      <p:sp>
        <p:nvSpPr>
          <p:cNvPr id="1072149" name="Text Box 21"/>
          <p:cNvSpPr txBox="1">
            <a:spLocks noChangeArrowheads="1"/>
          </p:cNvSpPr>
          <p:nvPr/>
        </p:nvSpPr>
        <p:spPr bwMode="auto">
          <a:xfrm>
            <a:off x="1627188" y="3227388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110, 5, 10</a:t>
            </a:r>
          </a:p>
        </p:txBody>
      </p:sp>
      <p:sp>
        <p:nvSpPr>
          <p:cNvPr id="1072150" name="Text Box 22"/>
          <p:cNvSpPr txBox="1">
            <a:spLocks noChangeArrowheads="1"/>
          </p:cNvSpPr>
          <p:nvPr/>
        </p:nvSpPr>
        <p:spPr bwMode="auto">
          <a:xfrm>
            <a:off x="1946275" y="2511425"/>
            <a:ext cx="118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5, 10, 20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7488"/>
            <a:ext cx="8710613" cy="1143000"/>
          </a:xfrm>
        </p:spPr>
        <p:txBody>
          <a:bodyPr>
            <a:noAutofit/>
          </a:bodyPr>
          <a:lstStyle/>
          <a:p>
            <a:r>
              <a:rPr lang="en-US" sz="4000" dirty="0"/>
              <a:t>Chord “Finger Table” Accelerates Lookups</a:t>
            </a:r>
          </a:p>
        </p:txBody>
      </p:sp>
      <p:sp>
        <p:nvSpPr>
          <p:cNvPr id="1074179" name="Oval 3"/>
          <p:cNvSpPr>
            <a:spLocks noChangeArrowheads="1"/>
          </p:cNvSpPr>
          <p:nvPr/>
        </p:nvSpPr>
        <p:spPr bwMode="auto">
          <a:xfrm>
            <a:off x="1165225" y="241935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80" name="Text Box 4"/>
          <p:cNvSpPr txBox="1">
            <a:spLocks noChangeArrowheads="1"/>
          </p:cNvSpPr>
          <p:nvPr/>
        </p:nvSpPr>
        <p:spPr bwMode="auto">
          <a:xfrm>
            <a:off x="858838" y="531495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4181" name="Text Box 5"/>
          <p:cNvSpPr txBox="1">
            <a:spLocks noChangeArrowheads="1"/>
          </p:cNvSpPr>
          <p:nvPr/>
        </p:nvSpPr>
        <p:spPr bwMode="auto">
          <a:xfrm>
            <a:off x="4043363" y="2536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Helvetica" pitchFamily="34" charset="0"/>
                <a:cs typeface="Times New Roman" pitchFamily="18" charset="0"/>
              </a:rPr>
              <a:t>½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1074182" name="Text Box 6"/>
          <p:cNvSpPr txBox="1">
            <a:spLocks noChangeArrowheads="1"/>
          </p:cNvSpPr>
          <p:nvPr/>
        </p:nvSpPr>
        <p:spPr bwMode="auto">
          <a:xfrm>
            <a:off x="1239838" y="25717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Helvetica" pitchFamily="34" charset="0"/>
                <a:cs typeface="Times New Roman" pitchFamily="18" charset="0"/>
              </a:rPr>
              <a:t>¼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733425" y="3943350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4" name="Text Box 8"/>
          <p:cNvSpPr txBox="1">
            <a:spLocks noChangeArrowheads="1"/>
          </p:cNvSpPr>
          <p:nvPr/>
        </p:nvSpPr>
        <p:spPr bwMode="auto">
          <a:xfrm>
            <a:off x="782638" y="4629150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1/16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858838" y="4781550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1/32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939800" y="493395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1/64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7" name="Text Box 11"/>
          <p:cNvSpPr txBox="1">
            <a:spLocks noChangeArrowheads="1"/>
          </p:cNvSpPr>
          <p:nvPr/>
        </p:nvSpPr>
        <p:spPr bwMode="auto">
          <a:xfrm>
            <a:off x="993775" y="5086350"/>
            <a:ext cx="627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1/128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8" name="Freeform 12"/>
          <p:cNvSpPr>
            <a:spLocks/>
          </p:cNvSpPr>
          <p:nvPr/>
        </p:nvSpPr>
        <p:spPr bwMode="auto">
          <a:xfrm>
            <a:off x="1468438" y="4959350"/>
            <a:ext cx="177800" cy="355600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89" name="Freeform 13"/>
          <p:cNvSpPr>
            <a:spLocks/>
          </p:cNvSpPr>
          <p:nvPr/>
        </p:nvSpPr>
        <p:spPr bwMode="auto">
          <a:xfrm>
            <a:off x="1392238" y="4794250"/>
            <a:ext cx="419100" cy="4445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0" name="Freeform 14"/>
          <p:cNvSpPr>
            <a:spLocks/>
          </p:cNvSpPr>
          <p:nvPr/>
        </p:nvSpPr>
        <p:spPr bwMode="auto">
          <a:xfrm>
            <a:off x="1316038" y="4616450"/>
            <a:ext cx="736600" cy="622300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1" name="Freeform 15"/>
          <p:cNvSpPr>
            <a:spLocks/>
          </p:cNvSpPr>
          <p:nvPr/>
        </p:nvSpPr>
        <p:spPr bwMode="auto">
          <a:xfrm>
            <a:off x="1163638" y="4095750"/>
            <a:ext cx="1447800" cy="1143000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2" name="Freeform 16"/>
          <p:cNvSpPr>
            <a:spLocks/>
          </p:cNvSpPr>
          <p:nvPr/>
        </p:nvSpPr>
        <p:spPr bwMode="auto">
          <a:xfrm>
            <a:off x="1620838" y="2952750"/>
            <a:ext cx="1231900" cy="22860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3" name="Freeform 17"/>
          <p:cNvSpPr>
            <a:spLocks/>
          </p:cNvSpPr>
          <p:nvPr/>
        </p:nvSpPr>
        <p:spPr bwMode="auto">
          <a:xfrm>
            <a:off x="1620838" y="3028950"/>
            <a:ext cx="25146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4" name="Text Box 18"/>
          <p:cNvSpPr txBox="1">
            <a:spLocks noChangeArrowheads="1"/>
          </p:cNvSpPr>
          <p:nvPr/>
        </p:nvSpPr>
        <p:spPr bwMode="auto">
          <a:xfrm>
            <a:off x="5224463" y="2278063"/>
            <a:ext cx="38671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To build finger tables, new node searches for the key values for each finger</a:t>
            </a:r>
          </a:p>
          <a:p>
            <a:endParaRPr lang="en-US" sz="2400"/>
          </a:p>
          <a:p>
            <a:r>
              <a:rPr lang="en-US" sz="2400"/>
              <a:t>To do it efficiently, new nodes obtain successor’s finger table, and use as a hint to optimize the search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Chord lookups take O(log N) hops</a:t>
            </a:r>
          </a:p>
        </p:txBody>
      </p:sp>
      <p:sp>
        <p:nvSpPr>
          <p:cNvPr id="1076227" name="Oval 3"/>
          <p:cNvSpPr>
            <a:spLocks noChangeArrowheads="1"/>
          </p:cNvSpPr>
          <p:nvPr/>
        </p:nvSpPr>
        <p:spPr bwMode="auto">
          <a:xfrm>
            <a:off x="2897188" y="247173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28" name="Text Box 4"/>
          <p:cNvSpPr txBox="1">
            <a:spLocks noChangeArrowheads="1"/>
          </p:cNvSpPr>
          <p:nvPr/>
        </p:nvSpPr>
        <p:spPr bwMode="auto">
          <a:xfrm>
            <a:off x="6400800" y="39941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76229" name="Text Box 5"/>
          <p:cNvSpPr txBox="1">
            <a:spLocks noChangeArrowheads="1"/>
          </p:cNvSpPr>
          <p:nvPr/>
        </p:nvSpPr>
        <p:spPr bwMode="auto">
          <a:xfrm>
            <a:off x="5867400" y="2546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76230" name="Text Box 6"/>
          <p:cNvSpPr txBox="1">
            <a:spLocks noChangeArrowheads="1"/>
          </p:cNvSpPr>
          <p:nvPr/>
        </p:nvSpPr>
        <p:spPr bwMode="auto">
          <a:xfrm>
            <a:off x="4724400" y="2012950"/>
            <a:ext cx="519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N5</a:t>
            </a:r>
          </a:p>
        </p:txBody>
      </p:sp>
      <p:sp>
        <p:nvSpPr>
          <p:cNvPr id="1076231" name="Text Box 7"/>
          <p:cNvSpPr txBox="1">
            <a:spLocks noChangeArrowheads="1"/>
          </p:cNvSpPr>
          <p:nvPr/>
        </p:nvSpPr>
        <p:spPr bwMode="auto">
          <a:xfrm>
            <a:off x="6248400" y="30797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N20</a:t>
            </a:r>
          </a:p>
        </p:txBody>
      </p:sp>
      <p:sp>
        <p:nvSpPr>
          <p:cNvPr id="1076232" name="Text Box 8"/>
          <p:cNvSpPr txBox="1">
            <a:spLocks noChangeArrowheads="1"/>
          </p:cNvSpPr>
          <p:nvPr/>
        </p:nvSpPr>
        <p:spPr bwMode="auto">
          <a:xfrm>
            <a:off x="2438400" y="2698750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N110</a:t>
            </a:r>
          </a:p>
        </p:txBody>
      </p:sp>
      <p:sp>
        <p:nvSpPr>
          <p:cNvPr id="1076233" name="Text Box 9"/>
          <p:cNvSpPr txBox="1">
            <a:spLocks noChangeArrowheads="1"/>
          </p:cNvSpPr>
          <p:nvPr/>
        </p:nvSpPr>
        <p:spPr bwMode="auto">
          <a:xfrm>
            <a:off x="2209800" y="35369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N99</a:t>
            </a:r>
          </a:p>
        </p:txBody>
      </p:sp>
      <p:sp>
        <p:nvSpPr>
          <p:cNvPr id="1076234" name="Text Box 10"/>
          <p:cNvSpPr txBox="1">
            <a:spLocks noChangeArrowheads="1"/>
          </p:cNvSpPr>
          <p:nvPr/>
        </p:nvSpPr>
        <p:spPr bwMode="auto">
          <a:xfrm>
            <a:off x="2514600" y="5213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6235" name="Text Box 11"/>
          <p:cNvSpPr txBox="1">
            <a:spLocks noChangeArrowheads="1"/>
          </p:cNvSpPr>
          <p:nvPr/>
        </p:nvSpPr>
        <p:spPr bwMode="auto">
          <a:xfrm>
            <a:off x="4800600" y="5975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76236" name="Freeform 12"/>
          <p:cNvSpPr>
            <a:spLocks/>
          </p:cNvSpPr>
          <p:nvPr/>
        </p:nvSpPr>
        <p:spPr bwMode="auto">
          <a:xfrm>
            <a:off x="2971800" y="3841750"/>
            <a:ext cx="3276600" cy="381000"/>
          </a:xfrm>
          <a:custGeom>
            <a:avLst/>
            <a:gdLst/>
            <a:ahLst/>
            <a:cxnLst>
              <a:cxn ang="0">
                <a:pos x="2064" y="240"/>
              </a:cxn>
              <a:cxn ang="0">
                <a:pos x="960" y="192"/>
              </a:cxn>
              <a:cxn ang="0">
                <a:pos x="0" y="0"/>
              </a:cxn>
            </a:cxnLst>
            <a:rect l="0" t="0" r="r" b="b"/>
            <a:pathLst>
              <a:path w="2064" h="240">
                <a:moveTo>
                  <a:pt x="2064" y="240"/>
                </a:moveTo>
                <a:cubicBezTo>
                  <a:pt x="1684" y="236"/>
                  <a:pt x="1304" y="232"/>
                  <a:pt x="960" y="192"/>
                </a:cubicBezTo>
                <a:cubicBezTo>
                  <a:pt x="616" y="152"/>
                  <a:pt x="308" y="7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7" name="Freeform 13"/>
          <p:cNvSpPr>
            <a:spLocks/>
          </p:cNvSpPr>
          <p:nvPr/>
        </p:nvSpPr>
        <p:spPr bwMode="auto">
          <a:xfrm>
            <a:off x="2971800" y="2622550"/>
            <a:ext cx="19050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64" y="432"/>
              </a:cxn>
              <a:cxn ang="0">
                <a:pos x="1200" y="0"/>
              </a:cxn>
            </a:cxnLst>
            <a:rect l="0" t="0" r="r" b="b"/>
            <a:pathLst>
              <a:path w="1200" h="768">
                <a:moveTo>
                  <a:pt x="0" y="768"/>
                </a:moveTo>
                <a:cubicBezTo>
                  <a:pt x="332" y="664"/>
                  <a:pt x="664" y="560"/>
                  <a:pt x="864" y="432"/>
                </a:cubicBezTo>
                <a:cubicBezTo>
                  <a:pt x="1064" y="304"/>
                  <a:pt x="1132" y="152"/>
                  <a:pt x="120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8" name="Freeform 14"/>
          <p:cNvSpPr>
            <a:spLocks/>
          </p:cNvSpPr>
          <p:nvPr/>
        </p:nvSpPr>
        <p:spPr bwMode="auto">
          <a:xfrm>
            <a:off x="4876800" y="2622550"/>
            <a:ext cx="838200" cy="35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92"/>
              </a:cxn>
              <a:cxn ang="0">
                <a:pos x="528" y="192"/>
              </a:cxn>
            </a:cxnLst>
            <a:rect l="0" t="0" r="r" b="b"/>
            <a:pathLst>
              <a:path w="528" h="224">
                <a:moveTo>
                  <a:pt x="0" y="0"/>
                </a:moveTo>
                <a:cubicBezTo>
                  <a:pt x="52" y="80"/>
                  <a:pt x="104" y="160"/>
                  <a:pt x="192" y="192"/>
                </a:cubicBezTo>
                <a:cubicBezTo>
                  <a:pt x="280" y="224"/>
                  <a:pt x="404" y="208"/>
                  <a:pt x="52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9" name="Freeform 15"/>
          <p:cNvSpPr>
            <a:spLocks/>
          </p:cNvSpPr>
          <p:nvPr/>
        </p:nvSpPr>
        <p:spPr bwMode="auto">
          <a:xfrm>
            <a:off x="5664200" y="2927350"/>
            <a:ext cx="355600" cy="4445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240"/>
              </a:cxn>
              <a:cxn ang="0">
                <a:pos x="224" y="240"/>
              </a:cxn>
            </a:cxnLst>
            <a:rect l="0" t="0" r="r" b="b"/>
            <a:pathLst>
              <a:path w="224" h="280">
                <a:moveTo>
                  <a:pt x="32" y="0"/>
                </a:moveTo>
                <a:cubicBezTo>
                  <a:pt x="16" y="100"/>
                  <a:pt x="0" y="200"/>
                  <a:pt x="32" y="240"/>
                </a:cubicBezTo>
                <a:cubicBezTo>
                  <a:pt x="64" y="280"/>
                  <a:pt x="144" y="260"/>
                  <a:pt x="224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40" name="Text Box 16"/>
          <p:cNvSpPr txBox="1">
            <a:spLocks noChangeArrowheads="1"/>
          </p:cNvSpPr>
          <p:nvPr/>
        </p:nvSpPr>
        <p:spPr bwMode="auto">
          <a:xfrm>
            <a:off x="7070725" y="4000500"/>
            <a:ext cx="161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Lookup(K19)</a:t>
            </a:r>
          </a:p>
        </p:txBody>
      </p:sp>
      <p:sp>
        <p:nvSpPr>
          <p:cNvPr id="1076241" name="Text Box 17"/>
          <p:cNvSpPr txBox="1">
            <a:spLocks noChangeArrowheads="1"/>
          </p:cNvSpPr>
          <p:nvPr/>
        </p:nvSpPr>
        <p:spPr bwMode="auto">
          <a:xfrm>
            <a:off x="6705600" y="26987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CC00"/>
                </a:solidFill>
                <a:latin typeface="Tahoma" pitchFamily="34" charset="0"/>
              </a:rPr>
              <a:t>K19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Drill down on Chord reliability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Interested in maintaining a correct routing table (successors, predecessors, and fingers)</a:t>
            </a:r>
          </a:p>
          <a:p>
            <a:pPr>
              <a:lnSpc>
                <a:spcPct val="90000"/>
              </a:lnSpc>
            </a:pPr>
            <a:r>
              <a:rPr lang="en-US" sz="2600"/>
              <a:t>Primary invariant: correctness of successor pointers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Fingers, while important for performance, do not have to be exactly correct for routing to work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Algorithm is to “get closer” to the target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Successor nodes always do this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overlays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CS5412 students have experience with VPNs</a:t>
            </a:r>
          </a:p>
          <a:p>
            <a:pPr lvl="1"/>
            <a:r>
              <a:rPr lang="en-US" dirty="0" smtClean="0"/>
              <a:t>A kind of remote login to your company or University</a:t>
            </a:r>
          </a:p>
          <a:p>
            <a:pPr lvl="1"/>
            <a:r>
              <a:rPr lang="en-US" dirty="0" smtClean="0"/>
              <a:t>Allows you to access site securely through a firewall</a:t>
            </a:r>
          </a:p>
          <a:p>
            <a:pPr lvl="1"/>
            <a:endParaRPr lang="en-US" dirty="0"/>
          </a:p>
          <a:p>
            <a:r>
              <a:rPr lang="en-US" dirty="0" smtClean="0"/>
              <a:t>A VPN usually works by </a:t>
            </a:r>
          </a:p>
          <a:p>
            <a:pPr lvl="1"/>
            <a:r>
              <a:rPr lang="en-US" dirty="0" smtClean="0"/>
              <a:t>Negotiating a security key (using saved credentials plus some form of password)</a:t>
            </a:r>
          </a:p>
          <a:p>
            <a:pPr lvl="1"/>
            <a:r>
              <a:rPr lang="en-US" dirty="0" smtClean="0"/>
              <a:t>Making a TCP SSL (TLS) connection to a server</a:t>
            </a:r>
          </a:p>
          <a:p>
            <a:pPr lvl="1"/>
            <a:r>
              <a:rPr lang="en-US" dirty="0" smtClean="0"/>
              <a:t>“Tunneling” traffic over that link; the IP address space of the VPN is available via this route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successor pointers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Periodically run “stabilize” algorithm</a:t>
            </a:r>
          </a:p>
          <a:p>
            <a:pPr lvl="1"/>
            <a:r>
              <a:rPr lang="en-US"/>
              <a:t>Finds successor’s predecessor</a:t>
            </a:r>
          </a:p>
          <a:p>
            <a:pPr lvl="1"/>
            <a:r>
              <a:rPr lang="en-US"/>
              <a:t>Repair if this isn’t self</a:t>
            </a:r>
          </a:p>
          <a:p>
            <a:r>
              <a:rPr lang="en-US"/>
              <a:t>This algorithm is also run at join</a:t>
            </a:r>
          </a:p>
          <a:p>
            <a:r>
              <a:rPr lang="en-US"/>
              <a:t>Eventually routing will repair itself</a:t>
            </a:r>
          </a:p>
          <a:p>
            <a:r>
              <a:rPr lang="en-US"/>
              <a:t>Fix_finger also periodically run</a:t>
            </a:r>
          </a:p>
          <a:p>
            <a:pPr lvl="1"/>
            <a:r>
              <a:rPr lang="en-US"/>
              <a:t>For randomly selected finger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Initial:  25 wants to join correct ring (between 20 and 30)</a:t>
            </a:r>
          </a:p>
        </p:txBody>
      </p:sp>
      <p:sp>
        <p:nvSpPr>
          <p:cNvPr id="1080323" name="Oval 3"/>
          <p:cNvSpPr>
            <a:spLocks noChangeArrowheads="1"/>
          </p:cNvSpPr>
          <p:nvPr/>
        </p:nvSpPr>
        <p:spPr bwMode="auto">
          <a:xfrm>
            <a:off x="903288" y="2436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0324" name="Oval 4"/>
          <p:cNvSpPr>
            <a:spLocks noChangeArrowheads="1"/>
          </p:cNvSpPr>
          <p:nvPr/>
        </p:nvSpPr>
        <p:spPr bwMode="auto">
          <a:xfrm>
            <a:off x="903288" y="3960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0325" name="AutoShape 5"/>
          <p:cNvCxnSpPr>
            <a:cxnSpLocks noChangeShapeType="1"/>
            <a:stCxn id="1080323" idx="5"/>
            <a:endCxn id="1080324" idx="7"/>
          </p:cNvCxnSpPr>
          <p:nvPr/>
        </p:nvCxnSpPr>
        <p:spPr bwMode="auto">
          <a:xfrm>
            <a:off x="1271588" y="2792413"/>
            <a:ext cx="0" cy="1230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26" name="AutoShape 6"/>
          <p:cNvCxnSpPr>
            <a:cxnSpLocks noChangeShapeType="1"/>
            <a:stCxn id="1080324" idx="1"/>
            <a:endCxn id="1080323" idx="3"/>
          </p:cNvCxnSpPr>
          <p:nvPr/>
        </p:nvCxnSpPr>
        <p:spPr bwMode="auto">
          <a:xfrm flipV="1">
            <a:off x="966788" y="2792413"/>
            <a:ext cx="0" cy="12303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27" name="Oval 7"/>
          <p:cNvSpPr>
            <a:spLocks noChangeArrowheads="1"/>
          </p:cNvSpPr>
          <p:nvPr/>
        </p:nvSpPr>
        <p:spPr bwMode="auto">
          <a:xfrm>
            <a:off x="1724025" y="30670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080328" name="Oval 8"/>
          <p:cNvSpPr>
            <a:spLocks noChangeArrowheads="1"/>
          </p:cNvSpPr>
          <p:nvPr/>
        </p:nvSpPr>
        <p:spPr bwMode="auto">
          <a:xfrm>
            <a:off x="3692525" y="2436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0329" name="Oval 9"/>
          <p:cNvSpPr>
            <a:spLocks noChangeArrowheads="1"/>
          </p:cNvSpPr>
          <p:nvPr/>
        </p:nvSpPr>
        <p:spPr bwMode="auto">
          <a:xfrm>
            <a:off x="3692525" y="3960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0330" name="AutoShape 10"/>
          <p:cNvCxnSpPr>
            <a:cxnSpLocks noChangeShapeType="1"/>
            <a:stCxn id="1080328" idx="5"/>
            <a:endCxn id="1080329" idx="7"/>
          </p:cNvCxnSpPr>
          <p:nvPr/>
        </p:nvCxnSpPr>
        <p:spPr bwMode="auto">
          <a:xfrm>
            <a:off x="4060825" y="2792413"/>
            <a:ext cx="0" cy="1230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31" name="AutoShape 11"/>
          <p:cNvCxnSpPr>
            <a:cxnSpLocks noChangeShapeType="1"/>
            <a:stCxn id="1080329" idx="7"/>
            <a:endCxn id="1080332" idx="1"/>
          </p:cNvCxnSpPr>
          <p:nvPr/>
        </p:nvCxnSpPr>
        <p:spPr bwMode="auto">
          <a:xfrm>
            <a:off x="4060825" y="4022725"/>
            <a:ext cx="9001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32" name="Oval 12"/>
          <p:cNvSpPr>
            <a:spLocks noChangeArrowheads="1"/>
          </p:cNvSpPr>
          <p:nvPr/>
        </p:nvSpPr>
        <p:spPr bwMode="auto">
          <a:xfrm>
            <a:off x="4897438" y="3960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0333" name="AutoShape 13"/>
          <p:cNvCxnSpPr>
            <a:cxnSpLocks noChangeShapeType="1"/>
            <a:stCxn id="1080332" idx="3"/>
            <a:endCxn id="1080329" idx="5"/>
          </p:cNvCxnSpPr>
          <p:nvPr/>
        </p:nvCxnSpPr>
        <p:spPr bwMode="auto">
          <a:xfrm flipH="1">
            <a:off x="4060825" y="4316413"/>
            <a:ext cx="9001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0334" name="Oval 14"/>
          <p:cNvSpPr>
            <a:spLocks noChangeArrowheads="1"/>
          </p:cNvSpPr>
          <p:nvPr/>
        </p:nvSpPr>
        <p:spPr bwMode="auto">
          <a:xfrm>
            <a:off x="7523163" y="23209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0335" name="Oval 15"/>
          <p:cNvSpPr>
            <a:spLocks noChangeArrowheads="1"/>
          </p:cNvSpPr>
          <p:nvPr/>
        </p:nvSpPr>
        <p:spPr bwMode="auto">
          <a:xfrm>
            <a:off x="7523163" y="458470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0336" name="AutoShape 16"/>
          <p:cNvCxnSpPr>
            <a:cxnSpLocks noChangeShapeType="1"/>
            <a:stCxn id="1080334" idx="5"/>
            <a:endCxn id="1080338" idx="7"/>
          </p:cNvCxnSpPr>
          <p:nvPr/>
        </p:nvCxnSpPr>
        <p:spPr bwMode="auto">
          <a:xfrm>
            <a:off x="7891463" y="2676525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37" name="AutoShape 17"/>
          <p:cNvCxnSpPr>
            <a:cxnSpLocks noChangeShapeType="1"/>
            <a:stCxn id="1080335" idx="1"/>
            <a:endCxn id="1080338" idx="3"/>
          </p:cNvCxnSpPr>
          <p:nvPr/>
        </p:nvCxnSpPr>
        <p:spPr bwMode="auto">
          <a:xfrm flipV="1">
            <a:off x="7586663" y="3783013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38" name="Oval 18"/>
          <p:cNvSpPr>
            <a:spLocks noChangeArrowheads="1"/>
          </p:cNvSpPr>
          <p:nvPr/>
        </p:nvSpPr>
        <p:spPr bwMode="auto">
          <a:xfrm>
            <a:off x="7523163" y="34274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0339" name="AutoShape 19"/>
          <p:cNvCxnSpPr>
            <a:cxnSpLocks noChangeShapeType="1"/>
            <a:stCxn id="1080338" idx="5"/>
            <a:endCxn id="1080335" idx="7"/>
          </p:cNvCxnSpPr>
          <p:nvPr/>
        </p:nvCxnSpPr>
        <p:spPr bwMode="auto">
          <a:xfrm>
            <a:off x="7891463" y="3783013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40" name="AutoShape 20"/>
          <p:cNvCxnSpPr>
            <a:cxnSpLocks noChangeShapeType="1"/>
            <a:stCxn id="1080338" idx="1"/>
            <a:endCxn id="1080334" idx="3"/>
          </p:cNvCxnSpPr>
          <p:nvPr/>
        </p:nvCxnSpPr>
        <p:spPr bwMode="auto">
          <a:xfrm flipV="1">
            <a:off x="7586663" y="2676525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41" name="AutoShape 21"/>
          <p:cNvSpPr>
            <a:spLocks noChangeArrowheads="1"/>
          </p:cNvSpPr>
          <p:nvPr/>
        </p:nvSpPr>
        <p:spPr bwMode="auto">
          <a:xfrm>
            <a:off x="2573338" y="3067050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0342" name="AutoShape 22"/>
          <p:cNvSpPr>
            <a:spLocks noChangeArrowheads="1"/>
          </p:cNvSpPr>
          <p:nvPr/>
        </p:nvSpPr>
        <p:spPr bwMode="auto">
          <a:xfrm>
            <a:off x="5926138" y="2889250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0343" name="Text Box 23"/>
          <p:cNvSpPr txBox="1">
            <a:spLocks noChangeArrowheads="1"/>
          </p:cNvSpPr>
          <p:nvPr/>
        </p:nvSpPr>
        <p:spPr bwMode="auto">
          <a:xfrm>
            <a:off x="2106613" y="4646613"/>
            <a:ext cx="2570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25 finds successor, and tells successor (30) of itself</a:t>
            </a:r>
          </a:p>
        </p:txBody>
      </p:sp>
      <p:sp>
        <p:nvSpPr>
          <p:cNvPr id="1080344" name="Text Box 24"/>
          <p:cNvSpPr txBox="1">
            <a:spLocks noChangeArrowheads="1"/>
          </p:cNvSpPr>
          <p:nvPr/>
        </p:nvSpPr>
        <p:spPr bwMode="auto">
          <a:xfrm>
            <a:off x="5156200" y="5002213"/>
            <a:ext cx="3779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20 runs “stabilize”:</a:t>
            </a:r>
          </a:p>
          <a:p>
            <a:r>
              <a:rPr lang="en-US">
                <a:solidFill>
                  <a:schemeClr val="tx2"/>
                </a:solidFill>
              </a:rPr>
              <a:t>20 asks 30 for 30’s predecessor</a:t>
            </a:r>
          </a:p>
          <a:p>
            <a:r>
              <a:rPr lang="en-US">
                <a:solidFill>
                  <a:schemeClr val="tx2"/>
                </a:solidFill>
              </a:rPr>
              <a:t>30 returns 25</a:t>
            </a:r>
          </a:p>
          <a:p>
            <a:r>
              <a:rPr lang="en-US">
                <a:solidFill>
                  <a:schemeClr val="tx2"/>
                </a:solidFill>
              </a:rPr>
              <a:t>20 tells 25 of itself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This time, 28 joins before 20 runs “stabilize”</a:t>
            </a:r>
          </a:p>
        </p:txBody>
      </p:sp>
      <p:sp>
        <p:nvSpPr>
          <p:cNvPr id="1081347" name="Oval 3"/>
          <p:cNvSpPr>
            <a:spLocks noChangeArrowheads="1"/>
          </p:cNvSpPr>
          <p:nvPr/>
        </p:nvSpPr>
        <p:spPr bwMode="auto">
          <a:xfrm>
            <a:off x="319088" y="23717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1348" name="Oval 4"/>
          <p:cNvSpPr>
            <a:spLocks noChangeArrowheads="1"/>
          </p:cNvSpPr>
          <p:nvPr/>
        </p:nvSpPr>
        <p:spPr bwMode="auto">
          <a:xfrm>
            <a:off x="319088" y="38957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1349" name="AutoShape 5"/>
          <p:cNvCxnSpPr>
            <a:cxnSpLocks noChangeShapeType="1"/>
            <a:stCxn id="1081347" idx="5"/>
            <a:endCxn id="1081348" idx="7"/>
          </p:cNvCxnSpPr>
          <p:nvPr/>
        </p:nvCxnSpPr>
        <p:spPr bwMode="auto">
          <a:xfrm>
            <a:off x="687388" y="2727325"/>
            <a:ext cx="0" cy="1230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50" name="AutoShape 6"/>
          <p:cNvCxnSpPr>
            <a:cxnSpLocks noChangeShapeType="1"/>
            <a:stCxn id="1081348" idx="7"/>
            <a:endCxn id="1081351" idx="1"/>
          </p:cNvCxnSpPr>
          <p:nvPr/>
        </p:nvCxnSpPr>
        <p:spPr bwMode="auto">
          <a:xfrm>
            <a:off x="687388" y="3957638"/>
            <a:ext cx="900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51" name="Oval 7"/>
          <p:cNvSpPr>
            <a:spLocks noChangeArrowheads="1"/>
          </p:cNvSpPr>
          <p:nvPr/>
        </p:nvSpPr>
        <p:spPr bwMode="auto">
          <a:xfrm>
            <a:off x="1524000" y="38957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1352" name="AutoShape 8"/>
          <p:cNvCxnSpPr>
            <a:cxnSpLocks noChangeShapeType="1"/>
            <a:stCxn id="1081351" idx="3"/>
            <a:endCxn id="1081348" idx="5"/>
          </p:cNvCxnSpPr>
          <p:nvPr/>
        </p:nvCxnSpPr>
        <p:spPr bwMode="auto">
          <a:xfrm flipH="1">
            <a:off x="687388" y="4251325"/>
            <a:ext cx="900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53" name="Oval 9"/>
          <p:cNvSpPr>
            <a:spLocks noChangeArrowheads="1"/>
          </p:cNvSpPr>
          <p:nvPr/>
        </p:nvSpPr>
        <p:spPr bwMode="auto">
          <a:xfrm>
            <a:off x="1524000" y="29352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1081354" name="AutoShape 10"/>
          <p:cNvSpPr>
            <a:spLocks noChangeArrowheads="1"/>
          </p:cNvSpPr>
          <p:nvPr/>
        </p:nvSpPr>
        <p:spPr bwMode="auto">
          <a:xfrm>
            <a:off x="2573338" y="3067050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1355" name="Oval 11"/>
          <p:cNvSpPr>
            <a:spLocks noChangeArrowheads="1"/>
          </p:cNvSpPr>
          <p:nvPr/>
        </p:nvSpPr>
        <p:spPr bwMode="auto">
          <a:xfrm>
            <a:off x="3540125" y="25177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1356" name="Oval 12"/>
          <p:cNvSpPr>
            <a:spLocks noChangeArrowheads="1"/>
          </p:cNvSpPr>
          <p:nvPr/>
        </p:nvSpPr>
        <p:spPr bwMode="auto">
          <a:xfrm>
            <a:off x="3540125" y="40417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1357" name="AutoShape 13"/>
          <p:cNvCxnSpPr>
            <a:cxnSpLocks noChangeShapeType="1"/>
            <a:stCxn id="1081355" idx="5"/>
            <a:endCxn id="1081356" idx="7"/>
          </p:cNvCxnSpPr>
          <p:nvPr/>
        </p:nvCxnSpPr>
        <p:spPr bwMode="auto">
          <a:xfrm>
            <a:off x="3908425" y="2873375"/>
            <a:ext cx="0" cy="1230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58" name="AutoShape 14"/>
          <p:cNvCxnSpPr>
            <a:cxnSpLocks noChangeShapeType="1"/>
            <a:stCxn id="1081356" idx="7"/>
            <a:endCxn id="1081361" idx="1"/>
          </p:cNvCxnSpPr>
          <p:nvPr/>
        </p:nvCxnSpPr>
        <p:spPr bwMode="auto">
          <a:xfrm>
            <a:off x="3908425" y="4103688"/>
            <a:ext cx="963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59" name="Oval 15"/>
          <p:cNvSpPr>
            <a:spLocks noChangeArrowheads="1"/>
          </p:cNvSpPr>
          <p:nvPr/>
        </p:nvSpPr>
        <p:spPr bwMode="auto">
          <a:xfrm>
            <a:off x="4745038" y="31432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1360" name="AutoShape 16"/>
          <p:cNvCxnSpPr>
            <a:cxnSpLocks noChangeShapeType="1"/>
            <a:stCxn id="1081361" idx="3"/>
            <a:endCxn id="1081356" idx="5"/>
          </p:cNvCxnSpPr>
          <p:nvPr/>
        </p:nvCxnSpPr>
        <p:spPr bwMode="auto">
          <a:xfrm flipH="1">
            <a:off x="3908425" y="4397375"/>
            <a:ext cx="963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61" name="Oval 17"/>
          <p:cNvSpPr>
            <a:spLocks noChangeArrowheads="1"/>
          </p:cNvSpPr>
          <p:nvPr/>
        </p:nvSpPr>
        <p:spPr bwMode="auto">
          <a:xfrm>
            <a:off x="4808538" y="40417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1362" name="AutoShape 18"/>
          <p:cNvCxnSpPr>
            <a:cxnSpLocks noChangeShapeType="1"/>
            <a:stCxn id="1081359" idx="4"/>
            <a:endCxn id="1081356" idx="7"/>
          </p:cNvCxnSpPr>
          <p:nvPr/>
        </p:nvCxnSpPr>
        <p:spPr bwMode="auto">
          <a:xfrm flipH="1">
            <a:off x="3908425" y="3560763"/>
            <a:ext cx="1052513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63" name="Text Box 19"/>
          <p:cNvSpPr txBox="1">
            <a:spLocks noChangeArrowheads="1"/>
          </p:cNvSpPr>
          <p:nvPr/>
        </p:nvSpPr>
        <p:spPr bwMode="auto">
          <a:xfrm>
            <a:off x="1955800" y="4829175"/>
            <a:ext cx="25701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28 finds successor, and tells successor (30) of itself</a:t>
            </a:r>
          </a:p>
        </p:txBody>
      </p:sp>
      <p:sp>
        <p:nvSpPr>
          <p:cNvPr id="1081364" name="Oval 20"/>
          <p:cNvSpPr>
            <a:spLocks noChangeArrowheads="1"/>
          </p:cNvSpPr>
          <p:nvPr/>
        </p:nvSpPr>
        <p:spPr bwMode="auto">
          <a:xfrm>
            <a:off x="6856413" y="220980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1365" name="Oval 21"/>
          <p:cNvSpPr>
            <a:spLocks noChangeArrowheads="1"/>
          </p:cNvSpPr>
          <p:nvPr/>
        </p:nvSpPr>
        <p:spPr bwMode="auto">
          <a:xfrm>
            <a:off x="6856413" y="44735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1366" name="AutoShape 22"/>
          <p:cNvCxnSpPr>
            <a:cxnSpLocks noChangeShapeType="1"/>
            <a:stCxn id="1081364" idx="5"/>
            <a:endCxn id="1081368" idx="7"/>
          </p:cNvCxnSpPr>
          <p:nvPr/>
        </p:nvCxnSpPr>
        <p:spPr bwMode="auto">
          <a:xfrm>
            <a:off x="7224713" y="2565400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67" name="AutoShape 23"/>
          <p:cNvCxnSpPr>
            <a:cxnSpLocks noChangeShapeType="1"/>
            <a:stCxn id="1081365" idx="1"/>
            <a:endCxn id="1081368" idx="3"/>
          </p:cNvCxnSpPr>
          <p:nvPr/>
        </p:nvCxnSpPr>
        <p:spPr bwMode="auto">
          <a:xfrm flipV="1">
            <a:off x="6919913" y="3671888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68" name="Oval 24"/>
          <p:cNvSpPr>
            <a:spLocks noChangeArrowheads="1"/>
          </p:cNvSpPr>
          <p:nvPr/>
        </p:nvSpPr>
        <p:spPr bwMode="auto">
          <a:xfrm>
            <a:off x="6856413" y="33162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1369" name="AutoShape 25"/>
          <p:cNvCxnSpPr>
            <a:cxnSpLocks noChangeShapeType="1"/>
            <a:stCxn id="1081368" idx="5"/>
            <a:endCxn id="1081365" idx="7"/>
          </p:cNvCxnSpPr>
          <p:nvPr/>
        </p:nvCxnSpPr>
        <p:spPr bwMode="auto">
          <a:xfrm>
            <a:off x="7224713" y="3671888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70" name="AutoShape 26"/>
          <p:cNvCxnSpPr>
            <a:cxnSpLocks noChangeShapeType="1"/>
            <a:stCxn id="1081368" idx="1"/>
            <a:endCxn id="1081364" idx="3"/>
          </p:cNvCxnSpPr>
          <p:nvPr/>
        </p:nvCxnSpPr>
        <p:spPr bwMode="auto">
          <a:xfrm flipV="1">
            <a:off x="6919913" y="2565400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71" name="AutoShape 27"/>
          <p:cNvSpPr>
            <a:spLocks noChangeArrowheads="1"/>
          </p:cNvSpPr>
          <p:nvPr/>
        </p:nvSpPr>
        <p:spPr bwMode="auto">
          <a:xfrm>
            <a:off x="5626100" y="2873375"/>
            <a:ext cx="534988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1372" name="Oval 28"/>
          <p:cNvSpPr>
            <a:spLocks noChangeArrowheads="1"/>
          </p:cNvSpPr>
          <p:nvPr/>
        </p:nvSpPr>
        <p:spPr bwMode="auto">
          <a:xfrm>
            <a:off x="7927975" y="37480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1373" name="AutoShape 29"/>
          <p:cNvCxnSpPr>
            <a:cxnSpLocks noChangeShapeType="1"/>
            <a:stCxn id="1081372" idx="3"/>
            <a:endCxn id="1081365" idx="7"/>
          </p:cNvCxnSpPr>
          <p:nvPr/>
        </p:nvCxnSpPr>
        <p:spPr bwMode="auto">
          <a:xfrm flipH="1">
            <a:off x="7224713" y="4103688"/>
            <a:ext cx="76676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74" name="Text Box 30"/>
          <p:cNvSpPr txBox="1">
            <a:spLocks noChangeArrowheads="1"/>
          </p:cNvSpPr>
          <p:nvPr/>
        </p:nvSpPr>
        <p:spPr bwMode="auto">
          <a:xfrm>
            <a:off x="5156200" y="5002213"/>
            <a:ext cx="3779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20 runs “stabilize”:</a:t>
            </a:r>
          </a:p>
          <a:p>
            <a:r>
              <a:rPr lang="en-US">
                <a:solidFill>
                  <a:schemeClr val="tx2"/>
                </a:solidFill>
              </a:rPr>
              <a:t>20 asks 30 for 30’s predecessor</a:t>
            </a:r>
          </a:p>
          <a:p>
            <a:r>
              <a:rPr lang="en-US">
                <a:solidFill>
                  <a:schemeClr val="tx2"/>
                </a:solidFill>
              </a:rPr>
              <a:t>30 returns 28</a:t>
            </a:r>
          </a:p>
          <a:p>
            <a:r>
              <a:rPr lang="en-US">
                <a:solidFill>
                  <a:schemeClr val="tx2"/>
                </a:solidFill>
              </a:rPr>
              <a:t>20 tells 28 of itself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2371" name="Oval 3"/>
          <p:cNvSpPr>
            <a:spLocks noChangeArrowheads="1"/>
          </p:cNvSpPr>
          <p:nvPr/>
        </p:nvSpPr>
        <p:spPr bwMode="auto">
          <a:xfrm>
            <a:off x="612775" y="206216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2372" name="Oval 4"/>
          <p:cNvSpPr>
            <a:spLocks noChangeArrowheads="1"/>
          </p:cNvSpPr>
          <p:nvPr/>
        </p:nvSpPr>
        <p:spPr bwMode="auto">
          <a:xfrm>
            <a:off x="612775" y="432593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2373" name="AutoShape 5"/>
          <p:cNvCxnSpPr>
            <a:cxnSpLocks noChangeShapeType="1"/>
            <a:stCxn id="1082371" idx="5"/>
            <a:endCxn id="1082375" idx="7"/>
          </p:cNvCxnSpPr>
          <p:nvPr/>
        </p:nvCxnSpPr>
        <p:spPr bwMode="auto">
          <a:xfrm>
            <a:off x="981075" y="2417763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74" name="AutoShape 6"/>
          <p:cNvCxnSpPr>
            <a:cxnSpLocks noChangeShapeType="1"/>
            <a:stCxn id="1082372" idx="1"/>
            <a:endCxn id="1082375" idx="3"/>
          </p:cNvCxnSpPr>
          <p:nvPr/>
        </p:nvCxnSpPr>
        <p:spPr bwMode="auto">
          <a:xfrm flipV="1">
            <a:off x="67627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75" name="Oval 7"/>
          <p:cNvSpPr>
            <a:spLocks noChangeArrowheads="1"/>
          </p:cNvSpPr>
          <p:nvPr/>
        </p:nvSpPr>
        <p:spPr bwMode="auto">
          <a:xfrm>
            <a:off x="612775" y="31686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2376" name="AutoShape 8"/>
          <p:cNvCxnSpPr>
            <a:cxnSpLocks noChangeShapeType="1"/>
            <a:stCxn id="1082375" idx="5"/>
            <a:endCxn id="1082372" idx="7"/>
          </p:cNvCxnSpPr>
          <p:nvPr/>
        </p:nvCxnSpPr>
        <p:spPr bwMode="auto">
          <a:xfrm>
            <a:off x="98107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77" name="AutoShape 9"/>
          <p:cNvCxnSpPr>
            <a:cxnSpLocks noChangeShapeType="1"/>
            <a:stCxn id="1082375" idx="1"/>
            <a:endCxn id="1082371" idx="3"/>
          </p:cNvCxnSpPr>
          <p:nvPr/>
        </p:nvCxnSpPr>
        <p:spPr bwMode="auto">
          <a:xfrm flipV="1">
            <a:off x="676275" y="2417763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78" name="AutoShape 10"/>
          <p:cNvSpPr>
            <a:spLocks noChangeArrowheads="1"/>
          </p:cNvSpPr>
          <p:nvPr/>
        </p:nvSpPr>
        <p:spPr bwMode="auto">
          <a:xfrm>
            <a:off x="2478088" y="2690813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9" name="Oval 11"/>
          <p:cNvSpPr>
            <a:spLocks noChangeArrowheads="1"/>
          </p:cNvSpPr>
          <p:nvPr/>
        </p:nvSpPr>
        <p:spPr bwMode="auto">
          <a:xfrm>
            <a:off x="1684338" y="36004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2380" name="AutoShape 12"/>
          <p:cNvCxnSpPr>
            <a:cxnSpLocks noChangeShapeType="1"/>
            <a:stCxn id="1082379" idx="3"/>
            <a:endCxn id="1082372" idx="7"/>
          </p:cNvCxnSpPr>
          <p:nvPr/>
        </p:nvCxnSpPr>
        <p:spPr bwMode="auto">
          <a:xfrm flipH="1">
            <a:off x="981075" y="3956050"/>
            <a:ext cx="766763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2381" name="Text Box 13"/>
          <p:cNvSpPr txBox="1">
            <a:spLocks noChangeArrowheads="1"/>
          </p:cNvSpPr>
          <p:nvPr/>
        </p:nvSpPr>
        <p:spPr bwMode="auto">
          <a:xfrm>
            <a:off x="1524000" y="4743450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25 runs “stabilize”</a:t>
            </a:r>
          </a:p>
        </p:txBody>
      </p:sp>
      <p:sp>
        <p:nvSpPr>
          <p:cNvPr id="1082382" name="Oval 14"/>
          <p:cNvSpPr>
            <a:spLocks noChangeArrowheads="1"/>
          </p:cNvSpPr>
          <p:nvPr/>
        </p:nvSpPr>
        <p:spPr bwMode="auto">
          <a:xfrm>
            <a:off x="3781425" y="206216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2383" name="Oval 15"/>
          <p:cNvSpPr>
            <a:spLocks noChangeArrowheads="1"/>
          </p:cNvSpPr>
          <p:nvPr/>
        </p:nvSpPr>
        <p:spPr bwMode="auto">
          <a:xfrm>
            <a:off x="3781425" y="432593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2384" name="AutoShape 16"/>
          <p:cNvCxnSpPr>
            <a:cxnSpLocks noChangeShapeType="1"/>
            <a:stCxn id="1082382" idx="5"/>
            <a:endCxn id="1082386" idx="7"/>
          </p:cNvCxnSpPr>
          <p:nvPr/>
        </p:nvCxnSpPr>
        <p:spPr bwMode="auto">
          <a:xfrm>
            <a:off x="4149725" y="2417763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85" name="AutoShape 17"/>
          <p:cNvCxnSpPr>
            <a:cxnSpLocks noChangeShapeType="1"/>
            <a:stCxn id="1082386" idx="7"/>
            <a:endCxn id="1082388" idx="2"/>
          </p:cNvCxnSpPr>
          <p:nvPr/>
        </p:nvCxnSpPr>
        <p:spPr bwMode="auto">
          <a:xfrm flipV="1">
            <a:off x="4149725" y="2689225"/>
            <a:ext cx="703263" cy="5413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86" name="Oval 18"/>
          <p:cNvSpPr>
            <a:spLocks noChangeArrowheads="1"/>
          </p:cNvSpPr>
          <p:nvPr/>
        </p:nvSpPr>
        <p:spPr bwMode="auto">
          <a:xfrm>
            <a:off x="3781425" y="31686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2387" name="AutoShape 19"/>
          <p:cNvCxnSpPr>
            <a:cxnSpLocks noChangeShapeType="1"/>
            <a:stCxn id="1082386" idx="5"/>
            <a:endCxn id="1082383" idx="7"/>
          </p:cNvCxnSpPr>
          <p:nvPr/>
        </p:nvCxnSpPr>
        <p:spPr bwMode="auto">
          <a:xfrm>
            <a:off x="414972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2388" name="Oval 20"/>
          <p:cNvSpPr>
            <a:spLocks noChangeArrowheads="1"/>
          </p:cNvSpPr>
          <p:nvPr/>
        </p:nvSpPr>
        <p:spPr bwMode="auto">
          <a:xfrm>
            <a:off x="4852988" y="24796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2389" name="AutoShape 21"/>
          <p:cNvCxnSpPr>
            <a:cxnSpLocks noChangeShapeType="1"/>
            <a:stCxn id="1082388" idx="3"/>
            <a:endCxn id="1082386" idx="6"/>
          </p:cNvCxnSpPr>
          <p:nvPr/>
        </p:nvCxnSpPr>
        <p:spPr bwMode="auto">
          <a:xfrm flipH="1">
            <a:off x="4213225" y="2835275"/>
            <a:ext cx="703263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90" name="AutoShape 22"/>
          <p:cNvCxnSpPr>
            <a:cxnSpLocks noChangeShapeType="1"/>
            <a:stCxn id="1082383" idx="1"/>
            <a:endCxn id="1082386" idx="3"/>
          </p:cNvCxnSpPr>
          <p:nvPr/>
        </p:nvCxnSpPr>
        <p:spPr bwMode="auto">
          <a:xfrm flipV="1">
            <a:off x="384492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91" name="AutoShape 23"/>
          <p:cNvSpPr>
            <a:spLocks noChangeArrowheads="1"/>
          </p:cNvSpPr>
          <p:nvPr/>
        </p:nvSpPr>
        <p:spPr bwMode="auto">
          <a:xfrm>
            <a:off x="5661025" y="2752725"/>
            <a:ext cx="534988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92" name="Oval 24"/>
          <p:cNvSpPr>
            <a:spLocks noChangeArrowheads="1"/>
          </p:cNvSpPr>
          <p:nvPr/>
        </p:nvSpPr>
        <p:spPr bwMode="auto">
          <a:xfrm>
            <a:off x="7007225" y="28971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082393" name="Oval 25"/>
          <p:cNvSpPr>
            <a:spLocks noChangeArrowheads="1"/>
          </p:cNvSpPr>
          <p:nvPr/>
        </p:nvSpPr>
        <p:spPr bwMode="auto">
          <a:xfrm>
            <a:off x="7007225" y="516096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2394" name="AutoShape 26"/>
          <p:cNvCxnSpPr>
            <a:cxnSpLocks noChangeShapeType="1"/>
            <a:stCxn id="1082392" idx="5"/>
            <a:endCxn id="1082396" idx="7"/>
          </p:cNvCxnSpPr>
          <p:nvPr/>
        </p:nvCxnSpPr>
        <p:spPr bwMode="auto">
          <a:xfrm>
            <a:off x="7375525" y="3252788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95" name="AutoShape 27"/>
          <p:cNvCxnSpPr>
            <a:cxnSpLocks noChangeShapeType="1"/>
            <a:stCxn id="1082393" idx="1"/>
            <a:endCxn id="1082396" idx="3"/>
          </p:cNvCxnSpPr>
          <p:nvPr/>
        </p:nvCxnSpPr>
        <p:spPr bwMode="auto">
          <a:xfrm flipV="1">
            <a:off x="7070725" y="4359275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96" name="Oval 28"/>
          <p:cNvSpPr>
            <a:spLocks noChangeArrowheads="1"/>
          </p:cNvSpPr>
          <p:nvPr/>
        </p:nvSpPr>
        <p:spPr bwMode="auto">
          <a:xfrm>
            <a:off x="7007225" y="40036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2397" name="AutoShape 29"/>
          <p:cNvCxnSpPr>
            <a:cxnSpLocks noChangeShapeType="1"/>
            <a:stCxn id="1082396" idx="5"/>
            <a:endCxn id="1082393" idx="7"/>
          </p:cNvCxnSpPr>
          <p:nvPr/>
        </p:nvCxnSpPr>
        <p:spPr bwMode="auto">
          <a:xfrm>
            <a:off x="7375525" y="4359275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98" name="AutoShape 30"/>
          <p:cNvCxnSpPr>
            <a:cxnSpLocks noChangeShapeType="1"/>
            <a:stCxn id="1082396" idx="1"/>
            <a:endCxn id="1082392" idx="3"/>
          </p:cNvCxnSpPr>
          <p:nvPr/>
        </p:nvCxnSpPr>
        <p:spPr bwMode="auto">
          <a:xfrm flipV="1">
            <a:off x="7070725" y="3252788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99" name="Oval 31"/>
          <p:cNvSpPr>
            <a:spLocks noChangeArrowheads="1"/>
          </p:cNvSpPr>
          <p:nvPr/>
        </p:nvSpPr>
        <p:spPr bwMode="auto">
          <a:xfrm>
            <a:off x="7007225" y="18526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cxnSp>
        <p:nvCxnSpPr>
          <p:cNvPr id="1082400" name="AutoShape 32"/>
          <p:cNvCxnSpPr>
            <a:cxnSpLocks noChangeShapeType="1"/>
            <a:stCxn id="1082399" idx="5"/>
            <a:endCxn id="1082392" idx="7"/>
          </p:cNvCxnSpPr>
          <p:nvPr/>
        </p:nvCxnSpPr>
        <p:spPr bwMode="auto">
          <a:xfrm>
            <a:off x="7375525" y="2208213"/>
            <a:ext cx="0" cy="750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401" name="AutoShape 33"/>
          <p:cNvCxnSpPr>
            <a:cxnSpLocks noChangeShapeType="1"/>
            <a:stCxn id="1082392" idx="1"/>
            <a:endCxn id="1082399" idx="3"/>
          </p:cNvCxnSpPr>
          <p:nvPr/>
        </p:nvCxnSpPr>
        <p:spPr bwMode="auto">
          <a:xfrm flipV="1">
            <a:off x="7070725" y="2208213"/>
            <a:ext cx="0" cy="7508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402" name="Text Box 34"/>
          <p:cNvSpPr txBox="1">
            <a:spLocks noChangeArrowheads="1"/>
          </p:cNvSpPr>
          <p:nvPr/>
        </p:nvSpPr>
        <p:spPr bwMode="auto">
          <a:xfrm>
            <a:off x="5284788" y="5772150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20 runs “stabilize”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Chord summary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Ring with a kind of binary-search</a:t>
            </a:r>
          </a:p>
          <a:p>
            <a:endParaRPr lang="en-US" smtClean="0"/>
          </a:p>
          <a:p>
            <a:r>
              <a:rPr lang="en-US" smtClean="0"/>
              <a:t>Self-repairing and self-organizing</a:t>
            </a:r>
          </a:p>
          <a:p>
            <a:endParaRPr lang="en-US" smtClean="0"/>
          </a:p>
          <a:p>
            <a:r>
              <a:rPr lang="en-US" smtClean="0"/>
              <a:t>Depends on having a “good” hash function; otherwise some nodes might end up with many (key,value) pairs and others with few of them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Chord can malfunction if the network partitions…</a:t>
            </a:r>
          </a:p>
        </p:txBody>
      </p:sp>
      <p:sp>
        <p:nvSpPr>
          <p:cNvPr id="143363" name="Oval 3"/>
          <p:cNvSpPr>
            <a:spLocks noChangeArrowheads="1"/>
          </p:cNvSpPr>
          <p:nvPr/>
        </p:nvSpPr>
        <p:spPr bwMode="auto">
          <a:xfrm>
            <a:off x="2962275" y="3105150"/>
            <a:ext cx="2835275" cy="2365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056063" y="2971800"/>
            <a:ext cx="6477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4305300" y="5337175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123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2913063" y="4979988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199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514600" y="448945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202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2614613" y="4087813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241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260725" y="314960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255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2862263" y="350678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248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5151438" y="4979988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108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3260725" y="5248275"/>
            <a:ext cx="646113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177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5449888" y="4132263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64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5100638" y="337343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>
            <a:off x="4405313" y="3195638"/>
            <a:ext cx="247650" cy="2141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>
            <a:off x="4405313" y="3195638"/>
            <a:ext cx="114300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7" name="Line 17"/>
          <p:cNvSpPr>
            <a:spLocks noChangeShapeType="1"/>
          </p:cNvSpPr>
          <p:nvPr/>
        </p:nvSpPr>
        <p:spPr bwMode="auto">
          <a:xfrm>
            <a:off x="4454525" y="3195638"/>
            <a:ext cx="646113" cy="26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228600" y="2209800"/>
            <a:ext cx="1066800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Europe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7848600" y="1981200"/>
            <a:ext cx="1066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USA</a:t>
            </a:r>
          </a:p>
        </p:txBody>
      </p:sp>
      <p:sp>
        <p:nvSpPr>
          <p:cNvPr id="143380" name="Oval 20"/>
          <p:cNvSpPr>
            <a:spLocks noChangeArrowheads="1"/>
          </p:cNvSpPr>
          <p:nvPr/>
        </p:nvSpPr>
        <p:spPr bwMode="auto">
          <a:xfrm>
            <a:off x="5629275" y="3028950"/>
            <a:ext cx="2835275" cy="2365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6723063" y="2895600"/>
            <a:ext cx="6477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6972300" y="5260975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123</a:t>
            </a:r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5580063" y="4903788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199</a:t>
            </a: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5181600" y="441325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202</a:t>
            </a:r>
          </a:p>
        </p:txBody>
      </p: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5281613" y="4011613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241</a:t>
            </a: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5927725" y="307340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255</a:t>
            </a:r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5529263" y="343058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248</a:t>
            </a:r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7818438" y="4903788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108</a:t>
            </a:r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5927725" y="5172075"/>
            <a:ext cx="646113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177</a:t>
            </a:r>
          </a:p>
        </p:txBody>
      </p:sp>
      <p:sp>
        <p:nvSpPr>
          <p:cNvPr id="143390" name="Text Box 30"/>
          <p:cNvSpPr txBox="1">
            <a:spLocks noChangeArrowheads="1"/>
          </p:cNvSpPr>
          <p:nvPr/>
        </p:nvSpPr>
        <p:spPr bwMode="auto">
          <a:xfrm>
            <a:off x="8116888" y="4056063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64</a:t>
            </a:r>
          </a:p>
        </p:txBody>
      </p:sp>
      <p:sp>
        <p:nvSpPr>
          <p:cNvPr id="143391" name="Text Box 31"/>
          <p:cNvSpPr txBox="1">
            <a:spLocks noChangeArrowheads="1"/>
          </p:cNvSpPr>
          <p:nvPr/>
        </p:nvSpPr>
        <p:spPr bwMode="auto">
          <a:xfrm>
            <a:off x="7767638" y="329723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</a:p>
        </p:txBody>
      </p:sp>
      <p:sp>
        <p:nvSpPr>
          <p:cNvPr id="143392" name="Line 32"/>
          <p:cNvSpPr>
            <a:spLocks noChangeShapeType="1"/>
          </p:cNvSpPr>
          <p:nvPr/>
        </p:nvSpPr>
        <p:spPr bwMode="auto">
          <a:xfrm>
            <a:off x="7072313" y="3119438"/>
            <a:ext cx="247650" cy="2141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3" name="Line 33"/>
          <p:cNvSpPr>
            <a:spLocks noChangeShapeType="1"/>
          </p:cNvSpPr>
          <p:nvPr/>
        </p:nvSpPr>
        <p:spPr bwMode="auto">
          <a:xfrm>
            <a:off x="7072313" y="3119438"/>
            <a:ext cx="1157287" cy="919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4" name="Line 34"/>
          <p:cNvSpPr>
            <a:spLocks noChangeShapeType="1"/>
          </p:cNvSpPr>
          <p:nvPr/>
        </p:nvSpPr>
        <p:spPr bwMode="auto">
          <a:xfrm>
            <a:off x="7121525" y="3119438"/>
            <a:ext cx="646113" cy="26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5" name="Line 35"/>
          <p:cNvSpPr>
            <a:spLocks noChangeShapeType="1"/>
          </p:cNvSpPr>
          <p:nvPr/>
        </p:nvSpPr>
        <p:spPr bwMode="auto">
          <a:xfrm flipH="1">
            <a:off x="3657600" y="3124200"/>
            <a:ext cx="3429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6" name="Line 36"/>
          <p:cNvSpPr>
            <a:spLocks noChangeShapeType="1"/>
          </p:cNvSpPr>
          <p:nvPr/>
        </p:nvSpPr>
        <p:spPr bwMode="auto">
          <a:xfrm flipH="1">
            <a:off x="4038600" y="3124200"/>
            <a:ext cx="3048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886200" y="1981200"/>
            <a:ext cx="2057400" cy="4343400"/>
            <a:chOff x="2448" y="1248"/>
            <a:chExt cx="1296" cy="2736"/>
          </a:xfrm>
        </p:grpSpPr>
        <p:sp>
          <p:nvSpPr>
            <p:cNvPr id="143398" name="Freeform 38"/>
            <p:cNvSpPr>
              <a:spLocks/>
            </p:cNvSpPr>
            <p:nvPr/>
          </p:nvSpPr>
          <p:spPr bwMode="auto">
            <a:xfrm>
              <a:off x="2648" y="1248"/>
              <a:ext cx="664" cy="2736"/>
            </a:xfrm>
            <a:custGeom>
              <a:avLst/>
              <a:gdLst/>
              <a:ahLst/>
              <a:cxnLst>
                <a:cxn ang="0">
                  <a:pos x="520" y="0"/>
                </a:cxn>
                <a:cxn ang="0">
                  <a:pos x="40" y="480"/>
                </a:cxn>
                <a:cxn ang="0">
                  <a:pos x="424" y="1104"/>
                </a:cxn>
                <a:cxn ang="0">
                  <a:pos x="568" y="1440"/>
                </a:cxn>
                <a:cxn ang="0">
                  <a:pos x="136" y="2016"/>
                </a:cxn>
                <a:cxn ang="0">
                  <a:pos x="88" y="2400"/>
                </a:cxn>
                <a:cxn ang="0">
                  <a:pos x="664" y="2736"/>
                </a:cxn>
              </a:cxnLst>
              <a:rect l="0" t="0" r="r" b="b"/>
              <a:pathLst>
                <a:path w="664" h="2736">
                  <a:moveTo>
                    <a:pt x="520" y="0"/>
                  </a:moveTo>
                  <a:cubicBezTo>
                    <a:pt x="288" y="148"/>
                    <a:pt x="56" y="296"/>
                    <a:pt x="40" y="480"/>
                  </a:cubicBezTo>
                  <a:cubicBezTo>
                    <a:pt x="24" y="664"/>
                    <a:pt x="336" y="944"/>
                    <a:pt x="424" y="1104"/>
                  </a:cubicBezTo>
                  <a:cubicBezTo>
                    <a:pt x="512" y="1264"/>
                    <a:pt x="616" y="1288"/>
                    <a:pt x="568" y="1440"/>
                  </a:cubicBezTo>
                  <a:cubicBezTo>
                    <a:pt x="520" y="1592"/>
                    <a:pt x="216" y="1856"/>
                    <a:pt x="136" y="2016"/>
                  </a:cubicBezTo>
                  <a:cubicBezTo>
                    <a:pt x="56" y="2176"/>
                    <a:pt x="0" y="2280"/>
                    <a:pt x="88" y="2400"/>
                  </a:cubicBezTo>
                  <a:cubicBezTo>
                    <a:pt x="176" y="2520"/>
                    <a:pt x="568" y="2680"/>
                    <a:pt x="664" y="2736"/>
                  </a:cubicBezTo>
                </a:path>
              </a:pathLst>
            </a:custGeom>
            <a:noFill/>
            <a:ln w="5715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399" name="Text Box 39"/>
            <p:cNvSpPr txBox="1">
              <a:spLocks noChangeArrowheads="1"/>
            </p:cNvSpPr>
            <p:nvPr/>
          </p:nvSpPr>
          <p:spPr bwMode="auto">
            <a:xfrm>
              <a:off x="2448" y="1248"/>
              <a:ext cx="1296" cy="40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Transient Network Partition</a:t>
              </a:r>
            </a:p>
          </p:txBody>
        </p:sp>
      </p:grpSp>
      <p:sp>
        <p:nvSpPr>
          <p:cNvPr id="143400" name="Line 40"/>
          <p:cNvSpPr>
            <a:spLocks noChangeShapeType="1"/>
          </p:cNvSpPr>
          <p:nvPr/>
        </p:nvSpPr>
        <p:spPr bwMode="auto">
          <a:xfrm>
            <a:off x="1219200" y="3657600"/>
            <a:ext cx="43434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1" name="Line 41"/>
          <p:cNvSpPr>
            <a:spLocks noChangeShapeType="1"/>
          </p:cNvSpPr>
          <p:nvPr/>
        </p:nvSpPr>
        <p:spPr bwMode="auto">
          <a:xfrm>
            <a:off x="3257550" y="3878263"/>
            <a:ext cx="95250" cy="107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2" name="Line 42"/>
          <p:cNvSpPr>
            <a:spLocks noChangeShapeType="1"/>
          </p:cNvSpPr>
          <p:nvPr/>
        </p:nvSpPr>
        <p:spPr bwMode="auto">
          <a:xfrm>
            <a:off x="59436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483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8" dur="20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43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364" grpId="0" animBg="1"/>
      <p:bldP spid="143364" grpId="1" animBg="1"/>
      <p:bldP spid="143365" grpId="0" animBg="1"/>
      <p:bldP spid="143365" grpId="1" animBg="1"/>
      <p:bldP spid="143366" grpId="0" animBg="1"/>
      <p:bldP spid="143366" grpId="1" animBg="1"/>
      <p:bldP spid="143367" grpId="0" animBg="1"/>
      <p:bldP spid="143367" grpId="1" animBg="1"/>
      <p:bldP spid="143368" grpId="0" animBg="1"/>
      <p:bldP spid="143368" grpId="1" animBg="1"/>
      <p:bldP spid="143369" grpId="0" animBg="1"/>
      <p:bldP spid="143369" grpId="1" animBg="1"/>
      <p:bldP spid="143370" grpId="0" animBg="1"/>
      <p:bldP spid="143371" grpId="0" animBg="1"/>
      <p:bldP spid="143372" grpId="0" animBg="1"/>
      <p:bldP spid="143373" grpId="0" animBg="1"/>
      <p:bldP spid="143374" grpId="0" animBg="1"/>
      <p:bldP spid="143375" grpId="0" animBg="1"/>
      <p:bldP spid="143375" grpId="1" animBg="1"/>
      <p:bldP spid="143376" grpId="0" animBg="1"/>
      <p:bldP spid="143376" grpId="1" animBg="1"/>
      <p:bldP spid="143377" grpId="0" animBg="1"/>
      <p:bldP spid="143377" grpId="1" animBg="1"/>
      <p:bldP spid="143380" grpId="0" animBg="1"/>
      <p:bldP spid="143381" grpId="0" animBg="1"/>
      <p:bldP spid="143382" grpId="0" animBg="1"/>
      <p:bldP spid="143383" grpId="0" animBg="1"/>
      <p:bldP spid="143384" grpId="0" animBg="1"/>
      <p:bldP spid="143385" grpId="0" animBg="1"/>
      <p:bldP spid="143386" grpId="0" animBg="1"/>
      <p:bldP spid="143387" grpId="0" animBg="1"/>
      <p:bldP spid="143387" grpId="1" animBg="1"/>
      <p:bldP spid="143388" grpId="0" animBg="1"/>
      <p:bldP spid="143388" grpId="1" animBg="1"/>
      <p:bldP spid="143389" grpId="0" animBg="1"/>
      <p:bldP spid="143389" grpId="1" animBg="1"/>
      <p:bldP spid="143390" grpId="0" animBg="1"/>
      <p:bldP spid="143390" grpId="1" animBg="1"/>
      <p:bldP spid="143391" grpId="0" animBg="1"/>
      <p:bldP spid="143391" grpId="1" animBg="1"/>
      <p:bldP spid="143392" grpId="0" animBg="1"/>
      <p:bldP spid="143393" grpId="0" animBg="1"/>
      <p:bldP spid="143393" grpId="1" animBg="1"/>
      <p:bldP spid="143394" grpId="0" animBg="1"/>
      <p:bldP spid="143394" grpId="1" animBg="1"/>
      <p:bldP spid="143395" grpId="0" animBg="1"/>
      <p:bldP spid="143396" grpId="0" animBg="1"/>
      <p:bldP spid="143400" grpId="0" animBg="1"/>
      <p:bldP spid="143401" grpId="0" animBg="1"/>
      <p:bldP spid="143401" grpId="1" animBg="1"/>
      <p:bldP spid="143401" grpId="2" animBg="1"/>
      <p:bldP spid="143402" grpId="0" animBg="1"/>
      <p:bldP spid="143402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Chord has no sense of “integrity”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system doesn’t know it should be a ring... so it won’t detect that it isn’t a ring!</a:t>
            </a:r>
          </a:p>
          <a:p>
            <a:endParaRPr lang="en-US"/>
          </a:p>
          <a:p>
            <a:r>
              <a:rPr lang="en-US" smtClean="0"/>
              <a:t>MIT solution is to make this very unlikely using various tricks, and they work</a:t>
            </a:r>
          </a:p>
          <a:p>
            <a:endParaRPr lang="en-US"/>
          </a:p>
          <a:p>
            <a:r>
              <a:rPr lang="en-US" smtClean="0"/>
              <a:t>But an attacker might be able to force Chord into a partitioned state and if so, it would endure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so, who cares?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Chord lookups can fail… and it suffers from high overheads when nodes churn</a:t>
            </a:r>
          </a:p>
          <a:p>
            <a:pPr lvl="1"/>
            <a:r>
              <a:rPr lang="en-US" dirty="0"/>
              <a:t>Loads surge just when things are already disrupted… quite often, because of loads</a:t>
            </a:r>
          </a:p>
          <a:p>
            <a:pPr lvl="1"/>
            <a:r>
              <a:rPr lang="en-US" dirty="0"/>
              <a:t>And can’t predict how long Chord might remain disrupted once it gets that way</a:t>
            </a:r>
          </a:p>
          <a:p>
            <a:r>
              <a:rPr lang="en-US" dirty="0">
                <a:solidFill>
                  <a:srgbClr val="777777"/>
                </a:solidFill>
              </a:rPr>
              <a:t>Worst case scenario: </a:t>
            </a:r>
            <a:r>
              <a:rPr lang="en-US" i="1" dirty="0">
                <a:solidFill>
                  <a:srgbClr val="777777"/>
                </a:solidFill>
              </a:rPr>
              <a:t>Chord can become inconsistent and stay that way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 rot="-2282342">
            <a:off x="1219200" y="3124200"/>
            <a:ext cx="6705600" cy="77628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The Fine Print</a:t>
            </a:r>
          </a:p>
          <a:p>
            <a:pPr>
              <a:spcBef>
                <a:spcPct val="50000"/>
              </a:spcBef>
            </a:pPr>
            <a:r>
              <a:rPr lang="en-US" sz="1000" b="1"/>
              <a:t>The scenario you have been shown is of low probability.  In all likelihood, Chord would repair itself after any partitioning failure that might really arise.  Caveat emptor and all that.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issues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Suppose my machine has a (key,value) pair and your machine, right in this room, needs it.</a:t>
            </a:r>
          </a:p>
          <a:p>
            <a:endParaRPr lang="en-US"/>
          </a:p>
          <a:p>
            <a:r>
              <a:rPr lang="en-US" smtClean="0"/>
              <a:t>Search could still take you to Zimbabwe, Lima, Moscow and Paris first!</a:t>
            </a:r>
          </a:p>
          <a:p>
            <a:endParaRPr lang="en-US"/>
          </a:p>
          <a:p>
            <a:r>
              <a:rPr lang="en-US" smtClean="0"/>
              <a:t>Chord paths lack “locality” hence can be very long, and failures that occur, if any, will disrupt the system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Other researchers began to look at Chord and ask if they could design similar structures that</a:t>
            </a:r>
          </a:p>
          <a:p>
            <a:pPr lvl="1"/>
            <a:r>
              <a:rPr lang="en-US" smtClean="0"/>
              <a:t>Implement the DHT interface</a:t>
            </a:r>
          </a:p>
          <a:p>
            <a:pPr lvl="1"/>
            <a:r>
              <a:rPr lang="en-US" smtClean="0"/>
              <a:t>But have better locality and are better at self-healing after disruptive events</a:t>
            </a:r>
          </a:p>
          <a:p>
            <a:pPr lvl="1"/>
            <a:endParaRPr lang="en-US"/>
          </a:p>
          <a:p>
            <a:r>
              <a:rPr lang="en-US" smtClean="0"/>
              <a:t>We’ll examine some of them in the next lecture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example: RON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Developed at MIT by a research group that</a:t>
            </a:r>
          </a:p>
          <a:p>
            <a:pPr lvl="1"/>
            <a:r>
              <a:rPr lang="en-US" smtClean="0"/>
              <a:t>Noticed that Internet routing was surprisingly slow to adapt during overloads and other problems</a:t>
            </a:r>
          </a:p>
          <a:p>
            <a:pPr lvl="1"/>
            <a:r>
              <a:rPr lang="en-US" smtClean="0"/>
              <a:t>Wanted to move data and files within a set of nodes</a:t>
            </a:r>
          </a:p>
          <a:p>
            <a:pPr lvl="1"/>
            <a:r>
              <a:rPr lang="en-US" smtClean="0"/>
              <a:t>Realized that “indirect” routes often outperformed direct ones</a:t>
            </a:r>
          </a:p>
          <a:p>
            <a:r>
              <a:rPr lang="en-US" smtClean="0"/>
              <a:t>What do we mean by an indirect route?</a:t>
            </a:r>
          </a:p>
          <a:p>
            <a:pPr lvl="1"/>
            <a:r>
              <a:rPr lang="en-US" smtClean="0"/>
              <a:t>Rather than send file F from A to B, A sends to C and C relays the file to B</a:t>
            </a:r>
          </a:p>
          <a:p>
            <a:pPr lvl="1"/>
            <a:r>
              <a:rPr lang="en-US" smtClean="0"/>
              <a:t>If the A-B route is slow, perhaps A-C-B will be faster</a:t>
            </a:r>
          </a:p>
        </p:txBody>
      </p:sp>
    </p:spTree>
    <p:extLst>
      <p:ext uri="{BB962C8B-B14F-4D97-AF65-F5344CB8AC3E}">
        <p14:creationId xmlns:p14="http://schemas.microsoft.com/office/powerpoint/2010/main" val="18834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But doesn’t Internet “route around” congestion?</a:t>
            </a:r>
            <a:endParaRPr lang="en-US" sz="3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Early Internet adapted routing very frequently</a:t>
            </a:r>
          </a:p>
          <a:p>
            <a:pPr lvl="1"/>
            <a:r>
              <a:rPr lang="en-US" smtClean="0"/>
              <a:t>Circumvent failed links or crashed routers</a:t>
            </a:r>
          </a:p>
          <a:p>
            <a:pPr lvl="1"/>
            <a:r>
              <a:rPr lang="en-US" smtClean="0"/>
              <a:t>Cope with periodic connectivity, like dialup modems that are only connected now and then</a:t>
            </a:r>
          </a:p>
          <a:p>
            <a:pPr lvl="1"/>
            <a:r>
              <a:rPr lang="en-US" smtClean="0"/>
              <a:t>Spread network traffic evenly by changing routing when loads change</a:t>
            </a:r>
          </a:p>
          <a:p>
            <a:r>
              <a:rPr lang="en-US" smtClean="0"/>
              <a:t>By 1979 a problem was noticed</a:t>
            </a:r>
          </a:p>
          <a:p>
            <a:pPr lvl="1"/>
            <a:r>
              <a:rPr lang="en-US" smtClean="0"/>
              <a:t>Routing messages were creating a LOT of overhead</a:t>
            </a:r>
          </a:p>
          <a:p>
            <a:pPr lvl="1"/>
            <a:r>
              <a:rPr lang="en-US" smtClean="0"/>
              <a:t>In fact the rate of growth of this overhead was faster than the rate of growth of the network size &amp; load!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can overheads grow so fast?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Think about the idea of algorithmic complexity</a:t>
            </a:r>
          </a:p>
          <a:p>
            <a:pPr lvl="1"/>
            <a:r>
              <a:rPr lang="en-US" smtClean="0"/>
              <a:t>Like for sorting</a:t>
            </a:r>
          </a:p>
          <a:p>
            <a:pPr lvl="1"/>
            <a:endParaRPr lang="en-US"/>
          </a:p>
          <a:p>
            <a:r>
              <a:rPr lang="en-US" smtClean="0"/>
              <a:t>In a single machine, we know that sorting takes time O(n log n) but that bubble sort is slow and takes time O(n</a:t>
            </a:r>
            <a:r>
              <a:rPr lang="en-US" baseline="30000" smtClean="0"/>
              <a:t>2</a:t>
            </a:r>
            <a:r>
              <a:rPr lang="en-US" smtClean="0"/>
              <a:t>).</a:t>
            </a:r>
          </a:p>
          <a:p>
            <a:pPr lvl="1"/>
            <a:r>
              <a:rPr lang="en-US" smtClean="0"/>
              <a:t>Both do the same thing</a:t>
            </a:r>
          </a:p>
          <a:p>
            <a:pPr lvl="1"/>
            <a:r>
              <a:rPr lang="en-US" smtClean="0"/>
              <a:t>But bubble sort is just an inefficient way to do it</a:t>
            </a:r>
          </a:p>
          <a:p>
            <a:pPr lvl="1"/>
            <a:r>
              <a:rPr lang="en-US" smtClean="0"/>
              <a:t>Leads to notion of asymptotic complexity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Protocols have complexity too!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2016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Can be measured in many ways</a:t>
            </a:r>
          </a:p>
          <a:p>
            <a:pPr lvl="1"/>
            <a:r>
              <a:rPr lang="en-US" smtClean="0"/>
              <a:t>How many messages are sent in total on the network?</a:t>
            </a:r>
          </a:p>
          <a:p>
            <a:pPr lvl="1"/>
            <a:r>
              <a:rPr lang="en-US" smtClean="0"/>
              <a:t>How many do individual nodes send or receive?</a:t>
            </a:r>
          </a:p>
          <a:p>
            <a:pPr lvl="1"/>
            <a:r>
              <a:rPr lang="en-US" smtClean="0"/>
              <a:t>How many “rounds” of the protocol are required</a:t>
            </a:r>
          </a:p>
          <a:p>
            <a:pPr lvl="1"/>
            <a:r>
              <a:rPr lang="en-US" smtClean="0"/>
              <a:t>How many bytes of data are exchanged?  </a:t>
            </a:r>
          </a:p>
          <a:p>
            <a:pPr lvl="2"/>
            <a:r>
              <a:rPr lang="en-US" smtClean="0"/>
              <a:t>Of this how much is legitimate data and how much was added by the protocol?</a:t>
            </a:r>
          </a:p>
          <a:p>
            <a:pPr lvl="2"/>
            <a:r>
              <a:rPr lang="en-US" smtClean="0"/>
              <a:t>Of the legitimate data, how many bytes are ones the receiver has never seen, and how many are duplicates?</a:t>
            </a:r>
          </a:p>
          <a:p>
            <a:pPr lvl="1"/>
            <a:r>
              <a:rPr lang="en-US" smtClean="0"/>
              <a:t>How directly does data go from source to destination?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739</TotalTime>
  <Words>3946</Words>
  <Application>Microsoft Office PowerPoint</Application>
  <PresentationFormat>On-screen Show (4:3)</PresentationFormat>
  <Paragraphs>689</Paragraphs>
  <Slides>59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Median</vt:lpstr>
      <vt:lpstr>CS5412:  Overlay Networks</vt:lpstr>
      <vt:lpstr>Overlay Networks</vt:lpstr>
      <vt:lpstr>Other overlays we won’t discuss</vt:lpstr>
      <vt:lpstr>Why create a overlay?</vt:lpstr>
      <vt:lpstr>VPN overlays</vt:lpstr>
      <vt:lpstr>Next example: RON</vt:lpstr>
      <vt:lpstr>But doesn’t Internet “route around” congestion?</vt:lpstr>
      <vt:lpstr>How can overheads grow so fast?</vt:lpstr>
      <vt:lpstr>Protocols have complexity too!</vt:lpstr>
      <vt:lpstr>Complexity of routing protocols</vt:lpstr>
      <vt:lpstr>BGP complexity study</vt:lpstr>
      <vt:lpstr>But more common to just use practical tools</vt:lpstr>
      <vt:lpstr>Today’s Internet?</vt:lpstr>
      <vt:lpstr>How RON approaches this</vt:lpstr>
      <vt:lpstr>How RON approaches this</vt:lpstr>
      <vt:lpstr>Source routing</vt:lpstr>
      <vt:lpstr>RON really works!</vt:lpstr>
      <vt:lpstr>Learning from history...</vt:lpstr>
      <vt:lpstr>What does this say about RON?</vt:lpstr>
      <vt:lpstr>Broader theory...</vt:lpstr>
      <vt:lpstr>Other cases for overlays?</vt:lpstr>
      <vt:lpstr>A mix of technical and non-technical issues</vt:lpstr>
      <vt:lpstr>Technical issue</vt:lpstr>
      <vt:lpstr>Context</vt:lpstr>
      <vt:lpstr>P2P “environment”</vt:lpstr>
      <vt:lpstr>Basics of all DHTs</vt:lpstr>
      <vt:lpstr>Simple example (doesn’t scale)</vt:lpstr>
      <vt:lpstr>Building any DHT</vt:lpstr>
      <vt:lpstr>Building any DHT</vt:lpstr>
      <vt:lpstr>Building any DHT</vt:lpstr>
      <vt:lpstr>Building any DHT</vt:lpstr>
      <vt:lpstr>Insertion/lookup for any DHT</vt:lpstr>
      <vt:lpstr>Properties of most DHTs</vt:lpstr>
      <vt:lpstr>DHT Issues</vt:lpstr>
      <vt:lpstr>We’re going to look at four DHTs</vt:lpstr>
      <vt:lpstr>Things we’re going to look at</vt:lpstr>
      <vt:lpstr>CAN structure is a cartesian coordinate space in a D dimensional torus</vt:lpstr>
      <vt:lpstr>Simple example in two dimensions</vt:lpstr>
      <vt:lpstr>Note: torus wraps on “top” and “sides”</vt:lpstr>
      <vt:lpstr>Each node in CAN network occupies a “square” in the space</vt:lpstr>
      <vt:lpstr>With relatively uniform square sizes</vt:lpstr>
      <vt:lpstr>Neighbors in CAN network</vt:lpstr>
      <vt:lpstr>Route to neighbors closer to target</vt:lpstr>
      <vt:lpstr>Chord uses a circular ID space</vt:lpstr>
      <vt:lpstr>Basic Lookup</vt:lpstr>
      <vt:lpstr>Successor Lists Ensure Robust Lookup</vt:lpstr>
      <vt:lpstr>Chord “Finger Table” Accelerates Lookups</vt:lpstr>
      <vt:lpstr>Chord lookups take O(log N) hops</vt:lpstr>
      <vt:lpstr>Drill down on Chord reliability</vt:lpstr>
      <vt:lpstr>Maintaining successor pointers</vt:lpstr>
      <vt:lpstr>Initial:  25 wants to join correct ring (between 20 and 30)</vt:lpstr>
      <vt:lpstr>This time, 28 joins before 20 runs “stabilize”</vt:lpstr>
      <vt:lpstr>PowerPoint Presentation</vt:lpstr>
      <vt:lpstr>Chord summary</vt:lpstr>
      <vt:lpstr>Chord can malfunction if the network partitions…</vt:lpstr>
      <vt:lpstr>Chord has no sense of “integrity”</vt:lpstr>
      <vt:lpstr>… so, who cares?</vt:lpstr>
      <vt:lpstr>More issues</vt:lpstr>
      <vt:lpstr>Impact?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63</cp:revision>
  <cp:lastPrinted>2012-01-16T20:48:45Z</cp:lastPrinted>
  <dcterms:created xsi:type="dcterms:W3CDTF">2006-08-16T00:00:00Z</dcterms:created>
  <dcterms:modified xsi:type="dcterms:W3CDTF">2016-02-01T13:56:30Z</dcterms:modified>
</cp:coreProperties>
</file>