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73" r:id="rId3"/>
    <p:sldId id="257" r:id="rId4"/>
    <p:sldId id="310" r:id="rId5"/>
    <p:sldId id="316" r:id="rId6"/>
    <p:sldId id="317" r:id="rId7"/>
    <p:sldId id="318" r:id="rId8"/>
    <p:sldId id="311" r:id="rId9"/>
    <p:sldId id="308" r:id="rId10"/>
    <p:sldId id="309" r:id="rId11"/>
    <p:sldId id="274" r:id="rId12"/>
    <p:sldId id="275" r:id="rId13"/>
    <p:sldId id="276" r:id="rId14"/>
    <p:sldId id="277" r:id="rId15"/>
    <p:sldId id="301" r:id="rId16"/>
    <p:sldId id="302" r:id="rId17"/>
    <p:sldId id="280" r:id="rId18"/>
    <p:sldId id="281" r:id="rId19"/>
    <p:sldId id="307" r:id="rId20"/>
    <p:sldId id="282" r:id="rId21"/>
    <p:sldId id="295" r:id="rId22"/>
    <p:sldId id="294" r:id="rId23"/>
    <p:sldId id="304" r:id="rId24"/>
    <p:sldId id="296" r:id="rId25"/>
    <p:sldId id="283" r:id="rId26"/>
    <p:sldId id="284" r:id="rId27"/>
    <p:sldId id="285" r:id="rId28"/>
    <p:sldId id="286" r:id="rId29"/>
    <p:sldId id="287" r:id="rId30"/>
    <p:sldId id="293" r:id="rId31"/>
    <p:sldId id="297" r:id="rId32"/>
    <p:sldId id="289" r:id="rId33"/>
    <p:sldId id="290" r:id="rId34"/>
    <p:sldId id="298" r:id="rId35"/>
    <p:sldId id="299" r:id="rId36"/>
    <p:sldId id="305" r:id="rId37"/>
    <p:sldId id="314" r:id="rId38"/>
    <p:sldId id="315" r:id="rId39"/>
    <p:sldId id="306" r:id="rId40"/>
    <p:sldId id="288" r:id="rId41"/>
    <p:sldId id="291" r:id="rId42"/>
    <p:sldId id="312" r:id="rId43"/>
    <p:sldId id="313" r:id="rId44"/>
    <p:sldId id="323" r:id="rId45"/>
    <p:sldId id="319" r:id="rId46"/>
    <p:sldId id="320" r:id="rId47"/>
    <p:sldId id="321" r:id="rId48"/>
    <p:sldId id="322" r:id="rId49"/>
    <p:sldId id="324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73"/>
            <p14:sldId id="257"/>
            <p14:sldId id="310"/>
            <p14:sldId id="316"/>
            <p14:sldId id="317"/>
            <p14:sldId id="318"/>
            <p14:sldId id="311"/>
            <p14:sldId id="308"/>
            <p14:sldId id="309"/>
            <p14:sldId id="274"/>
            <p14:sldId id="275"/>
            <p14:sldId id="276"/>
            <p14:sldId id="277"/>
            <p14:sldId id="301"/>
            <p14:sldId id="302"/>
            <p14:sldId id="280"/>
            <p14:sldId id="281"/>
            <p14:sldId id="307"/>
            <p14:sldId id="282"/>
            <p14:sldId id="295"/>
            <p14:sldId id="294"/>
            <p14:sldId id="304"/>
            <p14:sldId id="296"/>
            <p14:sldId id="283"/>
            <p14:sldId id="284"/>
            <p14:sldId id="285"/>
            <p14:sldId id="286"/>
            <p14:sldId id="287"/>
            <p14:sldId id="293"/>
            <p14:sldId id="297"/>
            <p14:sldId id="289"/>
            <p14:sldId id="290"/>
            <p14:sldId id="298"/>
            <p14:sldId id="299"/>
            <p14:sldId id="305"/>
            <p14:sldId id="314"/>
            <p14:sldId id="315"/>
            <p14:sldId id="306"/>
            <p14:sldId id="288"/>
            <p14:sldId id="291"/>
            <p14:sldId id="312"/>
            <p14:sldId id="313"/>
            <p14:sldId id="323"/>
            <p14:sldId id="319"/>
            <p14:sldId id="320"/>
            <p14:sldId id="321"/>
            <p14:sldId id="32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D4"/>
    <a:srgbClr val="BF95DF"/>
    <a:srgbClr val="0064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EDEC1-D94B-4600-AEE3-DF908EC6FCFA}" type="slidenum">
              <a:rPr lang="en-US"/>
              <a:pPr/>
              <a:t>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751B2-E23D-4124-8B6B-75B905BBEFA5}" type="slidenum">
              <a:rPr lang="en-US"/>
              <a:pPr/>
              <a:t>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2D79-1D48-4634-8124-35AAEE6C6CB4}" type="slidenum">
              <a:rPr lang="en-US"/>
              <a:pPr/>
              <a:t>9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2" y="3343275"/>
            <a:ext cx="7145612" cy="115252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756" y="4724400"/>
            <a:ext cx="6516797" cy="14478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 Dangers of Consolidation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XXIII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monocultures help… for one case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 becomes: what percent of attacks leverage configuration mistakes?</a:t>
            </a:r>
          </a:p>
          <a:p>
            <a:endParaRPr lang="en-US" dirty="0"/>
          </a:p>
          <a:p>
            <a:pPr lvl="1"/>
            <a:r>
              <a:rPr lang="en-US" dirty="0" smtClean="0"/>
              <a:t>… </a:t>
            </a:r>
            <a:r>
              <a:rPr lang="en-US" i="1" dirty="0" smtClean="0"/>
              <a:t>nobody knows!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But gray-hat hackers assure us that things like standard passwords are a very common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love monocultures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Earliest Internet Worm was launched at Cornell!</a:t>
            </a:r>
          </a:p>
          <a:p>
            <a:pPr lvl="1"/>
            <a:r>
              <a:rPr lang="en-US" smtClean="0"/>
              <a:t>A brief episode of notoriety for us</a:t>
            </a:r>
          </a:p>
          <a:p>
            <a:pPr lvl="1"/>
            <a:r>
              <a:rPr lang="en-US" smtClean="0"/>
              <a:t>Worm exploited variety of simple mechanisms to break into computer systems, then used them as a springboard to find other vulnerable systems and infect them</a:t>
            </a:r>
          </a:p>
          <a:p>
            <a:pPr lvl="1"/>
            <a:r>
              <a:rPr lang="en-US" smtClean="0"/>
              <a:t>It had a simple trick to prevent itself from reinfecting an already infected system: checked for a “lock” file</a:t>
            </a:r>
          </a:p>
          <a:p>
            <a:pPr lvl="2"/>
            <a:r>
              <a:rPr lang="en-US" smtClean="0"/>
              <a:t>But even if present, reinfected with a small probability</a:t>
            </a:r>
          </a:p>
          <a:p>
            <a:pPr lvl="2"/>
            <a:r>
              <a:rPr lang="en-US" smtClean="0"/>
              <a:t>Idea was to jump back onto systems that might have been fixed by system admin team but who left the lock in place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Monocultures are a known risk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Vast majority of computer viruses and worms operate by exploiting software bugs</a:t>
            </a:r>
          </a:p>
          <a:p>
            <a:pPr lvl="1"/>
            <a:r>
              <a:rPr lang="en-US" dirty="0" smtClean="0"/>
              <a:t>For example, failure to check boundaries on arrays</a:t>
            </a:r>
          </a:p>
          <a:p>
            <a:pPr lvl="1"/>
            <a:r>
              <a:rPr lang="en-US" dirty="0" smtClean="0"/>
              <a:t>Very common in code written in C++ or C because those languages check automated boundary checks</a:t>
            </a:r>
          </a:p>
          <a:p>
            <a:pPr lvl="1"/>
            <a:r>
              <a:rPr lang="en-US" dirty="0" smtClean="0"/>
              <a:t>Nothing stops an input from overrunning the end of the array</a:t>
            </a:r>
          </a:p>
          <a:p>
            <a:r>
              <a:rPr lang="en-US" dirty="0" smtClean="0"/>
              <a:t>What lives beyond the end</a:t>
            </a:r>
            <a:br>
              <a:rPr lang="en-US" dirty="0" smtClean="0"/>
            </a:br>
            <a:r>
              <a:rPr lang="en-US" dirty="0" smtClean="0"/>
              <a:t>of an array?</a:t>
            </a:r>
            <a:endParaRPr lang="en-US" dirty="0"/>
          </a:p>
        </p:txBody>
      </p:sp>
      <p:pic>
        <p:nvPicPr>
          <p:cNvPr id="3074" name="Picture 2" descr="http://www.jonathanjdanz.com/wp-content/uploads/2010/05/edge-of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62200" cy="17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Beyond the end...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cases to consider</a:t>
            </a:r>
          </a:p>
          <a:p>
            <a:endParaRPr lang="en-US" dirty="0"/>
          </a:p>
          <a:p>
            <a:pPr lvl="1"/>
            <a:r>
              <a:rPr lang="en-US" dirty="0" smtClean="0"/>
              <a:t>Array is on the stack (local to some active method)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Array is in the program’s data or BSS area, or was allocated from the heap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4821910" y="4572000"/>
            <a:ext cx="16002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5261" y="453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direction of stack growth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410" y="5334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Target array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registers, return PC</a:t>
            </a: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876800" y="4756666"/>
            <a:ext cx="1600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4724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locals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278979"/>
            <a:ext cx="1905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unreasonably long input string overwrites the locals and registers and the return PC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grow “downwards...”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2895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registers, return 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505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foo(1, 2, 3)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114800"/>
            <a:ext cx="2209800" cy="1752600"/>
          </a:xfrm>
          <a:prstGeom prst="rect">
            <a:avLst/>
          </a:prstGeom>
          <a:pattFill prst="zigZag">
            <a:fgClr>
              <a:schemeClr val="accent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PC </a:t>
            </a:r>
            <a:r>
              <a:rPr lang="en-US" sz="1600" b="1" dirty="0">
                <a:solidFill>
                  <a:srgbClr val="FF0000"/>
                </a:solidFill>
              </a:rPr>
              <a:t>points into </a:t>
            </a:r>
            <a:r>
              <a:rPr lang="en-US" sz="1600" b="1" dirty="0" smtClean="0">
                <a:solidFill>
                  <a:srgbClr val="FF0000"/>
                </a:solidFill>
              </a:rPr>
              <a:t>data on </a:t>
            </a:r>
            <a:r>
              <a:rPr lang="en-US" sz="1600" b="1" smtClean="0">
                <a:solidFill>
                  <a:srgbClr val="FF0000"/>
                </a:solidFill>
              </a:rPr>
              <a:t>the stack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Compromised content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includes virus code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334000" y="4296507"/>
            <a:ext cx="1406865" cy="703385"/>
          </a:xfrm>
          <a:custGeom>
            <a:avLst/>
            <a:gdLst>
              <a:gd name="connsiteX0" fmla="*/ 56271 w 1406865"/>
              <a:gd name="connsiteY0" fmla="*/ 703385 h 703385"/>
              <a:gd name="connsiteX1" fmla="*/ 1406770 w 1406865"/>
              <a:gd name="connsiteY1" fmla="*/ 464234 h 703385"/>
              <a:gd name="connsiteX2" fmla="*/ 0 w 1406865"/>
              <a:gd name="connsiteY2" fmla="*/ 0 h 70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865" h="703385">
                <a:moveTo>
                  <a:pt x="56271" y="703385"/>
                </a:moveTo>
                <a:cubicBezTo>
                  <a:pt x="736209" y="642425"/>
                  <a:pt x="1416148" y="581465"/>
                  <a:pt x="1406770" y="464234"/>
                </a:cubicBezTo>
                <a:cubicBezTo>
                  <a:pt x="1397392" y="347003"/>
                  <a:pt x="698696" y="173501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4103286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Attacker replaced the return PC with an address in the middle of the injected string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does this attack work?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Attacker needs to be able to predict</a:t>
            </a:r>
          </a:p>
          <a:p>
            <a:pPr lvl="1"/>
            <a:r>
              <a:rPr lang="en-US" smtClean="0"/>
              <a:t>Where the target string lives in memory</a:t>
            </a:r>
          </a:p>
          <a:p>
            <a:pPr lvl="1"/>
            <a:r>
              <a:rPr lang="en-US" smtClean="0"/>
              <a:t>How the stack is arranged</a:t>
            </a:r>
          </a:p>
          <a:p>
            <a:pPr lvl="1"/>
            <a:r>
              <a:rPr lang="en-US" smtClean="0"/>
              <a:t>What the code that reads the string will do</a:t>
            </a:r>
          </a:p>
          <a:p>
            <a:pPr lvl="1"/>
            <a:endParaRPr lang="en-US"/>
          </a:p>
          <a:p>
            <a:r>
              <a:rPr lang="en-US" smtClean="0"/>
              <a:t>Trick is to get the code to jump into the data read from the attacker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Bootstrapping concept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hacker doesn’t have much “room” for instructions</a:t>
            </a:r>
          </a:p>
          <a:p>
            <a:endParaRPr lang="en-US"/>
          </a:p>
          <a:p>
            <a:r>
              <a:rPr lang="en-US" smtClean="0"/>
              <a:t>So typically this logic is very limited: often just code to read a longer string from the network and then execute that longer code</a:t>
            </a:r>
          </a:p>
          <a:p>
            <a:pPr lvl="1"/>
            <a:r>
              <a:rPr lang="en-US" smtClean="0"/>
              <a:t>In effect, the initial attack is a bootstrap program</a:t>
            </a:r>
          </a:p>
          <a:p>
            <a:pPr lvl="1"/>
            <a:r>
              <a:rPr lang="en-US" smtClean="0"/>
              <a:t>It loads and launches a more serious program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String loads code that simply allocates a much bigger object, reads from the same input source into it, and jumps to the start</a:t>
            </a:r>
          </a:p>
          <a:p>
            <a:endParaRPr lang="en-US" dirty="0"/>
          </a:p>
          <a:p>
            <a:r>
              <a:rPr lang="en-US" dirty="0" smtClean="0"/>
              <a:t>Allows the attacker to send a multi-GB program that would be way too large to “fit” within the stack</a:t>
            </a:r>
          </a:p>
          <a:p>
            <a:pPr lvl="1"/>
            <a:r>
              <a:rPr lang="en-US" dirty="0" smtClean="0"/>
              <a:t>Trick is to take over but not trigger exceptions</a:t>
            </a:r>
          </a:p>
          <a:p>
            <a:pPr lvl="1"/>
            <a:r>
              <a:rPr lang="en-US" dirty="0" smtClean="0"/>
              <a:t>If the attack causes the program to throw an exception, someone might notice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 Clouds Inherently Dangerous?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 </a:t>
            </a:r>
            <a:r>
              <a:rPr lang="en-US" dirty="0" err="1" smtClean="0"/>
              <a:t>Spafford</a:t>
            </a:r>
            <a:r>
              <a:rPr lang="en-US" dirty="0" smtClean="0"/>
              <a:t>, famous for warning that the emperor has no </a:t>
            </a:r>
            <a:r>
              <a:rPr lang="en-US" smtClean="0"/>
              <a:t>clothes</a:t>
            </a:r>
            <a:r>
              <a:rPr lang="en-US"/>
              <a:t> </a:t>
            </a:r>
            <a:r>
              <a:rPr lang="en-US" smtClean="0"/>
              <a:t>fears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moving critical information</a:t>
            </a:r>
            <a:br>
              <a:rPr lang="en-US" dirty="0" smtClean="0"/>
            </a:br>
            <a:r>
              <a:rPr lang="en-US" dirty="0" smtClean="0"/>
              <a:t>to the cloud could be a catastrophe</a:t>
            </a:r>
          </a:p>
          <a:p>
            <a:endParaRPr lang="en-US" dirty="0"/>
          </a:p>
          <a:p>
            <a:r>
              <a:rPr lang="en-US" dirty="0" smtClean="0"/>
              <a:t>His concern?</a:t>
            </a:r>
          </a:p>
          <a:p>
            <a:pPr lvl="1"/>
            <a:r>
              <a:rPr lang="en-US" dirty="0" smtClean="0"/>
              <a:t>Concentration of </a:t>
            </a:r>
            <a:r>
              <a:rPr lang="en-US" smtClean="0"/>
              <a:t>key resources creates</a:t>
            </a:r>
            <a:br>
              <a:rPr lang="en-US" smtClean="0"/>
            </a:br>
            <a:r>
              <a:rPr lang="en-US" smtClean="0"/>
              <a:t>a “treasure chest” that adversaries can </a:t>
            </a:r>
            <a:br>
              <a:rPr lang="en-US" smtClean="0"/>
            </a:br>
            <a:r>
              <a:rPr lang="en-US" smtClean="0"/>
              <a:t>focus upon and attack</a:t>
            </a:r>
            <a:endParaRPr lang="en-US" dirty="0" smtClean="0"/>
          </a:p>
          <a:p>
            <a:pPr lvl="1"/>
            <a:r>
              <a:rPr lang="en-US" dirty="0" smtClean="0"/>
              <a:t>Risk of a virus spreading like wildfire</a:t>
            </a:r>
          </a:p>
          <a:p>
            <a:pPr lvl="1"/>
            <a:endParaRPr lang="en-US" dirty="0"/>
          </a:p>
          <a:p>
            <a:r>
              <a:rPr lang="en-US" dirty="0" smtClean="0"/>
              <a:t>Core issue: Clouds create </a:t>
            </a:r>
            <a:r>
              <a:rPr lang="en-US" i="1" dirty="0" smtClean="0"/>
              <a:t>monocultures</a:t>
            </a:r>
            <a:endParaRPr lang="en-US" i="1" dirty="0"/>
          </a:p>
        </p:txBody>
      </p:sp>
      <p:pic>
        <p:nvPicPr>
          <p:cNvPr id="2050" name="Picture 2" descr="http://upload.wikimedia.org/wikipedia/commons/thumb/9/9d/Gene-spafford.jpg/220px-Gene-spaf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95" y="2438400"/>
            <a:ext cx="1764632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data/heap?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Here attacker might be in a position to overwrite other adjacent variables on which the program is dependent</a:t>
            </a:r>
          </a:p>
          <a:p>
            <a:pPr lvl="1"/>
            <a:r>
              <a:rPr lang="en-US" dirty="0" smtClean="0"/>
              <a:t>This does assume some “predictability” in memory layout!</a:t>
            </a:r>
          </a:p>
          <a:p>
            <a:pPr lvl="1"/>
            <a:r>
              <a:rPr lang="en-US" dirty="0" smtClean="0"/>
              <a:t>We could perhaps replace a filename it reads or one it writes with filenames the attacker would prefer that it use instead, or with network URLs</a:t>
            </a:r>
          </a:p>
          <a:p>
            <a:pPr lvl="1"/>
            <a:r>
              <a:rPr lang="en-US" dirty="0" smtClean="0"/>
              <a:t>Of course the program will now be a very sick puppy but it might last just long enough to do the I/O for the attacker</a:t>
            </a:r>
          </a:p>
          <a:p>
            <a:pPr lvl="1"/>
            <a:r>
              <a:rPr lang="en-US" dirty="0" smtClean="0"/>
              <a:t>That I/O becomes a “point of leverage” that the attacker exploits like the first domino in a long line...</a:t>
            </a:r>
            <a:endParaRPr lang="en-US" dirty="0"/>
          </a:p>
        </p:txBody>
      </p:sp>
      <p:pic>
        <p:nvPicPr>
          <p:cNvPr id="4098" name="Picture 2" descr="http://giveuppain.com/wp-content/uploads/2010/10/fruitp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27833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“attack opportunity”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Any program that works with strings in C or C++ is at risk even if we length-check inputs</a:t>
            </a:r>
          </a:p>
          <a:p>
            <a:pPr marL="0" indent="0">
              <a:buNone/>
            </a:pPr>
            <a:endParaRPr lang="en-US" dirty="0" smtClean="0"/>
          </a:p>
          <a:p>
            <a:pPr marL="594360" lvl="2" indent="0">
              <a:buNone/>
            </a:pPr>
            <a:r>
              <a:rPr lang="en-US" dirty="0"/>
              <a:t>void unsafe(char *a, char *b)</a:t>
            </a:r>
          </a:p>
          <a:p>
            <a:pPr marL="594360" lvl="2" indent="0">
              <a:buNone/>
            </a:pPr>
            <a:r>
              <a:rPr lang="en-US" dirty="0" smtClean="0"/>
              <a:t>{</a:t>
            </a:r>
          </a:p>
          <a:p>
            <a:pPr marL="594360" lvl="2" indent="0">
              <a:buNone/>
            </a:pPr>
            <a:r>
              <a:rPr lang="en-US" dirty="0" smtClean="0"/>
              <a:t>         char </a:t>
            </a:r>
            <a:r>
              <a:rPr lang="en-US" dirty="0" err="1" smtClean="0"/>
              <a:t>tmp</a:t>
            </a:r>
            <a:r>
              <a:rPr lang="en-US" dirty="0" smtClean="0"/>
              <a:t>[32];</a:t>
            </a:r>
            <a:endParaRPr lang="en-US" dirty="0"/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a);</a:t>
            </a:r>
          </a:p>
          <a:p>
            <a:pPr marL="594360" lvl="2" indent="0">
              <a:buNone/>
            </a:pPr>
            <a:r>
              <a:rPr lang="en-US" dirty="0"/>
              <a:t>         </a:t>
            </a:r>
            <a:r>
              <a:rPr lang="en-US" dirty="0" err="1"/>
              <a:t>strcat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b);</a:t>
            </a:r>
          </a:p>
          <a:p>
            <a:pPr marL="594360" lvl="2" indent="0">
              <a:buNone/>
            </a:pPr>
            <a:r>
              <a:rPr lang="en-US" dirty="0"/>
              <a:t>         return(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tmp</a:t>
            </a:r>
            <a:r>
              <a:rPr lang="en-US" dirty="0"/>
              <a:t>, “</a:t>
            </a:r>
            <a:r>
              <a:rPr lang="en-US" dirty="0" err="1"/>
              <a:t>foobar</a:t>
            </a:r>
            <a:r>
              <a:rPr lang="en-US" dirty="0"/>
              <a:t>”));</a:t>
            </a:r>
          </a:p>
          <a:p>
            <a:pPr marL="594360" lvl="2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Problem here isn’t with the input length per-se but with the assumption in “unsafe” that the combined string fits in </a:t>
            </a:r>
            <a:r>
              <a:rPr lang="en-US" dirty="0" err="1" smtClean="0"/>
              <a:t>tmp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just fix the compiler?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</a:t>
            </a:r>
            <a:r>
              <a:rPr lang="en-US" i="1" u="sng" dirty="0" smtClean="0"/>
              <a:t>have</a:t>
            </a:r>
            <a:r>
              <a:rPr lang="en-US" dirty="0" smtClean="0"/>
              <a:t> modified C to check array bounds</a:t>
            </a:r>
          </a:p>
          <a:p>
            <a:pPr lvl="1"/>
            <a:r>
              <a:rPr lang="en-US" dirty="0" smtClean="0"/>
              <a:t>This only helps in limited ways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 and C++ and Fortran are </a:t>
            </a:r>
            <a:r>
              <a:rPr lang="en-US" i="1" dirty="0" smtClean="0"/>
              <a:t>unsafe by design </a:t>
            </a:r>
            <a:r>
              <a:rPr lang="en-US" dirty="0" smtClean="0"/>
              <a:t>because of pointer aliasing</a:t>
            </a:r>
          </a:p>
          <a:p>
            <a:pPr lvl="1"/>
            <a:r>
              <a:rPr lang="en-US" dirty="0" smtClean="0"/>
              <a:t>They let us treat an object of one type as if it was of some other type</a:t>
            </a:r>
          </a:p>
          <a:p>
            <a:pPr lvl="1"/>
            <a:r>
              <a:rPr lang="en-US" dirty="0" smtClean="0"/>
              <a:t>And they impose no real boundary checking at all</a:t>
            </a:r>
          </a:p>
          <a:p>
            <a:pPr lvl="1"/>
            <a:endParaRPr lang="en-US" dirty="0"/>
          </a:p>
          <a:p>
            <a:r>
              <a:rPr lang="en-US" dirty="0" smtClean="0"/>
              <a:t>Fixing the language would break many programs that are in wide use: we would need to fix them too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simply don’t have a good way to create things that are correct, by construction, ground up</a:t>
            </a:r>
          </a:p>
          <a:p>
            <a:pPr lvl="1"/>
            <a:r>
              <a:rPr lang="en-US" dirty="0" smtClean="0"/>
              <a:t>Lacking those, trying to find problems in existing code is like trying to plug a leak in a dam</a:t>
            </a:r>
          </a:p>
          <a:p>
            <a:endParaRPr lang="en-US" dirty="0"/>
          </a:p>
          <a:p>
            <a:r>
              <a:rPr lang="en-US" dirty="0" smtClean="0"/>
              <a:t>At best we can prove properties of</a:t>
            </a:r>
            <a:br>
              <a:rPr lang="en-US" dirty="0" smtClean="0"/>
            </a:br>
            <a:r>
              <a:rPr lang="en-US" dirty="0" smtClean="0"/>
              <a:t>one thing or another but the </a:t>
            </a:r>
            <a:br>
              <a:rPr lang="en-US" dirty="0" smtClean="0"/>
            </a:br>
            <a:r>
              <a:rPr lang="en-US" dirty="0" smtClean="0"/>
              <a:t>assemblage invariably has holes!</a:t>
            </a:r>
          </a:p>
          <a:p>
            <a:pPr lvl="1"/>
            <a:r>
              <a:rPr lang="en-US" dirty="0" smtClean="0"/>
              <a:t>Or they sneak in over time</a:t>
            </a:r>
            <a:endParaRPr lang="en-US" dirty="0"/>
          </a:p>
        </p:txBody>
      </p:sp>
      <p:pic>
        <p:nvPicPr>
          <p:cNvPr id="5122" name="Picture 2" descr="http://www.solacesystems.com/images/blog/dutch-boy-d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847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“permissiveness”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Anyhow, it makes no sense to imagine that we would tell people how to build cloud applications</a:t>
            </a:r>
          </a:p>
          <a:p>
            <a:endParaRPr lang="en-US" dirty="0"/>
          </a:p>
          <a:p>
            <a:r>
              <a:rPr lang="en-US" dirty="0" smtClean="0"/>
              <a:t>With EC2 we just hand Amazon an executable</a:t>
            </a:r>
          </a:p>
          <a:p>
            <a:pPr lvl="1"/>
            <a:r>
              <a:rPr lang="en-US" dirty="0" smtClean="0"/>
              <a:t>How will it know if the binaries were compiled using the right compiler?</a:t>
            </a:r>
          </a:p>
          <a:p>
            <a:pPr lvl="1"/>
            <a:r>
              <a:rPr lang="en-US" dirty="0" smtClean="0"/>
              <a:t>What if the version of the compiler matters?</a:t>
            </a:r>
          </a:p>
          <a:p>
            <a:pPr lvl="1"/>
            <a:r>
              <a:rPr lang="en-US" dirty="0" smtClean="0"/>
              <a:t>Generally not viewed as a realistic option</a:t>
            </a:r>
          </a:p>
          <a:p>
            <a:pPr lvl="1"/>
            <a:endParaRPr lang="en-US" dirty="0"/>
          </a:p>
          <a:p>
            <a:r>
              <a:rPr lang="en-US" dirty="0" smtClean="0"/>
              <a:t>In fact when C and C++ run on .NET many of these overflow issues are caught, but “managed” C or C++ will reject all sorts of classic programs as buggy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attack a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good firewall can block many kinds of attacks</a:t>
            </a:r>
          </a:p>
          <a:p>
            <a:endParaRPr lang="en-US"/>
          </a:p>
          <a:p>
            <a:r>
              <a:rPr lang="en-US" smtClean="0"/>
              <a:t>But something will get through eventually, we can’t avoid every possible risk and close every possible virus exploit</a:t>
            </a:r>
          </a:p>
          <a:p>
            <a:endParaRPr lang="en-US"/>
          </a:p>
          <a:p>
            <a:r>
              <a:rPr lang="en-US" smtClean="0"/>
              <a:t>And once the virus breaks in, it compromises every single accessible instance of the same code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can we do about these issues?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Today: Focus on these kinds of viral attacks</a:t>
            </a:r>
          </a:p>
          <a:p>
            <a:endParaRPr lang="en-US"/>
          </a:p>
          <a:p>
            <a:r>
              <a:rPr lang="en-US" smtClean="0"/>
              <a:t>Thursday: Look at the bigger picture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First, let’s stop the stack attack...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can we do that?</a:t>
            </a:r>
          </a:p>
          <a:p>
            <a:pPr lvl="1"/>
            <a:r>
              <a:rPr lang="en-US" smtClean="0"/>
              <a:t>The attacker is taking advantage of knowledge of the program behavior and flaws</a:t>
            </a:r>
          </a:p>
          <a:p>
            <a:pPr lvl="1"/>
            <a:endParaRPr lang="en-US"/>
          </a:p>
          <a:p>
            <a:pPr lvl="1"/>
            <a:r>
              <a:rPr lang="en-US" smtClean="0"/>
              <a:t>An “unpredictable” program would have crashed but not been so easy to compromise</a:t>
            </a:r>
          </a:p>
          <a:p>
            <a:pPr lvl="1"/>
            <a:endParaRPr lang="en-US"/>
          </a:p>
          <a:p>
            <a:pPr lvl="1"/>
            <a:r>
              <a:rPr lang="en-US" smtClean="0"/>
              <a:t>Can we take a program written in C or C++ and make it behave less predictably without causing it to crash?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 randomization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Idea is simple:</a:t>
            </a:r>
          </a:p>
          <a:p>
            <a:pPr lvl="1"/>
            <a:r>
              <a:rPr lang="en-US" smtClean="0"/>
              <a:t>Modify the runtime to randomly allocate chunks of memory (unpredictable size) between objects on stack</a:t>
            </a:r>
          </a:p>
          <a:p>
            <a:pPr lvl="1"/>
            <a:r>
              <a:rPr lang="en-US" smtClean="0"/>
              <a:t>We can also add a chunk of unpredictable size to the bottom of the stack itself</a:t>
            </a:r>
          </a:p>
          <a:p>
            <a:pPr lvl="1"/>
            <a:endParaRPr lang="en-US"/>
          </a:p>
          <a:p>
            <a:r>
              <a:rPr lang="en-US" smtClean="0"/>
              <a:t>Attacker countermeasures?</a:t>
            </a:r>
          </a:p>
          <a:p>
            <a:pPr lvl="1"/>
            <a:r>
              <a:rPr lang="en-US" smtClean="0"/>
              <a:t>May be possible to use a “block” of jump instructions, no-ops to create code that can run in a “position independent manner”</a:t>
            </a:r>
          </a:p>
          <a:p>
            <a:pPr lvl="1"/>
            <a:r>
              <a:rPr lang="en-US" smtClean="0"/>
              <a:t>Or might guess the offset and try, try again...  If the datacenter doesn’t notice the repeated crashes a few hundred tries might suffice to break in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.NET has </a:t>
            </a:r>
            <a:r>
              <a:rPr lang="en-US" i="1" smtClean="0"/>
              <a:t>automated</a:t>
            </a:r>
            <a:r>
              <a:rPr lang="en-US" smtClean="0"/>
              <a:t>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enabled, a wide variety of randomization mechanisms will be employed</a:t>
            </a:r>
          </a:p>
          <a:p>
            <a:endParaRPr lang="en-US"/>
          </a:p>
          <a:p>
            <a:r>
              <a:rPr lang="en-US" smtClean="0"/>
              <a:t>Just a bit in the runtime environment you can set</a:t>
            </a:r>
          </a:p>
          <a:p>
            <a:endParaRPr lang="en-US"/>
          </a:p>
          <a:p>
            <a:r>
              <a:rPr lang="en-US" smtClean="0"/>
              <a:t>But important to retest programs with stack randomization enabled</a:t>
            </a:r>
          </a:p>
          <a:p>
            <a:pPr lvl="1"/>
            <a:r>
              <a:rPr lang="en-US" smtClean="0"/>
              <a:t>Some programs </a:t>
            </a:r>
            <a:r>
              <a:rPr lang="en-US" i="1" smtClean="0"/>
              <a:t>depend</a:t>
            </a:r>
            <a:r>
              <a:rPr lang="en-US" smtClean="0"/>
              <a:t> on bugs, other issues!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EDD3838-A6A6-439F-919F-542DC252F2D2}" type="slidenum">
              <a:rPr lang="en-US"/>
              <a:pPr/>
              <a:t>3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47100" cy="990600"/>
          </a:xfrm>
        </p:spPr>
        <p:txBody>
          <a:bodyPr/>
          <a:lstStyle/>
          <a:p>
            <a:r>
              <a:rPr lang="en-US"/>
              <a:t>What Constitutes a “Monoculture”?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394700" cy="4171950"/>
          </a:xfrm>
        </p:spPr>
        <p:txBody>
          <a:bodyPr/>
          <a:lstStyle/>
          <a:p>
            <a:pPr>
              <a:lnSpc>
                <a:spcPct val="95000"/>
              </a:lnSpc>
              <a:buFont typeface="Monotype Sorts" pitchFamily="2" charset="2"/>
              <a:buNone/>
            </a:pPr>
            <a:r>
              <a:rPr lang="en-US" b="1" dirty="0"/>
              <a:t>monoculture</a:t>
            </a:r>
            <a:r>
              <a:rPr lang="en-US" dirty="0"/>
              <a:t>:  An environment in which the predominance of systems run apparently identical software components for some or all services.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Such systems share vulnerabilities, hence they are at risk to rapid spread of a virus or other malware </a:t>
            </a:r>
            <a:r>
              <a:rPr lang="en-US"/>
              <a:t>vector</a:t>
            </a:r>
            <a:r>
              <a:rPr lang="en-US" smtClean="0"/>
              <a:t>.</a:t>
            </a:r>
            <a:endParaRPr lang="en-US" dirty="0" smtClean="0"/>
          </a:p>
        </p:txBody>
      </p:sp>
      <p:pic>
        <p:nvPicPr>
          <p:cNvPr id="1026" name="Picture 2" descr="http://www.celsias.com/media/uploads/admin/Mono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79935"/>
            <a:ext cx="23812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ologie.com/2009/04/23/human%20clo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599"/>
            <a:ext cx="2143126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80189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plants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965381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Cloned babies</a:t>
            </a:r>
            <a:endParaRPr lang="en-US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00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this can’t stop all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example, database “code injection” attacks have a similar approach and yet don’t rely on array overflow:</a:t>
            </a:r>
          </a:p>
          <a:p>
            <a:pPr lvl="1"/>
            <a:r>
              <a:rPr lang="en-US" dirty="0" smtClean="0"/>
              <a:t>Intended code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= '" + </a:t>
            </a:r>
            <a:r>
              <a:rPr lang="en-US" dirty="0" err="1"/>
              <a:t>userName</a:t>
            </a:r>
            <a:r>
              <a:rPr lang="en-US" dirty="0"/>
              <a:t> + "';" </a:t>
            </a:r>
            <a:endParaRPr lang="en-US" dirty="0" smtClean="0"/>
          </a:p>
          <a:p>
            <a:pPr lvl="2"/>
            <a:r>
              <a:rPr lang="en-US" dirty="0" smtClean="0"/>
              <a:t>Limits query to data for this user</a:t>
            </a:r>
          </a:p>
          <a:p>
            <a:pPr lvl="1"/>
            <a:r>
              <a:rPr lang="en-US" dirty="0" smtClean="0"/>
              <a:t>Attacker sends a “faulty” name argument:</a:t>
            </a:r>
          </a:p>
          <a:p>
            <a:pPr lvl="2"/>
            <a:r>
              <a:rPr lang="en-US" dirty="0"/>
              <a:t>' or '1'='1 </a:t>
            </a:r>
            <a:endParaRPr lang="en-US" dirty="0" smtClean="0"/>
          </a:p>
          <a:p>
            <a:pPr lvl="2"/>
            <a:r>
              <a:rPr lang="en-US" dirty="0" smtClean="0"/>
              <a:t>SELECT </a:t>
            </a:r>
            <a:r>
              <a:rPr lang="en-US" dirty="0"/>
              <a:t>* FROM users WHERE name </a:t>
            </a:r>
            <a:r>
              <a:rPr lang="en-US" dirty="0" smtClean="0"/>
              <a:t>= ` ’ or ‘1’=1;</a:t>
            </a:r>
            <a:endParaRPr lang="en-US" dirty="0"/>
          </a:p>
          <a:p>
            <a:r>
              <a:rPr lang="en-US" dirty="0" smtClean="0"/>
              <a:t>There are many examples of this kind because many programs exchange messages that involve application-specific programming languages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SQL query injection?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easy:</a:t>
            </a:r>
          </a:p>
          <a:p>
            <a:pPr lvl="1"/>
            <a:r>
              <a:rPr lang="en-US" dirty="0" smtClean="0"/>
              <a:t>Read the input</a:t>
            </a:r>
          </a:p>
          <a:p>
            <a:pPr lvl="1"/>
            <a:r>
              <a:rPr lang="en-US" dirty="0" smtClean="0"/>
              <a:t>Then “clean it up”</a:t>
            </a:r>
          </a:p>
          <a:p>
            <a:pPr lvl="1"/>
            <a:r>
              <a:rPr lang="en-US" dirty="0" smtClean="0"/>
              <a:t>Then pass it in to the application</a:t>
            </a:r>
          </a:p>
          <a:p>
            <a:pPr lvl="1"/>
            <a:endParaRPr lang="en-US" dirty="0"/>
          </a:p>
          <a:p>
            <a:r>
              <a:rPr lang="en-US" dirty="0" smtClean="0"/>
              <a:t>As long as the developer uses the right tools these issues don’t arise</a:t>
            </a:r>
          </a:p>
          <a:p>
            <a:pPr lvl="1"/>
            <a:r>
              <a:rPr lang="en-US" dirty="0" smtClean="0"/>
              <a:t>But not every developer cooperates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ideas: Castro and Costa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en-US" dirty="0" smtClean="0"/>
              <a:t>One project at Microsoft monitors program crashes</a:t>
            </a:r>
          </a:p>
          <a:p>
            <a:pPr lvl="1"/>
            <a:r>
              <a:rPr lang="en-US" dirty="0" smtClean="0"/>
              <a:t>Each time a crash happens they look to see what input caused the program to fail</a:t>
            </a:r>
          </a:p>
          <a:p>
            <a:pPr lvl="1"/>
            <a:r>
              <a:rPr lang="en-US" dirty="0" smtClean="0"/>
              <a:t>In one project they create virus “signatures”</a:t>
            </a:r>
          </a:p>
          <a:p>
            <a:pPr lvl="1"/>
            <a:r>
              <a:rPr lang="en-US" dirty="0" smtClean="0"/>
              <a:t>In another they automatically combine these to create a pattern, more and more selective, for blocking the input strings that cause the problem</a:t>
            </a:r>
          </a:p>
          <a:p>
            <a:pPr lvl="1"/>
            <a:r>
              <a:rPr lang="en-US" dirty="0" smtClean="0"/>
              <a:t>Use gossip, rapidly and robustly disseminate the fix together with a “proof” of the bug that triggers 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663862"/>
            <a:ext cx="82296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Manuel Costa, Jon </a:t>
            </a:r>
            <a:r>
              <a:rPr lang="en-US" b="1" dirty="0" err="1"/>
              <a:t>Crowcroft</a:t>
            </a:r>
            <a:r>
              <a:rPr lang="en-US" b="1" dirty="0"/>
              <a:t>, Miguel Castro, Antony </a:t>
            </a:r>
            <a:r>
              <a:rPr lang="en-US" b="1" dirty="0" err="1"/>
              <a:t>Rowstron</a:t>
            </a:r>
            <a:r>
              <a:rPr lang="en-US" b="1" dirty="0"/>
              <a:t>, </a:t>
            </a:r>
            <a:r>
              <a:rPr lang="en-US" b="1" dirty="0" err="1"/>
              <a:t>Lidong</a:t>
            </a:r>
            <a:r>
              <a:rPr lang="en-US" b="1" dirty="0"/>
              <a:t> Zhou, </a:t>
            </a:r>
            <a:r>
              <a:rPr lang="en-US" b="1" dirty="0" err="1"/>
              <a:t>Lintao</a:t>
            </a:r>
            <a:r>
              <a:rPr lang="en-US" b="1" dirty="0"/>
              <a:t> Zhang, and Paul </a:t>
            </a:r>
            <a:r>
              <a:rPr lang="en-US" b="1" dirty="0" err="1"/>
              <a:t>Barham</a:t>
            </a:r>
            <a:r>
              <a:rPr lang="en-US" b="1" dirty="0"/>
              <a:t>, Vigilante: End-to-End Containment of Internet Worms, in ACM Symposium on Operating Systems Principles (SOSP), </a:t>
            </a:r>
            <a:r>
              <a:rPr lang="en-US" b="1" dirty="0" smtClean="0"/>
              <a:t>Brighton</a:t>
            </a:r>
            <a:r>
              <a:rPr lang="en-US" b="1" dirty="0"/>
              <a:t>, UK, </a:t>
            </a:r>
            <a:r>
              <a:rPr lang="en-US" b="1" dirty="0" smtClean="0"/>
              <a:t>Oct </a:t>
            </a:r>
            <a:r>
              <a:rPr lang="en-US" b="1" dirty="0"/>
              <a:t>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“proof”?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Before installing a patch, verify that problem is real</a:t>
            </a:r>
          </a:p>
          <a:p>
            <a:pPr lvl="1"/>
            <a:r>
              <a:rPr lang="en-US" dirty="0" smtClean="0"/>
              <a:t>Proof: Example of an input that will cause a crash or some other form of compromise</a:t>
            </a:r>
          </a:p>
          <a:p>
            <a:pPr lvl="1"/>
            <a:r>
              <a:rPr lang="en-US" dirty="0" smtClean="0"/>
              <a:t>Verification: Try it inside a virtual machine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One issue: if the filter is too broad, it might block legitimate inputs that wouldn’t cause a crash</a:t>
            </a:r>
          </a:p>
          <a:p>
            <a:r>
              <a:rPr lang="en-US" dirty="0" smtClean="0"/>
              <a:t>We want to block the attack but not legitimate users</a:t>
            </a:r>
          </a:p>
        </p:txBody>
      </p:sp>
      <p:pic>
        <p:nvPicPr>
          <p:cNvPr id="8194" name="Picture 2" descr="http://blogs.ajc.com/get-schooled-blog/files/2010/07/math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door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attacks don’t actually compromise a program</a:t>
            </a:r>
          </a:p>
          <a:p>
            <a:pPr lvl="1"/>
            <a:r>
              <a:rPr lang="en-US" dirty="0" smtClean="0"/>
              <a:t>For example, the early Internet worm operated by exploiting a feature in the original SNDMAIL program</a:t>
            </a:r>
          </a:p>
          <a:p>
            <a:pPr lvl="1"/>
            <a:r>
              <a:rPr lang="en-US" dirty="0" smtClean="0"/>
              <a:t>Code was written by Eric Allman and was unstable for the first few years</a:t>
            </a:r>
          </a:p>
          <a:p>
            <a:pPr lvl="2"/>
            <a:r>
              <a:rPr lang="en-US" dirty="0" smtClean="0"/>
              <a:t>So he needed ways to see what the problem was</a:t>
            </a:r>
          </a:p>
          <a:p>
            <a:pPr lvl="2"/>
            <a:r>
              <a:rPr lang="en-US" dirty="0" smtClean="0"/>
              <a:t>Included a debug feature allowing him to use SNDMAIL as a kind of remote FTP program to access files on remote system… and SNDMAIL runs with elevated priority…</a:t>
            </a:r>
          </a:p>
          <a:p>
            <a:pPr lvl="2"/>
            <a:r>
              <a:rPr lang="en-US" dirty="0" smtClean="0"/>
              <a:t>Internet worm used this “feature” as one of its attack vectors</a:t>
            </a:r>
            <a:endParaRPr lang="en-US" dirty="0"/>
          </a:p>
        </p:txBody>
      </p:sp>
      <p:pic>
        <p:nvPicPr>
          <p:cNvPr id="9218" name="Picture 2" descr="C:\Users\ken\AppData\Local\Microsoft\Windows\Temporary Internet Files\Content.IE5\NTY8PUO3\MC900320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221638" cy="14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diversity doesn’t stop these…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Backdoor attacks use legitimate features of a program, or perhaps debug features, to ask program to do things it was programmed to do!</a:t>
            </a:r>
          </a:p>
          <a:p>
            <a:pPr lvl="1"/>
            <a:r>
              <a:rPr lang="en-US" dirty="0" smtClean="0"/>
              <a:t>The program isn’t really malfunctioning or compromised</a:t>
            </a:r>
          </a:p>
          <a:p>
            <a:pPr lvl="1"/>
            <a:r>
              <a:rPr lang="en-US" dirty="0" smtClean="0"/>
              <a:t>But it still does things for us that allow </a:t>
            </a:r>
            <a:r>
              <a:rPr lang="en-US" dirty="0" err="1" smtClean="0"/>
              <a:t>breakin</a:t>
            </a:r>
            <a:endParaRPr lang="en-US" dirty="0" smtClean="0"/>
          </a:p>
          <a:p>
            <a:pPr lvl="1"/>
            <a:r>
              <a:rPr lang="en-US" dirty="0" smtClean="0"/>
              <a:t>For example, can use SNDMAIL to copy a modified program on top of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init</a:t>
            </a:r>
            <a:r>
              <a:rPr lang="en-US" dirty="0" smtClean="0"/>
              <a:t> in Linux</a:t>
            </a:r>
          </a:p>
          <a:p>
            <a:pPr lvl="1"/>
            <a:r>
              <a:rPr lang="en-US" dirty="0" smtClean="0"/>
              <a:t>This modified program might work normally, but always allow logins from </a:t>
            </a:r>
            <a:r>
              <a:rPr lang="en-US" dirty="0" err="1" smtClean="0"/>
              <a:t>Evil.Hacker</a:t>
            </a:r>
            <a:r>
              <a:rPr lang="en-US" dirty="0" smtClean="0"/>
              <a:t> with password “Gotcha”</a:t>
            </a:r>
          </a:p>
          <a:p>
            <a:pPr lvl="1"/>
            <a:r>
              <a:rPr lang="en-US" dirty="0" smtClean="0"/>
              <a:t>Better compiler won’t help…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Neither would better checking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back door is a problem with the specification</a:t>
            </a:r>
          </a:p>
          <a:p>
            <a:pPr lvl="1"/>
            <a:r>
              <a:rPr lang="en-US" dirty="0" smtClean="0"/>
              <a:t>The program shouldn’t have functionality that replaces arbitrary files with code downloaded from the network, or copied from other places, or even with code “created” within the program itself</a:t>
            </a:r>
          </a:p>
          <a:p>
            <a:pPr lvl="1"/>
            <a:r>
              <a:rPr lang="en-US" dirty="0" smtClean="0"/>
              <a:t>Yet it is very hard to pin down the rules we need to check to achieve confidence!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ultimate back door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Ken </a:t>
            </a:r>
            <a:r>
              <a:rPr lang="en-US" dirty="0" smtClean="0"/>
              <a:t>Thompson </a:t>
            </a:r>
            <a:r>
              <a:rPr lang="en-US" smtClean="0"/>
              <a:t>discussed hidden back doors in </a:t>
            </a:r>
            <a:r>
              <a:rPr lang="en-US" dirty="0" smtClean="0"/>
              <a:t>a famous Turing Award lecture</a:t>
            </a:r>
          </a:p>
          <a:p>
            <a:pPr lvl="1"/>
            <a:r>
              <a:rPr lang="en-US" dirty="0" smtClean="0"/>
              <a:t>He considered the Unix login program</a:t>
            </a:r>
          </a:p>
          <a:p>
            <a:pPr lvl="1"/>
            <a:r>
              <a:rPr lang="en-US" dirty="0" smtClean="0"/>
              <a:t>Showed how a macro substitution could insert a back door</a:t>
            </a:r>
          </a:p>
          <a:p>
            <a:pPr lvl="1"/>
            <a:r>
              <a:rPr lang="en-US" dirty="0" smtClean="0"/>
              <a:t>Then pointed out that the macro preprocessor could have a back door that does the macro substitution</a:t>
            </a:r>
          </a:p>
          <a:p>
            <a:pPr lvl="1"/>
            <a:r>
              <a:rPr lang="en-US" dirty="0" smtClean="0"/>
              <a:t>Then he applied this to the macro preprocessor itself</a:t>
            </a:r>
          </a:p>
          <a:p>
            <a:pPr lvl="1"/>
            <a:r>
              <a:rPr lang="en-US" dirty="0" smtClean="0"/>
              <a:t>Ended up with a vanilla-looking Unix system that would always allow him to log in but where those lines of code could only be discovered by examining the byte code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ultimate back door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 general, covert “virtualized” platforms lurk in many settings</a:t>
            </a:r>
          </a:p>
          <a:p>
            <a:pPr lvl="1"/>
            <a:r>
              <a:rPr lang="en-US" smtClean="0"/>
              <a:t>Virus could virtualize your machine</a:t>
            </a:r>
          </a:p>
          <a:p>
            <a:pPr lvl="1"/>
            <a:r>
              <a:rPr lang="en-US" smtClean="0"/>
              <a:t>Attacker with serious resources could sneak a monitoring component into your printer or the disk drive itself</a:t>
            </a:r>
          </a:p>
          <a:p>
            <a:pPr lvl="1"/>
            <a:r>
              <a:rPr lang="en-US" smtClean="0"/>
              <a:t>Even the network could potentially “host” a covert computing device and its own stealth network!</a:t>
            </a:r>
          </a:p>
          <a:p>
            <a:r>
              <a:rPr lang="en-US" smtClean="0"/>
              <a:t>Very hard to really secure modern computing systems.  Cloud actually helps because many operators have resources to build their own specialized hardware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virtualization as a tool?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running the user’s code in a virtual machine the cloud gives us a way to firewall the user from other users</a:t>
            </a:r>
          </a:p>
          <a:p>
            <a:pPr lvl="1"/>
            <a:r>
              <a:rPr lang="en-US" dirty="0" smtClean="0"/>
              <a:t>We share a machine but I can’t see your work and you can’t see mine</a:t>
            </a:r>
          </a:p>
          <a:p>
            <a:pPr lvl="1"/>
            <a:r>
              <a:rPr lang="en-US" dirty="0" smtClean="0"/>
              <a:t>Virtualization code needs to block things like putting the network into promiscuous mode (“monitoring” mode)</a:t>
            </a:r>
          </a:p>
          <a:p>
            <a:pPr lvl="1"/>
            <a:r>
              <a:rPr lang="en-US" dirty="0" smtClean="0"/>
              <a:t>Forces us to trust the VM hypervisor and the hardware that supports virtualization, but gives “containment”</a:t>
            </a:r>
          </a:p>
          <a:p>
            <a:r>
              <a:rPr lang="en-US" dirty="0" smtClean="0"/>
              <a:t>Now a virus can only harm the user that “let it in”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Forms of monocultures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Large numbers of instances of identical programs or services (includes applications, not just the O/S)</a:t>
            </a:r>
          </a:p>
          <a:p>
            <a:endParaRPr lang="en-US"/>
          </a:p>
          <a:p>
            <a:r>
              <a:rPr lang="en-US" smtClean="0"/>
              <a:t>Wide use of the same programming language or scripting tool</a:t>
            </a:r>
          </a:p>
          <a:p>
            <a:endParaRPr lang="en-US" smtClean="0"/>
          </a:p>
          <a:p>
            <a:r>
              <a:rPr lang="en-US" smtClean="0"/>
              <a:t>Any standard defines a kind of monoculture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1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forms of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Run different products that offer equivalent functionality, like two versions of an email server</a:t>
            </a:r>
          </a:p>
          <a:p>
            <a:pPr lvl="1"/>
            <a:r>
              <a:rPr lang="en-US" dirty="0" smtClean="0"/>
              <a:t>Strange finding: researchers have shown that for many applications, even versions created separately share bugs!</a:t>
            </a:r>
          </a:p>
          <a:p>
            <a:endParaRPr lang="en-US" dirty="0"/>
          </a:p>
          <a:p>
            <a:r>
              <a:rPr lang="en-US" dirty="0" smtClean="0"/>
              <a:t>Consider morphing the system calls: code would need to be compiled on a per-instance basis but would protect against attacks that require attacker to know local system call numbering</a:t>
            </a:r>
          </a:p>
          <a:p>
            <a:endParaRPr lang="en-US" dirty="0"/>
          </a:p>
          <a:p>
            <a:r>
              <a:rPr lang="en-US" dirty="0" smtClean="0"/>
              <a:t>Vary thread scheduling order dynamically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multiple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This is sometimes called “defense in depth”</a:t>
            </a:r>
          </a:p>
          <a:p>
            <a:endParaRPr lang="en-US"/>
          </a:p>
          <a:p>
            <a:r>
              <a:rPr lang="en-US" smtClean="0"/>
              <a:t>The first line of defense is the dynamically managed firewall: ideally, attack won’t get in</a:t>
            </a:r>
          </a:p>
          <a:p>
            <a:pPr lvl="1"/>
            <a:r>
              <a:rPr lang="en-US" smtClean="0"/>
              <a:t>But if it does, randomization has some chance of defeating the attack one step later</a:t>
            </a:r>
          </a:p>
          <a:p>
            <a:pPr lvl="1"/>
            <a:r>
              <a:rPr lang="en-US" smtClean="0"/>
              <a:t>Each new obstacle is a hurdle for the attacker</a:t>
            </a:r>
          </a:p>
          <a:p>
            <a:pPr lvl="1"/>
            <a:endParaRPr lang="en-US"/>
          </a:p>
          <a:p>
            <a:r>
              <a:rPr lang="en-US" smtClean="0"/>
              <a:t>Will this stop attacks?  Only simple ones... but most attacks use simple methods!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in depth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 descr="C:\Users\ken\AppData\Local\Microsoft\Windows\Temporary Internet Files\Content.IE5\NTY8PUO3\MC9004316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n\AppData\Local\Microsoft\Windows\Temporary Internet Files\Content.IE5\DHQG3TJJ\MC900154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103949"/>
            <a:ext cx="3352800" cy="24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en\AppData\Local\Microsoft\Windows\Temporary Internet Files\Content.IE5\0TVLZFVH\MC9000128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1" y="5136567"/>
            <a:ext cx="1903781" cy="7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en\AppData\Local\Microsoft\Windows\Temporary Internet Files\Content.IE5\AC0OM6YO\MC90006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34335"/>
            <a:ext cx="1402080" cy="10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en\AppData\Local\Microsoft\Windows\Temporary Internet Files\Content.IE5\NTY8PUO3\MC9001494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33251"/>
            <a:ext cx="572444" cy="11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ken\AppData\Local\Microsoft\Windows\Temporary Internet Files\Content.IE5\AC0OM6YO\MC90044171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17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but even so a talented attacker </a:t>
            </a:r>
            <a:r>
              <a:rPr lang="en-US" smtClean="0"/>
              <a:t>can usually win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170" name="Picture 2" descr="http://www.cinema.ro/media/uploads/filme_imagini/film_3961_pic_31358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0419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can anyone trust the cloud?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seems </a:t>
            </a:r>
            <a:r>
              <a:rPr lang="en-US" i="1" dirty="0" smtClean="0"/>
              <a:t>so </a:t>
            </a:r>
            <a:r>
              <a:rPr lang="en-US" dirty="0" smtClean="0"/>
              <a:t>risky that it makes no sense at all to trust it in any way!</a:t>
            </a:r>
          </a:p>
          <a:p>
            <a:endParaRPr lang="en-US" dirty="0"/>
          </a:p>
          <a:p>
            <a:r>
              <a:rPr lang="en-US" dirty="0" smtClean="0"/>
              <a:t>Yet we seem to trust </a:t>
            </a:r>
            <a:br>
              <a:rPr lang="en-US" dirty="0" smtClean="0"/>
            </a:br>
            <a:r>
              <a:rPr lang="en-US" dirty="0" smtClean="0"/>
              <a:t>it in </a:t>
            </a:r>
            <a:r>
              <a:rPr lang="en-US" i="1" dirty="0" smtClean="0"/>
              <a:t>many</a:t>
            </a:r>
            <a:r>
              <a:rPr lang="en-US" dirty="0" smtClean="0"/>
              <a:t> ways</a:t>
            </a:r>
          </a:p>
          <a:p>
            <a:endParaRPr lang="en-US" dirty="0"/>
          </a:p>
          <a:p>
            <a:r>
              <a:rPr lang="en-US" dirty="0" smtClean="0"/>
              <a:t>This puts the fate of your</a:t>
            </a:r>
            <a:br>
              <a:rPr lang="en-US" dirty="0" smtClean="0"/>
            </a:br>
            <a:r>
              <a:rPr lang="en-US" dirty="0" smtClean="0"/>
              <a:t>company in the hands of</a:t>
            </a:r>
            <a:br>
              <a:rPr lang="en-US" dirty="0" smtClean="0"/>
            </a:br>
            <a:r>
              <a:rPr lang="en-US" dirty="0" smtClean="0"/>
              <a:t>third parties!</a:t>
            </a:r>
            <a:endParaRPr lang="en-US" dirty="0"/>
          </a:p>
        </p:txBody>
      </p:sp>
      <p:pic>
        <p:nvPicPr>
          <p:cNvPr id="5122" name="Picture 2" descr="http://www.stochasticgeometry.ie/wp-content/uploads/2009/10/snakeoil.jpg?w=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1527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its virtues, the cloud is risky!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Categories of concerns</a:t>
            </a:r>
          </a:p>
          <a:p>
            <a:pPr lvl="1"/>
            <a:r>
              <a:rPr lang="en-US" dirty="0" smtClean="0"/>
              <a:t>Client platform inadequacies, code </a:t>
            </a:r>
            <a:br>
              <a:rPr lang="en-US" dirty="0" smtClean="0"/>
            </a:br>
            <a:r>
              <a:rPr lang="en-US" dirty="0" smtClean="0"/>
              <a:t>download, browser insecurities</a:t>
            </a:r>
          </a:p>
          <a:p>
            <a:pPr lvl="1"/>
            <a:r>
              <a:rPr lang="en-US" dirty="0" smtClean="0"/>
              <a:t>Internet outages, routing problems, </a:t>
            </a:r>
            <a:br>
              <a:rPr lang="en-US" dirty="0" smtClean="0"/>
            </a:br>
            <a:r>
              <a:rPr lang="en-US" dirty="0" smtClean="0"/>
              <a:t>vulnerability to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1"/>
            <a:r>
              <a:rPr lang="en-US" dirty="0" smtClean="0"/>
              <a:t>Cloud platform might be operated by an untrustworthy third party, could shift resources without warning,  could abruptly change pricing or go out </a:t>
            </a:r>
            <a:r>
              <a:rPr lang="en-US" smtClean="0"/>
              <a:t>of business</a:t>
            </a:r>
          </a:p>
          <a:p>
            <a:pPr lvl="1"/>
            <a:r>
              <a:rPr lang="en-US" smtClean="0"/>
              <a:t>Provider might develop its own scalability problems</a:t>
            </a:r>
            <a:endParaRPr lang="en-US" dirty="0" smtClean="0"/>
          </a:p>
          <a:p>
            <a:pPr lvl="1"/>
            <a:r>
              <a:rPr lang="en-US" dirty="0" smtClean="0"/>
              <a:t>Consolidation creates monoculture threats</a:t>
            </a:r>
          </a:p>
          <a:p>
            <a:pPr lvl="1"/>
            <a:r>
              <a:rPr lang="en-US" dirty="0" smtClean="0"/>
              <a:t>Cloud security model is very narrow and might not cover important usage cases</a:t>
            </a:r>
          </a:p>
        </p:txBody>
      </p:sp>
      <p:pic>
        <p:nvPicPr>
          <p:cNvPr id="4098" name="Picture 2" descr="http://www.dvdactive.com/images/news/screenshot/2008/9/riskybusinessbd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5824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But the cloud is also good in some 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With a private server, DDoS attacks often succeed</a:t>
            </a:r>
          </a:p>
          <a:p>
            <a:pPr lvl="1"/>
            <a:r>
              <a:rPr lang="en-US" smtClean="0"/>
              <a:t>In contrast, it can be hard to DDoS a cloud</a:t>
            </a:r>
          </a:p>
          <a:p>
            <a:pPr lvl="1"/>
            <a:r>
              <a:rPr lang="en-US" smtClean="0"/>
              <a:t>The DDoS operator spends real money and won’t want to waste the cash</a:t>
            </a:r>
          </a:p>
          <a:p>
            <a:pPr lvl="1"/>
            <a:r>
              <a:rPr lang="en-US" smtClean="0"/>
              <a:t>Thus because cloud is hard to DDoS, cloud emerges as a very good response to DDoS worries</a:t>
            </a:r>
          </a:p>
        </p:txBody>
      </p:sp>
    </p:spTree>
    <p:extLst>
      <p:ext uri="{BB962C8B-B14F-4D97-AF65-F5344CB8AC3E}">
        <p14:creationId xmlns:p14="http://schemas.microsoft.com/office/powerpoint/2010/main" val="1284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good news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Diversity can compensate for monoculture worries</a:t>
            </a:r>
          </a:p>
          <a:p>
            <a:r>
              <a:rPr lang="en-US" smtClean="0"/>
              <a:t>Elasticity is a unique capability not seen in other settings</a:t>
            </a:r>
          </a:p>
          <a:p>
            <a:r>
              <a:rPr lang="en-US" smtClean="0"/>
              <a:t>Ability to host and compute on massive data sets is very valuable</a:t>
            </a:r>
          </a:p>
          <a:p>
            <a:pPr lvl="1"/>
            <a:r>
              <a:rPr lang="en-US" smtClean="0"/>
              <a:t>Obviously, only of value if task is suited this style of massive parallism, but many do fit the model</a:t>
            </a:r>
          </a:p>
          <a:p>
            <a:pPr lvl="1"/>
            <a:endParaRPr lang="en-US"/>
          </a:p>
          <a:p>
            <a:r>
              <a:rPr lang="en-US" smtClean="0"/>
              <a:t>... the list goes 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the cloud is tempting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And </a:t>
            </a:r>
            <a:r>
              <a:rPr lang="en-US"/>
              <a:t>cheaper, too</a:t>
            </a:r>
            <a:r>
              <a:rPr lang="en-US" smtClean="0"/>
              <a:t>!</a:t>
            </a:r>
          </a:p>
          <a:p>
            <a:endParaRPr lang="en-US"/>
          </a:p>
          <a:p>
            <a:r>
              <a:rPr lang="en-US" smtClean="0"/>
              <a:t>What’s </a:t>
            </a:r>
            <a:r>
              <a:rPr lang="en-US"/>
              <a:t>not to love?</a:t>
            </a:r>
          </a:p>
          <a:p>
            <a:pPr lvl="1"/>
            <a:r>
              <a:rPr lang="en-US" smtClean="0"/>
              <a:t> </a:t>
            </a:r>
            <a:r>
              <a:rPr lang="en-US"/>
              <a:t>Imagine that you work for a large company that </a:t>
            </a:r>
            <a:r>
              <a:rPr lang="en-US" smtClean="0"/>
              <a:t>is healthy </a:t>
            </a:r>
            <a:r>
              <a:rPr lang="en-US"/>
              <a:t>and has managed its own story in its own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Now </a:t>
            </a:r>
            <a:r>
              <a:rPr lang="en-US"/>
              <a:t>the cloud suddenly offers absolutely </a:t>
            </a:r>
            <a:r>
              <a:rPr lang="en-US" smtClean="0"/>
              <a:t>unique opportunities </a:t>
            </a:r>
            <a:r>
              <a:rPr lang="en-US"/>
              <a:t>that we can’t access in any other </a:t>
            </a:r>
            <a:r>
              <a:rPr lang="en-US" smtClean="0"/>
              <a:t>way</a:t>
            </a:r>
          </a:p>
          <a:p>
            <a:pPr lvl="1"/>
            <a:r>
              <a:rPr lang="en-US" smtClean="0"/>
              <a:t>Should </a:t>
            </a:r>
            <a:r>
              <a:rPr lang="en-US"/>
              <a:t>you recommend that your boss drink the potion?</a:t>
            </a:r>
          </a:p>
        </p:txBody>
      </p:sp>
    </p:spTree>
    <p:extLst>
      <p:ext uri="{BB962C8B-B14F-4D97-AF65-F5344CB8AC3E}">
        <p14:creationId xmlns:p14="http://schemas.microsoft.com/office/powerpoint/2010/main" val="28076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cloud, or not cloud…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maybe that’s the question</a:t>
            </a:r>
          </a:p>
          <a:p>
            <a:endParaRPr lang="en-US" dirty="0"/>
          </a:p>
          <a:p>
            <a:r>
              <a:rPr lang="en-US" dirty="0" smtClean="0"/>
              <a:t>… or maybe there is no other choice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example: </a:t>
            </a:r>
            <a:r>
              <a:rPr lang="en-US" dirty="0" err="1" smtClean="0"/>
              <a:t>OpenSSL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SSL (renamed Transport Layer Security: TLS) is a standard used to negotiate security keys for secure TCP communication</a:t>
            </a:r>
          </a:p>
          <a:p>
            <a:pPr lvl="1"/>
            <a:r>
              <a:rPr lang="en-US" dirty="0" smtClean="0"/>
              <a:t>Involves use of keys from certificate authorities to encrypt communication, including passwords</a:t>
            </a:r>
          </a:p>
          <a:p>
            <a:pPr lvl="1"/>
            <a:r>
              <a:rPr lang="en-US" dirty="0" smtClean="0"/>
              <a:t>Used for connections to https websites</a:t>
            </a:r>
          </a:p>
          <a:p>
            <a:r>
              <a:rPr lang="en-US" dirty="0" smtClean="0"/>
              <a:t>Issue: </a:t>
            </a:r>
            <a:r>
              <a:rPr lang="en-US" dirty="0" err="1" smtClean="0"/>
              <a:t>OpenSSL</a:t>
            </a:r>
            <a:r>
              <a:rPr lang="en-US" dirty="0" smtClean="0"/>
              <a:t> was an open source effort</a:t>
            </a:r>
          </a:p>
          <a:p>
            <a:pPr lvl="1"/>
            <a:r>
              <a:rPr lang="en-US" dirty="0" smtClean="0"/>
              <a:t>And open development: anonymous contributors</a:t>
            </a:r>
          </a:p>
          <a:p>
            <a:pPr lvl="1"/>
            <a:r>
              <a:rPr lang="en-US" dirty="0" smtClean="0"/>
              <a:t>One of those contributors introduced a bug in ~2012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bug?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en-US" dirty="0" smtClean="0"/>
              <a:t> has a heart beat protocol</a:t>
            </a:r>
          </a:p>
          <a:p>
            <a:pPr lvl="1"/>
            <a:r>
              <a:rPr lang="en-US" dirty="0" smtClean="0"/>
              <a:t>“If you are still there, send me XX bytes to prove it”</a:t>
            </a:r>
          </a:p>
          <a:p>
            <a:pPr lvl="1"/>
            <a:r>
              <a:rPr lang="en-US" dirty="0" smtClean="0"/>
              <a:t>Normally XX was small, like 16, but the client could actually specify the value.  Like 64.  Or 128K</a:t>
            </a:r>
          </a:p>
          <a:p>
            <a:pPr lvl="1"/>
            <a:r>
              <a:rPr lang="en-US" dirty="0" smtClean="0"/>
              <a:t>With big values a buffer-read overrun caused </a:t>
            </a:r>
            <a:r>
              <a:rPr lang="en-US" dirty="0" err="1" smtClean="0"/>
              <a:t>OpenSSL</a:t>
            </a:r>
            <a:r>
              <a:rPr lang="en-US" dirty="0" smtClean="0"/>
              <a:t> to send back a snapshot of XX bytes of its memory…</a:t>
            </a:r>
          </a:p>
          <a:p>
            <a:r>
              <a:rPr lang="en-US" dirty="0" smtClean="0"/>
              <a:t>And, in that memory area, one could sometimes find decrypted data including passwords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5905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4572000" y="2895600"/>
            <a:ext cx="2514600" cy="612648"/>
          </a:xfrm>
          <a:prstGeom prst="borderCallout1">
            <a:avLst>
              <a:gd name="adj1" fmla="val 100484"/>
              <a:gd name="adj2" fmla="val 58045"/>
              <a:gd name="adj3" fmla="val 248724"/>
              <a:gd name="adj4" fmla="val 108565"/>
            </a:avLst>
          </a:prstGeom>
          <a:solidFill>
            <a:srgbClr val="00B0F0"/>
          </a:solidFill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YELLOW SUBMARINE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lesson learned?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cloud community, majority solutions often dominate and become de-facto standards</a:t>
            </a:r>
          </a:p>
          <a:p>
            <a:endParaRPr lang="en-US" dirty="0"/>
          </a:p>
          <a:p>
            <a:r>
              <a:rPr lang="en-US" dirty="0" smtClean="0"/>
              <a:t>Everyone then uses them: They are “presumed to be the best (because widely used), hence widely used...</a:t>
            </a:r>
          </a:p>
          <a:p>
            <a:endParaRPr lang="en-US" dirty="0"/>
          </a:p>
          <a:p>
            <a:r>
              <a:rPr lang="en-US" dirty="0" smtClean="0"/>
              <a:t>And if one of those shared elements is buggy, every system using them is at risk of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6D4E683-9A42-49A0-9237-C48D2A0F57D7}" type="slidenum">
              <a:rPr lang="en-US"/>
              <a:pPr/>
              <a:t>8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larger view</a:t>
            </a:r>
            <a:endParaRPr lang="en-US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500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 smtClean="0"/>
              <a:t>Three categories of attack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/>
              <a:t>Configuration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aspects of the configuration.  Vulnerability introduced by system administrator or user who installs software on the target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Includes compiling SNDMAIL with the back door enabled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Technology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programming or design errors in software running on the target.  Vulnerability introduced by software builder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Here hacker breaks in via buggy code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Trust</a:t>
            </a:r>
            <a:r>
              <a:rPr lang="en-US" sz="2800" dirty="0"/>
              <a:t> attacks.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Exploit assumptions made about the trustworthiness of a client or server. Vulnerability introduced by system or network architect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Hacker abuses legitimate access, like a hospital worker who peeks at Lindsey </a:t>
            </a:r>
            <a:r>
              <a:rPr lang="en-US" sz="2000" dirty="0" err="1" smtClean="0"/>
              <a:t>Lohan’s</a:t>
            </a:r>
            <a:r>
              <a:rPr lang="en-US" sz="2000" dirty="0" smtClean="0"/>
              <a:t> medical records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302EE7C-E372-4877-98C1-C8D7393CEC8E}" type="slidenum">
              <a:rPr lang="en-US"/>
              <a:pPr/>
              <a:t>9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990600"/>
          </a:xfrm>
        </p:spPr>
        <p:txBody>
          <a:bodyPr>
            <a:normAutofit fontScale="90000"/>
          </a:bodyPr>
          <a:lstStyle/>
          <a:p>
            <a:r>
              <a:rPr lang="en-US" sz="2800"/>
              <a:t/>
            </a:r>
            <a:br>
              <a:rPr lang="en-US" sz="2800"/>
            </a:br>
            <a:r>
              <a:rPr lang="en-US" sz="3600"/>
              <a:t>Monoculture:  A </a:t>
            </a:r>
            <a:r>
              <a:rPr lang="en-US" sz="3600" i="1" smtClean="0"/>
              <a:t>defense</a:t>
            </a:r>
            <a:r>
              <a:rPr lang="en-US" sz="3600" smtClean="0"/>
              <a:t> </a:t>
            </a:r>
            <a:r>
              <a:rPr lang="en-US" sz="3600" u="sng" smtClean="0"/>
              <a:t>for configuration attacks</a:t>
            </a:r>
            <a:r>
              <a:rPr lang="en-US" sz="3600" smtClean="0"/>
              <a:t>.</a:t>
            </a:r>
            <a:endParaRPr lang="en-US" sz="360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8163"/>
            <a:ext cx="8178800" cy="4972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  <a:buFont typeface="Monotype Sorts" pitchFamily="2" charset="2"/>
              <a:buNone/>
            </a:pPr>
            <a:r>
              <a:rPr lang="en-US" sz="2400"/>
              <a:t>A carefully constructed, fixed, system configuration would be an effective defense against configuration attacks.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System configuration (today) is hard to get right and thus is best done by experts.  Having one or a small number of “approved” configurations would allow that.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/>
              <a:t>Configuration attacks are considered “low hanging fruit” and thus likely are the dominant form of attack today</a:t>
            </a:r>
            <a:r>
              <a:rPr lang="en-US" sz="2000" smtClean="0"/>
              <a:t>.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sz="2000" smtClean="0"/>
              <a:t> Configurations </a:t>
            </a:r>
            <a:r>
              <a:rPr lang="en-US" sz="2000"/>
              <a:t>change not only because a system administrator installs software but also from a user visiting web sites or interacting with web services that cause software downloads.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To rule-out such downloads could be a serious limitation on system functionality.  Such downloads often bring vulnerabilities, though.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Sping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4495</TotalTime>
  <Words>3194</Words>
  <Application>Microsoft Office PowerPoint</Application>
  <PresentationFormat>On-screen Show (4:3)</PresentationFormat>
  <Paragraphs>421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Median</vt:lpstr>
      <vt:lpstr>CS5412:  Dangers of Consolidation</vt:lpstr>
      <vt:lpstr>Are Clouds Inherently Dangerous?</vt:lpstr>
      <vt:lpstr>What Constitutes a “Monoculture”?</vt:lpstr>
      <vt:lpstr>Forms of monocultures</vt:lpstr>
      <vt:lpstr>Current example: OpenSSL</vt:lpstr>
      <vt:lpstr>What was the bug?</vt:lpstr>
      <vt:lpstr>Central lesson learned?</vt:lpstr>
      <vt:lpstr>Taking the larger view</vt:lpstr>
      <vt:lpstr> Monoculture:  A defense for configuration attacks.</vt:lpstr>
      <vt:lpstr>So monocultures help… for one case</vt:lpstr>
      <vt:lpstr>Viruses love monocultures</vt:lpstr>
      <vt:lpstr>Monocultures are a known risk</vt:lpstr>
      <vt:lpstr>Beyond the end...</vt:lpstr>
      <vt:lpstr>Stacks grow “downwards...”</vt:lpstr>
      <vt:lpstr>Stacks grow “downwards...”</vt:lpstr>
      <vt:lpstr>Stacks grow “downwards...”</vt:lpstr>
      <vt:lpstr>Why does this attack work?</vt:lpstr>
      <vt:lpstr>Bootstrapping concept</vt:lpstr>
      <vt:lpstr>Example</vt:lpstr>
      <vt:lpstr>What about data/heap?</vt:lpstr>
      <vt:lpstr>Example “attack opportunity”</vt:lpstr>
      <vt:lpstr>Why not just fix the compiler?</vt:lpstr>
      <vt:lpstr>Broader problem</vt:lpstr>
      <vt:lpstr>Cloud “permissiveness”</vt:lpstr>
      <vt:lpstr>How to attack a cloud</vt:lpstr>
      <vt:lpstr>What can we do about these issues?</vt:lpstr>
      <vt:lpstr>First, let’s stop the stack attack...</vt:lpstr>
      <vt:lpstr>Stack randomization</vt:lpstr>
      <vt:lpstr>.NET has automated diversity</vt:lpstr>
      <vt:lpstr>But this can’t stop all attacks</vt:lpstr>
      <vt:lpstr>Blocking SQL query injection?</vt:lpstr>
      <vt:lpstr>Other ideas: Castro and Costa</vt:lpstr>
      <vt:lpstr>What kind of “proof”?</vt:lpstr>
      <vt:lpstr>Back door attacks</vt:lpstr>
      <vt:lpstr>Stack diversity doesn’t stop these…</vt:lpstr>
      <vt:lpstr>Neither would better checking tools</vt:lpstr>
      <vt:lpstr>The ultimate back door</vt:lpstr>
      <vt:lpstr>The ultimate back door</vt:lpstr>
      <vt:lpstr>What about virtualization as a tool?</vt:lpstr>
      <vt:lpstr>Other forms of diversity</vt:lpstr>
      <vt:lpstr>Combining multiple methods</vt:lpstr>
      <vt:lpstr>Defense in depth</vt:lpstr>
      <vt:lpstr>… but even so a talented attacker can usually win</vt:lpstr>
      <vt:lpstr>But how can anyone trust the cloud?</vt:lpstr>
      <vt:lpstr>For all its virtues, the cloud is risky!</vt:lpstr>
      <vt:lpstr>But the cloud is also good in some ways</vt:lpstr>
      <vt:lpstr>More good news</vt:lpstr>
      <vt:lpstr>So the cloud is tempting</vt:lpstr>
      <vt:lpstr>To cloud, or not cloud…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269</cp:revision>
  <cp:lastPrinted>2012-02-14T15:00:44Z</cp:lastPrinted>
  <dcterms:created xsi:type="dcterms:W3CDTF">2006-08-16T00:00:00Z</dcterms:created>
  <dcterms:modified xsi:type="dcterms:W3CDTF">2014-04-17T16:05:20Z</dcterms:modified>
</cp:coreProperties>
</file>