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9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4" r:id="rId32"/>
    <p:sldId id="285" r:id="rId33"/>
    <p:sldId id="286" r:id="rId34"/>
    <p:sldId id="292" r:id="rId35"/>
    <p:sldId id="287" r:id="rId36"/>
    <p:sldId id="288" r:id="rId37"/>
    <p:sldId id="289" r:id="rId38"/>
    <p:sldId id="290" r:id="rId39"/>
    <p:sldId id="293" r:id="rId40"/>
    <p:sldId id="297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2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Sheet1!$A$1:$D$1</c:f>
              <c:strCache>
                <c:ptCount val="4"/>
                <c:pt idx="0">
                  <c:v>Other Causes</c:v>
                </c:pt>
                <c:pt idx="1">
                  <c:v>Router Misconfiguration</c:v>
                </c:pt>
                <c:pt idx="2">
                  <c:v>IP Routing Failures</c:v>
                </c:pt>
                <c:pt idx="3">
                  <c:v>Physical Link Failures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9.0000000000000066E-2</c:v>
                </c:pt>
                <c:pt idx="1">
                  <c:v>0.36000000000000021</c:v>
                </c:pt>
                <c:pt idx="2">
                  <c:v>0.32000000000000023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28753733369532"/>
          <c:y val="0.17247007793090613"/>
          <c:w val="0.39547108335595982"/>
          <c:h val="0.6550598441381877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5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Sheet1!$A$1:$D$1</c:f>
              <c:strCache>
                <c:ptCount val="4"/>
                <c:pt idx="0">
                  <c:v>Other Causes</c:v>
                </c:pt>
                <c:pt idx="1">
                  <c:v>Router Misconfiguration</c:v>
                </c:pt>
                <c:pt idx="2">
                  <c:v>IP Routing Failures</c:v>
                </c:pt>
                <c:pt idx="3">
                  <c:v>Physical Link Failures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9.0000000000000066E-2</c:v>
                </c:pt>
                <c:pt idx="1">
                  <c:v>0.36000000000000021</c:v>
                </c:pt>
                <c:pt idx="2">
                  <c:v>0.32000000000000023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28753733369532"/>
          <c:y val="0.17247007793090613"/>
          <c:w val="0.39547108335595982"/>
          <c:h val="0.6550598441381877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5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0.3687</cdr:x>
      <cdr:y>0.88474</cdr:y>
    </cdr:from>
    <cdr:to>
      <cdr:x>1</cdr:x>
      <cdr:y>0.97849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312" y="1175594"/>
          <a:ext cx="1671637" cy="124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500" baseline="0" smtClean="0">
              <a:latin typeface="+mn-lt"/>
              <a:ea typeface="+mn-ea"/>
              <a:cs typeface="+mn-cs"/>
            </a:rPr>
            <a:t>Source: University of Michigan and Sprint, October 2004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0.3687</cdr:x>
      <cdr:y>0.88474</cdr:y>
    </cdr:from>
    <cdr:to>
      <cdr:x>1</cdr:x>
      <cdr:y>0.97849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312" y="1175594"/>
          <a:ext cx="1671637" cy="124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500" baseline="0" smtClean="0">
              <a:latin typeface="+mn-lt"/>
              <a:ea typeface="+mn-ea"/>
              <a:cs typeface="+mn-cs"/>
            </a:rPr>
            <a:t>Source: University of Michigan and Sprint, October 2004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458F9-C1F2-449A-8791-2370E00D77C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B76543-8D80-4CFA-9F20-BE6661426159}" type="datetime1">
              <a:rPr lang="en-US" smtClean="0"/>
              <a:t>1/24/2014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104-46F5-4363-86CB-32ED175094A7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23048C-85D7-49C7-9798-8883C6E9F987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3357-C3A7-4EFB-86B9-E4B141F134B9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85A4-BB47-49E3-84EB-30F15B2D4776}" type="datetime1">
              <a:rPr lang="en-US" smtClean="0"/>
              <a:t>1/24/2014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B5A8AB-9253-48A2-AC02-8641DDDEEEA4}" type="datetime1">
              <a:rPr lang="en-US" smtClean="0"/>
              <a:t>1/24/2014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C53C4E-B8E3-4C66-929B-D3A9D26427F4}" type="datetime1">
              <a:rPr lang="en-US" smtClean="0"/>
              <a:t>1/24/2014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8419-091A-4D61-B80A-C3D5E9F4AFBD}" type="datetime1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BFD-8D28-41D0-B4BC-B2EB1A7754FE}" type="datetime1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B716-CEE9-4160-9904-D93D404224F1}" type="datetime1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E5320ED-0637-45E6-BDCA-3A1335E10E51}" type="datetime1">
              <a:rPr lang="en-US" smtClean="0"/>
              <a:t>1/24/2014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F02A7F-E342-437C-96CC-CB56CBAF6011}" type="datetime1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docid=5-C5Xel_ka0nbM&amp;tbnid=1Jyii67p4HQ5iM:&amp;ved=0CAUQjRw&amp;url=http%3A%2F%2Ffin6.com%2F2013%2F12%2Fmouse%2F&amp;ei=QrbiUtKYC5SqsQT5wIGoCw&amp;bvm=bv.59930103,d.eW0&amp;psig=AFQjCNFCVBzyX_HUYE_sdqpwb7hPSuehfQ&amp;ust=13906758836745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CS5412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NETWORKS AND 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BGP and how does it work?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Modern routers are</a:t>
            </a:r>
          </a:p>
          <a:p>
            <a:pPr lvl="1"/>
            <a:r>
              <a:rPr lang="en-US" smtClean="0"/>
              <a:t>Hardware platforms that shunt packets between lines</a:t>
            </a:r>
          </a:p>
          <a:p>
            <a:pPr lvl="1"/>
            <a:r>
              <a:rPr lang="en-US" smtClean="0"/>
              <a:t>But also computers that run “routing software”</a:t>
            </a:r>
          </a:p>
          <a:p>
            <a:r>
              <a:rPr lang="en-US" smtClean="0"/>
              <a:t>BGP is one of many common routing protocols</a:t>
            </a:r>
          </a:p>
          <a:p>
            <a:pPr lvl="1"/>
            <a:r>
              <a:rPr lang="en-US" smtClean="0"/>
              <a:t>Border Gateway Protocol</a:t>
            </a:r>
          </a:p>
          <a:p>
            <a:pPr lvl="1"/>
            <a:r>
              <a:rPr lang="en-US" smtClean="0"/>
              <a:t>Defined by an IETF standard</a:t>
            </a:r>
          </a:p>
          <a:p>
            <a:r>
              <a:rPr lang="en-US" smtClean="0"/>
              <a:t>Other common routing protocols include OSPF, IS-IS, and these are just three of a long list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BGP and how does it work?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BGP is implemented by router programs such as the widely popular Quagga routing system, Cisco’s proprietary BGP for their core Internet routers, etc</a:t>
            </a:r>
          </a:p>
          <a:p>
            <a:r>
              <a:rPr lang="en-US" smtClean="0"/>
              <a:t>Each implementation</a:t>
            </a:r>
          </a:p>
          <a:p>
            <a:pPr lvl="1"/>
            <a:r>
              <a:rPr lang="en-US" smtClean="0"/>
              <a:t>... follows the basic IETF rules and specifications</a:t>
            </a:r>
          </a:p>
          <a:p>
            <a:pPr lvl="1"/>
            <a:r>
              <a:rPr lang="en-US" smtClean="0"/>
              <a:t>... but can extend the BGP protocol by taking advantage of what are called “options”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BGP and how does it work?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Any particular router that hosts BGP:</a:t>
            </a:r>
          </a:p>
          <a:p>
            <a:pPr lvl="1"/>
            <a:r>
              <a:rPr lang="en-US" smtClean="0"/>
              <a:t>Would need to run some BGP program on one of its nodes (“one” because many routers are clusters)</a:t>
            </a:r>
          </a:p>
          <a:p>
            <a:pPr lvl="1"/>
            <a:r>
              <a:rPr lang="en-US" smtClean="0"/>
              <a:t>Configure it by telling it which routers are its neighbors (the term “BGP peers” is common)</a:t>
            </a:r>
          </a:p>
          <a:p>
            <a:pPr lvl="1"/>
            <a:r>
              <a:rPr lang="en-US" smtClean="0"/>
              <a:t>BGP peers advertise</a:t>
            </a:r>
            <a:br>
              <a:rPr lang="en-US" smtClean="0"/>
            </a:br>
            <a:r>
              <a:rPr lang="en-US" smtClean="0"/>
              <a:t>routes to one-another</a:t>
            </a:r>
          </a:p>
          <a:p>
            <a:pPr lvl="1"/>
            <a:r>
              <a:rPr lang="en-US" smtClean="0"/>
              <a:t>For example, “I have a </a:t>
            </a:r>
            <a:br>
              <a:rPr lang="en-US" smtClean="0"/>
            </a:br>
            <a:r>
              <a:rPr lang="en-US" smtClean="0"/>
              <a:t>route to 172.23.*.*”</a:t>
            </a:r>
          </a:p>
        </p:txBody>
      </p:sp>
      <p:pic>
        <p:nvPicPr>
          <p:cNvPr id="1026" name="Picture 2" descr="http://media.techtarget.com/digitalguide/images/Misc/ts_bgp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286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BGP in action (provided by Cogent.com)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83225" cy="4777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 flipH="1">
            <a:off x="609600" y="3962400"/>
            <a:ext cx="3200400" cy="838200"/>
          </a:xfrm>
          <a:prstGeom prst="borderCallout1">
            <a:avLst>
              <a:gd name="adj1" fmla="val 48905"/>
              <a:gd name="adj2" fmla="val -435"/>
              <a:gd name="adj3" fmla="val 76136"/>
              <a:gd name="adj4" fmla="val -46231"/>
            </a:avLst>
          </a:prstGeom>
          <a:solidFill>
            <a:srgbClr val="FFFF66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Initially, the 174 network advertises a route to 2497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BGP in action (provided by Cogent.com)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2" name="Picture 4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86400" cy="4803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 flipH="1">
            <a:off x="609600" y="3962400"/>
            <a:ext cx="3200400" cy="838200"/>
          </a:xfrm>
          <a:prstGeom prst="borderCallout1">
            <a:avLst>
              <a:gd name="adj1" fmla="val 48905"/>
              <a:gd name="adj2" fmla="val -435"/>
              <a:gd name="adj3" fmla="val 76136"/>
              <a:gd name="adj4" fmla="val -46231"/>
            </a:avLst>
          </a:prstGeom>
          <a:solidFill>
            <a:srgbClr val="FFFF66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Routing updates occur within the 174 network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05449" cy="4799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BGP in action (provided by Cogent.com)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Line Callout 1 7"/>
          <p:cNvSpPr/>
          <p:nvPr/>
        </p:nvSpPr>
        <p:spPr>
          <a:xfrm flipH="1">
            <a:off x="609600" y="3810000"/>
            <a:ext cx="3200400" cy="1143000"/>
          </a:xfrm>
          <a:prstGeom prst="borderCallout1">
            <a:avLst>
              <a:gd name="adj1" fmla="val 48905"/>
              <a:gd name="adj2" fmla="val -435"/>
              <a:gd name="adj3" fmla="val 76136"/>
              <a:gd name="adj4" fmla="val -46231"/>
            </a:avLst>
          </a:prstGeom>
          <a:solidFill>
            <a:srgbClr val="FFFF66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When the 174 network withdraws its route to 2497, the 6461 network activates a backup route and advertises it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Notations for IP addresses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IP addresses are just strings of bits</a:t>
            </a:r>
          </a:p>
          <a:p>
            <a:pPr lvl="1"/>
            <a:r>
              <a:rPr lang="en-US" smtClean="0"/>
              <a:t>IPv4 uses 32-bit addresses</a:t>
            </a:r>
          </a:p>
          <a:p>
            <a:pPr lvl="1"/>
            <a:r>
              <a:rPr lang="en-US" smtClean="0"/>
              <a:t>In IPv6 these become 64-bit addresses</a:t>
            </a:r>
          </a:p>
          <a:p>
            <a:pPr lvl="1"/>
            <a:r>
              <a:rPr lang="en-US" smtClean="0"/>
              <a:t>Otherwise IPv4 and IPv6 are similar</a:t>
            </a:r>
          </a:p>
          <a:p>
            <a:r>
              <a:rPr lang="en-US" smtClean="0"/>
              <a:t>BGP uses “IP address prefixes”</a:t>
            </a:r>
          </a:p>
          <a:p>
            <a:pPr lvl="1"/>
            <a:r>
              <a:rPr lang="en-US" smtClean="0"/>
              <a:t>Some string of bits that must match</a:t>
            </a:r>
          </a:p>
          <a:p>
            <a:pPr lvl="1"/>
            <a:r>
              <a:rPr lang="en-US" smtClean="0"/>
              <a:t>Plus an indication of how many bits are in the match part</a:t>
            </a:r>
          </a:p>
          <a:p>
            <a:pPr lvl="1"/>
            <a:r>
              <a:rPr lang="en-US" smtClean="0"/>
              <a:t>Common IPv4 notations: </a:t>
            </a:r>
            <a:r>
              <a:rPr lang="en-US"/>
              <a:t>172.23</a:t>
            </a:r>
            <a:r>
              <a:rPr lang="en-US" smtClean="0"/>
              <a:t>.*.*, or 172.23.0.0/7</a:t>
            </a:r>
          </a:p>
          <a:p>
            <a:pPr lvl="1"/>
            <a:r>
              <a:rPr lang="en-US" smtClean="0"/>
              <a:t>IPv6 usually shown in hex: 0F.AE.17.31.6D.DD.EA.A0</a:t>
            </a:r>
          </a:p>
          <a:p>
            <a:pPr lvl="1"/>
            <a:r>
              <a:rPr lang="en-US" smtClean="0"/>
              <a:t>The Cogent slide simply omitted the standard “a.b.c.d” notation, but this is purely a question of preferences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routing table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Basic idea is that BGP computes a </a:t>
            </a:r>
            <a:r>
              <a:rPr lang="en-US" i="1" smtClean="0"/>
              <a:t>routing table</a:t>
            </a:r>
            <a:endParaRPr lang="en-US" smtClean="0"/>
          </a:p>
          <a:p>
            <a:r>
              <a:rPr lang="en-US" smtClean="0"/>
              <a:t>Loads it into the router, which is often a piece of hardware because line speeds are too fast for any kind of software action</a:t>
            </a:r>
          </a:p>
          <a:p>
            <a:r>
              <a:rPr lang="en-US" smtClean="0"/>
              <a:t>Router finds the “first match” and forwards packet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Routers in 2004... versus today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 2004 most routers were a single machine controlling one line-card per peer</a:t>
            </a:r>
          </a:p>
          <a:p>
            <a:r>
              <a:rPr lang="en-US" smtClean="0"/>
              <a:t>In 2012, most core Internet routers are clusters with multiple computers, dual line-cards per peer, dual links per peering relationship</a:t>
            </a:r>
          </a:p>
          <a:p>
            <a:r>
              <a:rPr lang="en-US" smtClean="0"/>
              <a:t>In principle, a 2012 router can “ride out” a failure that would have caused problems in 2004!</a:t>
            </a:r>
          </a:p>
          <a:p>
            <a:r>
              <a:rPr lang="en-US" smtClean="0"/>
              <a:t>But what about BGP?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Worst case problems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Suppose our router has many processors but BGP is running on processor A</a:t>
            </a:r>
          </a:p>
          <a:p>
            <a:pPr lvl="1"/>
            <a:r>
              <a:rPr lang="en-US" smtClean="0"/>
              <a:t>After all, BGP is just a program, like Quagga-BGP</a:t>
            </a:r>
          </a:p>
          <a:p>
            <a:pPr lvl="1"/>
            <a:r>
              <a:rPr lang="en-US" smtClean="0"/>
              <a:t>You could have written it yourself!</a:t>
            </a:r>
          </a:p>
          <a:p>
            <a:r>
              <a:rPr lang="en-US" smtClean="0"/>
              <a:t>Now we need BGP to move to processor B</a:t>
            </a:r>
          </a:p>
          <a:p>
            <a:pPr lvl="1"/>
            <a:r>
              <a:rPr lang="en-US" smtClean="0"/>
              <a:t>Perhaps A crashes</a:t>
            </a:r>
          </a:p>
          <a:p>
            <a:pPr lvl="1"/>
            <a:r>
              <a:rPr lang="en-US" smtClean="0"/>
              <a:t>Perhaps we’re installing a patch to BGP</a:t>
            </a:r>
          </a:p>
          <a:p>
            <a:pPr lvl="1"/>
            <a:r>
              <a:rPr lang="en-US" smtClean="0"/>
              <a:t>Or we might be doing routine hardware maintenance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Internet and the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Cloud computing is transforming the Internet!</a:t>
            </a:r>
          </a:p>
          <a:p>
            <a:pPr lvl="1"/>
            <a:r>
              <a:rPr lang="en-US" dirty="0" smtClean="0"/>
              <a:t>Mix of traffic has changed dramatically</a:t>
            </a:r>
          </a:p>
          <a:p>
            <a:pPr lvl="1"/>
            <a:r>
              <a:rPr lang="en-US" dirty="0" smtClean="0"/>
              <a:t>Demand for networking of all kinds is soaring</a:t>
            </a:r>
          </a:p>
          <a:p>
            <a:pPr lvl="1"/>
            <a:r>
              <a:rPr lang="en-US" dirty="0" smtClean="0"/>
              <a:t>Cloud computing systems want “control” over network routing, want better availability and performance</a:t>
            </a:r>
          </a:p>
          <a:p>
            <a:pPr lvl="1"/>
            <a:r>
              <a:rPr lang="en-US" dirty="0" smtClean="0"/>
              <a:t>ISPs want more efficiency, and also a cut of the action</a:t>
            </a:r>
          </a:p>
          <a:p>
            <a:r>
              <a:rPr lang="en-US" dirty="0" smtClean="0"/>
              <a:t>Early Internet: “Don’t try to be the phone system”</a:t>
            </a:r>
          </a:p>
          <a:p>
            <a:r>
              <a:rPr lang="en-US" dirty="0" smtClean="0"/>
              <a:t>Now: “Be everything”.  A universal critical resource</a:t>
            </a:r>
          </a:p>
          <a:p>
            <a:pPr lvl="1"/>
            <a:r>
              <a:rPr lang="en-US" dirty="0" smtClean="0"/>
              <a:t>Like electric power (which increasingly, depends on networked control systems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And the phone system (which now runs over the Internet)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peers connect over TCP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BGP talks to other BGPs over TCP connections</a:t>
            </a:r>
          </a:p>
          <a:p>
            <a:pPr lvl="1"/>
            <a:r>
              <a:rPr lang="en-US" smtClean="0"/>
              <a:t>So we had a connection from, say, London to New York and it was a TCP connection from X to A.</a:t>
            </a:r>
          </a:p>
          <a:p>
            <a:pPr lvl="1"/>
            <a:r>
              <a:rPr lang="en-US" smtClean="0"/>
              <a:t>Now we want it to be a connection from X to B.</a:t>
            </a:r>
          </a:p>
          <a:p>
            <a:r>
              <a:rPr lang="en-US" smtClean="0"/>
              <a:t>BGP doesn’t have any kind of “migration” feature in its protocols hence this is a disruptive event</a:t>
            </a:r>
          </a:p>
          <a:p>
            <a:pPr lvl="1"/>
            <a:r>
              <a:rPr lang="en-US" smtClean="0"/>
              <a:t>BGP will terminate on A, or crash</a:t>
            </a:r>
          </a:p>
          <a:p>
            <a:pPr lvl="1"/>
            <a:r>
              <a:rPr lang="en-US" smtClean="0"/>
              <a:t>BGP’ starts running on B</a:t>
            </a:r>
          </a:p>
          <a:p>
            <a:pPr lvl="1"/>
            <a:r>
              <a:rPr lang="en-US" smtClean="0"/>
              <a:t>Makes connection to X.  Old connection “breaks”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BGP handles broken connections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BGP in New York is seen to have crashed, BGP in London assumes the New York router is down!</a:t>
            </a:r>
          </a:p>
          <a:p>
            <a:pPr lvl="1"/>
            <a:r>
              <a:rPr lang="en-US" smtClean="0"/>
              <a:t>So it switches to other routes “around” New York</a:t>
            </a:r>
          </a:p>
          <a:p>
            <a:pPr lvl="1"/>
            <a:r>
              <a:rPr lang="en-US" smtClean="0"/>
              <a:t>Perhaps very inefficient.  And the change takes a long time to propagate, and could impact the whole Internet</a:t>
            </a:r>
          </a:p>
          <a:p>
            <a:r>
              <a:rPr lang="en-US" smtClean="0"/>
              <a:t>Later when BGP restarts, this happens again</a:t>
            </a:r>
          </a:p>
          <a:p>
            <a:r>
              <a:rPr lang="en-US" smtClean="0"/>
              <a:t>So one small event can have a lasting impact!</a:t>
            </a:r>
          </a:p>
          <a:p>
            <a:pPr lvl="1"/>
            <a:r>
              <a:rPr lang="en-US" smtClean="0"/>
              <a:t>How lasting?  Cisco estimated a 3 to 5 minute disruption when we asked them!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in those 3 minutes?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When BGP “restarts” on node B, London assumes it has no memory at all of the prior routing table</a:t>
            </a:r>
          </a:p>
          <a:p>
            <a:pPr lvl="1"/>
            <a:r>
              <a:rPr lang="en-US" smtClean="0"/>
              <a:t>So London sends the entire current routing table, then sends any updates</a:t>
            </a:r>
          </a:p>
          <a:p>
            <a:pPr lvl="1"/>
            <a:r>
              <a:rPr lang="en-US" smtClean="0"/>
              <a:t>This happens with all the BGP peers, and there could be many of them!</a:t>
            </a:r>
          </a:p>
          <a:p>
            <a:r>
              <a:rPr lang="en-US" smtClean="0"/>
              <a:t>Copying these big tables and processing them takes time, which is why the disruption is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“graceful restart”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An IETF protocol that reduces the delay, somewhat</a:t>
            </a:r>
          </a:p>
          <a:p>
            <a:r>
              <a:rPr lang="en-US" smtClean="0"/>
              <a:t>With this feature, BGP B basically says “I’m on a new node with amnesia, </a:t>
            </a:r>
            <a:r>
              <a:rPr lang="en-US" i="1" smtClean="0"/>
              <a:t>but the hardware router still is using the old routing table.”</a:t>
            </a:r>
          </a:p>
          <a:p>
            <a:pPr lvl="1"/>
            <a:r>
              <a:rPr lang="en-US" smtClean="0"/>
              <a:t>Same recovery is required, but London continues to route packets via New York.  Like a plane on autopilot, the hardware keeps routing</a:t>
            </a:r>
          </a:p>
          <a:p>
            <a:pPr lvl="1"/>
            <a:r>
              <a:rPr lang="en-US" smtClean="0"/>
              <a:t>However, that routing table will quickly become stale because updates won’t be applied until BGP’ on B has caught up with current state (still takes 3-5 minutes)</a:t>
            </a:r>
          </a:p>
        </p:txBody>
      </p:sp>
    </p:spTree>
    <p:extLst>
      <p:ext uri="{BB962C8B-B14F-4D97-AF65-F5344CB8AC3E}">
        <p14:creationId xmlns:p14="http://schemas.microsoft.com/office/powerpoint/2010/main" val="19888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assurance for BGP?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We need a BGP that is up and in sync again with no visible disruption at all!</a:t>
            </a:r>
          </a:p>
          <a:p>
            <a:r>
              <a:rPr lang="en-US" smtClean="0"/>
              <a:t>Steps to building one</a:t>
            </a:r>
          </a:p>
          <a:p>
            <a:pPr lvl="1"/>
            <a:r>
              <a:rPr lang="en-US" smtClean="0"/>
              <a:t>Replicate the BGP state so that BGP’ on B can recover the state very quickly</a:t>
            </a:r>
          </a:p>
          <a:p>
            <a:pPr lvl="2"/>
            <a:r>
              <a:rPr lang="en-US" smtClean="0"/>
              <a:t>We’ll do this by replicating data within memory in the nodes of our cluster-style router</a:t>
            </a:r>
          </a:p>
          <a:p>
            <a:pPr lvl="2"/>
            <a:r>
              <a:rPr lang="en-US" smtClean="0"/>
              <a:t>BGP’ on B loads state from the replicas extremely rapidly</a:t>
            </a:r>
          </a:p>
          <a:p>
            <a:pPr lvl="1"/>
            <a:r>
              <a:rPr lang="en-US" smtClean="0"/>
              <a:t>Splice the new TCP connections from BGP’ on B to peers to the old connections that went to BGP on A</a:t>
            </a:r>
          </a:p>
          <a:p>
            <a:pPr lvl="2"/>
            <a:r>
              <a:rPr lang="en-US" smtClean="0"/>
              <a:t>They don’t see anything happen at all!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of high-availability BGP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8363" y="1566392"/>
            <a:ext cx="7499796" cy="4807499"/>
            <a:chOff x="457200" y="533400"/>
            <a:chExt cx="8382000" cy="6203225"/>
          </a:xfrm>
        </p:grpSpPr>
        <p:pic>
          <p:nvPicPr>
            <p:cNvPr id="7" name="Picture 6" descr="http://www.techcessgroup.com/images/data%20cent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533400"/>
              <a:ext cx="3657600" cy="2743200"/>
            </a:xfrm>
            <a:prstGeom prst="rect">
              <a:avLst/>
            </a:prstGeom>
            <a:noFill/>
          </p:spPr>
        </p:pic>
        <p:sp>
          <p:nvSpPr>
            <p:cNvPr id="8" name="Flowchart: Multidocument 7"/>
            <p:cNvSpPr/>
            <p:nvPr/>
          </p:nvSpPr>
          <p:spPr>
            <a:xfrm>
              <a:off x="1118853" y="2133600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9" name="Flowchart: Multidocument 8"/>
            <p:cNvSpPr/>
            <p:nvPr/>
          </p:nvSpPr>
          <p:spPr>
            <a:xfrm>
              <a:off x="953440" y="2258236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0" name="Flowchart: Multidocument 9"/>
            <p:cNvSpPr/>
            <p:nvPr/>
          </p:nvSpPr>
          <p:spPr>
            <a:xfrm>
              <a:off x="788027" y="2382872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1" name="Flowchart: Multidocument 10"/>
            <p:cNvSpPr/>
            <p:nvPr/>
          </p:nvSpPr>
          <p:spPr>
            <a:xfrm>
              <a:off x="622613" y="2507507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2" name="Flowchart: Multidocument 11"/>
            <p:cNvSpPr/>
            <p:nvPr/>
          </p:nvSpPr>
          <p:spPr>
            <a:xfrm>
              <a:off x="457200" y="2632143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grpSp>
          <p:nvGrpSpPr>
            <p:cNvPr id="13" name="Group 12"/>
            <p:cNvGrpSpPr/>
            <p:nvPr/>
          </p:nvGrpSpPr>
          <p:grpSpPr>
            <a:xfrm flipH="1">
              <a:off x="2494749" y="2133601"/>
              <a:ext cx="1543855" cy="997088"/>
              <a:chOff x="4572000" y="1676400"/>
              <a:chExt cx="2133600" cy="1828800"/>
            </a:xfrm>
          </p:grpSpPr>
          <p:sp>
            <p:nvSpPr>
              <p:cNvPr id="59" name="Flowchart: Multidocument 58"/>
              <p:cNvSpPr/>
              <p:nvPr/>
            </p:nvSpPr>
            <p:spPr>
              <a:xfrm>
                <a:off x="5486400" y="16764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0" name="Flowchart: Multidocument 59"/>
              <p:cNvSpPr/>
              <p:nvPr/>
            </p:nvSpPr>
            <p:spPr>
              <a:xfrm>
                <a:off x="5257800" y="19050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1" name="Flowchart: Multidocument 60"/>
              <p:cNvSpPr/>
              <p:nvPr/>
            </p:nvSpPr>
            <p:spPr>
              <a:xfrm>
                <a:off x="5029200" y="21336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2" name="Flowchart: Multidocument 61"/>
              <p:cNvSpPr/>
              <p:nvPr/>
            </p:nvSpPr>
            <p:spPr>
              <a:xfrm>
                <a:off x="4800600" y="23622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3" name="Flowchart: Multidocument 62"/>
              <p:cNvSpPr/>
              <p:nvPr/>
            </p:nvSpPr>
            <p:spPr>
              <a:xfrm>
                <a:off x="4572000" y="25908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286000" y="3745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8800" y="4126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8288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5720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572000" y="5650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95500" y="3935968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2286000" y="3745468"/>
              <a:ext cx="2743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076700" y="4697968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4572000" y="5650468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562600" y="3745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4126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054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8486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848600" y="5650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372100" y="3935968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5562600" y="3745468"/>
              <a:ext cx="2743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353300" y="4697968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7848600" y="5650468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9"/>
            <p:cNvSpPr txBox="1"/>
            <p:nvPr/>
          </p:nvSpPr>
          <p:spPr>
            <a:xfrm>
              <a:off x="2286002" y="6260068"/>
              <a:ext cx="1676399" cy="47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Original Host</a:t>
              </a:r>
              <a:endParaRPr lang="fr-BE" dirty="0"/>
            </a:p>
          </p:txBody>
        </p:sp>
        <p:sp>
          <p:nvSpPr>
            <p:cNvPr id="33" name="TextBox 30"/>
            <p:cNvSpPr txBox="1"/>
            <p:nvPr/>
          </p:nvSpPr>
          <p:spPr>
            <a:xfrm>
              <a:off x="5867400" y="62600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Backup Host</a:t>
              </a:r>
              <a:endParaRPr lang="fr-BE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5105400" y="5650468"/>
              <a:ext cx="457200" cy="3810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828800" y="5650468"/>
              <a:ext cx="457200" cy="3810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Hexagon 35"/>
            <p:cNvSpPr/>
            <p:nvPr/>
          </p:nvSpPr>
          <p:spPr>
            <a:xfrm>
              <a:off x="2819400" y="4583668"/>
              <a:ext cx="914400" cy="685800"/>
            </a:xfrm>
            <a:prstGeom prst="hexagon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/>
                <a:t>BGPD</a:t>
              </a:r>
              <a:endParaRPr lang="fr-BE" sz="1400" b="1" dirty="0"/>
            </a:p>
          </p:txBody>
        </p:sp>
        <p:sp>
          <p:nvSpPr>
            <p:cNvPr id="37" name="Hexagon 36"/>
            <p:cNvSpPr/>
            <p:nvPr/>
          </p:nvSpPr>
          <p:spPr>
            <a:xfrm>
              <a:off x="6172200" y="4583668"/>
              <a:ext cx="914400" cy="685800"/>
            </a:xfrm>
            <a:prstGeom prst="hexagon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/>
                <a:t>BGPD’</a:t>
              </a:r>
              <a:endParaRPr lang="fr-BE" sz="1200" b="1" dirty="0"/>
            </a:p>
          </p:txBody>
        </p:sp>
        <p:sp>
          <p:nvSpPr>
            <p:cNvPr id="38" name="Left-Right Arrow Callout 37"/>
            <p:cNvSpPr/>
            <p:nvPr/>
          </p:nvSpPr>
          <p:spPr>
            <a:xfrm rot="19112505">
              <a:off x="6505695" y="3842123"/>
              <a:ext cx="1142999" cy="576072"/>
            </a:xfrm>
            <a:prstGeom prst="leftRightArrowCallout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70C0"/>
                  </a:solidFill>
                </a:rPr>
                <a:t>TCP-R</a:t>
              </a:r>
              <a:endParaRPr lang="fr-BE" sz="9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8" idx="3"/>
            </p:cNvCxnSpPr>
            <p:nvPr/>
          </p:nvCxnSpPr>
          <p:spPr>
            <a:xfrm flipH="1" flipV="1">
              <a:off x="5257800" y="3124200"/>
              <a:ext cx="2247698" cy="627584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Hexagon 39"/>
            <p:cNvSpPr/>
            <p:nvPr/>
          </p:nvSpPr>
          <p:spPr>
            <a:xfrm>
              <a:off x="6781800" y="1600200"/>
              <a:ext cx="1295400" cy="914400"/>
            </a:xfrm>
            <a:prstGeom prst="hexagon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Remote BGPD</a:t>
              </a:r>
              <a:endParaRPr lang="fr-BE" sz="1600" dirty="0"/>
            </a:p>
          </p:txBody>
        </p:sp>
        <p:cxnSp>
          <p:nvCxnSpPr>
            <p:cNvPr id="41" name="Straight Arrow Connector 40"/>
            <p:cNvCxnSpPr>
              <a:stCxn id="52" idx="4"/>
            </p:cNvCxnSpPr>
            <p:nvPr/>
          </p:nvCxnSpPr>
          <p:spPr>
            <a:xfrm rot="16200000" flipV="1">
              <a:off x="1432441" y="2987159"/>
              <a:ext cx="1688068" cy="1352550"/>
            </a:xfrm>
            <a:prstGeom prst="straightConnector1">
              <a:avLst/>
            </a:prstGeom>
            <a:ln w="50800" cmpd="dbl">
              <a:solidFill>
                <a:srgbClr val="FF717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49" idx="3"/>
            </p:cNvCxnSpPr>
            <p:nvPr/>
          </p:nvCxnSpPr>
          <p:spPr>
            <a:xfrm>
              <a:off x="1676400" y="2819400"/>
              <a:ext cx="4419600" cy="2107168"/>
            </a:xfrm>
            <a:prstGeom prst="straightConnector1">
              <a:avLst/>
            </a:prstGeom>
            <a:ln w="50800" cmpd="dbl">
              <a:solidFill>
                <a:srgbClr val="FF717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9"/>
            <p:cNvSpPr txBox="1"/>
            <p:nvPr/>
          </p:nvSpPr>
          <p:spPr>
            <a:xfrm>
              <a:off x="1752600" y="32766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(1)</a:t>
              </a:r>
              <a:endParaRPr lang="fr-BE" dirty="0"/>
            </a:p>
          </p:txBody>
        </p:sp>
        <p:sp>
          <p:nvSpPr>
            <p:cNvPr id="44" name="TextBox 50"/>
            <p:cNvSpPr txBox="1"/>
            <p:nvPr/>
          </p:nvSpPr>
          <p:spPr>
            <a:xfrm>
              <a:off x="7010400" y="50408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(2)</a:t>
              </a:r>
              <a:endParaRPr lang="fr-BE" dirty="0"/>
            </a:p>
          </p:txBody>
        </p:sp>
        <p:sp>
          <p:nvSpPr>
            <p:cNvPr id="45" name="TextBox 51"/>
            <p:cNvSpPr txBox="1"/>
            <p:nvPr/>
          </p:nvSpPr>
          <p:spPr>
            <a:xfrm>
              <a:off x="2667000" y="29718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(3)</a:t>
              </a:r>
              <a:endParaRPr lang="fr-BE" dirty="0"/>
            </a:p>
          </p:txBody>
        </p:sp>
        <p:sp>
          <p:nvSpPr>
            <p:cNvPr id="46" name="TextBox 52"/>
            <p:cNvSpPr txBox="1"/>
            <p:nvPr/>
          </p:nvSpPr>
          <p:spPr>
            <a:xfrm>
              <a:off x="5410200" y="2819400"/>
              <a:ext cx="487665" cy="476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/>
                <a:t>(4)</a:t>
              </a:r>
              <a:endParaRPr lang="fr-BE" dirty="0"/>
            </a:p>
          </p:txBody>
        </p:sp>
        <p:sp>
          <p:nvSpPr>
            <p:cNvPr id="47" name="TextBox 38"/>
            <p:cNvSpPr txBox="1"/>
            <p:nvPr/>
          </p:nvSpPr>
          <p:spPr>
            <a:xfrm>
              <a:off x="4114801" y="5357336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Shim</a:t>
              </a:r>
              <a:endParaRPr lang="fr-BE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3429001" y="5357336"/>
              <a:ext cx="762000" cy="18466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Hexagon 48"/>
            <p:cNvSpPr/>
            <p:nvPr/>
          </p:nvSpPr>
          <p:spPr>
            <a:xfrm>
              <a:off x="6096000" y="4507468"/>
              <a:ext cx="1066800" cy="838200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50" name="TextBox 45"/>
            <p:cNvSpPr txBox="1"/>
            <p:nvPr/>
          </p:nvSpPr>
          <p:spPr>
            <a:xfrm>
              <a:off x="8229600" y="465986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FTSS</a:t>
              </a:r>
              <a:endParaRPr lang="fr-BE" sz="1400" dirty="0"/>
            </a:p>
          </p:txBody>
        </p:sp>
        <p:cxnSp>
          <p:nvCxnSpPr>
            <p:cNvPr id="51" name="Straight Arrow Connector 50"/>
            <p:cNvCxnSpPr>
              <a:stCxn id="50" idx="1"/>
            </p:cNvCxnSpPr>
            <p:nvPr/>
          </p:nvCxnSpPr>
          <p:spPr>
            <a:xfrm rot="10800000">
              <a:off x="7467600" y="4659869"/>
              <a:ext cx="762000" cy="153889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Hexagon 51"/>
            <p:cNvSpPr/>
            <p:nvPr/>
          </p:nvSpPr>
          <p:spPr>
            <a:xfrm>
              <a:off x="2743200" y="4507468"/>
              <a:ext cx="1066800" cy="838200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53" name="TextBox 57"/>
            <p:cNvSpPr txBox="1"/>
            <p:nvPr/>
          </p:nvSpPr>
          <p:spPr>
            <a:xfrm>
              <a:off x="1600200" y="25908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BGP state</a:t>
              </a:r>
              <a:endParaRPr lang="fr-BE" sz="1400" dirty="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5334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FTSS</a:t>
              </a:r>
              <a:endParaRPr lang="fr-BE" sz="1400" dirty="0"/>
            </a:p>
          </p:txBody>
        </p:sp>
        <p:sp>
          <p:nvSpPr>
            <p:cNvPr id="55" name="TextBox 86"/>
            <p:cNvSpPr txBox="1"/>
            <p:nvPr/>
          </p:nvSpPr>
          <p:spPr>
            <a:xfrm>
              <a:off x="609600" y="68580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Router Control-Processor Cluster</a:t>
              </a:r>
              <a:br>
                <a:rPr lang="en-US" sz="1400" dirty="0" smtClean="0"/>
              </a:br>
              <a:r>
                <a:rPr lang="en-US" sz="1400" dirty="0" smtClean="0"/>
                <a:t>runs the FTSS service</a:t>
              </a:r>
              <a:endParaRPr lang="fr-BE" sz="1400" dirty="0"/>
            </a:p>
          </p:txBody>
        </p:sp>
        <p:pic>
          <p:nvPicPr>
            <p:cNvPr id="56" name="Picture 55" descr="C:\Users\Ken\AppData\Local\Microsoft\Windows\Temporary Internet Files\Content.IE5\2RKSUKK1\MC90008239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3124200"/>
              <a:ext cx="533400" cy="330343"/>
            </a:xfrm>
            <a:prstGeom prst="rect">
              <a:avLst/>
            </a:prstGeom>
            <a:noFill/>
          </p:spPr>
        </p:pic>
        <p:sp>
          <p:nvSpPr>
            <p:cNvPr id="57" name="Left-Right Arrow Callout 56"/>
            <p:cNvSpPr/>
            <p:nvPr/>
          </p:nvSpPr>
          <p:spPr>
            <a:xfrm rot="19370812">
              <a:off x="3145180" y="3862556"/>
              <a:ext cx="1139952" cy="576072"/>
            </a:xfrm>
            <a:prstGeom prst="leftRightArrowCallout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70C0"/>
                  </a:solidFill>
                </a:rPr>
                <a:t>TCP-R</a:t>
              </a:r>
              <a:endParaRPr lang="fr-BE" sz="9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57" idx="3"/>
              <a:endCxn id="40" idx="3"/>
            </p:cNvCxnSpPr>
            <p:nvPr/>
          </p:nvCxnSpPr>
          <p:spPr>
            <a:xfrm flipV="1">
              <a:off x="4169441" y="2057400"/>
              <a:ext cx="2612359" cy="1748956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ne Callout 1 63"/>
          <p:cNvSpPr/>
          <p:nvPr/>
        </p:nvSpPr>
        <p:spPr>
          <a:xfrm>
            <a:off x="5541860" y="1347417"/>
            <a:ext cx="3297340" cy="612648"/>
          </a:xfrm>
          <a:prstGeom prst="borderCallout1">
            <a:avLst>
              <a:gd name="adj1" fmla="val 46659"/>
              <a:gd name="adj2" fmla="val 409"/>
              <a:gd name="adj3" fmla="val 282383"/>
              <a:gd name="adj4" fmla="val -124028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(1) State of BGP replicated within router-cluster nodes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5" name="Line Callout 1 64"/>
          <p:cNvSpPr/>
          <p:nvPr/>
        </p:nvSpPr>
        <p:spPr>
          <a:xfrm>
            <a:off x="5788916" y="5553595"/>
            <a:ext cx="3297340" cy="612648"/>
          </a:xfrm>
          <a:prstGeom prst="borderCallout1">
            <a:avLst>
              <a:gd name="adj1" fmla="val 46659"/>
              <a:gd name="adj2" fmla="val 409"/>
              <a:gd name="adj3" fmla="val -86504"/>
              <a:gd name="adj4" fmla="val -7691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(2) Failure causes BGP to migrate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6" name="Line Callout 1 65"/>
          <p:cNvSpPr/>
          <p:nvPr/>
        </p:nvSpPr>
        <p:spPr>
          <a:xfrm>
            <a:off x="5638800" y="6192945"/>
            <a:ext cx="3297340" cy="612648"/>
          </a:xfrm>
          <a:prstGeom prst="borderCallout1">
            <a:avLst>
              <a:gd name="adj1" fmla="val 46659"/>
              <a:gd name="adj2" fmla="val 409"/>
              <a:gd name="adj3" fmla="val -449324"/>
              <a:gd name="adj4" fmla="val -116813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(3) Reload state from replicas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7" name="Line Callout 1 66"/>
          <p:cNvSpPr/>
          <p:nvPr/>
        </p:nvSpPr>
        <p:spPr>
          <a:xfrm>
            <a:off x="4995154" y="1960065"/>
            <a:ext cx="3678340" cy="612648"/>
          </a:xfrm>
          <a:prstGeom prst="borderCallout1">
            <a:avLst>
              <a:gd name="adj1" fmla="val 46659"/>
              <a:gd name="adj2" fmla="val 409"/>
              <a:gd name="adj3" fmla="val 322426"/>
              <a:gd name="adj4" fmla="val 38846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(4) Attempt to reconnect to peer intercepted, spliced to old connection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TCP-R work?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Role of TCPR is to </a:t>
            </a:r>
          </a:p>
          <a:p>
            <a:pPr lvl="1"/>
            <a:r>
              <a:rPr lang="en-US" smtClean="0"/>
              <a:t>Detect an attempt to reconnect to the same peer</a:t>
            </a:r>
          </a:p>
          <a:p>
            <a:pPr lvl="1"/>
            <a:r>
              <a:rPr lang="en-US" smtClean="0"/>
              <a:t>Connect the new TCP endpoint on node B to the old TCP session that was active between London and node A!</a:t>
            </a:r>
          </a:p>
          <a:p>
            <a:pPr lvl="1"/>
            <a:r>
              <a:rPr lang="en-US" smtClean="0"/>
              <a:t>Can this be done?  Can BGP operate over the resulting half-old, half-new connection?</a:t>
            </a:r>
          </a:p>
          <a:p>
            <a:r>
              <a:rPr lang="en-US" smtClean="0"/>
              <a:t>Need to understand how TCP works to answer these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sfnet.org/Exchange/tcp/Graphics/tcpWindow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53975"/>
            <a:ext cx="4762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protocol in 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TCP has a pair of “windows” within which it sends data “segments” numbered by byte offsets</a:t>
            </a:r>
          </a:p>
          <a:p>
            <a:r>
              <a:rPr lang="en-US" smtClean="0"/>
              <a:t>Varies window size to match data rate network and receiver can handle</a:t>
            </a:r>
            <a:endParaRPr lang="en-US"/>
          </a:p>
        </p:txBody>
      </p:sp>
      <p:pic>
        <p:nvPicPr>
          <p:cNvPr id="3074" name="Picture 2" descr="http://www.deneholme.net/tom/scalable/images/trad-rate-small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89557"/>
            <a:ext cx="2895600" cy="16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TCP windows are like a pair of bounded buffers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 descr="http://www.cs.mtu.edu/~shene/NSF-3/e-Book/SEMA/DIAGRAM-bu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190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s.mtu.edu/~shene/NSF-3/e-Book/SEMA/DIAGRAM-bu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34" y="2858429"/>
            <a:ext cx="2190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43200" y="3748088"/>
            <a:ext cx="1371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65756" y="4207263"/>
            <a:ext cx="152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286000"/>
            <a:ext cx="152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4038600"/>
            <a:ext cx="2057400" cy="76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4419600"/>
            <a:ext cx="2133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4457700"/>
            <a:ext cx="3276600" cy="38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89556" y="4123512"/>
            <a:ext cx="329704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Sequence numbers established in initial handshake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Connection creator (say, A) says to B:</a:t>
            </a:r>
          </a:p>
          <a:p>
            <a:pPr lvl="1"/>
            <a:r>
              <a:rPr lang="en-US" smtClean="0"/>
              <a:t>I want to make a connection to you using initial sequence number A</a:t>
            </a:r>
            <a:r>
              <a:rPr lang="en-US" smtClean="0">
                <a:sym typeface="Symbol"/>
              </a:rPr>
              <a:t>B</a:t>
            </a:r>
            <a:r>
              <a:rPr lang="en-US" smtClean="0"/>
              <a:t> 1234 (a random number)</a:t>
            </a:r>
          </a:p>
          <a:p>
            <a:pPr lvl="1"/>
            <a:r>
              <a:rPr lang="en-US" smtClean="0"/>
              <a:t>B replies I will accept your connection using initial sequence number from B</a:t>
            </a:r>
            <a:r>
              <a:rPr lang="en-US" smtClean="0">
                <a:sym typeface="Symbol"/>
              </a:rPr>
              <a:t>A 9171 (also random)</a:t>
            </a:r>
          </a:p>
          <a:p>
            <a:pPr lvl="1"/>
            <a:r>
              <a:rPr lang="en-US" smtClean="0">
                <a:sym typeface="Symbol"/>
              </a:rPr>
              <a:t>A responds “our connection is established”</a:t>
            </a:r>
          </a:p>
          <a:p>
            <a:r>
              <a:rPr lang="en-US" smtClean="0">
                <a:sym typeface="Symbol"/>
              </a:rPr>
              <a:t>Notice that both numbers start at random values</a:t>
            </a:r>
          </a:p>
          <a:p>
            <a:r>
              <a:rPr lang="en-US" smtClean="0">
                <a:sym typeface="Symbol"/>
              </a:rPr>
              <a:t>This protects against confusion if msg redelivered</a:t>
            </a:r>
          </a:p>
          <a:p>
            <a:r>
              <a:rPr lang="en-US" smtClean="0">
                <a:sym typeface="Symbol"/>
              </a:rPr>
              <a:t>Called a “three-way handshake”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3.bp.blogspot.com/_dr3S8zqPnj4/TTHr0nY_LxI/AAAAAAAAThw/zX1W0OkerF0/s1600/global-traffic-map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331"/>
            <a:ext cx="8378825" cy="60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Sequence numbers established in initial handshake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 descr="http://www.tcpipguide.com/free/diagrams/tcpopen3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43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TCP-R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TCP-R just notes the old sequence pair</a:t>
            </a:r>
          </a:p>
          <a:p>
            <a:pPr lvl="1"/>
            <a:r>
              <a:rPr lang="en-US" smtClean="0"/>
              <a:t>When BGP B tries to connect to the old peer, TCPR intercepts the handshake and runs it “locally”, noting the delta between old and new sequence numbers</a:t>
            </a:r>
          </a:p>
          <a:p>
            <a:pPr lvl="1"/>
            <a:r>
              <a:rPr lang="en-US" smtClean="0"/>
              <a:t>Now on each packet, TCPR can “translate” from new numbering to old and back, fooling the old TCP stack into accepting the new packets</a:t>
            </a:r>
          </a:p>
          <a:p>
            <a:pPr lvl="1"/>
            <a:r>
              <a:rPr lang="en-US" smtClean="0"/>
              <a:t>Updates the TCP checksum field on packet headers</a:t>
            </a:r>
          </a:p>
          <a:p>
            <a:r>
              <a:rPr lang="en-US" smtClean="0"/>
              <a:t>This splices the connections together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FT-BGP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FT-BGP has a bit more work to do</a:t>
            </a:r>
          </a:p>
          <a:p>
            <a:pPr lvl="1"/>
            <a:r>
              <a:rPr lang="en-US" smtClean="0"/>
              <a:t>Old BGP just accepted updates and processed them</a:t>
            </a:r>
          </a:p>
          <a:p>
            <a:pPr lvl="1"/>
            <a:r>
              <a:rPr lang="en-US" smtClean="0"/>
              <a:t>FT-BGP must log any updates it sends or receives before TCP acknowledges the incoming update, or sends the outgoing one</a:t>
            </a:r>
          </a:p>
          <a:p>
            <a:pPr lvl="1"/>
            <a:r>
              <a:rPr lang="en-US" smtClean="0"/>
              <a:t>FT-BGP must also complete any receive or send that was disrupted by the failover from node A to B</a:t>
            </a:r>
          </a:p>
          <a:p>
            <a:r>
              <a:rPr lang="en-US" smtClean="0"/>
              <a:t>But these are easy to do</a:t>
            </a:r>
          </a:p>
          <a:p>
            <a:r>
              <a:rPr lang="en-US" smtClean="0"/>
              <a:t>Total time for failover: milliseconds!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Thus we’ve made our router more available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Goal was to improve on the 2004 situation: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... every element of the picture has been “fixed”!</a:t>
            </a:r>
          </a:p>
          <a:p>
            <a:pPr lvl="1"/>
            <a:r>
              <a:rPr lang="en-US" smtClean="0"/>
              <a:t>Replicated links and line cards</a:t>
            </a:r>
          </a:p>
          <a:p>
            <a:pPr lvl="1"/>
            <a:r>
              <a:rPr lang="en-US" smtClean="0"/>
              <a:t>FT-BGP for failover</a:t>
            </a:r>
          </a:p>
          <a:p>
            <a:pPr lvl="1"/>
            <a:r>
              <a:rPr lang="en-US" smtClean="0"/>
              <a:t>Better management tools to reduce risk of misconfiguration</a:t>
            </a:r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25810824"/>
              </p:ext>
            </p:extLst>
          </p:nvPr>
        </p:nvGraphicFramePr>
        <p:xfrm>
          <a:off x="2362200" y="1981200"/>
          <a:ext cx="4419600" cy="247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9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How available can the network be?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Today’s Internet achieves between 2 and 3 “nines” of availability</a:t>
            </a:r>
          </a:p>
          <a:p>
            <a:pPr lvl="1"/>
            <a:r>
              <a:rPr lang="en-US" smtClean="0"/>
              <a:t>Means that over a period of X seconds, would expect to see between 99% and 99.9% of “good behavior”</a:t>
            </a:r>
          </a:p>
          <a:p>
            <a:pPr lvl="1"/>
            <a:r>
              <a:rPr lang="en-US" smtClean="0"/>
              <a:t>Between 1% and 0.1% of time, something is seriously wrong</a:t>
            </a:r>
          </a:p>
          <a:p>
            <a:r>
              <a:rPr lang="en-US" smtClean="0"/>
              <a:t>Hubble project at UW: finds that on a national scale Internet has large numbers of black holes, slow patches, terrible choices of routes, etc at all times</a:t>
            </a:r>
          </a:p>
          <a:p>
            <a:r>
              <a:rPr lang="en-US" smtClean="0"/>
              <a:t>With work like what we’ve seen could probably push towards a “5-nines” Internet, comparable to voice telephony but at Internet data rates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Could we go further?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Same idea can harden other routing protocols</a:t>
            </a:r>
          </a:p>
          <a:p>
            <a:r>
              <a:rPr lang="en-US" smtClean="0"/>
              <a:t>But what about other kinds of router problems?</a:t>
            </a:r>
          </a:p>
          <a:p>
            <a:pPr lvl="1"/>
            <a:r>
              <a:rPr lang="en-US" smtClean="0"/>
              <a:t>For example, “distributed denial of service attacks” that overload links with garbage data or overwhelm a web site with junk packets?</a:t>
            </a:r>
          </a:p>
          <a:p>
            <a:r>
              <a:rPr lang="en-US" smtClean="0"/>
              <a:t>Also, how could cloud providers “customize” routing?</a:t>
            </a:r>
          </a:p>
          <a:p>
            <a:pPr lvl="1"/>
            <a:r>
              <a:rPr lang="en-US" smtClean="0"/>
              <a:t>Cloud operators want a degree of routing control</a:t>
            </a:r>
          </a:p>
          <a:p>
            <a:pPr lvl="1"/>
            <a:r>
              <a:rPr lang="en-US" smtClean="0"/>
              <a:t>Ideally would want to look inside the packets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These are active research topics...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Ideas include:</a:t>
            </a:r>
          </a:p>
          <a:p>
            <a:pPr lvl="1"/>
            <a:r>
              <a:rPr lang="en-US" smtClean="0"/>
              <a:t>Better control over routing within entire regions</a:t>
            </a:r>
          </a:p>
          <a:p>
            <a:pPr lvl="1"/>
            <a:r>
              <a:rPr lang="en-US" smtClean="0"/>
              <a:t>Some way to support end-to-end “circuits” with pre-authentication between sender and receiever</a:t>
            </a:r>
          </a:p>
          <a:p>
            <a:pPr lvl="1"/>
            <a:r>
              <a:rPr lang="en-US" smtClean="0"/>
              <a:t>New routing ideas aimed at better support for media streams</a:t>
            </a:r>
          </a:p>
          <a:p>
            <a:pPr lvl="1"/>
            <a:r>
              <a:rPr lang="en-US" smtClean="0"/>
              <a:t>Monitoring BGP to notice if something very wrong occurs</a:t>
            </a:r>
          </a:p>
          <a:p>
            <a:r>
              <a:rPr lang="en-US" smtClean="0"/>
              <a:t>Leads to the vision of a collection of “SuperNets” each specialized in different ways, but sharing routers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SuperNet examples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Google might want to build a Google+ net optimized for its social networking applications</a:t>
            </a:r>
          </a:p>
          <a:p>
            <a:r>
              <a:rPr lang="en-US" smtClean="0"/>
              <a:t>Netflix would imagine a NetFlixNet ideally tuned for transport of media data</a:t>
            </a:r>
          </a:p>
          <a:p>
            <a:r>
              <a:rPr lang="en-US" smtClean="0"/>
              <a:t>The smart power grid might want a “grid net” that has security and other assurance features, for use in monitoring the power grid and controlling it</a:t>
            </a:r>
            <a:endParaRPr lang="en-US"/>
          </a:p>
        </p:txBody>
      </p:sp>
      <p:pic>
        <p:nvPicPr>
          <p:cNvPr id="8194" name="Picture 2" descr="http://images.wikia.com/superman/images/6/67/Justice_League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95500" cy="13737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resources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idea is very much like sharing a machine using virtual machines!</a:t>
            </a:r>
          </a:p>
          <a:p>
            <a:pPr lvl="1"/>
            <a:r>
              <a:rPr lang="en-US" smtClean="0"/>
              <a:t>With VMs user thinks she “owns” the machine but in reality one computer might host many VMs</a:t>
            </a:r>
          </a:p>
          <a:p>
            <a:pPr lvl="1"/>
            <a:r>
              <a:rPr lang="en-US" smtClean="0"/>
              <a:t>With SuperNet idea, Google thinks it “owns” the GoogleNet but the routers actually “host” many nets</a:t>
            </a:r>
          </a:p>
          <a:p>
            <a:r>
              <a:rPr lang="en-US" smtClean="0"/>
              <a:t>Could definitely be done today</a:t>
            </a:r>
          </a:p>
          <a:p>
            <a:pPr lvl="1"/>
            <a:r>
              <a:rPr lang="en-US" smtClean="0"/>
              <a:t>Probably would use the OpenFlow standards to define behaviors of these SuperNets.</a:t>
            </a:r>
            <a:endParaRPr lang="en-US"/>
          </a:p>
        </p:txBody>
      </p:sp>
      <p:pic>
        <p:nvPicPr>
          <p:cNvPr id="6" name="Picture 2" descr="http://images.wikia.com/superman/images/6/67/Justice_League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95500" cy="13737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“secure” the Internet?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End-to-end route path security would help... </a:t>
            </a:r>
          </a:p>
          <a:p>
            <a:r>
              <a:rPr lang="en-US" smtClean="0"/>
              <a:t>... but if routers are just clusters of computers, must still worry about attacks that deliberately disrupt the router itself</a:t>
            </a:r>
          </a:p>
          <a:p>
            <a:pPr lvl="1"/>
            <a:r>
              <a:rPr lang="en-US" smtClean="0"/>
              <a:t>Like a virus or worm but one that infects routers!</a:t>
            </a:r>
          </a:p>
          <a:p>
            <a:pPr lvl="1"/>
            <a:r>
              <a:rPr lang="en-US" smtClean="0"/>
              <a:t>This is a genuine risk today</a:t>
            </a:r>
          </a:p>
          <a:p>
            <a:pPr lvl="1"/>
            <a:r>
              <a:rPr lang="en-US" smtClean="0"/>
              <a:t>Must also worry about disruption of BGP, or the DNS or other critical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ages.ientrymail.com/webpronews/article_pics/sandv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19" y="2057400"/>
            <a:ext cx="4404360" cy="33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Internet loads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3117" y="54521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smtClean="0"/>
              <a:t>Source: Sandvine's </a:t>
            </a:r>
            <a:r>
              <a:rPr lang="en-US" sz="1200"/>
              <a:t>Fall 2010 report on global Internet trends</a:t>
            </a:r>
          </a:p>
        </p:txBody>
      </p:sp>
      <p:pic>
        <p:nvPicPr>
          <p:cNvPr id="2056" name="Picture 8" descr="http://www.mediabuyerplanner.com/uploads/Cisco-global-consumer-internet-traffic-Jun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09800"/>
            <a:ext cx="4439218" cy="33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110" y="5452165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mtClean="0"/>
              <a:t>Source: Cisco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137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secured router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We would need a way to know precisely what we’re running on it</a:t>
            </a:r>
          </a:p>
          <a:p>
            <a:pPr lvl="1"/>
            <a:r>
              <a:rPr lang="en-US" smtClean="0"/>
              <a:t>Can be done using “trusted platform modules” (TPM is a kind of hardware repository for security keys)</a:t>
            </a:r>
          </a:p>
          <a:p>
            <a:pPr lvl="1"/>
            <a:r>
              <a:rPr lang="en-US" smtClean="0"/>
              <a:t>Would need to run trustworthy code (use best development techniques, theorem provers)</a:t>
            </a:r>
          </a:p>
          <a:p>
            <a:pPr lvl="1"/>
            <a:r>
              <a:rPr lang="en-US" smtClean="0"/>
              <a:t>Then “model check” by monitoring behavior against model of what code does and rules for how network operates</a:t>
            </a:r>
          </a:p>
          <a:p>
            <a:r>
              <a:rPr lang="en-US" smtClean="0"/>
              <a:t>Entails a way of securely replicating those control rules, but this is a topic we’ll “solve” later in the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secured network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smtClean="0"/>
              <a:t>monitored router can only behave in ways the policy permits</a:t>
            </a:r>
            <a:endParaRPr lang="fr-BE" dirty="0"/>
          </a:p>
        </p:txBody>
      </p:sp>
      <p:grpSp>
        <p:nvGrpSpPr>
          <p:cNvPr id="3" name="Group 5"/>
          <p:cNvGrpSpPr/>
          <p:nvPr/>
        </p:nvGrpSpPr>
        <p:grpSpPr>
          <a:xfrm>
            <a:off x="3581400" y="5638800"/>
            <a:ext cx="914400" cy="381000"/>
            <a:chOff x="3429000" y="5029200"/>
            <a:chExt cx="1676400" cy="1143000"/>
          </a:xfrm>
        </p:grpSpPr>
        <p:pic>
          <p:nvPicPr>
            <p:cNvPr id="21506" name="Picture 2" descr="http://ts3.mm.bing.net/images/thumbnail.aspx?q=305187535082&amp;id=d8223304d0e399ab815e9bd743df6532&amp;url=http%3a%2f%2fwww.clker.com%2fcliparts%2f8%2ff%2f9%2fa%2f11949856431316298822router_joeseph_teed_01.svg.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5029200"/>
              <a:ext cx="1524000" cy="1114426"/>
            </a:xfrm>
            <a:prstGeom prst="rect">
              <a:avLst/>
            </a:prstGeom>
            <a:noFill/>
          </p:spPr>
        </p:pic>
        <p:pic>
          <p:nvPicPr>
            <p:cNvPr id="21508" name="Picture 4" descr="http://ts3.mm.bing.net/images/thumbnail.aspx?q=270949231026&amp;id=f21f7ead24a692a9791519fc74d7aaf1&amp;url=http%3a%2f%2fimages.bizrate.com%2fresize%3fsq%3d480%26uid%3d9847094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5791200"/>
              <a:ext cx="381000" cy="381000"/>
            </a:xfrm>
            <a:prstGeom prst="rect">
              <a:avLst/>
            </a:prstGeom>
            <a:noFill/>
          </p:spPr>
        </p:pic>
      </p:grpSp>
      <p:sp>
        <p:nvSpPr>
          <p:cNvPr id="7" name="Freeform 6"/>
          <p:cNvSpPr/>
          <p:nvPr/>
        </p:nvSpPr>
        <p:spPr>
          <a:xfrm>
            <a:off x="4362138" y="5382718"/>
            <a:ext cx="1109272" cy="313544"/>
          </a:xfrm>
          <a:custGeom>
            <a:avLst/>
            <a:gdLst>
              <a:gd name="connsiteX0" fmla="*/ 0 w 1109272"/>
              <a:gd name="connsiteY0" fmla="*/ 313544 h 313544"/>
              <a:gd name="connsiteX1" fmla="*/ 232347 w 1109272"/>
              <a:gd name="connsiteY1" fmla="*/ 51216 h 313544"/>
              <a:gd name="connsiteX2" fmla="*/ 1109272 w 1109272"/>
              <a:gd name="connsiteY2" fmla="*/ 6246 h 3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272" h="313544">
                <a:moveTo>
                  <a:pt x="0" y="313544"/>
                </a:moveTo>
                <a:cubicBezTo>
                  <a:pt x="23734" y="207988"/>
                  <a:pt x="47468" y="102432"/>
                  <a:pt x="232347" y="51216"/>
                </a:cubicBezTo>
                <a:cubicBezTo>
                  <a:pt x="417226" y="0"/>
                  <a:pt x="763249" y="3123"/>
                  <a:pt x="1109272" y="6246"/>
                </a:cubicBezTo>
              </a:path>
            </a:pathLst>
          </a:cu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reeform 7"/>
          <p:cNvSpPr/>
          <p:nvPr/>
        </p:nvSpPr>
        <p:spPr>
          <a:xfrm flipH="1">
            <a:off x="2514600" y="5410200"/>
            <a:ext cx="1109272" cy="313544"/>
          </a:xfrm>
          <a:custGeom>
            <a:avLst/>
            <a:gdLst>
              <a:gd name="connsiteX0" fmla="*/ 0 w 1109272"/>
              <a:gd name="connsiteY0" fmla="*/ 313544 h 313544"/>
              <a:gd name="connsiteX1" fmla="*/ 232347 w 1109272"/>
              <a:gd name="connsiteY1" fmla="*/ 51216 h 313544"/>
              <a:gd name="connsiteX2" fmla="*/ 1109272 w 1109272"/>
              <a:gd name="connsiteY2" fmla="*/ 6246 h 3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272" h="313544">
                <a:moveTo>
                  <a:pt x="0" y="313544"/>
                </a:moveTo>
                <a:cubicBezTo>
                  <a:pt x="23734" y="207988"/>
                  <a:pt x="47468" y="102432"/>
                  <a:pt x="232347" y="51216"/>
                </a:cubicBezTo>
                <a:cubicBezTo>
                  <a:pt x="417226" y="0"/>
                  <a:pt x="763249" y="3123"/>
                  <a:pt x="1109272" y="6246"/>
                </a:cubicBezTo>
              </a:path>
            </a:pathLst>
          </a:cu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1" name="Picture 5" descr="Buckingham Guard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24400"/>
            <a:ext cx="556517" cy="990600"/>
          </a:xfrm>
          <a:prstGeom prst="rect">
            <a:avLst/>
          </a:prstGeom>
          <a:noFill/>
        </p:spPr>
      </p:pic>
      <p:pic>
        <p:nvPicPr>
          <p:cNvPr id="13" name="Picture 5" descr="Buckingham Guard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724400"/>
            <a:ext cx="556517" cy="990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91200" y="4191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Guards supervise </a:t>
            </a:r>
            <a:r>
              <a:rPr lang="en-US" dirty="0" smtClean="0"/>
              <a:t>router communication but can’t create fake </a:t>
            </a:r>
            <a:r>
              <a:rPr lang="en-US" smtClean="0"/>
              <a:t>router packets: Lack signature authority (TPM keys)</a:t>
            </a:r>
            <a:endParaRPr lang="fr-BE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33372" y="2514600"/>
            <a:ext cx="1214628" cy="1143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33372" y="2628900"/>
            <a:ext cx="1595628" cy="190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33372" y="2628900"/>
            <a:ext cx="1900428" cy="571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1529" y="202873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command controls routing for a region, </a:t>
            </a:r>
            <a:r>
              <a:rPr lang="en-US" smtClean="0"/>
              <a:t>and sets the policy for </a:t>
            </a:r>
            <a:r>
              <a:rPr lang="en-US" dirty="0" smtClean="0"/>
              <a:t>BGP updates</a:t>
            </a:r>
            <a:endParaRPr lang="fr-BE" dirty="0"/>
          </a:p>
        </p:txBody>
      </p:sp>
      <p:pic>
        <p:nvPicPr>
          <p:cNvPr id="46086" name="Picture 6" descr="http://www.cinemaparadiso.co.uk/Covers/HI/0812/081219121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1381125" cy="19050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6200" y="16002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Cube 27"/>
          <p:cNvSpPr/>
          <p:nvPr/>
        </p:nvSpPr>
        <p:spPr>
          <a:xfrm>
            <a:off x="2133600" y="4267200"/>
            <a:ext cx="3581400" cy="1981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TextBox 28"/>
          <p:cNvSpPr txBox="1"/>
          <p:nvPr/>
        </p:nvSpPr>
        <p:spPr>
          <a:xfrm>
            <a:off x="26670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 router in a box</a:t>
            </a:r>
            <a:endParaRPr lang="fr-BE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905000"/>
            <a:ext cx="2971800" cy="18093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2667000" y="3505200"/>
            <a:ext cx="3886200" cy="76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33600" y="3581400"/>
            <a:ext cx="44958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257800" y="3581400"/>
            <a:ext cx="14478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15000" y="35814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2209800" y="1371600"/>
            <a:ext cx="3048000" cy="612648"/>
          </a:xfrm>
          <a:prstGeom prst="wedgeRectCallout">
            <a:avLst>
              <a:gd name="adj1" fmla="val -81402"/>
              <a:gd name="adj2" fmla="val 121223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NOC, this is the network topology I want you to use.</a:t>
            </a:r>
            <a:endParaRPr lang="fr-BE" dirty="0"/>
          </a:p>
        </p:txBody>
      </p:sp>
      <p:sp>
        <p:nvSpPr>
          <p:cNvPr id="33" name="Curved Down Ribbon 32"/>
          <p:cNvSpPr/>
          <p:nvPr/>
        </p:nvSpPr>
        <p:spPr>
          <a:xfrm>
            <a:off x="2057400" y="3124200"/>
            <a:ext cx="1444752" cy="457200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A securely replicated command</a:t>
            </a:r>
            <a:endParaRPr lang="fr-BE" sz="7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2" y="5007114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/>
              <a:t>Use a hardware-security feature called the TPM to offer hardened virtual machines</a:t>
            </a:r>
            <a:endParaRPr lang="en-US" sz="1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Hosting a SuperNet on a SecureNet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4038600" y="1752600"/>
            <a:ext cx="5105400" cy="1905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Secure net is an infrastructure on which the SuperNet runs with no means to disrupt other users!</a:t>
            </a:r>
          </a:p>
          <a:p>
            <a:r>
              <a:rPr lang="en-US" smtClean="0"/>
              <a:t>SuperNet controls its own virtual resources (maybe even dedicated links)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495800"/>
            <a:ext cx="2971800" cy="180939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101777" y="4108554"/>
            <a:ext cx="7390151" cy="770744"/>
          </a:xfrm>
          <a:custGeom>
            <a:avLst/>
            <a:gdLst>
              <a:gd name="connsiteX0" fmla="*/ 0 w 7390151"/>
              <a:gd name="connsiteY0" fmla="*/ 733269 h 770744"/>
              <a:gd name="connsiteX1" fmla="*/ 3500203 w 7390151"/>
              <a:gd name="connsiteY1" fmla="*/ 6246 h 770744"/>
              <a:gd name="connsiteX2" fmla="*/ 7390151 w 7390151"/>
              <a:gd name="connsiteY2" fmla="*/ 770744 h 7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0151" h="770744">
                <a:moveTo>
                  <a:pt x="0" y="733269"/>
                </a:moveTo>
                <a:cubicBezTo>
                  <a:pt x="1134255" y="366634"/>
                  <a:pt x="2268511" y="0"/>
                  <a:pt x="3500203" y="6246"/>
                </a:cubicBezTo>
                <a:cubicBezTo>
                  <a:pt x="4731895" y="12492"/>
                  <a:pt x="6061023" y="391618"/>
                  <a:pt x="7390151" y="770744"/>
                </a:cubicBezTo>
              </a:path>
            </a:pathLst>
          </a:custGeom>
          <a:ln w="76200">
            <a:solidFill>
              <a:srgbClr val="BF9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Cube 13"/>
          <p:cNvSpPr/>
          <p:nvPr/>
        </p:nvSpPr>
        <p:spPr>
          <a:xfrm>
            <a:off x="457200" y="1916668"/>
            <a:ext cx="3581400" cy="1981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152400" y="389786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SuperNet “in a box” benefits from a non-disruptable network</a:t>
            </a:r>
            <a:endParaRPr lang="fr-BE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87844" y="3962400"/>
            <a:ext cx="817756" cy="1828801"/>
          </a:xfrm>
          <a:prstGeom prst="straightConnector1">
            <a:avLst/>
          </a:prstGeom>
          <a:ln w="127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019800" y="4191000"/>
            <a:ext cx="1752600" cy="1600200"/>
          </a:xfrm>
          <a:prstGeom prst="straightConnector1">
            <a:avLst/>
          </a:prstGeom>
          <a:ln w="127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Ken\AppData\Local\Microsoft\Windows\Temporary Internet Files\Content.IE5\L15W07P3\MC9000135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276600"/>
            <a:ext cx="1081457" cy="105902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86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Trusted network</a:t>
            </a:r>
            <a:endParaRPr lang="fr-BE" dirty="0"/>
          </a:p>
        </p:txBody>
      </p:sp>
      <p:sp>
        <p:nvSpPr>
          <p:cNvPr id="24" name="Flowchart: Magnetic Disk 23"/>
          <p:cNvSpPr/>
          <p:nvPr/>
        </p:nvSpPr>
        <p:spPr>
          <a:xfrm>
            <a:off x="6477000" y="3351276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Service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7" name="Flowchart: Magnetic Disk 56"/>
          <p:cNvSpPr/>
          <p:nvPr/>
        </p:nvSpPr>
        <p:spPr>
          <a:xfrm>
            <a:off x="2590800" y="2738628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C00000"/>
                </a:solidFill>
              </a:rPr>
              <a:t>Netflix Movie</a:t>
            </a:r>
            <a:endParaRPr lang="en-US" sz="1200" b="1">
              <a:solidFill>
                <a:srgbClr val="C00000"/>
              </a:solidFill>
            </a:endParaRPr>
          </a:p>
        </p:txBody>
      </p:sp>
      <p:cxnSp>
        <p:nvCxnSpPr>
          <p:cNvPr id="59" name="Straight Arrow Connector 58"/>
          <p:cNvCxnSpPr>
            <a:stCxn id="57" idx="2"/>
          </p:cNvCxnSpPr>
          <p:nvPr/>
        </p:nvCxnSpPr>
        <p:spPr>
          <a:xfrm flipH="1">
            <a:off x="1905000" y="3044952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ts2.mm.bing.net/images/thumbnail.aspx?q=1544525194405&amp;id=736b490478daaec9bffb80c7e5c84917&amp;url=http%3a%2f%2fwww.watblog.com%2fwp-content%2fuploads%2f2008%2f09%2fdigital-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65152"/>
            <a:ext cx="1080068" cy="8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Cloud is encouraging rapid evolution of the Internet</a:t>
            </a:r>
          </a:p>
          <a:p>
            <a:endParaRPr lang="en-US"/>
          </a:p>
          <a:p>
            <a:r>
              <a:rPr lang="en-US" smtClean="0"/>
              <a:t>Different cloud “use cases” will want to customize routing and security in different ways</a:t>
            </a:r>
          </a:p>
          <a:p>
            <a:endParaRPr lang="en-US"/>
          </a:p>
          <a:p>
            <a:r>
              <a:rPr lang="en-US" smtClean="0"/>
              <a:t>Nobody wants to be disrupted by other users or by hackers, and this is a big issue for cloud providers</a:t>
            </a:r>
          </a:p>
          <a:p>
            <a:endParaRPr lang="en-US"/>
          </a:p>
          <a:p>
            <a:r>
              <a:rPr lang="en-US" smtClean="0"/>
              <a:t>Tomorrow’s network will probably have features that allow each provider to create its own super-net specialized in just the ways it wishes.  They will share physical infrastructure.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closer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As of 2010:</a:t>
            </a:r>
          </a:p>
          <a:p>
            <a:pPr lvl="1"/>
            <a:r>
              <a:rPr lang="en-US" smtClean="0"/>
              <a:t>42.7% of all traffic on North American “fixed access” networks was attributable to real-time media</a:t>
            </a:r>
          </a:p>
          <a:p>
            <a:pPr lvl="1"/>
            <a:r>
              <a:rPr lang="en-US" smtClean="0"/>
              <a:t>Netflix was responsible for 20.6% of peak traffic</a:t>
            </a:r>
          </a:p>
          <a:p>
            <a:pPr lvl="1"/>
            <a:r>
              <a:rPr lang="en-US" smtClean="0"/>
              <a:t>YouTube was associated with 9.9% of peak traffic</a:t>
            </a:r>
          </a:p>
          <a:p>
            <a:pPr lvl="1"/>
            <a:r>
              <a:rPr lang="en-US" smtClean="0"/>
              <a:t>iTunes was generating 2.6% of downstream traffic</a:t>
            </a:r>
          </a:p>
          <a:p>
            <a:r>
              <a:rPr lang="en-US" smtClean="0"/>
              <a:t>By late 2011</a:t>
            </a:r>
          </a:p>
          <a:p>
            <a:pPr lvl="1"/>
            <a:r>
              <a:rPr lang="en-US" smtClean="0"/>
              <a:t>Absolute data volumes continuing rapid rise</a:t>
            </a:r>
          </a:p>
          <a:p>
            <a:pPr lvl="1"/>
            <a:r>
              <a:rPr lang="en-US" smtClean="0"/>
              <a:t>Amazon “market share”, and that of others, increasing</a:t>
            </a:r>
          </a:p>
        </p:txBody>
      </p:sp>
    </p:spTree>
    <p:extLst>
      <p:ext uri="{BB962C8B-B14F-4D97-AF65-F5344CB8AC3E}">
        <p14:creationId xmlns:p14="http://schemas.microsoft.com/office/powerpoint/2010/main" val="39656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of these trends?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Internet is replacing voice telephony, television... will be the dominant transport technology for everything</a:t>
            </a:r>
          </a:p>
          <a:p>
            <a:r>
              <a:rPr lang="en-US" smtClean="0"/>
              <a:t>Properties that previously only mattered for telephones will matter for the Internet too</a:t>
            </a:r>
          </a:p>
          <a:p>
            <a:r>
              <a:rPr lang="en-US" smtClean="0"/>
              <a:t>Quality of routing is emerging as a dominent cost issue</a:t>
            </a:r>
          </a:p>
          <a:p>
            <a:pPr lvl="1"/>
            <a:r>
              <a:rPr lang="en-US" smtClean="0"/>
              <a:t>If traffic is routed to the “wrong” data center, and must be redirected (or goes further than needed), everyone suffers</a:t>
            </a:r>
          </a:p>
          <a:p>
            <a:pPr lvl="1"/>
            <a:r>
              <a:rPr lang="en-US" smtClean="0"/>
              <a:t>Complication: Only the cloud knows which route is the “right” or the “best” one!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needs from the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Continuous operation of routers is key to stream quality and hence to VOIP or VOD quality</a:t>
            </a:r>
          </a:p>
          <a:p>
            <a:r>
              <a:rPr lang="en-US" smtClean="0"/>
              <a:t>A </a:t>
            </a:r>
            <a:r>
              <a:rPr lang="en-US" i="1" smtClean="0"/>
              <a:t>high availability</a:t>
            </a:r>
            <a:r>
              <a:rPr lang="en-US"/>
              <a:t> </a:t>
            </a:r>
            <a:r>
              <a:rPr lang="en-US" smtClean="0"/>
              <a:t>router is one that has redundant components and masks failures, adapts quickly</a:t>
            </a:r>
          </a:p>
          <a:p>
            <a:r>
              <a:rPr lang="en-US" smtClean="0"/>
              <a:t>2004 U. Michigan study of router availability:</a:t>
            </a:r>
          </a:p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17517719"/>
              </p:ext>
            </p:extLst>
          </p:nvPr>
        </p:nvGraphicFramePr>
        <p:xfrm>
          <a:off x="2362200" y="3733800"/>
          <a:ext cx="4419600" cy="247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5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Minor BGP bugs cause big headaches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In this example, a small</a:t>
            </a:r>
            <a:br>
              <a:rPr lang="en-US" smtClean="0"/>
            </a:br>
            <a:r>
              <a:rPr lang="en-US" smtClean="0"/>
              <a:t>ISP in Japan sent</a:t>
            </a:r>
            <a:br>
              <a:rPr lang="en-US" smtClean="0"/>
            </a:br>
            <a:r>
              <a:rPr lang="en-US" smtClean="0"/>
              <a:t>3 minor but incorrect</a:t>
            </a:r>
            <a:br>
              <a:rPr lang="en-US" smtClean="0"/>
            </a:br>
            <a:r>
              <a:rPr lang="en-US" smtClean="0"/>
              <a:t>BGP updates</a:t>
            </a:r>
          </a:p>
          <a:p>
            <a:r>
              <a:rPr lang="en-US" smtClean="0"/>
              <a:t>Certain BGP programs</a:t>
            </a:r>
            <a:br>
              <a:rPr lang="en-US" smtClean="0"/>
            </a:br>
            <a:r>
              <a:rPr lang="en-US" smtClean="0"/>
              <a:t>crashed when processing</a:t>
            </a:r>
            <a:br>
              <a:rPr lang="en-US" smtClean="0"/>
            </a:br>
            <a:r>
              <a:rPr lang="en-US" smtClean="0"/>
              <a:t>these misreported routes</a:t>
            </a:r>
          </a:p>
          <a:p>
            <a:r>
              <a:rPr lang="en-US" smtClean="0"/>
              <a:t>Triggers a global</a:t>
            </a:r>
            <a:br>
              <a:rPr lang="en-US" smtClean="0"/>
            </a:br>
            <a:r>
              <a:rPr lang="en-US" smtClean="0"/>
              <a:t>wave of incorrect BGP</a:t>
            </a:r>
            <a:br>
              <a:rPr lang="en-US" smtClean="0"/>
            </a:br>
            <a:r>
              <a:rPr lang="en-US" smtClean="0"/>
              <a:t>activity that lasts for</a:t>
            </a:r>
            <a:br>
              <a:rPr lang="en-US" smtClean="0"/>
            </a:br>
            <a:r>
              <a:rPr lang="en-US" smtClean="0"/>
              <a:t>four </a:t>
            </a:r>
            <a:r>
              <a:rPr lang="en-US" u="sng" smtClean="0"/>
              <a:t>hours</a:t>
            </a:r>
          </a:p>
          <a:p>
            <a:r>
              <a:rPr lang="en-US" smtClean="0"/>
              <a:t>Software patch required</a:t>
            </a:r>
            <a:br>
              <a:rPr lang="en-US" smtClean="0"/>
            </a:br>
            <a:r>
              <a:rPr lang="en-US" smtClean="0"/>
              <a:t>to fix issue!</a:t>
            </a:r>
            <a:endParaRPr lang="en-US"/>
          </a:p>
        </p:txBody>
      </p:sp>
      <p:pic>
        <p:nvPicPr>
          <p:cNvPr id="4098" name="Picture 2" descr="http://www.renesys.com/blog/assets_c/2009/08/zeropath-thumb-432x462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052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Minor BGP bugs cause big headaches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308848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typo in a BGP </a:t>
            </a:r>
            <a:br>
              <a:rPr lang="en-US" dirty="0" smtClean="0"/>
            </a:br>
            <a:r>
              <a:rPr lang="en-US" dirty="0" smtClean="0"/>
              <a:t>configuration file…</a:t>
            </a:r>
          </a:p>
          <a:p>
            <a:pPr marL="0" indent="0">
              <a:buNone/>
            </a:pPr>
            <a:r>
              <a:rPr lang="en-US" b="1" dirty="0" smtClean="0"/>
              <a:t>… major consequences!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22140" r="29793" b="9850"/>
          <a:stretch/>
        </p:blipFill>
        <p:spPr bwMode="auto">
          <a:xfrm>
            <a:off x="4267200" y="1600200"/>
            <a:ext cx="4433208" cy="45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3.gstatic.com/images?q=tbn:ANd9GcTILxWZGDW4KI8eWflJHuDRxvUJacWWPYQIm2kSEMlB6lYnq79O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35" y="3990039"/>
            <a:ext cx="2895600" cy="19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data:image/jpeg;base64,/9j/4AAQSkZJRgABAQAAAQABAAD/2wCEAAkGBxQSEhUUExMUFhUXFxwYFxgWGBoYFxgVGBoWHRsbGRgYHCggHR0nGxYYITEhJSkrLi4uFyAzODMsNygtLisBCgoKDg0OGxAQGywlICQvNC8sNCw0LCwsMCwvLCwvLCwsLywsLCwsLCw0LCwsLCwsNCwsLyw0LDQsLCwsLCwsLP/AABEIAOgA2QMBIgACEQEDEQH/xAAcAAEAAgMBAQEAAAAAAAAAAAAABQYDBAcCAQj/xABEEAABAwIDBQUEBwcDAgcAAAABAAIRAyEEEjEFIkFRYQYTcYGRMkJSoQeCkqKx0fAUI2JyweHxM5Oyc4MVFhckQ2PC/8QAGQEBAAMBAQAAAAAAAAAAAAAAAAIDBAEF/8QALREAAwACAQIDBwQDAQAAAAAAAAECAxEhEjEEE0EiMlFhgZHwFHGhsSPR4VL/2gAMAwEAAhEDEQA/AO4oi8vJF/XwQHpF5cYhekAReS5ekAREQBEWti8cymLm/KRK42lyzsy6ekbKKHbtcuMANHjJWbC7Va5wYbE+kqKyS/UtrBkS20SSIimUhERAEREAREQBERAEREAREQBERAEREBgLrOHFt/EC4/LyWUOUTi9rtZUsCRBaTwnUf1Hmol22qp3WtAGWCYJJymDEwOKovxESaJ8Nkr0LLTqXvw/5O0HiBHqvrsS0Hec0RzIEn+360VGqY6tWZPeiHb0XneEiYtpGi1BhBTBzOzO4715ubyT1uY1Wd+NfpJfPgv8A1RecTt6gzV48tFG1u2lEaNqEc4yg+BOqplPaFJhAJeSXQ0Q5xB4w0Au4+1osmIxLSIHeT1aTHp48VU/FZWtrRcvCYk+dlpPbLdkUT5uA/pHzVVqdpQ+oSaVRzjxlsDoOX9lGYjEQZIyyYIMGfvu5LZbTDi1os8xuANM+MvJ/wqqy5LS6n/Rdjxxjb6CbpbdoyG5oebZYLiL8cgMea2KrnS0hpsQbyAeklVuniO9qRhy3ds+sbgEcKYcSPreikKGzb5hVzvkAkucXQORcOukqSpvuXqX3Ol4Z+ZoPRZVV+z20zm7t5OsX+StC9PHaudo8PPieO9MIiKwpCIiAIiIAiIgCIiAIiIAiIgC8Vmy0jmDpqvaICh4avmZlc8Cod5gAcGAMc251IOaJn+iV8JmachbvZy0tNsrxIuL6nhay3O0uG7vvH02A5wWNmwD3FoIB4ZnEW5tKhGPaXkBlSCzutxwJsauhPOJ4RK828bXB6qzKuT3trvGUxkynKIa0g6aWIBv+rqu7aqupYepiKtJ9XuxuU7NN94ucREAR8M+am/2xwykk2YCQ74qZy1QBBi5aQOMdSvmIfTxByPYGyDN9yqzRwHA6iQekagrM4ar2uUWeYmvZfJz/ALMbUGMeMPUplrajS+k5mZhNRjc1RhD3vD271ndNBNtnatDuS4NIYAJzgkPynozKJtpH5KwYbZeHwhzYcZc2vdg55MwMxLjl19kDS/TT2hj2vBawSCSBvFroEcOczrcTeIvG6l3ueBO1HtclNwuJxTqkBzsotmcCZi8TAibHUKe2FiqtIuc9rW7roa0BoLnANbpqb6xx4rNs3ZzGtdlEPBBdm3SSTf8AesJvHO/9Zqm0vLmva91paRGYGBAJECeRuHeoCsu3pdi3FHqzBsnHd2G4TDAGoxs1HuGYA3Jhs3txKtWAqOe1wrNbnYQ0uaIBBE6eSgNh7Ow+BFqdVz3mC8gmcxkguMAAkcAfFWShLo/i3j1JA4cABZWepf3XKNrCs358yeZv/nzV1CoNXtBh6NYUnPgzlqP91gGWR4w4eAk8FfWOBAIMg6Fb/DaW0eR417aPqIi1GEIiIAiIgCIiAIiIAiIgCIiAL45fUQGhtLDh7QwiW5mSOe+2x+Z8lUMfsB5BfSu0VCAy8lpu0gn+c/3V4xNmyNf6wY+axtoQCBzaR4ANH/5UKhUTi3JyMVamZusio50HiCN4T/MZk9JXnEV7BrgWDdLHx7JuGyJ4FxYQOESfaA6nj9l0qrnZ2AkBpniJkG44ENHoq/tDsTr3dVwEaOveLXEG1zflwWTJgv0NcZcb+RRcHh+9LjnghwluaXES9rSDe4IkEgyCJ4rxgcDTZE1BnEw6L3tcHmHdAdJ0W/tjYD2kB7LhpGana4DY0A4uNj8HS1Zx2xa1Nzs5Lwd62WQXElwdBvM+c6QCsNY9Pk2TaLAzF0GglpbmbYtHslhNgBppw4FvW8f2lxVSW1aBM5mNeG2MB9iPKbHlysoenhhMvkEkAxJBcQDMacDf+E85U/h6LXCXfDIg7ppkNAN/q6ciq60mmiya2tFZrdqMVSOVhIOYzNxuuIIgzYtykcZ+e5/6k1SO7LgDFnsaA+/ESSAQJ5zqsW1dkh+9beyva7hJ3XDplOU+A6KqYfZNQOzQcoaSb8BMgHUcx10WnG4qfgU27l67lir4hxILZec4IJ1OfO5rp1IccwMzfrM9A7C9vcv7uqSRYAHgTwHwwZEGxEEG8LnGByuhkhoeIBOgIIGY2MC1xoCJ0BUszD1MxMBxbas3QuBbBLTwJBvwuDfeJqTcVtPTLGpyTpo/QeCxrKzc1NwcOnA8iNQVsL8/7I2niMLUzNqFzRAkyHlpMDMNTym99QTddX2H2xp1YbU3Xc+B+X4gHot+Lxsvi+H/AAYMvgqnmOV/JaUXxjgRIMhfVtMQREQBERAEREAREQBERAEREBjqXIHWT4D+8L3CZbz5fr9cF9QHjJvHqAPx/NeyiIDDiMK2o0tcAQRCp/abYQbD2icxh456jw4yrstXadPNTc3UkSBzggx8lXkxq1yTi3Jy6tsNjjmM3cDAjTOBI859So3G0zhhTtLcpbz171oHm5zD4Aq8VMIGwBYQ4CeF54rT25gGubDugkWNiYj1b6rzMuPpRvxXtlEruu2wLd5wBgxIuxwPIysuHotIs2IJDesWA8P3dMz16rHiKIZUYXbocc0E6PYWh8jlLXW6novLcwc1jBzEnhYlo+QGl4WVLq7GzelyY/8AwhjhmaIFog3bmAgg/wALhB8CVkdTfTEuFgQ1xAizOmoOU/dtwCm8Fh82QtIktDhOhBADgehlpPgVlq4iGVP3Zc0XI0Lg0AmDweGkGeYfyVyxt8Eepdyvuw5qOOYZiJFjaoCPQOiL8dOqONQQaLhcSJJBIvYwLEGeB9k5h7xsOyMAw3EFrrSLCL5XAcJNo4OEaBbGLwYeLhucG/JxEQ6RcA2NrtMcYnQvDKu5S87XYydn+09Wm4hx3QBmbxbM3LeFxEtMT1kDoWzNpsrDdN+X5cwuTPDKki4c2zgd1wgDMd22YCM0Wc0g6RHjZu2H4SpIMMuTyB8OHGeBgxEwuRdYX8Z/OxDJjnL8n+dztSLR2RtJuIph7dYEjkfy6reXpzSpbR5tS5emERF04EREAREQBERAEREAREQBERAaG1toii2bZjMeDRJPl/Vc1p9psRjW1TRomoSAKJBGUGby7gYv4CytXbxzgaQDM7XtfT94QXDm0HXRSXY9hbhmNcwNLbCAPZ4aGx6LPSd3r0NkVOPGqXdle2DTxApMp4qe9i5JBJDiYuON/uqVfRzwItafJ9/10WbtLSPeMcOg/wCX5rHgTmYZN3Fx8iXR53CjkxrWiqMjdbKjtTYEvY/i57vIOyz6vqPPmvVPY25OpzZ2n4XMNI+Wjh9ZT20HX9YHiW6LRfiodlPEH7VjHowrz9KWelLbRgFJrMzIHtBnhmbA8szGjxK1DVtmi8j7TQHAHxpuc37SjMbiqmetE3k+bahcI+191eDtUFgGmeZB4HO8a9DV9GqxWjjXqbjagpNDhOWTbURGYWGstN+rOpWniNrAVJDhkNj53Dhz1J9fiMaH7e4Uix1nNMjygmOgzNqAeAUUxzGkNcP3bxlsfZEjIR4Rlnm08Fd53GkV+RztklVxxFXvLMcz2xwgEgVG8wJI09l0cVhxVYSA6GkGRPu3BAJAvTlwB5AtNohQrMRvSTJDZd4tGR+7xDmCY+KnHvLWrY5slk5szcrMxOUiAA35FvM+cquk21r1LNqU9+h0z6ONuOZWdScTe4B4C275W+R1kLrIK/MVLaL2Oplj96mRlImTTIMZurQY65o1C/RHZbabcThmVGwDEPb8Lx7Q9dOhCt8HWtw/oZvGR2slkRFvMAREQBERAEREAREQBERAERaG0dod2QA0knT/ABqY4+K42kts7MunpG3Woh0TwII6EL2GgaBQj9pPJEENHWI6XPnoo7anaGs12SlD6nwspudH8xmyreaUXrw1smtr0ZBd0gdDz+ZWhs1gIFhIF78enhoq9tCptSs5gaH0mZhneRT9njDbnSVZMFRyNGpknXUmY8rzZR31ejOOOhrlP9jHicEDvESSZ9BZRdbCAOEjjJ5Q0OB8BNQ+isVZ5gdT90f5UHtnEgAgCSZbbWCYA+c+SzZcSfJox5dFJxdS7w0AiHAHqGu08h6hVzaZGaGalzX2/wDssY+sRH91asdSIayPa7xrT4ZQPmX/AIqnPw0ggQ1zTkAk6ZiIHGxAv4LCnp6NyW0mZsQ8Z6zAcpe1tam4aBzhIieThljwUNtDGB9IzaJ3Y0a4XaOgIYZ6OUntDLuFmrmGI0zA94L9YIHIkKAxNEuYCyCJyX4md0+e5/uOV0NN7ZGuFpEfSrPdUIDt4tkAXl4AM9C4xHMrTazOXxoQajPq3I+zP2V7xtWGUnsJFRtjGsD2Seoy5fFh5r42tDSRY588DXI4Cbct4QOjltlcbRkq91p/n5yb9Gs4UzJkjcJPJ2YA9dS76rSu4fQ7tLMx9J1nN1byPCOYLdP5eq4ULOnk1lUNFpLSxrgfIuH1Oq6B9EOOyY5omA5hAE3yzDQeoEenVU66aVfMlT3Dk/QCIi9E80IiIAiIgCIiAIiIAiIgChNu7LfUvSIFXg95ORrbWLWkSDy8VNouNJrTJTTl7RVaGxKucixiAaz9ZAEljNALkAWA6mZsmEwrKbcrGgDU8yTqSeJPNZkUZhT2JXlq1ps+FQhq5d22YTF7Zr3v0Pz6KcULthjaYzG0mANdZJ/D5rtdiC7mti8QKYAJnS88JAB+fzWhgcNJL3e1y1giI/GfNeKFEVMh1Bdm9P7tEKcZg8jWyd4mXHrAn/gAs9TwXTXJRu0eGvoYDi7hqQcvpu+ipeIpOZXe4gFstJcTpmFRzz0ght+ZXT+1OHGRxsN0+RO6PlJVA2mWvpuBsXMAiwMONQa9C0D15rzsk6ppno48nBWqpyOyyRBOXNbeZVzZvugRyatCgcoqsII32ljjwLKvdOPkH/ILf2xXFTu3Ey4sGnxnOxw+08H0UBiXF1N1S8XM/wAxzfMvYR4K6Vz9Tjrj6GhTcGu5OuC02giHNB/7jSCOq1WU/aINg0wfAwNea2sW9ubMSTnaKgj43AZyfB7DZG5S0tgSHNEc/ZGbX+E+GfW61p6M3cz15pvYOQe09Q9oPy7w+iun0Q0s2NpzbURxsDB+4VSGPNRjZdJFSm2TOk1RPoR6BdG+hGmP205hfUSeMOkgef3lW1xp99r+zlU+o7+iItxiCIiAIiIAiIgCIiAIiIAi1q2Na3UrSq7aaOS7pnNolkVbr9ooBIEkcBafMqo43tnVe9zA0tywS5j4F/ic4gNHWLz0hcr2Vs7GqejpzK7TMOaYtY8VCdqqecUgDq+/gRH9Vzmt2gkGs4vHFjw4AEgm7SWjN43meK1H/Sbma0GHjNBcAcw4zDOnKFn85Phml+Ha5T2dSwLAcoAiBHz/AMrfc/MD1AHkY/NVbsntwVw3IQ5uWc3HMXC0G9gputjokC5ygxpvOaY/D5Lqe0V60aO26Yq03wbFoAPiWrkO25aSACHFxEXsGnN4e8Auv7QBbRLeIaR46k/JvzXJtsU81R2YiZMebnNHXgPRedm9434exWtuUTuWMhzi2+rRldHmAPVRVZhZhnEGxJaegcKZaD9kX6KxbdduzYhpBGumUOeJ55ZEdVAVXOdTqNad5xa4D4iakDKDr7HLmrMLbS/c7fHb4GljA1rwwEloBb65mk+ZBIH8SxugTMd4A14jQgtZH/LMf5V6xDmlwDnAXa+QNA7uzPjEhYK8vcwAe4AfvOAt/CAPJapXxM9P4GxgN7NwaLuHoW/OfIrpP0N4dwxzXRa5tycwiD0lpPDRc52bRgubIMgWHE7g+WafIrtf0I4Kz3lsENF+pc/8yovlpL4/9K29bfy/2daREWwzBERAEREAREQBERAFqbQcQLLbXmoyRBXUCpY0OJUXimT+vyVtxmB4qIxGBVhTUlUrONxKg9r7Fp1g7MwEujeN7hXSrs+OC1a2GgSRZNFbTKFiOzNN5moXvNgNIa0aBrYgAchZQu0OxzRJZofKB5E/gun08MHCwPhlIPHmNLHVaFXCAkixLRJ0trr6FQ9kk5v5kD9G+1xg+9ZUzbsBoOrhldfyy/h5dQoVGmtmnQieWe4H3XBcq2xswiXNG83S06ef6us2wu0VRtTLUMNlrnH3t0ZQOt2tKruNck8eXXDOt43eB5uEepZPy/Fc47QYDK8OAPunjzdpF7l1uSumy8UKpJmRmIjqMh06wVrbQwgfTD76C3VriRHyXm5pbez1sNLWjku2MKXUwY1MAaTLQJ9SfKFW2xmygH2WhsCSHscHm2hEPJg9V0nbGCygAcKjcups00mmOQuPQqgbRwuSs4ZTu948R/0mCx/mkeQUcL9CeRPuRGMpyaXxBgH2ZDZ4Rla1MKf3hc0QGw4DVsAtbckfC53Cy2a9CCReWuqCNRlfTkfdDyseDwxb3jY4fJ1N0a/xOZ+a19S6eSjp2+D3RpHvA3QMeW/VAkyPJfo36LMNGEbUiM8z92PlxXB9htz1mnLa1z7zpLI81+iuwEfsdODYbv2f6/kuY3vIiGValljREWwyhERAEREAREQBERAEREAIWlXws6LdRdT0CDxGBceFlTe2LHUWve41GsDWy7KCxgzAE3+ZF4XTlhrYdrtQEb2tHEtPZyTCbcZUeAKzq7oEFuDflAPHO3TxmJWztXaVGmA6vUAJ0Doa4c9TJF+PNW7bHZ2sSDhajKRiDLcwsRBABF4zdL6LXwPYekAXVWtqVXGXvdck9OQ6Cyzfp9vvwbv1mp5W3/BzjF7Zw0Q3FNDToHRr/CbdVXtq4/Dtg067HkAk8weFmRx5ru//AJSoEQabPQLWrdjaMWpt9Ap+S+3UzNWZd/LRyHsB2yLa2Sq8uDicr3CMpAFrDQ2HO3VdWo4trqduZbGnvC/zUBtn6OqbwYYB4WVWGwNoYL/Sio1rpGcvOmWfev7MX5rrwL0K14ik+UdB2ls8PmdGtn62ZpPyaFzrbmz2sd3jRIBE24ZxbzBUxsbtiac08WwtDnyHGYaHFxdfjHAdYut3arGVaX7pzXlz5ZBG8SBUb90Aei8/PhqXwjfgzzXdnPjsu/MtIZPMtaWTPItM+a0f2LdBmSQxt9ZDcjmkcjmmP4FcsZs8ZZOYSBPCcoyukkSCW3HRruS0K1FrHHvXBueHAhtjJs+OAzOzR4g6KhOzU3KIPY7AxzJBBYAyIjeDmiZ/7TP91dx+jjHh1J7AQQ1xy30BJ3fLh0McFyvEYdrW1Kjn05jNEg5njQ9WuaQMwsYHlgwPaIUmHuzIJzBoDt03kEhtjw5EXWiKtV1pMz2sb9iqSP0ai4JgfpBDSQalRuoBNVw4giATyngrNgu3rXEBuIqXOUXa9vtBs8/ebeeBWr9SvVMp/S792kzqqKkbO7YF/wD8tMyAQHDKYcCRe2oDvRTmG26T7dMR8THBw9DHMeqnOeGQrw2SSbRYcNimVBuuB/EeI81mV29lDWu4REQ4EREAREQGHFh+R3dxnjdzaT1VMxHajGYVx/acPuD32DM3pvC/3VeV5ewEQQCOq41s6nohNkdq6FcWdlPUiPX81ONM6KsbW7E0Kju8pTRqjRzPZNuLdD/ZQrMVi8C79/OSQO9bLqd59tnu8L9TyUN1PflE0pr5P+PudCRQmyO0TKwGaGzo6dx3geB6HmptTVJ8ojUuXphERdInwhYqmGa7ULMiAgto9mKNUQ5jSq5iuwAAik9zLggAy0FukNO7bw4LoCLuyLhHMj2MxWV9P9oBY+Zlpm5Js6ZAkkj+osveH+i2iQ0VHVKgAyw51o1sBAAM6C1tAulIuJJdkGt9yp4D6P8AB0wP3TTBkZhJF5sToJUtR7OYZoIFGnfXdH5KWRd2d6URJ7NYU64el9hv5LXrdjcE7XDUvJsX8lPImx0opWP+jbCuvSNSkf4Huy+bSYKgNodhcbQBOHrCpp7W66BIIAFtDC6oig4mu6JTVT7raOVbH2/U73JiGmlWBAzAQeIgza/Wbu8x0rZ2K7xon2gBNonqFX+3uxBVpGuy1WmJDomWibEeaxdmsWZoz7wy2Nogm4jpr5KhLy7SXZmrq87G2+8lwREWkyBERAEREAREQBeXsBEESOq9IgKntbsgBL8I4UnmZZrTfOoLeE9FHYHb1XCkU64LDpDh+719xw014WgaK+rXxmCZVblqNDh1Cg4Te1wyatpafKNXAbap1AJOQnQOIv8AyuFj+KklTNpdlqtMf+2fmZxpP0+q6LeC0sL2jfQOR5ex3wVRLfJ2ok+Oml1HrqfeRPom/df0Z0BFCYPtJTd7cst7WrOHvDTXjCl6NZrxLXBw5gyPkpzSrsV1FT3RkREUiIREQBERAEREARaeI2nTZbNLvhbvO9Bp5qvbY7R5Qczu7bwAO+68a8LxYXsVCskyWRiquyJTb2ObkdSnUQ88GtOoPUi3mqx2WrHEYwGn/pUW7xGmYyA3qeP9VE0P2jaDslEFlKd55BAGlxz/AF5dE7P7Fp4OiKVIW1JOrnHUlVzLuuuvoWXaieiPqSSIivM4REQBERAEREAREQBERAFqY/ZtKsMtRgcOq20QFIxvYYsJdhK7qU+4d5nI2OluSiatXHYYk1cLmgznw5MkW1iD+vFdNXwiVB45ZNZLXG/vyc8wX0gsLg01C29xUbcdOBVhw/alruFN38tQSdNGkczzW9tLs7h6/wDqUmO8WhQFf6N8KfYz0/5HuHhxUei12r7kvMl+9P2LCzbLbSyoLxo03kDg7qsrdq0z8f8Atv4fVVPb9H9RhBp4uoIPvb1v0F6Z2MxTfZxkfVN+HF/IBP8AJ8hvF8y31Nq0xqXfZd+S1am3miYp1D1gAcfiI5FVl/YjEkk/tp4+7zIJ97p6LMz6P5/1MXXdaDGVtiZIsJiU/wAj+A3iXxN3F9qo0NJnAy7O7yaALqDx3appcWl9SqZjKwQLC9m35qew3YLBs1pl/wD1HOd+JU/hNn0qQinTY0dAAueXT95klmmfdn7nO8PQ2jiLUqPcMJ9qqQDHPKBJknopzZvYRln4l5rP8w23SbjxVxRSnHMld5bvuzHQoNY0NY0NA0AEBZERWE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QSEhUUExMUFhUXFxwYFxgWGBoYFxgVGBoWHRsbGRgYHCggHR0nGxYYITEhJSkrLi4uFyAzODMsNygtLisBCgoKDg0OGxAQGywlICQvNC8sNCw0LCwsMCwvLCwvLCwsLywsLCwsLCw0LCwsLCwsNCwsLyw0LDQsLCwsLCwsLP/AABEIAOgA2QMBIgACEQEDEQH/xAAcAAEAAgMBAQEAAAAAAAAAAAAABQYDBAcCAQj/xABEEAABAwIDBQUEBwcDAgcAAAABAAIRAyEEEjEFIkFRYQYTcYGRMkJSoQeCkqKx0fAUI2JyweHxM5Oyc4MVFhckQ2PC/8QAGQEBAAMBAQAAAAAAAAAAAAAAAAIDBAEF/8QALREAAwACAQIDBwQDAQAAAAAAAAECAxEhEjEEE0EiMlFhgZHwFHGhsSPR4VL/2gAMAwEAAhEDEQA/AO4oi8vJF/XwQHpF5cYhekAReS5ekAREQBEWti8cymLm/KRK42lyzsy6ekbKKHbtcuMANHjJWbC7Va5wYbE+kqKyS/UtrBkS20SSIimUhERAEREAREQBERAEREAREQBERAEREBgLrOHFt/EC4/LyWUOUTi9rtZUsCRBaTwnUf1Hmol22qp3WtAGWCYJJymDEwOKovxESaJ8Nkr0LLTqXvw/5O0HiBHqvrsS0Hec0RzIEn+360VGqY6tWZPeiHb0XneEiYtpGi1BhBTBzOzO4715ubyT1uY1Wd+NfpJfPgv8A1RecTt6gzV48tFG1u2lEaNqEc4yg+BOqplPaFJhAJeSXQ0Q5xB4w0Au4+1osmIxLSIHeT1aTHp48VU/FZWtrRcvCYk+dlpPbLdkUT5uA/pHzVVqdpQ+oSaVRzjxlsDoOX9lGYjEQZIyyYIMGfvu5LZbTDi1os8xuANM+MvJ/wqqy5LS6n/Rdjxxjb6CbpbdoyG5oebZYLiL8cgMea2KrnS0hpsQbyAeklVuniO9qRhy3ds+sbgEcKYcSPreikKGzb5hVzvkAkucXQORcOukqSpvuXqX3Ol4Z+ZoPRZVV+z20zm7t5OsX+StC9PHaudo8PPieO9MIiKwpCIiAIiIAiIgCIiAIiIAiIgC8Vmy0jmDpqvaICh4avmZlc8Cod5gAcGAMc251IOaJn+iV8JmachbvZy0tNsrxIuL6nhay3O0uG7vvH02A5wWNmwD3FoIB4ZnEW5tKhGPaXkBlSCzutxwJsauhPOJ4RK828bXB6qzKuT3trvGUxkynKIa0g6aWIBv+rqu7aqupYepiKtJ9XuxuU7NN94ucREAR8M+am/2xwykk2YCQ74qZy1QBBi5aQOMdSvmIfTxByPYGyDN9yqzRwHA6iQekagrM4ar2uUWeYmvZfJz/ALMbUGMeMPUplrajS+k5mZhNRjc1RhD3vD271ndNBNtnatDuS4NIYAJzgkPynozKJtpH5KwYbZeHwhzYcZc2vdg55MwMxLjl19kDS/TT2hj2vBawSCSBvFroEcOczrcTeIvG6l3ueBO1HtclNwuJxTqkBzsotmcCZi8TAibHUKe2FiqtIuc9rW7roa0BoLnANbpqb6xx4rNs3ZzGtdlEPBBdm3SSTf8AesJvHO/9Zqm0vLmva91paRGYGBAJECeRuHeoCsu3pdi3FHqzBsnHd2G4TDAGoxs1HuGYA3Jhs3txKtWAqOe1wrNbnYQ0uaIBBE6eSgNh7Ow+BFqdVz3mC8gmcxkguMAAkcAfFWShLo/i3j1JA4cABZWepf3XKNrCs358yeZv/nzV1CoNXtBh6NYUnPgzlqP91gGWR4w4eAk8FfWOBAIMg6Fb/DaW0eR417aPqIi1GEIiIAiIgCIiAIiIAiIgCIiAL45fUQGhtLDh7QwiW5mSOe+2x+Z8lUMfsB5BfSu0VCAy8lpu0gn+c/3V4xNmyNf6wY+axtoQCBzaR4ANH/5UKhUTi3JyMVamZusio50HiCN4T/MZk9JXnEV7BrgWDdLHx7JuGyJ4FxYQOESfaA6nj9l0qrnZ2AkBpniJkG44ENHoq/tDsTr3dVwEaOveLXEG1zflwWTJgv0NcZcb+RRcHh+9LjnghwluaXES9rSDe4IkEgyCJ4rxgcDTZE1BnEw6L3tcHmHdAdJ0W/tjYD2kB7LhpGana4DY0A4uNj8HS1Zx2xa1Nzs5Lwd62WQXElwdBvM+c6QCsNY9Pk2TaLAzF0GglpbmbYtHslhNgBppw4FvW8f2lxVSW1aBM5mNeG2MB9iPKbHlysoenhhMvkEkAxJBcQDMacDf+E85U/h6LXCXfDIg7ppkNAN/q6ciq60mmiya2tFZrdqMVSOVhIOYzNxuuIIgzYtykcZ+e5/6k1SO7LgDFnsaA+/ESSAQJ5zqsW1dkh+9beyva7hJ3XDplOU+A6KqYfZNQOzQcoaSb8BMgHUcx10WnG4qfgU27l67lir4hxILZec4IJ1OfO5rp1IccwMzfrM9A7C9vcv7uqSRYAHgTwHwwZEGxEEG8LnGByuhkhoeIBOgIIGY2MC1xoCJ0BUszD1MxMBxbas3QuBbBLTwJBvwuDfeJqTcVtPTLGpyTpo/QeCxrKzc1NwcOnA8iNQVsL8/7I2niMLUzNqFzRAkyHlpMDMNTym99QTddX2H2xp1YbU3Xc+B+X4gHot+Lxsvi+H/AAYMvgqnmOV/JaUXxjgRIMhfVtMQREQBERAEREAREQBERAEREBjqXIHWT4D+8L3CZbz5fr9cF9QHjJvHqAPx/NeyiIDDiMK2o0tcAQRCp/abYQbD2icxh456jw4yrstXadPNTc3UkSBzggx8lXkxq1yTi3Jy6tsNjjmM3cDAjTOBI859So3G0zhhTtLcpbz171oHm5zD4Aq8VMIGwBYQ4CeF54rT25gGubDugkWNiYj1b6rzMuPpRvxXtlEruu2wLd5wBgxIuxwPIysuHotIs2IJDesWA8P3dMz16rHiKIZUYXbocc0E6PYWh8jlLXW6novLcwc1jBzEnhYlo+QGl4WVLq7GzelyY/8AwhjhmaIFog3bmAgg/wALhB8CVkdTfTEuFgQ1xAizOmoOU/dtwCm8Fh82QtIktDhOhBADgehlpPgVlq4iGVP3Zc0XI0Lg0AmDweGkGeYfyVyxt8Eepdyvuw5qOOYZiJFjaoCPQOiL8dOqONQQaLhcSJJBIvYwLEGeB9k5h7xsOyMAw3EFrrSLCL5XAcJNo4OEaBbGLwYeLhucG/JxEQ6RcA2NrtMcYnQvDKu5S87XYydn+09Wm4hx3QBmbxbM3LeFxEtMT1kDoWzNpsrDdN+X5cwuTPDKki4c2zgd1wgDMd22YCM0Wc0g6RHjZu2H4SpIMMuTyB8OHGeBgxEwuRdYX8Z/OxDJjnL8n+dztSLR2RtJuIph7dYEjkfy6reXpzSpbR5tS5emERF04EREAREQBERAEREAREQBERAaG1toii2bZjMeDRJPl/Vc1p9psRjW1TRomoSAKJBGUGby7gYv4CytXbxzgaQDM7XtfT94QXDm0HXRSXY9hbhmNcwNLbCAPZ4aGx6LPSd3r0NkVOPGqXdle2DTxApMp4qe9i5JBJDiYuON/uqVfRzwItafJ9/10WbtLSPeMcOg/wCX5rHgTmYZN3Fx8iXR53CjkxrWiqMjdbKjtTYEvY/i57vIOyz6vqPPmvVPY25OpzZ2n4XMNI+Wjh9ZT20HX9YHiW6LRfiodlPEH7VjHowrz9KWelLbRgFJrMzIHtBnhmbA8szGjxK1DVtmi8j7TQHAHxpuc37SjMbiqmetE3k+bahcI+191eDtUFgGmeZB4HO8a9DV9GqxWjjXqbjagpNDhOWTbURGYWGstN+rOpWniNrAVJDhkNj53Dhz1J9fiMaH7e4Uix1nNMjygmOgzNqAeAUUxzGkNcP3bxlsfZEjIR4Rlnm08Fd53GkV+RztklVxxFXvLMcz2xwgEgVG8wJI09l0cVhxVYSA6GkGRPu3BAJAvTlwB5AtNohQrMRvSTJDZd4tGR+7xDmCY+KnHvLWrY5slk5szcrMxOUiAA35FvM+cquk21r1LNqU9+h0z6ONuOZWdScTe4B4C275W+R1kLrIK/MVLaL2Oplj96mRlImTTIMZurQY65o1C/RHZbabcThmVGwDEPb8Lx7Q9dOhCt8HWtw/oZvGR2slkRFvMAREQBERAEREAREQBERAERaG0dod2QA0knT/ABqY4+K42kts7MunpG3Woh0TwII6EL2GgaBQj9pPJEENHWI6XPnoo7anaGs12SlD6nwspudH8xmyreaUXrw1smtr0ZBd0gdDz+ZWhs1gIFhIF78enhoq9tCptSs5gaH0mZhneRT9njDbnSVZMFRyNGpknXUmY8rzZR31ejOOOhrlP9jHicEDvESSZ9BZRdbCAOEjjJ5Q0OB8BNQ+isVZ5gdT90f5UHtnEgAgCSZbbWCYA+c+SzZcSfJox5dFJxdS7w0AiHAHqGu08h6hVzaZGaGalzX2/wDssY+sRH91asdSIayPa7xrT4ZQPmX/AIqnPw0ggQ1zTkAk6ZiIHGxAv4LCnp6NyW0mZsQ8Z6zAcpe1tam4aBzhIieThljwUNtDGB9IzaJ3Y0a4XaOgIYZ6OUntDLuFmrmGI0zA94L9YIHIkKAxNEuYCyCJyX4md0+e5/uOV0NN7ZGuFpEfSrPdUIDt4tkAXl4AM9C4xHMrTazOXxoQajPq3I+zP2V7xtWGUnsJFRtjGsD2Seoy5fFh5r42tDSRY588DXI4Cbct4QOjltlcbRkq91p/n5yb9Gs4UzJkjcJPJ2YA9dS76rSu4fQ7tLMx9J1nN1byPCOYLdP5eq4ULOnk1lUNFpLSxrgfIuH1Oq6B9EOOyY5omA5hAE3yzDQeoEenVU66aVfMlT3Dk/QCIi9E80IiIAiIgCIiAIiIAiIgChNu7LfUvSIFXg95ORrbWLWkSDy8VNouNJrTJTTl7RVaGxKucixiAaz9ZAEljNALkAWA6mZsmEwrKbcrGgDU8yTqSeJPNZkUZhT2JXlq1ps+FQhq5d22YTF7Zr3v0Pz6KcULthjaYzG0mANdZJ/D5rtdiC7mti8QKYAJnS88JAB+fzWhgcNJL3e1y1giI/GfNeKFEVMh1Bdm9P7tEKcZg8jWyd4mXHrAn/gAs9TwXTXJRu0eGvoYDi7hqQcvpu+ipeIpOZXe4gFstJcTpmFRzz0ght+ZXT+1OHGRxsN0+RO6PlJVA2mWvpuBsXMAiwMONQa9C0D15rzsk6ppno48nBWqpyOyyRBOXNbeZVzZvugRyatCgcoqsII32ljjwLKvdOPkH/ILf2xXFTu3Ey4sGnxnOxw+08H0UBiXF1N1S8XM/wAxzfMvYR4K6Vz9Tjrj6GhTcGu5OuC02giHNB/7jSCOq1WU/aINg0wfAwNea2sW9ubMSTnaKgj43AZyfB7DZG5S0tgSHNEc/ZGbX+E+GfW61p6M3cz15pvYOQe09Q9oPy7w+iun0Q0s2NpzbURxsDB+4VSGPNRjZdJFSm2TOk1RPoR6BdG+hGmP205hfUSeMOkgef3lW1xp99r+zlU+o7+iItxiCIiAIiIAiIgCIiAIiIAi1q2Na3UrSq7aaOS7pnNolkVbr9ooBIEkcBafMqo43tnVe9zA0tywS5j4F/ic4gNHWLz0hcr2Vs7GqejpzK7TMOaYtY8VCdqqecUgDq+/gRH9Vzmt2gkGs4vHFjw4AEgm7SWjN43meK1H/Sbma0GHjNBcAcw4zDOnKFn85Phml+Ha5T2dSwLAcoAiBHz/AMrfc/MD1AHkY/NVbsntwVw3IQ5uWc3HMXC0G9gputjokC5ygxpvOaY/D5Lqe0V60aO26Yq03wbFoAPiWrkO25aSACHFxEXsGnN4e8Auv7QBbRLeIaR46k/JvzXJtsU81R2YiZMebnNHXgPRedm9434exWtuUTuWMhzi2+rRldHmAPVRVZhZhnEGxJaegcKZaD9kX6KxbdduzYhpBGumUOeJ55ZEdVAVXOdTqNad5xa4D4iakDKDr7HLmrMLbS/c7fHb4GljA1rwwEloBb65mk+ZBIH8SxugTMd4A14jQgtZH/LMf5V6xDmlwDnAXa+QNA7uzPjEhYK8vcwAe4AfvOAt/CAPJapXxM9P4GxgN7NwaLuHoW/OfIrpP0N4dwxzXRa5tycwiD0lpPDRc52bRgubIMgWHE7g+WafIrtf0I4Kz3lsENF+pc/8yovlpL4/9K29bfy/2daREWwzBERAEREAREQBERAFqbQcQLLbXmoyRBXUCpY0OJUXimT+vyVtxmB4qIxGBVhTUlUrONxKg9r7Fp1g7MwEujeN7hXSrs+OC1a2GgSRZNFbTKFiOzNN5moXvNgNIa0aBrYgAchZQu0OxzRJZofKB5E/gun08MHCwPhlIPHmNLHVaFXCAkixLRJ0trr6FQ9kk5v5kD9G+1xg+9ZUzbsBoOrhldfyy/h5dQoVGmtmnQieWe4H3XBcq2xswiXNG83S06ef6us2wu0VRtTLUMNlrnH3t0ZQOt2tKruNck8eXXDOt43eB5uEepZPy/Fc47QYDK8OAPunjzdpF7l1uSumy8UKpJmRmIjqMh06wVrbQwgfTD76C3VriRHyXm5pbez1sNLWjku2MKXUwY1MAaTLQJ9SfKFW2xmygH2WhsCSHscHm2hEPJg9V0nbGCygAcKjcups00mmOQuPQqgbRwuSs4ZTu948R/0mCx/mkeQUcL9CeRPuRGMpyaXxBgH2ZDZ4Rla1MKf3hc0QGw4DVsAtbckfC53Cy2a9CCReWuqCNRlfTkfdDyseDwxb3jY4fJ1N0a/xOZ+a19S6eSjp2+D3RpHvA3QMeW/VAkyPJfo36LMNGEbUiM8z92PlxXB9htz1mnLa1z7zpLI81+iuwEfsdODYbv2f6/kuY3vIiGValljREWwyhERAEREAREQBERAEREAIWlXws6LdRdT0CDxGBceFlTe2LHUWve41GsDWy7KCxgzAE3+ZF4XTlhrYdrtQEb2tHEtPZyTCbcZUeAKzq7oEFuDflAPHO3TxmJWztXaVGmA6vUAJ0Doa4c9TJF+PNW7bHZ2sSDhajKRiDLcwsRBABF4zdL6LXwPYekAXVWtqVXGXvdck9OQ6Cyzfp9vvwbv1mp5W3/BzjF7Zw0Q3FNDToHRr/CbdVXtq4/Dtg067HkAk8weFmRx5ru//AJSoEQabPQLWrdjaMWpt9Ap+S+3UzNWZd/LRyHsB2yLa2Sq8uDicr3CMpAFrDQ2HO3VdWo4trqduZbGnvC/zUBtn6OqbwYYB4WVWGwNoYL/Sio1rpGcvOmWfev7MX5rrwL0K14ik+UdB2ls8PmdGtn62ZpPyaFzrbmz2sd3jRIBE24ZxbzBUxsbtiac08WwtDnyHGYaHFxdfjHAdYut3arGVaX7pzXlz5ZBG8SBUb90Aei8/PhqXwjfgzzXdnPjsu/MtIZPMtaWTPItM+a0f2LdBmSQxt9ZDcjmkcjmmP4FcsZs8ZZOYSBPCcoyukkSCW3HRruS0K1FrHHvXBueHAhtjJs+OAzOzR4g6KhOzU3KIPY7AxzJBBYAyIjeDmiZ/7TP91dx+jjHh1J7AQQ1xy30BJ3fLh0McFyvEYdrW1Kjn05jNEg5njQ9WuaQMwsYHlgwPaIUmHuzIJzBoDt03kEhtjw5EXWiKtV1pMz2sb9iqSP0ai4JgfpBDSQalRuoBNVw4giATyngrNgu3rXEBuIqXOUXa9vtBs8/ebeeBWr9SvVMp/S792kzqqKkbO7YF/wD8tMyAQHDKYcCRe2oDvRTmG26T7dMR8THBw9DHMeqnOeGQrw2SSbRYcNimVBuuB/EeI81mV29lDWu4REQ4EREAREQGHFh+R3dxnjdzaT1VMxHajGYVx/acPuD32DM3pvC/3VeV5ewEQQCOq41s6nohNkdq6FcWdlPUiPX81ONM6KsbW7E0Kju8pTRqjRzPZNuLdD/ZQrMVi8C79/OSQO9bLqd59tnu8L9TyUN1PflE0pr5P+PudCRQmyO0TKwGaGzo6dx3geB6HmptTVJ8ojUuXphERdInwhYqmGa7ULMiAgto9mKNUQ5jSq5iuwAAik9zLggAy0FukNO7bw4LoCLuyLhHMj2MxWV9P9oBY+Zlpm5Js6ZAkkj+osveH+i2iQ0VHVKgAyw51o1sBAAM6C1tAulIuJJdkGt9yp4D6P8AB0wP3TTBkZhJF5sToJUtR7OYZoIFGnfXdH5KWRd2d6URJ7NYU64el9hv5LXrdjcE7XDUvJsX8lPImx0opWP+jbCuvSNSkf4Huy+bSYKgNodhcbQBOHrCpp7W66BIIAFtDC6oig4mu6JTVT7raOVbH2/U73JiGmlWBAzAQeIgza/Wbu8x0rZ2K7xon2gBNonqFX+3uxBVpGuy1WmJDomWibEeaxdmsWZoz7wy2Nogm4jpr5KhLy7SXZmrq87G2+8lwREWkyBERAEREAREQBeXsBEESOq9IgKntbsgBL8I4UnmZZrTfOoLeE9FHYHb1XCkU64LDpDh+719xw014WgaK+rXxmCZVblqNDh1Cg4Te1wyatpafKNXAbap1AJOQnQOIv8AyuFj+KklTNpdlqtMf+2fmZxpP0+q6LeC0sL2jfQOR5ex3wVRLfJ2ok+Oml1HrqfeRPom/df0Z0BFCYPtJTd7cst7WrOHvDTXjCl6NZrxLXBw5gyPkpzSrsV1FT3RkREUiIREQBERAEREARaeI2nTZbNLvhbvO9Bp5qvbY7R5Qczu7bwAO+68a8LxYXsVCskyWRiquyJTb2ObkdSnUQ88GtOoPUi3mqx2WrHEYwGn/pUW7xGmYyA3qeP9VE0P2jaDslEFlKd55BAGlxz/AF5dE7P7Fp4OiKVIW1JOrnHUlVzLuuuvoWXaieiPqSSIivM4REQBERAEREAREQBERAFqY/ZtKsMtRgcOq20QFIxvYYsJdhK7qU+4d5nI2OluSiatXHYYk1cLmgznw5MkW1iD+vFdNXwiVB45ZNZLXG/vyc8wX0gsLg01C29xUbcdOBVhw/alruFN38tQSdNGkczzW9tLs7h6/wDqUmO8WhQFf6N8KfYz0/5HuHhxUei12r7kvMl+9P2LCzbLbSyoLxo03kDg7qsrdq0z8f8Atv4fVVPb9H9RhBp4uoIPvb1v0F6Z2MxTfZxkfVN+HF/IBP8AJ8hvF8y31Nq0xqXfZd+S1am3miYp1D1gAcfiI5FVl/YjEkk/tp4+7zIJ97p6LMz6P5/1MXXdaDGVtiZIsJiU/wAj+A3iXxN3F9qo0NJnAy7O7yaALqDx3appcWl9SqZjKwQLC9m35qew3YLBs1pl/wD1HOd+JU/hNn0qQinTY0dAAueXT95klmmfdn7nO8PQ2jiLUqPcMJ9qqQDHPKBJknopzZvYRln4l5rP8w23SbjxVxRSnHMld5bvuzHQoNY0NY0NA0AEBZERWE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MUFhUXFxwYFxgWGBoYFxgVGBoWHRsbGRgYHCggHR0nGxYYITEhJSkrLi4uFyAzODMsNygtLisBCgoKDg0OGxAQGywlICQvNC8sNCw0LCwsMCwvLCwvLCwsLywsLCwsLCw0LCwsLCwsNCwsLyw0LDQsLCwsLCwsLP/AABEIAOgA2QMBIgACEQEDEQH/xAAcAAEAAgMBAQEAAAAAAAAAAAAABQYDBAcCAQj/xABEEAABAwIDBQUEBwcDAgcAAAABAAIRAyEEEjEFIkFRYQYTcYGRMkJSoQeCkqKx0fAUI2JyweHxM5Oyc4MVFhckQ2PC/8QAGQEBAAMBAQAAAAAAAAAAAAAAAAIDBAEF/8QALREAAwACAQIDBwQDAQAAAAAAAAECAxEhEjEEE0EiMlFhgZHwFHGhsSPR4VL/2gAMAwEAAhEDEQA/AO4oi8vJF/XwQHpF5cYhekAReS5ekAREQBEWti8cymLm/KRK42lyzsy6ekbKKHbtcuMANHjJWbC7Va5wYbE+kqKyS/UtrBkS20SSIimUhERAEREAREQBERAEREAREQBERAEREBgLrOHFt/EC4/LyWUOUTi9rtZUsCRBaTwnUf1Hmol22qp3WtAGWCYJJymDEwOKovxESaJ8Nkr0LLTqXvw/5O0HiBHqvrsS0Hec0RzIEn+360VGqY6tWZPeiHb0XneEiYtpGi1BhBTBzOzO4715ubyT1uY1Wd+NfpJfPgv8A1RecTt6gzV48tFG1u2lEaNqEc4yg+BOqplPaFJhAJeSXQ0Q5xB4w0Au4+1osmIxLSIHeT1aTHp48VU/FZWtrRcvCYk+dlpPbLdkUT5uA/pHzVVqdpQ+oSaVRzjxlsDoOX9lGYjEQZIyyYIMGfvu5LZbTDi1os8xuANM+MvJ/wqqy5LS6n/Rdjxxjb6CbpbdoyG5oebZYLiL8cgMea2KrnS0hpsQbyAeklVuniO9qRhy3ds+sbgEcKYcSPreikKGzb5hVzvkAkucXQORcOukqSpvuXqX3Ol4Z+ZoPRZVV+z20zm7t5OsX+StC9PHaudo8PPieO9MIiKwpCIiAIiIAiIgCIiAIiIAiIgC8Vmy0jmDpqvaICh4avmZlc8Cod5gAcGAMc251IOaJn+iV8JmachbvZy0tNsrxIuL6nhay3O0uG7vvH02A5wWNmwD3FoIB4ZnEW5tKhGPaXkBlSCzutxwJsauhPOJ4RK828bXB6qzKuT3trvGUxkynKIa0g6aWIBv+rqu7aqupYepiKtJ9XuxuU7NN94ucREAR8M+am/2xwykk2YCQ74qZy1QBBi5aQOMdSvmIfTxByPYGyDN9yqzRwHA6iQekagrM4ar2uUWeYmvZfJz/ALMbUGMeMPUplrajS+k5mZhNRjc1RhD3vD271ndNBNtnatDuS4NIYAJzgkPynozKJtpH5KwYbZeHwhzYcZc2vdg55MwMxLjl19kDS/TT2hj2vBawSCSBvFroEcOczrcTeIvG6l3ueBO1HtclNwuJxTqkBzsotmcCZi8TAibHUKe2FiqtIuc9rW7roa0BoLnANbpqb6xx4rNs3ZzGtdlEPBBdm3SSTf8AesJvHO/9Zqm0vLmva91paRGYGBAJECeRuHeoCsu3pdi3FHqzBsnHd2G4TDAGoxs1HuGYA3Jhs3txKtWAqOe1wrNbnYQ0uaIBBE6eSgNh7Ow+BFqdVz3mC8gmcxkguMAAkcAfFWShLo/i3j1JA4cABZWepf3XKNrCs358yeZv/nzV1CoNXtBh6NYUnPgzlqP91gGWR4w4eAk8FfWOBAIMg6Fb/DaW0eR417aPqIi1GEIiIAiIgCIiAIiIAiIgCIiAL45fUQGhtLDh7QwiW5mSOe+2x+Z8lUMfsB5BfSu0VCAy8lpu0gn+c/3V4xNmyNf6wY+axtoQCBzaR4ANH/5UKhUTi3JyMVamZusio50HiCN4T/MZk9JXnEV7BrgWDdLHx7JuGyJ4FxYQOESfaA6nj9l0qrnZ2AkBpniJkG44ENHoq/tDsTr3dVwEaOveLXEG1zflwWTJgv0NcZcb+RRcHh+9LjnghwluaXES9rSDe4IkEgyCJ4rxgcDTZE1BnEw6L3tcHmHdAdJ0W/tjYD2kB7LhpGana4DY0A4uNj8HS1Zx2xa1Nzs5Lwd62WQXElwdBvM+c6QCsNY9Pk2TaLAzF0GglpbmbYtHslhNgBppw4FvW8f2lxVSW1aBM5mNeG2MB9iPKbHlysoenhhMvkEkAxJBcQDMacDf+E85U/h6LXCXfDIg7ppkNAN/q6ciq60mmiya2tFZrdqMVSOVhIOYzNxuuIIgzYtykcZ+e5/6k1SO7LgDFnsaA+/ESSAQJ5zqsW1dkh+9beyva7hJ3XDplOU+A6KqYfZNQOzQcoaSb8BMgHUcx10WnG4qfgU27l67lir4hxILZec4IJ1OfO5rp1IccwMzfrM9A7C9vcv7uqSRYAHgTwHwwZEGxEEG8LnGByuhkhoeIBOgIIGY2MC1xoCJ0BUszD1MxMBxbas3QuBbBLTwJBvwuDfeJqTcVtPTLGpyTpo/QeCxrKzc1NwcOnA8iNQVsL8/7I2niMLUzNqFzRAkyHlpMDMNTym99QTddX2H2xp1YbU3Xc+B+X4gHot+Lxsvi+H/AAYMvgqnmOV/JaUXxjgRIMhfVtMQREQBERAEREAREQBERAEREBjqXIHWT4D+8L3CZbz5fr9cF9QHjJvHqAPx/NeyiIDDiMK2o0tcAQRCp/abYQbD2icxh456jw4yrstXadPNTc3UkSBzggx8lXkxq1yTi3Jy6tsNjjmM3cDAjTOBI859So3G0zhhTtLcpbz171oHm5zD4Aq8VMIGwBYQ4CeF54rT25gGubDugkWNiYj1b6rzMuPpRvxXtlEruu2wLd5wBgxIuxwPIysuHotIs2IJDesWA8P3dMz16rHiKIZUYXbocc0E6PYWh8jlLXW6novLcwc1jBzEnhYlo+QGl4WVLq7GzelyY/8AwhjhmaIFog3bmAgg/wALhB8CVkdTfTEuFgQ1xAizOmoOU/dtwCm8Fh82QtIktDhOhBADgehlpPgVlq4iGVP3Zc0XI0Lg0AmDweGkGeYfyVyxt8Eepdyvuw5qOOYZiJFjaoCPQOiL8dOqONQQaLhcSJJBIvYwLEGeB9k5h7xsOyMAw3EFrrSLCL5XAcJNo4OEaBbGLwYeLhucG/JxEQ6RcA2NrtMcYnQvDKu5S87XYydn+09Wm4hx3QBmbxbM3LeFxEtMT1kDoWzNpsrDdN+X5cwuTPDKki4c2zgd1wgDMd22YCM0Wc0g6RHjZu2H4SpIMMuTyB8OHGeBgxEwuRdYX8Z/OxDJjnL8n+dztSLR2RtJuIph7dYEjkfy6reXpzSpbR5tS5emERF04EREAREQBERAEREAREQBERAaG1toii2bZjMeDRJPl/Vc1p9psRjW1TRomoSAKJBGUGby7gYv4CytXbxzgaQDM7XtfT94QXDm0HXRSXY9hbhmNcwNLbCAPZ4aGx6LPSd3r0NkVOPGqXdle2DTxApMp4qe9i5JBJDiYuON/uqVfRzwItafJ9/10WbtLSPeMcOg/wCX5rHgTmYZN3Fx8iXR53CjkxrWiqMjdbKjtTYEvY/i57vIOyz6vqPPmvVPY25OpzZ2n4XMNI+Wjh9ZT20HX9YHiW6LRfiodlPEH7VjHowrz9KWelLbRgFJrMzIHtBnhmbA8szGjxK1DVtmi8j7TQHAHxpuc37SjMbiqmetE3k+bahcI+191eDtUFgGmeZB4HO8a9DV9GqxWjjXqbjagpNDhOWTbURGYWGstN+rOpWniNrAVJDhkNj53Dhz1J9fiMaH7e4Uix1nNMjygmOgzNqAeAUUxzGkNcP3bxlsfZEjIR4Rlnm08Fd53GkV+RztklVxxFXvLMcz2xwgEgVG8wJI09l0cVhxVYSA6GkGRPu3BAJAvTlwB5AtNohQrMRvSTJDZd4tGR+7xDmCY+KnHvLWrY5slk5szcrMxOUiAA35FvM+cquk21r1LNqU9+h0z6ONuOZWdScTe4B4C275W+R1kLrIK/MVLaL2Oplj96mRlImTTIMZurQY65o1C/RHZbabcThmVGwDEPb8Lx7Q9dOhCt8HWtw/oZvGR2slkRFvMAREQBERAEREAREQBERAERaG0dod2QA0knT/ABqY4+K42kts7MunpG3Woh0TwII6EL2GgaBQj9pPJEENHWI6XPnoo7anaGs12SlD6nwspudH8xmyreaUXrw1smtr0ZBd0gdDz+ZWhs1gIFhIF78enhoq9tCptSs5gaH0mZhneRT9njDbnSVZMFRyNGpknXUmY8rzZR31ejOOOhrlP9jHicEDvESSZ9BZRdbCAOEjjJ5Q0OB8BNQ+isVZ5gdT90f5UHtnEgAgCSZbbWCYA+c+SzZcSfJox5dFJxdS7w0AiHAHqGu08h6hVzaZGaGalzX2/wDssY+sRH91asdSIayPa7xrT4ZQPmX/AIqnPw0ggQ1zTkAk6ZiIHGxAv4LCnp6NyW0mZsQ8Z6zAcpe1tam4aBzhIieThljwUNtDGB9IzaJ3Y0a4XaOgIYZ6OUntDLuFmrmGI0zA94L9YIHIkKAxNEuYCyCJyX4md0+e5/uOV0NN7ZGuFpEfSrPdUIDt4tkAXl4AM9C4xHMrTazOXxoQajPq3I+zP2V7xtWGUnsJFRtjGsD2Seoy5fFh5r42tDSRY588DXI4Cbct4QOjltlcbRkq91p/n5yb9Gs4UzJkjcJPJ2YA9dS76rSu4fQ7tLMx9J1nN1byPCOYLdP5eq4ULOnk1lUNFpLSxrgfIuH1Oq6B9EOOyY5omA5hAE3yzDQeoEenVU66aVfMlT3Dk/QCIi9E80IiIAiIgCIiAIiIAiIgChNu7LfUvSIFXg95ORrbWLWkSDy8VNouNJrTJTTl7RVaGxKucixiAaz9ZAEljNALkAWA6mZsmEwrKbcrGgDU8yTqSeJPNZkUZhT2JXlq1ps+FQhq5d22YTF7Zr3v0Pz6KcULthjaYzG0mANdZJ/D5rtdiC7mti8QKYAJnS88JAB+fzWhgcNJL3e1y1giI/GfNeKFEVMh1Bdm9P7tEKcZg8jWyd4mXHrAn/gAs9TwXTXJRu0eGvoYDi7hqQcvpu+ipeIpOZXe4gFstJcTpmFRzz0ght+ZXT+1OHGRxsN0+RO6PlJVA2mWvpuBsXMAiwMONQa9C0D15rzsk6ppno48nBWqpyOyyRBOXNbeZVzZvugRyatCgcoqsII32ljjwLKvdOPkH/ILf2xXFTu3Ey4sGnxnOxw+08H0UBiXF1N1S8XM/wAxzfMvYR4K6Vz9Tjrj6GhTcGu5OuC02giHNB/7jSCOq1WU/aINg0wfAwNea2sW9ubMSTnaKgj43AZyfB7DZG5S0tgSHNEc/ZGbX+E+GfW61p6M3cz15pvYOQe09Q9oPy7w+iun0Q0s2NpzbURxsDB+4VSGPNRjZdJFSm2TOk1RPoR6BdG+hGmP205hfUSeMOkgef3lW1xp99r+zlU+o7+iItxiCIiAIiIAiIgCIiAIiIAi1q2Na3UrSq7aaOS7pnNolkVbr9ooBIEkcBafMqo43tnVe9zA0tywS5j4F/ic4gNHWLz0hcr2Vs7GqejpzK7TMOaYtY8VCdqqecUgDq+/gRH9Vzmt2gkGs4vHFjw4AEgm7SWjN43meK1H/Sbma0GHjNBcAcw4zDOnKFn85Phml+Ha5T2dSwLAcoAiBHz/AMrfc/MD1AHkY/NVbsntwVw3IQ5uWc3HMXC0G9gputjokC5ygxpvOaY/D5Lqe0V60aO26Yq03wbFoAPiWrkO25aSACHFxEXsGnN4e8Auv7QBbRLeIaR46k/JvzXJtsU81R2YiZMebnNHXgPRedm9434exWtuUTuWMhzi2+rRldHmAPVRVZhZhnEGxJaegcKZaD9kX6KxbdduzYhpBGumUOeJ55ZEdVAVXOdTqNad5xa4D4iakDKDr7HLmrMLbS/c7fHb4GljA1rwwEloBb65mk+ZBIH8SxugTMd4A14jQgtZH/LMf5V6xDmlwDnAXa+QNA7uzPjEhYK8vcwAe4AfvOAt/CAPJapXxM9P4GxgN7NwaLuHoW/OfIrpP0N4dwxzXRa5tycwiD0lpPDRc52bRgubIMgWHE7g+WafIrtf0I4Kz3lsENF+pc/8yovlpL4/9K29bfy/2daREWwzBERAEREAREQBERAFqbQcQLLbXmoyRBXUCpY0OJUXimT+vyVtxmB4qIxGBVhTUlUrONxKg9r7Fp1g7MwEujeN7hXSrs+OC1a2GgSRZNFbTKFiOzNN5moXvNgNIa0aBrYgAchZQu0OxzRJZofKB5E/gun08MHCwPhlIPHmNLHVaFXCAkixLRJ0trr6FQ9kk5v5kD9G+1xg+9ZUzbsBoOrhldfyy/h5dQoVGmtmnQieWe4H3XBcq2xswiXNG83S06ef6us2wu0VRtTLUMNlrnH3t0ZQOt2tKruNck8eXXDOt43eB5uEepZPy/Fc47QYDK8OAPunjzdpF7l1uSumy8UKpJmRmIjqMh06wVrbQwgfTD76C3VriRHyXm5pbez1sNLWjku2MKXUwY1MAaTLQJ9SfKFW2xmygH2WhsCSHscHm2hEPJg9V0nbGCygAcKjcups00mmOQuPQqgbRwuSs4ZTu948R/0mCx/mkeQUcL9CeRPuRGMpyaXxBgH2ZDZ4Rla1MKf3hc0QGw4DVsAtbckfC53Cy2a9CCReWuqCNRlfTkfdDyseDwxb3jY4fJ1N0a/xOZ+a19S6eSjp2+D3RpHvA3QMeW/VAkyPJfo36LMNGEbUiM8z92PlxXB9htz1mnLa1z7zpLI81+iuwEfsdODYbv2f6/kuY3vIiGValljREWwyhERAEREAREQBERAEREAIWlXws6LdRdT0CDxGBceFlTe2LHUWve41GsDWy7KCxgzAE3+ZF4XTlhrYdrtQEb2tHEtPZyTCbcZUeAKzq7oEFuDflAPHO3TxmJWztXaVGmA6vUAJ0Doa4c9TJF+PNW7bHZ2sSDhajKRiDLcwsRBABF4zdL6LXwPYekAXVWtqVXGXvdck9OQ6Cyzfp9vvwbv1mp5W3/BzjF7Zw0Q3FNDToHRr/CbdVXtq4/Dtg067HkAk8weFmRx5ru//AJSoEQabPQLWrdjaMWpt9Ap+S+3UzNWZd/LRyHsB2yLa2Sq8uDicr3CMpAFrDQ2HO3VdWo4trqduZbGnvC/zUBtn6OqbwYYB4WVWGwNoYL/Sio1rpGcvOmWfev7MX5rrwL0K14ik+UdB2ls8PmdGtn62ZpPyaFzrbmz2sd3jRIBE24ZxbzBUxsbtiac08WwtDnyHGYaHFxdfjHAdYut3arGVaX7pzXlz5ZBG8SBUb90Aei8/PhqXwjfgzzXdnPjsu/MtIZPMtaWTPItM+a0f2LdBmSQxt9ZDcjmkcjmmP4FcsZs8ZZOYSBPCcoyukkSCW3HRruS0K1FrHHvXBueHAhtjJs+OAzOzR4g6KhOzU3KIPY7AxzJBBYAyIjeDmiZ/7TP91dx+jjHh1J7AQQ1xy30BJ3fLh0McFyvEYdrW1Kjn05jNEg5njQ9WuaQMwsYHlgwPaIUmHuzIJzBoDt03kEhtjw5EXWiKtV1pMz2sb9iqSP0ai4JgfpBDSQalRuoBNVw4giATyngrNgu3rXEBuIqXOUXa9vtBs8/ebeeBWr9SvVMp/S792kzqqKkbO7YF/wD8tMyAQHDKYcCRe2oDvRTmG26T7dMR8THBw9DHMeqnOeGQrw2SSbRYcNimVBuuB/EeI81mV29lDWu4REQ4EREAREQGHFh+R3dxnjdzaT1VMxHajGYVx/acPuD32DM3pvC/3VeV5ewEQQCOq41s6nohNkdq6FcWdlPUiPX81ONM6KsbW7E0Kju8pTRqjRzPZNuLdD/ZQrMVi8C79/OSQO9bLqd59tnu8L9TyUN1PflE0pr5P+PudCRQmyO0TKwGaGzo6dx3geB6HmptTVJ8ojUuXphERdInwhYqmGa7ULMiAgto9mKNUQ5jSq5iuwAAik9zLggAy0FukNO7bw4LoCLuyLhHMj2MxWV9P9oBY+Zlpm5Js6ZAkkj+osveH+i2iQ0VHVKgAyw51o1sBAAM6C1tAulIuJJdkGt9yp4D6P8AB0wP3TTBkZhJF5sToJUtR7OYZoIFGnfXdH5KWRd2d6URJ7NYU64el9hv5LXrdjcE7XDUvJsX8lPImx0opWP+jbCuvSNSkf4Huy+bSYKgNodhcbQBOHrCpp7W66BIIAFtDC6oig4mu6JTVT7raOVbH2/U73JiGmlWBAzAQeIgza/Wbu8x0rZ2K7xon2gBNonqFX+3uxBVpGuy1WmJDomWibEeaxdmsWZoz7wy2Nogm4jpr5KhLy7SXZmrq87G2+8lwREWkyBERAEREAREQBeXsBEESOq9IgKntbsgBL8I4UnmZZrTfOoLeE9FHYHb1XCkU64LDpDh+719xw014WgaK+rXxmCZVblqNDh1Cg4Te1wyatpafKNXAbap1AJOQnQOIv8AyuFj+KklTNpdlqtMf+2fmZxpP0+q6LeC0sL2jfQOR5ex3wVRLfJ2ok+Oml1HrqfeRPom/df0Z0BFCYPtJTd7cst7WrOHvDTXjCl6NZrxLXBw5gyPkpzSrsV1FT3RkREUiIREQBERAEREARaeI2nTZbNLvhbvO9Bp5qvbY7R5Qczu7bwAO+68a8LxYXsVCskyWRiquyJTb2ObkdSnUQ88GtOoPUi3mqx2WrHEYwGn/pUW7xGmYyA3qeP9VE0P2jaDslEFlKd55BAGlxz/AF5dE7P7Fp4OiKVIW1JOrnHUlVzLuuuvoWXaieiPqSSIivM4REQBERAEREAREQBERAFqY/ZtKsMtRgcOq20QFIxvYYsJdhK7qU+4d5nI2OluSiatXHYYk1cLmgznw5MkW1iD+vFdNXwiVB45ZNZLXG/vyc8wX0gsLg01C29xUbcdOBVhw/alruFN38tQSdNGkczzW9tLs7h6/wDqUmO8WhQFf6N8KfYz0/5HuHhxUei12r7kvMl+9P2LCzbLbSyoLxo03kDg7qsrdq0z8f8Atv4fVVPb9H9RhBp4uoIPvb1v0F6Z2MxTfZxkfVN+HF/IBP8AJ8hvF8y31Nq0xqXfZd+S1am3miYp1D1gAcfiI5FVl/YjEkk/tp4+7zIJ97p6LMz6P5/1MXXdaDGVtiZIsJiU/wAj+A3iXxN3F9qo0NJnAy7O7yaALqDx3appcWl9SqZjKwQLC9m35qew3YLBs1pl/wD1HOd+JU/hNn0qQinTY0dAAueXT95klmmfdn7nO8PQ2jiLUqPcMJ9qqQDHPKBJknopzZvYRln4l5rP8w23SbjxVxRSnHMld5bvuzHQoNY0NY0NA0AEBZERWEAiIgCIiAIiIAiIgCIiAIiIAiIgCIiAIiIAiIgCIiAIiIAiIgCIiAIiID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2560638"/>
            <a:ext cx="49911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c.o0bg.com/rf/image_960w/Boston/2011-2020/2013/07/25/BostonGlobe.com/National/Images/istock%20mouse%20m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63" y="4654240"/>
            <a:ext cx="629527" cy="5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981763" y="3990039"/>
            <a:ext cx="1133037" cy="6642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81763" y="5283570"/>
            <a:ext cx="1056837" cy="3552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48281" y="4630344"/>
            <a:ext cx="376018" cy="152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83429" y="5090009"/>
            <a:ext cx="414118" cy="1396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1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644</TotalTime>
  <Words>2997</Words>
  <Application>Microsoft Office PowerPoint</Application>
  <PresentationFormat>On-screen Show (4:3)</PresentationFormat>
  <Paragraphs>346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Median</vt:lpstr>
      <vt:lpstr>CS5412:  NETWORKS AND THE CLOUD</vt:lpstr>
      <vt:lpstr>The Internet and the Cloud</vt:lpstr>
      <vt:lpstr>PowerPoint Presentation</vt:lpstr>
      <vt:lpstr>Current Internet loads</vt:lpstr>
      <vt:lpstr>Looking closer</vt:lpstr>
      <vt:lpstr>Implications of these trends?</vt:lpstr>
      <vt:lpstr>Cloud needs from the network</vt:lpstr>
      <vt:lpstr>Minor BGP bugs cause big headaches</vt:lpstr>
      <vt:lpstr>Minor BGP bugs cause big headaches</vt:lpstr>
      <vt:lpstr>What is BGP and how does it work?</vt:lpstr>
      <vt:lpstr>What is BGP and how does it work?</vt:lpstr>
      <vt:lpstr>What is BGP and how does it work?</vt:lpstr>
      <vt:lpstr>BGP in action (provided by Cogent.com)</vt:lpstr>
      <vt:lpstr>BGP in action (provided by Cogent.com)</vt:lpstr>
      <vt:lpstr>BGP in action (provided by Cogent.com)</vt:lpstr>
      <vt:lpstr>Notations for IP addresses</vt:lpstr>
      <vt:lpstr>BGP routing table</vt:lpstr>
      <vt:lpstr>Routers in 2004... versus today</vt:lpstr>
      <vt:lpstr>Worst case problems</vt:lpstr>
      <vt:lpstr>Remote peers connect over TCP</vt:lpstr>
      <vt:lpstr>How BGP handles broken connections</vt:lpstr>
      <vt:lpstr>What happens in those 3 minutes?</vt:lpstr>
      <vt:lpstr>BGP “graceful restart”</vt:lpstr>
      <vt:lpstr>High assurance for BGP?</vt:lpstr>
      <vt:lpstr>Picture of high-availability BGP</vt:lpstr>
      <vt:lpstr>How does TCP-R work?</vt:lpstr>
      <vt:lpstr>TCP protocol in action</vt:lpstr>
      <vt:lpstr>TCP windows are like a pair of bounded buffers</vt:lpstr>
      <vt:lpstr>Sequence numbers established in initial handshake</vt:lpstr>
      <vt:lpstr>Sequence numbers established in initial handshake</vt:lpstr>
      <vt:lpstr>Basic TCP-R idea</vt:lpstr>
      <vt:lpstr>FT-BGP</vt:lpstr>
      <vt:lpstr>Thus we’ve made our router more available</vt:lpstr>
      <vt:lpstr>How available can the network be?</vt:lpstr>
      <vt:lpstr>Could we go further?</vt:lpstr>
      <vt:lpstr>These are active research topics...</vt:lpstr>
      <vt:lpstr>SuperNet examples</vt:lpstr>
      <vt:lpstr>Sharing resources</vt:lpstr>
      <vt:lpstr>Can we “secure” the Internet?</vt:lpstr>
      <vt:lpstr>A secured router</vt:lpstr>
      <vt:lpstr>A secured network</vt:lpstr>
      <vt:lpstr>Hosting a SuperNet on a SecureNet</vt:lpstr>
      <vt:lpstr>Conclusions?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52</cp:revision>
  <dcterms:created xsi:type="dcterms:W3CDTF">2006-08-16T00:00:00Z</dcterms:created>
  <dcterms:modified xsi:type="dcterms:W3CDTF">2014-01-24T18:55:13Z</dcterms:modified>
</cp:coreProperties>
</file>