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7" r:id="rId38"/>
    <p:sldId id="296" r:id="rId39"/>
    <p:sldId id="301" r:id="rId40"/>
    <p:sldId id="303" r:id="rId41"/>
    <p:sldId id="304" r:id="rId42"/>
    <p:sldId id="302" r:id="rId43"/>
    <p:sldId id="300" r:id="rId44"/>
    <p:sldId id="295" r:id="rId4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</p14:sldIdLst>
        </p14:section>
        <p14:section name="Untitled Section" id="{22D7AAE7-B27E-4C42-ACF8-E6FB40DCFBE1}">
          <p14:sldIdLst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7"/>
            <p14:sldId id="296"/>
            <p14:sldId id="301"/>
            <p14:sldId id="303"/>
            <p14:sldId id="304"/>
            <p14:sldId id="302"/>
            <p14:sldId id="300"/>
            <p14:sldId id="29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5D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11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C6032AF-53B9-4389-9456-49339FCCEE36}" type="datetime1">
              <a:rPr lang="en-US" smtClean="0"/>
              <a:t>1/17/2012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B02C-8DB1-4BF1-9A54-98211B1A4F91}" type="datetime1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DF99BF7-8140-4C12-B4E7-44302B9A1CBE}" type="datetime1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78AE9C7-C48F-4D32-AA37-4A77BE43B8C9}" type="datetime1">
              <a:rPr lang="en-US" smtClean="0"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FA9112B-5F78-4033-AB61-67665B82F7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2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3B3BA-79CF-4260-8E03-C9632B596584}" type="datetime1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B592-D6F9-456A-A468-0D94A0338835}" type="datetime1">
              <a:rPr lang="en-US" smtClean="0"/>
              <a:t>1/17/2012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C2FA3BE-BFC2-43D3-AF50-54C6FBAB051F}" type="datetime1">
              <a:rPr lang="en-US" smtClean="0"/>
              <a:t>1/17/2012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740785-F41D-4599-91A7-878B42547613}" type="datetime1">
              <a:rPr lang="en-US" smtClean="0"/>
              <a:t>1/17/2012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F49D-F2EB-455D-B09E-CB571B4EDEDB}" type="datetime1">
              <a:rPr lang="en-US" smtClean="0"/>
              <a:t>1/17/2012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77C5-D5DD-4F50-B57A-D2DF1D79D7CB}" type="datetime1">
              <a:rPr lang="en-US" smtClean="0"/>
              <a:t>1/17/2012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A4479-222F-40A9-A056-B7679FD0D947}" type="datetime1">
              <a:rPr lang="en-US" smtClean="0"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7DCA6FD-4E01-4A07-B4D0-A503EFE04BA8}" type="datetime1">
              <a:rPr lang="en-US" smtClean="0"/>
              <a:t>1/17/2012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51F7865-7EF3-4C00-B7E1-D390525A861F}" type="datetime1">
              <a:rPr lang="en-US" smtClean="0"/>
              <a:t>1/17/2012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ttorrent.org/protocol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CS5412</a:t>
            </a:r>
            <a:r>
              <a:rPr lang="en-US" smtClean="0"/>
              <a:t>: </a:t>
            </a:r>
            <a:br>
              <a:rPr lang="en-US" smtClean="0"/>
            </a:br>
            <a:r>
              <a:rPr lang="en-US" smtClean="0"/>
              <a:t>Torrents and Tit-for-Tat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Lecture VI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End-host based multicast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“Single-uploader” </a:t>
            </a:r>
            <a:r>
              <a:rPr lang="en-US">
                <a:sym typeface="Wingdings" pitchFamily="2" charset="2"/>
              </a:rPr>
              <a:t> “Multiple-uploaders”</a:t>
            </a:r>
          </a:p>
          <a:p>
            <a:pPr lvl="1"/>
            <a:r>
              <a:rPr lang="en-US">
                <a:sym typeface="Wingdings" pitchFamily="2" charset="2"/>
              </a:rPr>
              <a:t>Lots of nodes want to download</a:t>
            </a:r>
          </a:p>
          <a:p>
            <a:pPr lvl="1"/>
            <a:r>
              <a:rPr lang="en-US">
                <a:sym typeface="Wingdings" pitchFamily="2" charset="2"/>
              </a:rPr>
              <a:t>Make use of their </a:t>
            </a:r>
            <a:r>
              <a:rPr lang="en-US" i="1">
                <a:sym typeface="Wingdings" pitchFamily="2" charset="2"/>
              </a:rPr>
              <a:t>uploading</a:t>
            </a:r>
            <a:r>
              <a:rPr lang="en-US">
                <a:sym typeface="Wingdings" pitchFamily="2" charset="2"/>
              </a:rPr>
              <a:t> abilities as well</a:t>
            </a:r>
          </a:p>
          <a:p>
            <a:pPr lvl="1"/>
            <a:r>
              <a:rPr lang="en-US">
                <a:sym typeface="Wingdings" pitchFamily="2" charset="2"/>
              </a:rPr>
              <a:t>Node that has downloaded (part of) file will then upload it to other nodes.</a:t>
            </a:r>
          </a:p>
          <a:p>
            <a:pPr lvl="1">
              <a:buFont typeface="Wingdings" pitchFamily="2" charset="2"/>
              <a:buChar char="Ø"/>
            </a:pPr>
            <a:r>
              <a:rPr lang="en-US">
                <a:sym typeface="Wingdings" pitchFamily="2" charset="2"/>
              </a:rPr>
              <a:t>Uploading costs amortized across all nodes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7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End-host based multicast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Also called “Application-level Multicast”</a:t>
            </a:r>
          </a:p>
          <a:p>
            <a:r>
              <a:rPr lang="en-US"/>
              <a:t>Many protocols proposed early this decade</a:t>
            </a:r>
          </a:p>
          <a:p>
            <a:pPr lvl="1"/>
            <a:r>
              <a:rPr lang="en-US"/>
              <a:t>Yoid (2000), Narada (2000), Overcast (2000), ALMI (2001)</a:t>
            </a:r>
          </a:p>
          <a:p>
            <a:pPr lvl="2"/>
            <a:r>
              <a:rPr lang="en-US"/>
              <a:t>All use single trees</a:t>
            </a:r>
          </a:p>
          <a:p>
            <a:pPr lvl="2"/>
            <a:r>
              <a:rPr lang="en-US"/>
              <a:t>Problem with single trees?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59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End-host multicast using single tree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7244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4343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6781800" y="3581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5943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40386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5638800" y="2590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3048000" y="3886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2286000" y="3962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31242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4419600" y="1905000"/>
            <a:ext cx="762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4191000" y="3124200"/>
            <a:ext cx="3048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4495800" y="3124200"/>
            <a:ext cx="3810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4572000" y="1828800"/>
            <a:ext cx="10668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H="1">
            <a:off x="3352800" y="1828800"/>
            <a:ext cx="9144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 flipH="1">
            <a:off x="2514600" y="2971800"/>
            <a:ext cx="685800" cy="990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 flipH="1">
            <a:off x="3200400" y="3048000"/>
            <a:ext cx="76200" cy="8382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5867400" y="2895600"/>
            <a:ext cx="228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5867400" y="2819400"/>
            <a:ext cx="990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3413125" y="1408113"/>
            <a:ext cx="908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2819400" y="44958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6477000" y="43434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4495800" y="44196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98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End-host multicast using single tree</a:t>
            </a:r>
          </a:p>
        </p:txBody>
      </p:sp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47244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4343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6781800" y="3581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5943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40386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5638800" y="2590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3048000" y="3886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2286000" y="3962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Oval 12"/>
          <p:cNvSpPr>
            <a:spLocks noChangeArrowheads="1"/>
          </p:cNvSpPr>
          <p:nvPr/>
        </p:nvSpPr>
        <p:spPr bwMode="auto">
          <a:xfrm>
            <a:off x="31242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4419600" y="1905000"/>
            <a:ext cx="762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4191000" y="3124200"/>
            <a:ext cx="3048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4495800" y="3124200"/>
            <a:ext cx="3810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4572000" y="1828800"/>
            <a:ext cx="10668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3352800" y="1828800"/>
            <a:ext cx="9144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2514600" y="2971800"/>
            <a:ext cx="685800" cy="990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H="1">
            <a:off x="3200400" y="3048000"/>
            <a:ext cx="76200" cy="8382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867400" y="2895600"/>
            <a:ext cx="228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867400" y="2819400"/>
            <a:ext cx="990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3413125" y="1408113"/>
            <a:ext cx="908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2819400" y="44958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6477000" y="43434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4495800" y="44196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24" name="Group 28"/>
          <p:cNvGrpSpPr>
            <a:grpSpLocks/>
          </p:cNvGrpSpPr>
          <p:nvPr/>
        </p:nvGrpSpPr>
        <p:grpSpPr bwMode="auto">
          <a:xfrm>
            <a:off x="4267200" y="2819400"/>
            <a:ext cx="457200" cy="368300"/>
            <a:chOff x="624" y="3312"/>
            <a:chExt cx="192" cy="184"/>
          </a:xfrm>
        </p:grpSpPr>
        <p:sp>
          <p:nvSpPr>
            <p:cNvPr id="29722" name="Line 26"/>
            <p:cNvSpPr>
              <a:spLocks noChangeAspect="1" noChangeShapeType="1"/>
            </p:cNvSpPr>
            <p:nvPr/>
          </p:nvSpPr>
          <p:spPr bwMode="auto">
            <a:xfrm>
              <a:off x="624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27"/>
            <p:cNvSpPr>
              <a:spLocks noChangeAspect="1" noChangeShapeType="1"/>
            </p:cNvSpPr>
            <p:nvPr/>
          </p:nvSpPr>
          <p:spPr bwMode="auto">
            <a:xfrm flipV="1">
              <a:off x="632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25" name="Group 29"/>
          <p:cNvGrpSpPr>
            <a:grpSpLocks/>
          </p:cNvGrpSpPr>
          <p:nvPr/>
        </p:nvGrpSpPr>
        <p:grpSpPr bwMode="auto">
          <a:xfrm>
            <a:off x="4572000" y="3441700"/>
            <a:ext cx="304800" cy="215900"/>
            <a:chOff x="624" y="3312"/>
            <a:chExt cx="192" cy="184"/>
          </a:xfrm>
        </p:grpSpPr>
        <p:sp>
          <p:nvSpPr>
            <p:cNvPr id="29726" name="Line 30"/>
            <p:cNvSpPr>
              <a:spLocks noChangeAspect="1" noChangeShapeType="1"/>
            </p:cNvSpPr>
            <p:nvPr/>
          </p:nvSpPr>
          <p:spPr bwMode="auto">
            <a:xfrm>
              <a:off x="624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Line 31"/>
            <p:cNvSpPr>
              <a:spLocks noChangeAspect="1" noChangeShapeType="1"/>
            </p:cNvSpPr>
            <p:nvPr/>
          </p:nvSpPr>
          <p:spPr bwMode="auto">
            <a:xfrm flipV="1">
              <a:off x="632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28" name="Group 32"/>
          <p:cNvGrpSpPr>
            <a:grpSpLocks/>
          </p:cNvGrpSpPr>
          <p:nvPr/>
        </p:nvGrpSpPr>
        <p:grpSpPr bwMode="auto">
          <a:xfrm>
            <a:off x="4152900" y="3429000"/>
            <a:ext cx="304800" cy="215900"/>
            <a:chOff x="624" y="3312"/>
            <a:chExt cx="192" cy="184"/>
          </a:xfrm>
        </p:grpSpPr>
        <p:sp>
          <p:nvSpPr>
            <p:cNvPr id="29729" name="Line 33"/>
            <p:cNvSpPr>
              <a:spLocks noChangeAspect="1" noChangeShapeType="1"/>
            </p:cNvSpPr>
            <p:nvPr/>
          </p:nvSpPr>
          <p:spPr bwMode="auto">
            <a:xfrm>
              <a:off x="624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Line 34"/>
            <p:cNvSpPr>
              <a:spLocks noChangeAspect="1" noChangeShapeType="1"/>
            </p:cNvSpPr>
            <p:nvPr/>
          </p:nvSpPr>
          <p:spPr bwMode="auto">
            <a:xfrm flipV="1">
              <a:off x="632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31" name="Group 35"/>
          <p:cNvGrpSpPr>
            <a:grpSpLocks/>
          </p:cNvGrpSpPr>
          <p:nvPr/>
        </p:nvGrpSpPr>
        <p:grpSpPr bwMode="auto">
          <a:xfrm>
            <a:off x="4267200" y="4419600"/>
            <a:ext cx="457200" cy="368300"/>
            <a:chOff x="624" y="3312"/>
            <a:chExt cx="192" cy="184"/>
          </a:xfrm>
        </p:grpSpPr>
        <p:sp>
          <p:nvSpPr>
            <p:cNvPr id="29732" name="Line 36"/>
            <p:cNvSpPr>
              <a:spLocks noChangeAspect="1" noChangeShapeType="1"/>
            </p:cNvSpPr>
            <p:nvPr/>
          </p:nvSpPr>
          <p:spPr bwMode="auto">
            <a:xfrm>
              <a:off x="624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Line 37"/>
            <p:cNvSpPr>
              <a:spLocks noChangeAspect="1" noChangeShapeType="1"/>
            </p:cNvSpPr>
            <p:nvPr/>
          </p:nvSpPr>
          <p:spPr bwMode="auto">
            <a:xfrm flipV="1">
              <a:off x="632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94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End-host multicast using single tree</a:t>
            </a:r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47244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4343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6781800" y="3581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5943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40386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5638800" y="2590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3048000" y="3886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2286000" y="3962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31242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419600" y="1905000"/>
            <a:ext cx="762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4191000" y="3124200"/>
            <a:ext cx="3048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4495800" y="3124200"/>
            <a:ext cx="3810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4572000" y="1828800"/>
            <a:ext cx="10668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3352800" y="1828800"/>
            <a:ext cx="9144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2514600" y="2971800"/>
            <a:ext cx="685800" cy="990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 flipH="1">
            <a:off x="3200400" y="3048000"/>
            <a:ext cx="76200" cy="8382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5867400" y="2895600"/>
            <a:ext cx="228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5867400" y="2819400"/>
            <a:ext cx="990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3413125" y="1408113"/>
            <a:ext cx="908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2819400" y="44958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6477000" y="43434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4495800" y="44196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>
            <a:off x="4267200" y="28448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>
            <a:off x="4800600" y="32766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3" name="Line 29"/>
          <p:cNvSpPr>
            <a:spLocks noChangeShapeType="1"/>
          </p:cNvSpPr>
          <p:nvPr/>
        </p:nvSpPr>
        <p:spPr bwMode="auto">
          <a:xfrm>
            <a:off x="4191000" y="32766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4343400" y="44958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5" name="Line 31"/>
          <p:cNvSpPr>
            <a:spLocks noChangeShapeType="1"/>
          </p:cNvSpPr>
          <p:nvPr/>
        </p:nvSpPr>
        <p:spPr bwMode="auto">
          <a:xfrm>
            <a:off x="6553200" y="20574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6781800" y="1981200"/>
            <a:ext cx="202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Slow data transfer</a:t>
            </a:r>
          </a:p>
        </p:txBody>
      </p:sp>
      <p:sp>
        <p:nvSpPr>
          <p:cNvPr id="31778" name="Rectangle 34"/>
          <p:cNvSpPr>
            <a:spLocks noChangeArrowheads="1"/>
          </p:cNvSpPr>
          <p:nvPr/>
        </p:nvSpPr>
        <p:spPr bwMode="auto">
          <a:xfrm>
            <a:off x="6400800" y="1981200"/>
            <a:ext cx="2438400" cy="381000"/>
          </a:xfrm>
          <a:prstGeom prst="rect">
            <a:avLst/>
          </a:prstGeom>
          <a:noFill/>
          <a:ln w="19050">
            <a:solidFill>
              <a:srgbClr val="1E14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47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End-host multicast using single tree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Tree is “push-based” – node receives data, pushes data to children</a:t>
            </a:r>
          </a:p>
          <a:p>
            <a:r>
              <a:rPr lang="en-US" sz="2800"/>
              <a:t>Failure of “interior”-node affects downloads in entire subtree rooted at node</a:t>
            </a:r>
          </a:p>
          <a:p>
            <a:r>
              <a:rPr lang="en-US" sz="2800"/>
              <a:t>Slow interior node similarly affects entire subtree</a:t>
            </a:r>
          </a:p>
          <a:p>
            <a:r>
              <a:rPr lang="en-US" sz="2800"/>
              <a:t>Also, leaf-nodes don’t do any sending!</a:t>
            </a:r>
          </a:p>
          <a:p>
            <a:r>
              <a:rPr lang="en-US" sz="2800"/>
              <a:t>Though later multi-tree / multi-path protocols (Chunkyspread (2006), Chainsaw (2005), Bullet (2003)) mitigate some of these issues</a:t>
            </a:r>
          </a:p>
          <a:p>
            <a:endParaRPr lang="en-US" sz="28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42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BitTorrent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Written by Bram Cohen (in Python) in 2001</a:t>
            </a:r>
          </a:p>
          <a:p>
            <a:r>
              <a:rPr lang="en-US" sz="2800"/>
              <a:t>“Pull-based” “swarming” approach</a:t>
            </a:r>
          </a:p>
          <a:p>
            <a:pPr lvl="1"/>
            <a:r>
              <a:rPr lang="en-US" sz="2400"/>
              <a:t>Each file split into smaller </a:t>
            </a:r>
            <a:r>
              <a:rPr lang="en-US" sz="2400">
                <a:solidFill>
                  <a:srgbClr val="008000"/>
                </a:solidFill>
              </a:rPr>
              <a:t>pieces</a:t>
            </a:r>
            <a:endParaRPr lang="en-US" sz="2400"/>
          </a:p>
          <a:p>
            <a:pPr lvl="1"/>
            <a:r>
              <a:rPr lang="en-US" sz="2400"/>
              <a:t>Nodes request desired pieces from neighbors</a:t>
            </a:r>
          </a:p>
          <a:p>
            <a:pPr lvl="2"/>
            <a:r>
              <a:rPr lang="en-US" sz="2000"/>
              <a:t>As opposed to parents pushing data that they receive</a:t>
            </a:r>
          </a:p>
          <a:p>
            <a:pPr lvl="1"/>
            <a:r>
              <a:rPr lang="en-US" sz="2400"/>
              <a:t>Pieces not downloaded in sequential order</a:t>
            </a:r>
          </a:p>
          <a:p>
            <a:pPr lvl="1"/>
            <a:r>
              <a:rPr lang="en-US" sz="2400"/>
              <a:t>Previous multicast schemes aimed to support “streaming”; BitTorrent does not</a:t>
            </a:r>
          </a:p>
          <a:p>
            <a:r>
              <a:rPr lang="en-US" sz="2800"/>
              <a:t>Encourages contribution by all nodes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2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BitTorrent Swarm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>
                <a:solidFill>
                  <a:srgbClr val="008000"/>
                </a:solidFill>
              </a:rPr>
              <a:t>Swarm</a:t>
            </a:r>
          </a:p>
          <a:p>
            <a:pPr lvl="1"/>
            <a:r>
              <a:rPr lang="en-US"/>
              <a:t>Set of peers all downloading the same file</a:t>
            </a:r>
          </a:p>
          <a:p>
            <a:pPr lvl="1"/>
            <a:r>
              <a:rPr lang="en-US"/>
              <a:t>Organized as a random mesh</a:t>
            </a:r>
          </a:p>
          <a:p>
            <a:r>
              <a:rPr lang="en-US"/>
              <a:t>Each node knows list of pieces downloaded by neighbors</a:t>
            </a:r>
          </a:p>
          <a:p>
            <a:r>
              <a:rPr lang="en-US"/>
              <a:t>Node requests pieces it does not own from neighbors</a:t>
            </a:r>
          </a:p>
          <a:p>
            <a:pPr lvl="1"/>
            <a:r>
              <a:rPr lang="en-US"/>
              <a:t>Exact method explained later</a:t>
            </a:r>
          </a:p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94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How a node enters a swarm</a:t>
            </a:r>
            <a:br>
              <a:rPr lang="en-US" sz="4000"/>
            </a:br>
            <a:r>
              <a:rPr lang="en-US" sz="4000"/>
              <a:t> for file “popeye.mp4”</a:t>
            </a:r>
          </a:p>
        </p:txBody>
      </p:sp>
      <p:sp>
        <p:nvSpPr>
          <p:cNvPr id="33815" name="Rectangle 23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057400"/>
            <a:ext cx="4038600" cy="4525963"/>
          </a:xfrm>
          <a:noFill/>
          <a:ln/>
        </p:spPr>
        <p:txBody>
          <a:bodyPr/>
          <a:lstStyle/>
          <a:p>
            <a:r>
              <a:rPr lang="en-US" sz="2400"/>
              <a:t>File popeye.mp4.torrent hosted at a (well-known) webserver</a:t>
            </a:r>
          </a:p>
          <a:p>
            <a:r>
              <a:rPr lang="en-US" sz="2400"/>
              <a:t>The .torrent has address of </a:t>
            </a:r>
            <a:r>
              <a:rPr lang="en-US" sz="2400">
                <a:solidFill>
                  <a:srgbClr val="008000"/>
                </a:solidFill>
              </a:rPr>
              <a:t>tracker</a:t>
            </a:r>
            <a:r>
              <a:rPr lang="en-US" sz="2400"/>
              <a:t> for file</a:t>
            </a:r>
            <a:endParaRPr lang="en-US" sz="2400">
              <a:solidFill>
                <a:srgbClr val="008000"/>
              </a:solidFill>
            </a:endParaRPr>
          </a:p>
          <a:p>
            <a:r>
              <a:rPr lang="en-US" sz="2400"/>
              <a:t>The tracker, which runs on a webserver as well, keeps track of all peers downloading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112B-5F78-4033-AB61-67665B82F7E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1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How a node enters a swarm</a:t>
            </a:r>
            <a:br>
              <a:rPr lang="en-US" sz="4000"/>
            </a:br>
            <a:r>
              <a:rPr lang="en-US" sz="4000"/>
              <a:t> for file “popeye.mp4”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794000" y="1587500"/>
            <a:ext cx="1924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www.bittorrent.com</a:t>
            </a:r>
          </a:p>
        </p:txBody>
      </p:sp>
      <p:pic>
        <p:nvPicPr>
          <p:cNvPr id="36869" name="Picture 5" descr="Screenshot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05000"/>
            <a:ext cx="2209800" cy="176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0" name="Oval 6"/>
          <p:cNvSpPr>
            <a:spLocks noChangeAspect="1" noChangeArrowheads="1"/>
          </p:cNvSpPr>
          <p:nvPr/>
        </p:nvSpPr>
        <p:spPr bwMode="auto">
          <a:xfrm>
            <a:off x="473075" y="3697288"/>
            <a:ext cx="219075" cy="219075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228600" y="3352800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Peer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V="1">
            <a:off x="685800" y="2971800"/>
            <a:ext cx="19812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1219200" y="2667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685800" y="3048000"/>
            <a:ext cx="19812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 rot="-1143463">
            <a:off x="914400" y="3365500"/>
            <a:ext cx="1719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popeye.mp4.torrent</a:t>
            </a:r>
          </a:p>
        </p:txBody>
      </p:sp>
      <p:sp>
        <p:nvSpPr>
          <p:cNvPr id="36883" name="Rectangle 19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057400"/>
            <a:ext cx="4038600" cy="4525963"/>
          </a:xfrm>
          <a:noFill/>
          <a:ln/>
        </p:spPr>
        <p:txBody>
          <a:bodyPr/>
          <a:lstStyle/>
          <a:p>
            <a:r>
              <a:rPr lang="en-US" sz="2400"/>
              <a:t>File popeye.mp4.torrent hosted at a (well-known) webserver</a:t>
            </a:r>
          </a:p>
          <a:p>
            <a:r>
              <a:rPr lang="en-US" sz="2400"/>
              <a:t>The .torrent has address of </a:t>
            </a:r>
            <a:r>
              <a:rPr lang="en-US" sz="2400">
                <a:solidFill>
                  <a:srgbClr val="008000"/>
                </a:solidFill>
              </a:rPr>
              <a:t>tracker</a:t>
            </a:r>
            <a:r>
              <a:rPr lang="en-US" sz="2400"/>
              <a:t> for file</a:t>
            </a:r>
            <a:endParaRPr lang="en-US" sz="2400">
              <a:solidFill>
                <a:srgbClr val="008000"/>
              </a:solidFill>
            </a:endParaRPr>
          </a:p>
          <a:p>
            <a:r>
              <a:rPr lang="en-US" sz="2400"/>
              <a:t>The tracker, which runs on a webserver as well, keeps track of all peers downloading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112B-5F78-4033-AB61-67665B82F7E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5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BitTorrent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Today we’ll be focusing on BitTorrent</a:t>
            </a:r>
          </a:p>
          <a:p>
            <a:endParaRPr lang="en-US"/>
          </a:p>
          <a:p>
            <a:r>
              <a:rPr lang="en-US" smtClean="0"/>
              <a:t>The technology really has three aspects</a:t>
            </a:r>
          </a:p>
          <a:p>
            <a:pPr lvl="1"/>
            <a:r>
              <a:rPr lang="en-US" smtClean="0"/>
              <a:t>A standard tht BitTorrent client systems follow</a:t>
            </a:r>
          </a:p>
          <a:p>
            <a:pPr lvl="1"/>
            <a:r>
              <a:rPr lang="en-US" smtClean="0"/>
              <a:t>Some existing clients, e.g. the free Torrent client, PPLive</a:t>
            </a:r>
          </a:p>
          <a:p>
            <a:pPr lvl="1"/>
            <a:r>
              <a:rPr lang="en-US" smtClean="0"/>
              <a:t>A clever idea: using “tit-for-tat” mechanisms to reward good behavior and to punish bad behavior (reminder of the discussion we had about RON...)</a:t>
            </a:r>
          </a:p>
          <a:p>
            <a:pPr lvl="1"/>
            <a:endParaRPr lang="en-US"/>
          </a:p>
          <a:p>
            <a:r>
              <a:rPr lang="en-US" smtClean="0"/>
              <a:t>This third aspect is especially intriguing!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76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How a node enters a swarm</a:t>
            </a:r>
            <a:br>
              <a:rPr lang="en-US" sz="4000"/>
            </a:br>
            <a:r>
              <a:rPr lang="en-US" sz="4000"/>
              <a:t> for file “popeye.mp4”</a:t>
            </a:r>
          </a:p>
        </p:txBody>
      </p:sp>
      <p:sp>
        <p:nvSpPr>
          <p:cNvPr id="37894" name="Oval 6"/>
          <p:cNvSpPr>
            <a:spLocks noChangeAspect="1" noChangeArrowheads="1"/>
          </p:cNvSpPr>
          <p:nvPr/>
        </p:nvSpPr>
        <p:spPr bwMode="auto">
          <a:xfrm>
            <a:off x="473075" y="3697288"/>
            <a:ext cx="219075" cy="219075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228600" y="3352800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Peer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3276600" y="3810000"/>
            <a:ext cx="1143000" cy="1143000"/>
          </a:xfrm>
          <a:prstGeom prst="rect">
            <a:avLst/>
          </a:prstGeom>
          <a:noFill/>
          <a:ln w="31750">
            <a:solidFill>
              <a:srgbClr val="1E14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3352800" y="4191000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Tracker</a:t>
            </a:r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rot="1946420" flipV="1">
            <a:off x="762000" y="3581400"/>
            <a:ext cx="2476500" cy="9017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rot="1943595" flipH="1">
            <a:off x="654050" y="3744913"/>
            <a:ext cx="2584450" cy="890587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 rot="747112">
            <a:off x="960438" y="4130675"/>
            <a:ext cx="1711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Addresses of peers</a:t>
            </a:r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1431925" y="32369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2794000" y="1587500"/>
            <a:ext cx="1924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www.bittorrent.com</a:t>
            </a:r>
          </a:p>
        </p:txBody>
      </p:sp>
      <p:pic>
        <p:nvPicPr>
          <p:cNvPr id="37907" name="Picture 19" descr="Screenshot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05000"/>
            <a:ext cx="2209800" cy="176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915" name="Rectangle 27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057400"/>
            <a:ext cx="4038600" cy="4525963"/>
          </a:xfrm>
          <a:noFill/>
          <a:ln/>
        </p:spPr>
        <p:txBody>
          <a:bodyPr/>
          <a:lstStyle/>
          <a:p>
            <a:r>
              <a:rPr lang="en-US" sz="2400"/>
              <a:t>File popeye.mp4.torrent hosted at a (well-known) webserver</a:t>
            </a:r>
          </a:p>
          <a:p>
            <a:r>
              <a:rPr lang="en-US" sz="2400"/>
              <a:t>The .torrent has address of </a:t>
            </a:r>
            <a:r>
              <a:rPr lang="en-US" sz="2400">
                <a:solidFill>
                  <a:srgbClr val="008000"/>
                </a:solidFill>
              </a:rPr>
              <a:t>tracker</a:t>
            </a:r>
            <a:r>
              <a:rPr lang="en-US" sz="2400"/>
              <a:t> for file</a:t>
            </a:r>
            <a:endParaRPr lang="en-US" sz="2400">
              <a:solidFill>
                <a:srgbClr val="008000"/>
              </a:solidFill>
            </a:endParaRPr>
          </a:p>
          <a:p>
            <a:r>
              <a:rPr lang="en-US" sz="2400"/>
              <a:t>The tracker, which runs on a webserver as well, keeps track of all peers downloading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112B-5F78-4033-AB61-67665B82F7E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9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How a node enters a swarm</a:t>
            </a:r>
            <a:br>
              <a:rPr lang="en-US" sz="4000"/>
            </a:br>
            <a:r>
              <a:rPr lang="en-US" sz="4000"/>
              <a:t> for file “popeye.mp4”</a:t>
            </a:r>
          </a:p>
        </p:txBody>
      </p:sp>
      <p:sp>
        <p:nvSpPr>
          <p:cNvPr id="38916" name="Oval 4"/>
          <p:cNvSpPr>
            <a:spLocks noChangeAspect="1" noChangeArrowheads="1"/>
          </p:cNvSpPr>
          <p:nvPr/>
        </p:nvSpPr>
        <p:spPr bwMode="auto">
          <a:xfrm>
            <a:off x="473075" y="3697288"/>
            <a:ext cx="219075" cy="219075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228600" y="3352800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Peer</a:t>
            </a: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276600" y="3810000"/>
            <a:ext cx="1143000" cy="1143000"/>
          </a:xfrm>
          <a:prstGeom prst="rect">
            <a:avLst/>
          </a:prstGeom>
          <a:noFill/>
          <a:ln w="31750">
            <a:solidFill>
              <a:srgbClr val="1E14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3352800" y="4191000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Tracker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11430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2794000" y="1587500"/>
            <a:ext cx="1924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www.bittorrent.com</a:t>
            </a:r>
          </a:p>
        </p:txBody>
      </p:sp>
      <p:pic>
        <p:nvPicPr>
          <p:cNvPr id="38925" name="Picture 13" descr="Screenshot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05000"/>
            <a:ext cx="2209800" cy="176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26" name="Cloud"/>
          <p:cNvSpPr>
            <a:spLocks noChangeAspect="1" noEditPoints="1" noChangeArrowheads="1"/>
          </p:cNvSpPr>
          <p:nvPr/>
        </p:nvSpPr>
        <p:spPr bwMode="auto">
          <a:xfrm rot="11126514">
            <a:off x="1143000" y="4953000"/>
            <a:ext cx="2133600" cy="14303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D7D7D7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931" name="Line 19"/>
          <p:cNvSpPr>
            <a:spLocks noChangeShapeType="1"/>
          </p:cNvSpPr>
          <p:nvPr/>
        </p:nvSpPr>
        <p:spPr bwMode="auto">
          <a:xfrm>
            <a:off x="1752600" y="5486400"/>
            <a:ext cx="609600" cy="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 flipV="1">
            <a:off x="1981200" y="5562600"/>
            <a:ext cx="381000" cy="304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1"/>
          <p:cNvSpPr>
            <a:spLocks noChangeShapeType="1"/>
          </p:cNvSpPr>
          <p:nvPr/>
        </p:nvSpPr>
        <p:spPr bwMode="auto">
          <a:xfrm>
            <a:off x="1676400" y="5562600"/>
            <a:ext cx="228600" cy="304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22"/>
          <p:cNvSpPr>
            <a:spLocks noChangeShapeType="1"/>
          </p:cNvSpPr>
          <p:nvPr/>
        </p:nvSpPr>
        <p:spPr bwMode="auto">
          <a:xfrm flipV="1">
            <a:off x="1981200" y="5867400"/>
            <a:ext cx="381000" cy="762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Line 23"/>
          <p:cNvSpPr>
            <a:spLocks noChangeShapeType="1"/>
          </p:cNvSpPr>
          <p:nvPr/>
        </p:nvSpPr>
        <p:spPr bwMode="auto">
          <a:xfrm>
            <a:off x="2514600" y="5562600"/>
            <a:ext cx="0" cy="228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Oval 15"/>
          <p:cNvSpPr>
            <a:spLocks noChangeAspect="1" noChangeArrowheads="1"/>
          </p:cNvSpPr>
          <p:nvPr/>
        </p:nvSpPr>
        <p:spPr bwMode="auto">
          <a:xfrm>
            <a:off x="1600200" y="5410200"/>
            <a:ext cx="201613" cy="201613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Oval 16"/>
          <p:cNvSpPr>
            <a:spLocks noChangeAspect="1" noChangeArrowheads="1"/>
          </p:cNvSpPr>
          <p:nvPr/>
        </p:nvSpPr>
        <p:spPr bwMode="auto">
          <a:xfrm>
            <a:off x="1828800" y="5867400"/>
            <a:ext cx="201613" cy="201613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9" name="Oval 17"/>
          <p:cNvSpPr>
            <a:spLocks noChangeAspect="1" noChangeArrowheads="1"/>
          </p:cNvSpPr>
          <p:nvPr/>
        </p:nvSpPr>
        <p:spPr bwMode="auto">
          <a:xfrm>
            <a:off x="2362200" y="5410200"/>
            <a:ext cx="201613" cy="201613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0" name="Oval 18"/>
          <p:cNvSpPr>
            <a:spLocks noChangeAspect="1" noChangeArrowheads="1"/>
          </p:cNvSpPr>
          <p:nvPr/>
        </p:nvSpPr>
        <p:spPr bwMode="auto">
          <a:xfrm>
            <a:off x="2362200" y="5791200"/>
            <a:ext cx="201613" cy="201613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6" name="Line 24"/>
          <p:cNvSpPr>
            <a:spLocks noChangeShapeType="1"/>
          </p:cNvSpPr>
          <p:nvPr/>
        </p:nvSpPr>
        <p:spPr bwMode="auto">
          <a:xfrm>
            <a:off x="609600" y="3886200"/>
            <a:ext cx="990600" cy="1371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381000" y="5791200"/>
            <a:ext cx="89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Swarm</a:t>
            </a:r>
          </a:p>
        </p:txBody>
      </p:sp>
      <p:sp>
        <p:nvSpPr>
          <p:cNvPr id="38940" name="Rectangle 28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057400"/>
            <a:ext cx="4038600" cy="4525963"/>
          </a:xfrm>
          <a:noFill/>
          <a:ln/>
        </p:spPr>
        <p:txBody>
          <a:bodyPr/>
          <a:lstStyle/>
          <a:p>
            <a:r>
              <a:rPr lang="en-US" sz="2400"/>
              <a:t>File popeye.mp4.torrent hosted at a (well-known) webserver</a:t>
            </a:r>
          </a:p>
          <a:p>
            <a:r>
              <a:rPr lang="en-US" sz="2400"/>
              <a:t>The .torrent has address of </a:t>
            </a:r>
            <a:r>
              <a:rPr lang="en-US" sz="2400">
                <a:solidFill>
                  <a:srgbClr val="008000"/>
                </a:solidFill>
              </a:rPr>
              <a:t>tracker</a:t>
            </a:r>
            <a:r>
              <a:rPr lang="en-US" sz="2400"/>
              <a:t> for file</a:t>
            </a:r>
            <a:endParaRPr lang="en-US" sz="2400">
              <a:solidFill>
                <a:srgbClr val="008000"/>
              </a:solidFill>
            </a:endParaRPr>
          </a:p>
          <a:p>
            <a:r>
              <a:rPr lang="en-US" sz="2400"/>
              <a:t>The tracker, which runs on a webserver as well, keeps track of all peers downloading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112B-5F78-4033-AB61-67665B82F7E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3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 of .torrent file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URL of tracker</a:t>
            </a:r>
          </a:p>
          <a:p>
            <a:r>
              <a:rPr lang="en-US"/>
              <a:t>Piece length – Usually 256 KB</a:t>
            </a:r>
          </a:p>
          <a:p>
            <a:r>
              <a:rPr lang="en-US"/>
              <a:t>SHA-1 hashes of each piece in file</a:t>
            </a:r>
          </a:p>
          <a:p>
            <a:pPr lvl="1"/>
            <a:r>
              <a:rPr lang="en-US"/>
              <a:t>For reliability</a:t>
            </a:r>
          </a:p>
          <a:p>
            <a:r>
              <a:rPr lang="en-US"/>
              <a:t>“files” – allows download of multiple files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264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8000"/>
                </a:solidFill>
              </a:rPr>
              <a:t>Seed</a:t>
            </a:r>
            <a:r>
              <a:rPr lang="en-US"/>
              <a:t>: peer with the entire file</a:t>
            </a:r>
          </a:p>
          <a:p>
            <a:pPr lvl="1"/>
            <a:r>
              <a:rPr lang="en-US"/>
              <a:t>Original Seed: The first seed</a:t>
            </a:r>
          </a:p>
          <a:p>
            <a:r>
              <a:rPr lang="en-US">
                <a:solidFill>
                  <a:srgbClr val="008000"/>
                </a:solidFill>
              </a:rPr>
              <a:t>Leech</a:t>
            </a:r>
            <a:r>
              <a:rPr lang="en-US"/>
              <a:t>: peer that’s downloading the file</a:t>
            </a:r>
          </a:p>
          <a:p>
            <a:pPr lvl="1"/>
            <a:r>
              <a:rPr lang="en-US"/>
              <a:t>Fairer term might have been “downloader”</a:t>
            </a:r>
          </a:p>
          <a:p>
            <a:r>
              <a:rPr lang="en-US">
                <a:solidFill>
                  <a:srgbClr val="008000"/>
                </a:solidFill>
              </a:rPr>
              <a:t>Sub-piece</a:t>
            </a:r>
            <a:r>
              <a:rPr lang="en-US"/>
              <a:t>: Further subdivision of a piece</a:t>
            </a:r>
          </a:p>
          <a:p>
            <a:pPr lvl="1"/>
            <a:r>
              <a:rPr lang="en-US"/>
              <a:t>The “unit for requests” is a subpiece</a:t>
            </a:r>
          </a:p>
          <a:p>
            <a:pPr lvl="1"/>
            <a:r>
              <a:rPr lang="en-US"/>
              <a:t>But a peer uploads only after assembling complete piece</a:t>
            </a:r>
          </a:p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592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/>
              <a:t>Peer-peer transactions:</a:t>
            </a:r>
            <a:br>
              <a:rPr lang="en-US" sz="4000"/>
            </a:br>
            <a:r>
              <a:rPr lang="en-US" sz="4000"/>
              <a:t>Choosing pieces to request</a:t>
            </a:r>
            <a:br>
              <a:rPr lang="en-US" sz="4000"/>
            </a:br>
            <a:endParaRPr lang="en-US" sz="400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008000"/>
                </a:solidFill>
              </a:rPr>
              <a:t>Rarest-first</a:t>
            </a:r>
            <a:r>
              <a:rPr lang="en-US"/>
              <a:t>: Look at all pieces at all peers, and request piece that’s owned by fewest peers</a:t>
            </a:r>
          </a:p>
          <a:p>
            <a:pPr lvl="1">
              <a:lnSpc>
                <a:spcPct val="90000"/>
              </a:lnSpc>
            </a:pPr>
            <a:r>
              <a:rPr lang="en-US"/>
              <a:t>Increases diversity in the pieces downloaded</a:t>
            </a:r>
          </a:p>
          <a:p>
            <a:pPr lvl="2">
              <a:lnSpc>
                <a:spcPct val="90000"/>
              </a:lnSpc>
            </a:pPr>
            <a:r>
              <a:rPr lang="en-US"/>
              <a:t>avoids case where a node and each of its peers have exactly the same pieces; increases throughput</a:t>
            </a:r>
          </a:p>
          <a:p>
            <a:pPr lvl="1">
              <a:lnSpc>
                <a:spcPct val="90000"/>
              </a:lnSpc>
            </a:pPr>
            <a:r>
              <a:rPr lang="en-US"/>
              <a:t>Increases likelihood all pieces still available even if original seed leaves before any one node has downloaded entire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4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/>
              <a:t>Choosing pieces to request</a:t>
            </a:r>
            <a:br>
              <a:rPr lang="en-US" sz="4000"/>
            </a:br>
            <a:endParaRPr lang="en-US" sz="400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8000"/>
                </a:solidFill>
              </a:rPr>
              <a:t>Random First Piece</a:t>
            </a:r>
            <a:r>
              <a:rPr lang="en-US"/>
              <a:t>:</a:t>
            </a:r>
          </a:p>
          <a:p>
            <a:pPr lvl="1"/>
            <a:r>
              <a:rPr lang="en-US"/>
              <a:t>When peer starts to download, request random piece.</a:t>
            </a:r>
          </a:p>
          <a:p>
            <a:pPr lvl="2"/>
            <a:r>
              <a:rPr lang="en-US"/>
              <a:t>So as to assemble first complete piece quickly</a:t>
            </a:r>
          </a:p>
          <a:p>
            <a:pPr lvl="2"/>
            <a:r>
              <a:rPr lang="en-US"/>
              <a:t>Then participate in uploads</a:t>
            </a:r>
          </a:p>
          <a:p>
            <a:pPr lvl="1"/>
            <a:r>
              <a:rPr lang="en-US"/>
              <a:t>When first complete piece assembled, switch to rarest-first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/>
              <a:t>Choosing pieces to request</a:t>
            </a:r>
            <a:br>
              <a:rPr lang="en-US" sz="4000"/>
            </a:br>
            <a:endParaRPr lang="en-US" sz="400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8000"/>
                </a:solidFill>
              </a:rPr>
              <a:t>End-game mode</a:t>
            </a:r>
            <a:r>
              <a:rPr lang="en-US"/>
              <a:t>:</a:t>
            </a:r>
          </a:p>
          <a:p>
            <a:pPr lvl="1"/>
            <a:r>
              <a:rPr lang="en-US"/>
              <a:t>When requests sent for all sub-pieces, (re)send requests to all peers.</a:t>
            </a:r>
          </a:p>
          <a:p>
            <a:pPr lvl="1"/>
            <a:r>
              <a:rPr lang="en-US"/>
              <a:t>To speed up completion of download</a:t>
            </a:r>
          </a:p>
          <a:p>
            <a:pPr lvl="1"/>
            <a:r>
              <a:rPr lang="en-US"/>
              <a:t>Cancel request for downloaded sub-pieces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5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Tit-for-tat as incentive to upload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Want to encourage all peers to contribute</a:t>
            </a:r>
          </a:p>
          <a:p>
            <a:r>
              <a:rPr lang="en-US" sz="2800"/>
              <a:t>Peer </a:t>
            </a:r>
            <a:r>
              <a:rPr lang="en-US" sz="2800" i="1"/>
              <a:t>A </a:t>
            </a:r>
            <a:r>
              <a:rPr lang="en-US" sz="2800"/>
              <a:t>said to </a:t>
            </a:r>
            <a:r>
              <a:rPr lang="en-US" sz="2800">
                <a:solidFill>
                  <a:srgbClr val="008000"/>
                </a:solidFill>
              </a:rPr>
              <a:t>choke</a:t>
            </a:r>
            <a:r>
              <a:rPr lang="en-US" sz="2800"/>
              <a:t> peer </a:t>
            </a:r>
            <a:r>
              <a:rPr lang="en-US" sz="2800" i="1"/>
              <a:t>B </a:t>
            </a:r>
            <a:r>
              <a:rPr lang="en-US" sz="2800"/>
              <a:t>if it (</a:t>
            </a:r>
            <a:r>
              <a:rPr lang="en-US" sz="2800" i="1"/>
              <a:t>A</a:t>
            </a:r>
            <a:r>
              <a:rPr lang="en-US" sz="2800"/>
              <a:t>) decides not to upload to </a:t>
            </a:r>
            <a:r>
              <a:rPr lang="en-US" sz="2800" i="1"/>
              <a:t>B</a:t>
            </a:r>
          </a:p>
          <a:p>
            <a:r>
              <a:rPr lang="en-US" sz="2800"/>
              <a:t>Each peer (say </a:t>
            </a:r>
            <a:r>
              <a:rPr lang="en-US" sz="2800" i="1"/>
              <a:t>A</a:t>
            </a:r>
            <a:r>
              <a:rPr lang="en-US" sz="2800"/>
              <a:t>) unchokes at most 4 </a:t>
            </a:r>
            <a:r>
              <a:rPr lang="en-US" sz="2800" i="1"/>
              <a:t>interested</a:t>
            </a:r>
            <a:r>
              <a:rPr lang="en-US" sz="2800"/>
              <a:t> peers at any time</a:t>
            </a:r>
          </a:p>
          <a:p>
            <a:pPr lvl="1"/>
            <a:r>
              <a:rPr lang="en-US" sz="2400"/>
              <a:t>The three with the largest upload rates to </a:t>
            </a:r>
            <a:r>
              <a:rPr lang="en-US" sz="2400" i="1"/>
              <a:t>A</a:t>
            </a:r>
          </a:p>
          <a:p>
            <a:pPr lvl="2"/>
            <a:r>
              <a:rPr lang="en-US" sz="2000"/>
              <a:t>Where the tit-for-tat comes in</a:t>
            </a:r>
          </a:p>
          <a:p>
            <a:pPr lvl="1"/>
            <a:r>
              <a:rPr lang="en-US" sz="2400"/>
              <a:t>Another randomly chosen (</a:t>
            </a:r>
            <a:r>
              <a:rPr lang="en-US" sz="2400">
                <a:solidFill>
                  <a:srgbClr val="008000"/>
                </a:solidFill>
              </a:rPr>
              <a:t>Optimistic Unchoke</a:t>
            </a:r>
            <a:r>
              <a:rPr lang="en-US" sz="2400"/>
              <a:t>)</a:t>
            </a:r>
          </a:p>
          <a:p>
            <a:pPr lvl="2"/>
            <a:r>
              <a:rPr lang="en-US" sz="2000"/>
              <a:t>To periodically look for better choices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675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Anti-snubbing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peer is said to be snubbed if each of its peers chokes it</a:t>
            </a:r>
          </a:p>
          <a:p>
            <a:r>
              <a:rPr lang="en-US"/>
              <a:t>To handle this, snubbed peer stops uploading to its peers</a:t>
            </a:r>
          </a:p>
          <a:p>
            <a:pPr>
              <a:buFont typeface="Wingdings" pitchFamily="2" charset="2"/>
              <a:buChar char="Ø"/>
            </a:pPr>
            <a:r>
              <a:rPr lang="en-US"/>
              <a:t>Optimistic unchoking done more often</a:t>
            </a:r>
          </a:p>
          <a:p>
            <a:pPr lvl="1"/>
            <a:r>
              <a:rPr lang="en-US"/>
              <a:t>Hope is that will discover a new peer that will upload to us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13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BitTorrent took off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Better performance through “pull-based” transfer</a:t>
            </a:r>
          </a:p>
          <a:p>
            <a:pPr lvl="1">
              <a:lnSpc>
                <a:spcPct val="90000"/>
              </a:lnSpc>
            </a:pPr>
            <a:r>
              <a:rPr lang="en-US"/>
              <a:t>Slow nodes don’t bog down other nodes</a:t>
            </a:r>
          </a:p>
          <a:p>
            <a:pPr>
              <a:lnSpc>
                <a:spcPct val="90000"/>
              </a:lnSpc>
            </a:pPr>
            <a:r>
              <a:rPr lang="en-US"/>
              <a:t>Allows uploading from hosts that have downloaded parts of a file</a:t>
            </a:r>
          </a:p>
          <a:p>
            <a:pPr lvl="1">
              <a:lnSpc>
                <a:spcPct val="90000"/>
              </a:lnSpc>
            </a:pPr>
            <a:r>
              <a:rPr lang="en-US"/>
              <a:t>In common with other end-host based multicast schemes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5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basic BitTorrent Scenario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Millions want to download the same popular huge files (for free)</a:t>
            </a:r>
          </a:p>
          <a:p>
            <a:pPr lvl="1"/>
            <a:r>
              <a:rPr lang="en-US"/>
              <a:t>ISO’s</a:t>
            </a:r>
          </a:p>
          <a:p>
            <a:pPr lvl="1"/>
            <a:r>
              <a:rPr lang="en-US"/>
              <a:t>Media (the real example!)</a:t>
            </a:r>
          </a:p>
          <a:p>
            <a:r>
              <a:rPr lang="en-US"/>
              <a:t>Client-server model fails</a:t>
            </a:r>
          </a:p>
          <a:p>
            <a:pPr lvl="1"/>
            <a:r>
              <a:rPr lang="en-US"/>
              <a:t>Single server fails</a:t>
            </a:r>
          </a:p>
          <a:p>
            <a:pPr lvl="1"/>
            <a:r>
              <a:rPr lang="en-US"/>
              <a:t>Can’t afford to deploy enough servers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578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BitTorrent took off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Practical Reasons (perhaps more important!)</a:t>
            </a:r>
          </a:p>
          <a:p>
            <a:pPr lvl="1"/>
            <a:r>
              <a:rPr lang="en-US" sz="2400"/>
              <a:t>Working implementation (Bram Cohen) with simple well-defined interfaces for plugging in new content</a:t>
            </a:r>
          </a:p>
          <a:p>
            <a:pPr lvl="1"/>
            <a:r>
              <a:rPr lang="en-US" sz="2400"/>
              <a:t>Many recent competitors got sued / shut down</a:t>
            </a:r>
          </a:p>
          <a:p>
            <a:pPr lvl="2"/>
            <a:r>
              <a:rPr lang="en-US" sz="2000"/>
              <a:t>Napster, Kazaa</a:t>
            </a:r>
          </a:p>
          <a:p>
            <a:pPr lvl="1"/>
            <a:r>
              <a:rPr lang="en-US" sz="2400"/>
              <a:t>Doesn’t do “search” per se. Users use well-known, trusted sources to locate content</a:t>
            </a:r>
          </a:p>
          <a:p>
            <a:pPr lvl="2"/>
            <a:r>
              <a:rPr lang="en-US" sz="2000"/>
              <a:t>Avoids the pollution problem, where garbage is passed off as authentic content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0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BitTorrent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Pros</a:t>
            </a:r>
          </a:p>
          <a:p>
            <a:pPr lvl="1"/>
            <a:r>
              <a:rPr lang="en-US"/>
              <a:t>Proficient in utilizing partially downloaded files</a:t>
            </a:r>
          </a:p>
          <a:p>
            <a:pPr lvl="1"/>
            <a:r>
              <a:rPr lang="en-US"/>
              <a:t>Discourages “freeloading”</a:t>
            </a:r>
          </a:p>
          <a:p>
            <a:pPr lvl="2"/>
            <a:r>
              <a:rPr lang="en-US"/>
              <a:t>By rewarding fastest uploaders</a:t>
            </a:r>
          </a:p>
          <a:p>
            <a:pPr lvl="1"/>
            <a:r>
              <a:rPr lang="en-US"/>
              <a:t>Encourages diversity through “rarest-first”</a:t>
            </a:r>
          </a:p>
          <a:p>
            <a:pPr lvl="2"/>
            <a:r>
              <a:rPr lang="en-US"/>
              <a:t>Extends lifetime of swarm</a:t>
            </a:r>
          </a:p>
          <a:p>
            <a:r>
              <a:rPr lang="en-US"/>
              <a:t>Works well for “hot content”</a:t>
            </a:r>
          </a:p>
          <a:p>
            <a:pPr lvl="1">
              <a:buFontTx/>
              <a:buNone/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917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BitTorrent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</a:t>
            </a:r>
          </a:p>
          <a:p>
            <a:pPr lvl="1"/>
            <a:r>
              <a:rPr lang="en-US"/>
              <a:t>Assumes all interested peers active at same time; performance deteriorates if swarm “cools off”</a:t>
            </a:r>
          </a:p>
          <a:p>
            <a:pPr lvl="1"/>
            <a:r>
              <a:rPr lang="en-US"/>
              <a:t>Even worse: no trackers for obscure content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409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BitTorrent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Dependence on centralized tracker: pro/con?</a:t>
            </a:r>
          </a:p>
          <a:p>
            <a:pPr lvl="1"/>
            <a:r>
              <a:rPr lang="en-US">
                <a:sym typeface="Wingdings" pitchFamily="2" charset="2"/>
              </a:rPr>
              <a:t> Single point of failure: </a:t>
            </a:r>
            <a:r>
              <a:rPr lang="en-US"/>
              <a:t>New nodes can’t enter swarm if tracker goes down</a:t>
            </a:r>
          </a:p>
          <a:p>
            <a:pPr lvl="1"/>
            <a:r>
              <a:rPr lang="en-US">
                <a:sym typeface="Wingdings" pitchFamily="2" charset="2"/>
              </a:rPr>
              <a:t>Lack of </a:t>
            </a:r>
            <a:r>
              <a:rPr lang="en-US"/>
              <a:t>a search feature</a:t>
            </a:r>
          </a:p>
          <a:p>
            <a:pPr lvl="2"/>
            <a:r>
              <a:rPr lang="en-US">
                <a:sym typeface="Wingdings" pitchFamily="2" charset="2"/>
              </a:rPr>
              <a:t> Prevents pollution attacks</a:t>
            </a:r>
          </a:p>
          <a:p>
            <a:pPr lvl="2"/>
            <a:r>
              <a:rPr lang="en-US">
                <a:sym typeface="Wingdings" pitchFamily="2" charset="2"/>
              </a:rPr>
              <a:t> Users need to resort to out-of-band search: well known torrent-hosting sites / plain old web-search</a:t>
            </a:r>
            <a:endParaRPr lang="en-US"/>
          </a:p>
          <a:p>
            <a:pPr lvl="1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5338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“Trackerless” BitTorrent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To be more precise, “BitTorrent without a centralized-tracker”</a:t>
            </a:r>
          </a:p>
          <a:p>
            <a:r>
              <a:rPr lang="en-US" sz="2800"/>
              <a:t>E.g.: Azureus</a:t>
            </a:r>
          </a:p>
          <a:p>
            <a:r>
              <a:rPr lang="en-US" sz="2800"/>
              <a:t>Uses a Distributed Hash Table (Kademlia DHT)</a:t>
            </a:r>
          </a:p>
          <a:p>
            <a:r>
              <a:rPr lang="en-US" sz="2800"/>
              <a:t>Tracker run by a normal end-host (not a web-server anymore)</a:t>
            </a:r>
          </a:p>
          <a:p>
            <a:pPr lvl="1"/>
            <a:r>
              <a:rPr lang="en-US" sz="2400"/>
              <a:t>The original seeder could itself be the tracker </a:t>
            </a:r>
          </a:p>
          <a:p>
            <a:pPr lvl="1"/>
            <a:r>
              <a:rPr lang="en-US" sz="2400"/>
              <a:t>Or have a node in the DHT randomly picked to act as the tracker</a:t>
            </a:r>
          </a:p>
          <a:p>
            <a:endParaRPr lang="en-US" sz="28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902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sz="4000" smtClean="0"/>
              <a:t>Prior to Netflix “explosion”, BitTorrent dominated the INternet!</a:t>
            </a:r>
            <a:endParaRPr lang="en-US" sz="4000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020888"/>
            <a:ext cx="5562600" cy="234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2209800" y="4648200"/>
            <a:ext cx="277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(From CacheLogic, 2004)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8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Why is (studying) BitTorrent important?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BitTorrent consumes significant amount of internet traffic today</a:t>
            </a:r>
          </a:p>
          <a:p>
            <a:pPr lvl="1">
              <a:lnSpc>
                <a:spcPct val="90000"/>
              </a:lnSpc>
            </a:pPr>
            <a:r>
              <a:rPr lang="en-US"/>
              <a:t>In 2004, BitTorrent accounted for 30% of all internet traffic (Total P2P was 60%), according to CacheLogic</a:t>
            </a:r>
          </a:p>
          <a:p>
            <a:pPr lvl="1">
              <a:lnSpc>
                <a:spcPct val="90000"/>
              </a:lnSpc>
            </a:pPr>
            <a:r>
              <a:rPr lang="en-US"/>
              <a:t>Slightly lower share in 2005 (possibly because of legal action), but still significant</a:t>
            </a:r>
          </a:p>
          <a:p>
            <a:pPr lvl="1">
              <a:lnSpc>
                <a:spcPct val="90000"/>
              </a:lnSpc>
            </a:pPr>
            <a:r>
              <a:rPr lang="en-US"/>
              <a:t>BT always used for legal software (linux iso) distribution too</a:t>
            </a:r>
          </a:p>
          <a:p>
            <a:pPr lvl="1">
              <a:lnSpc>
                <a:spcPct val="90000"/>
              </a:lnSpc>
            </a:pPr>
            <a:r>
              <a:rPr lang="en-US"/>
              <a:t>Recently: legal media downloads (Fox)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3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Example finding from a recent study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Gribble showed that most BitTorrent streams “fail”</a:t>
            </a:r>
          </a:p>
          <a:p>
            <a:pPr lvl="1"/>
            <a:r>
              <a:rPr lang="en-US" smtClean="0"/>
              <a:t>He found that the number of concurrent users is often too small, and the transfer too short, for the incentive structure to do anything</a:t>
            </a:r>
          </a:p>
          <a:p>
            <a:pPr lvl="1"/>
            <a:r>
              <a:rPr lang="en-US" smtClean="0"/>
              <a:t>No time to “learn”</a:t>
            </a:r>
          </a:p>
          <a:p>
            <a:r>
              <a:rPr lang="en-US" smtClean="0"/>
              <a:t>His suggestion: add a simple history mechanism</a:t>
            </a:r>
          </a:p>
          <a:p>
            <a:r>
              <a:rPr lang="en-US" smtClean="0"/>
              <a:t>Behavior from yesterday can be used today.  But of course this ignores “dynamics” seen in the Internet...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410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Gossip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Work done at UT Austin looking at </a:t>
            </a:r>
            <a:r>
              <a:rPr lang="en-US" i="1" smtClean="0"/>
              <a:t>gossip</a:t>
            </a:r>
            <a:r>
              <a:rPr lang="en-US" smtClean="0"/>
              <a:t> model</a:t>
            </a:r>
          </a:p>
          <a:p>
            <a:pPr lvl="1"/>
            <a:r>
              <a:rPr lang="en-US" smtClean="0"/>
              <a:t>Same style of protocol seen in Kelips</a:t>
            </a:r>
          </a:p>
          <a:p>
            <a:r>
              <a:rPr lang="en-US" smtClean="0"/>
              <a:t>They ask what behaviors a node might exhibit</a:t>
            </a:r>
          </a:p>
          <a:p>
            <a:pPr lvl="1"/>
            <a:r>
              <a:rPr lang="en-US"/>
              <a:t>Byzantine: the node </a:t>
            </a:r>
            <a:r>
              <a:rPr lang="en-US" smtClean="0"/>
              <a:t>is malicious</a:t>
            </a:r>
            <a:endParaRPr lang="en-US"/>
          </a:p>
          <a:p>
            <a:pPr lvl="1"/>
            <a:r>
              <a:rPr lang="en-US" smtClean="0"/>
              <a:t>Altrustic: The node answers every request </a:t>
            </a:r>
          </a:p>
          <a:p>
            <a:pPr lvl="1"/>
            <a:r>
              <a:rPr lang="en-US" smtClean="0"/>
              <a:t>Rational: The node maximizes own benefit</a:t>
            </a:r>
          </a:p>
          <a:p>
            <a:r>
              <a:rPr lang="en-US" smtClean="0"/>
              <a:t>Under this model, is there an optimal behavior?</a:t>
            </a:r>
          </a:p>
          <a:p>
            <a:pPr marL="1051560" lvl="3" indent="0">
              <a:buNone/>
            </a:pPr>
            <a:r>
              <a:rPr lang="en-US" smtClean="0"/>
              <a:t>[</a:t>
            </a:r>
            <a:r>
              <a:rPr lang="en-US"/>
              <a:t>BAR </a:t>
            </a:r>
            <a:r>
              <a:rPr lang="en-US" smtClean="0"/>
              <a:t>Gossip.  </a:t>
            </a:r>
            <a:r>
              <a:rPr lang="en-US"/>
              <a:t>Harry C. Li, Allen Clement, Edmund L. Wong, Jeff Napper, Indrajit Roy, Lorenzo Alvisi, Michael Dahlin.  OSDI </a:t>
            </a:r>
            <a:r>
              <a:rPr lang="en-US" smtClean="0"/>
              <a:t>2006]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679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strategy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They assume cryptographic keys (PKI)</a:t>
            </a:r>
          </a:p>
          <a:p>
            <a:pPr lvl="1"/>
            <a:r>
              <a:rPr lang="en-US" smtClean="0"/>
              <a:t>Used to create signatures: detect and discard junk </a:t>
            </a:r>
          </a:p>
          <a:p>
            <a:pPr lvl="1"/>
            <a:r>
              <a:rPr lang="en-US" smtClean="0"/>
              <a:t>Also employed to prevent malfactor from pretending that it send messages but they were lost in network</a:t>
            </a:r>
          </a:p>
          <a:p>
            <a:pPr lvl="1"/>
            <a:endParaRPr lang="en-US" smtClean="0"/>
          </a:p>
          <a:p>
            <a:r>
              <a:rPr lang="en-US" smtClean="0"/>
              <a:t>This is used to create a scheme that allows nodes to detect and punish non-compliance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278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not use IP </a:t>
            </a:r>
            <a:r>
              <a:rPr lang="en-US"/>
              <a:t>Multicast?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302752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IP </a:t>
            </a:r>
            <a:r>
              <a:rPr lang="en-US"/>
              <a:t>Multicast not a real option in </a:t>
            </a:r>
            <a:r>
              <a:rPr lang="en-US" smtClean="0"/>
              <a:t>general WAN </a:t>
            </a:r>
            <a:r>
              <a:rPr lang="en-US"/>
              <a:t>settings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Not supported by many ISPs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smtClean="0"/>
              <a:t>Most commonly seen in private data centers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Alternatives</a:t>
            </a:r>
          </a:p>
          <a:p>
            <a:pPr lvl="1">
              <a:lnSpc>
                <a:spcPct val="90000"/>
              </a:lnSpc>
            </a:pPr>
            <a:r>
              <a:rPr lang="en-US"/>
              <a:t>End-host based Multicast</a:t>
            </a:r>
          </a:p>
          <a:p>
            <a:pPr lvl="1">
              <a:lnSpc>
                <a:spcPct val="90000"/>
              </a:lnSpc>
            </a:pPr>
            <a:r>
              <a:rPr lang="en-US"/>
              <a:t>BitTorrent</a:t>
            </a:r>
          </a:p>
          <a:p>
            <a:pPr lvl="1">
              <a:lnSpc>
                <a:spcPct val="90000"/>
              </a:lnSpc>
            </a:pPr>
            <a:r>
              <a:rPr lang="en-US"/>
              <a:t>Other P2P file-sharing schemes </a:t>
            </a:r>
            <a:r>
              <a:rPr lang="en-US" smtClean="0"/>
              <a:t>(from prior lectures)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Key steps in BAR Gossip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i="1"/>
              <a:t>H</a:t>
            </a:r>
            <a:r>
              <a:rPr lang="en-US" i="1" smtClean="0"/>
              <a:t>istory exchange</a:t>
            </a:r>
            <a:r>
              <a:rPr lang="en-US" smtClean="0"/>
              <a:t>:  two</a:t>
            </a:r>
            <a:r>
              <a:rPr lang="en-US"/>
              <a:t> </a:t>
            </a:r>
            <a:r>
              <a:rPr lang="en-US" smtClean="0"/>
              <a:t>parties </a:t>
            </a:r>
            <a:r>
              <a:rPr lang="en-US"/>
              <a:t>learn about the updates the other party </a:t>
            </a:r>
            <a:r>
              <a:rPr lang="en-US" smtClean="0"/>
              <a:t>holds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smtClean="0"/>
              <a:t>Update exchange</a:t>
            </a:r>
            <a:r>
              <a:rPr lang="en-US" smtClean="0"/>
              <a:t>: each </a:t>
            </a:r>
            <a:r>
              <a:rPr lang="en-US"/>
              <a:t>party copies a subset </a:t>
            </a:r>
            <a:r>
              <a:rPr lang="en-US" smtClean="0"/>
              <a:t>of these </a:t>
            </a:r>
            <a:r>
              <a:rPr lang="en-US"/>
              <a:t>updates into a </a:t>
            </a:r>
            <a:r>
              <a:rPr lang="en-US" i="1"/>
              <a:t>briefcase </a:t>
            </a:r>
            <a:r>
              <a:rPr lang="en-US"/>
              <a:t>that is sent, encrypted, </a:t>
            </a:r>
            <a:r>
              <a:rPr lang="en-US" smtClean="0"/>
              <a:t>to the </a:t>
            </a:r>
            <a:r>
              <a:rPr lang="en-US"/>
              <a:t>other </a:t>
            </a:r>
            <a:r>
              <a:rPr lang="en-US" smtClean="0"/>
              <a:t>party</a:t>
            </a:r>
          </a:p>
          <a:p>
            <a:pPr lvl="2"/>
            <a:r>
              <a:rPr lang="en-US" smtClean="0"/>
              <a:t>Two cases: </a:t>
            </a:r>
            <a:r>
              <a:rPr lang="en-US" i="1" smtClean="0"/>
              <a:t>balanced exchange </a:t>
            </a:r>
            <a:r>
              <a:rPr lang="en-US" smtClean="0"/>
              <a:t>for normal operation</a:t>
            </a:r>
          </a:p>
          <a:p>
            <a:pPr lvl="2"/>
            <a:r>
              <a:rPr lang="en-US" i="1" smtClean="0"/>
              <a:t>Optimistic push</a:t>
            </a:r>
            <a:r>
              <a:rPr lang="en-US" smtClean="0"/>
              <a:t> to help one party catch up</a:t>
            </a:r>
            <a:endParaRPr lang="en-US" i="1" smtClean="0"/>
          </a:p>
          <a:p>
            <a:pPr marL="514350" indent="-514350">
              <a:buFont typeface="+mj-lt"/>
              <a:buAutoNum type="arabicPeriod"/>
            </a:pPr>
            <a:r>
              <a:rPr lang="en-US" i="1" smtClean="0"/>
              <a:t>Key exchange</a:t>
            </a:r>
            <a:r>
              <a:rPr lang="en-US"/>
              <a:t>, where the </a:t>
            </a:r>
            <a:r>
              <a:rPr lang="en-US" smtClean="0"/>
              <a:t>parties swap </a:t>
            </a:r>
            <a:r>
              <a:rPr lang="en-US"/>
              <a:t>the keys needed to access the updates in </a:t>
            </a:r>
            <a:r>
              <a:rPr lang="en-US" smtClean="0"/>
              <a:t>the two briefcases.</a:t>
            </a:r>
          </a:p>
        </p:txBody>
      </p:sp>
    </p:spTree>
    <p:extLst>
      <p:ext uri="{BB962C8B-B14F-4D97-AF65-F5344CB8AC3E}">
        <p14:creationId xmlns:p14="http://schemas.microsoft.com/office/powerpoint/2010/main" val="42362590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Obvious concern: Failed key exchange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What if a rational </a:t>
            </a:r>
            <a:r>
              <a:rPr lang="en-US" smtClean="0"/>
              <a:t>node </a:t>
            </a:r>
            <a:r>
              <a:rPr lang="en-US"/>
              <a:t>chooses not to send </a:t>
            </a:r>
            <a:r>
              <a:rPr lang="en-US" smtClean="0"/>
              <a:t>the key (or </a:t>
            </a:r>
            <a:r>
              <a:rPr lang="en-US"/>
              <a:t>sends an invalid </a:t>
            </a:r>
            <a:r>
              <a:rPr lang="en-US" smtClean="0"/>
              <a:t>key)?</a:t>
            </a:r>
          </a:p>
          <a:p>
            <a:pPr lvl="1"/>
            <a:r>
              <a:rPr lang="en-US" smtClean="0"/>
              <a:t>Can’t “solve” this problem; they prove a theorem</a:t>
            </a:r>
          </a:p>
          <a:p>
            <a:pPr lvl="1"/>
            <a:r>
              <a:rPr lang="en-US" smtClean="0"/>
              <a:t>But by tracking histories, BAR gossip allows altruistic and rational nodes to operate </a:t>
            </a:r>
            <a:r>
              <a:rPr lang="en-US" i="1" smtClean="0"/>
              <a:t>fairly enough </a:t>
            </a:r>
            <a:endParaRPr lang="en-US" smtClean="0"/>
          </a:p>
          <a:p>
            <a:r>
              <a:rPr lang="en-US" smtClean="0"/>
              <a:t>Central idea is that the balanced exchange should reflect the quality of data exchanged in past</a:t>
            </a:r>
          </a:p>
          <a:p>
            <a:pPr lvl="1"/>
            <a:r>
              <a:rPr lang="en-US" smtClean="0"/>
              <a:t>This can be determined from the history and penalizes a node that tries to cheat during exchange</a:t>
            </a:r>
          </a:p>
          <a:p>
            <a:pPr lvl="1"/>
            <a:r>
              <a:rPr lang="en-US" smtClean="0"/>
              <a:t>Nash equillibrium strategy is to send the keys, so rational nodes will do so!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813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Outcomes achieved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BAR gossip protocol provides good convergence as long </a:t>
            </a:r>
            <a:r>
              <a:rPr lang="en-US" smtClean="0"/>
              <a:t>as:</a:t>
            </a:r>
          </a:p>
          <a:p>
            <a:pPr lvl="1"/>
            <a:r>
              <a:rPr lang="en-US" smtClean="0"/>
              <a:t> No </a:t>
            </a:r>
            <a:r>
              <a:rPr lang="en-US"/>
              <a:t>more than 20% of nodes are </a:t>
            </a:r>
            <a:r>
              <a:rPr lang="en-US" smtClean="0"/>
              <a:t>Byzantine</a:t>
            </a:r>
          </a:p>
          <a:p>
            <a:pPr lvl="1"/>
            <a:r>
              <a:rPr lang="en-US" smtClean="0"/>
              <a:t> No more </a:t>
            </a:r>
            <a:r>
              <a:rPr lang="en-US"/>
              <a:t>than 40% collude</a:t>
            </a:r>
            <a:r>
              <a:rPr lang="en-US" smtClean="0"/>
              <a:t>.</a:t>
            </a:r>
          </a:p>
          <a:p>
            <a:pPr lvl="1"/>
            <a:endParaRPr lang="en-US"/>
          </a:p>
          <a:p>
            <a:r>
              <a:rPr lang="en-US" smtClean="0"/>
              <a:t>Generally seen as the “ultimate story” for BitTorrent-like schemes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314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Insights gained?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Collaborative download schemes can improve download speeds very dramatically</a:t>
            </a:r>
          </a:p>
          <a:p>
            <a:pPr lvl="1"/>
            <a:r>
              <a:rPr lang="en-US" smtClean="0"/>
              <a:t>They avoid sender overload </a:t>
            </a:r>
          </a:p>
          <a:p>
            <a:pPr lvl="1"/>
            <a:r>
              <a:rPr lang="en-US" smtClean="0"/>
              <a:t>Are at risk when participants deviate from protocol</a:t>
            </a:r>
          </a:p>
          <a:p>
            <a:pPr lvl="1"/>
            <a:r>
              <a:rPr lang="en-US" smtClean="0"/>
              <a:t>Game theory suggests possible remedies</a:t>
            </a:r>
          </a:p>
          <a:p>
            <a:r>
              <a:rPr lang="en-US" smtClean="0"/>
              <a:t>BitTorrent is a successful and very practical tool</a:t>
            </a:r>
          </a:p>
          <a:p>
            <a:pPr lvl="1"/>
            <a:r>
              <a:rPr lang="en-US" smtClean="0"/>
              <a:t>Widely used inside data centers</a:t>
            </a:r>
          </a:p>
          <a:p>
            <a:pPr lvl="1"/>
            <a:r>
              <a:rPr lang="en-US" smtClean="0"/>
              <a:t>Also popular for P2P downloads</a:t>
            </a:r>
          </a:p>
          <a:p>
            <a:pPr lvl="1"/>
            <a:r>
              <a:rPr lang="en-US" smtClean="0"/>
              <a:t>In China, PPLive media streaming system very successful and very widely deployed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270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BitTorrent</a:t>
            </a:r>
          </a:p>
          <a:p>
            <a:pPr lvl="1"/>
            <a:r>
              <a:rPr lang="en-US" smtClean="0"/>
              <a:t>“Incentives build robustness in BitTorrent”, Bram Cohen</a:t>
            </a:r>
          </a:p>
          <a:p>
            <a:pPr lvl="1"/>
            <a:r>
              <a:rPr lang="en-US" smtClean="0"/>
              <a:t>BitTorrent Protocol Specification: </a:t>
            </a:r>
            <a:r>
              <a:rPr lang="en-US" smtClean="0">
                <a:hlinkClick r:id="rId2"/>
              </a:rPr>
              <a:t>http://www.bittorrent.org/protocol.html</a:t>
            </a:r>
            <a:endParaRPr lang="en-US" smtClean="0"/>
          </a:p>
          <a:p>
            <a:r>
              <a:rPr lang="en-US" smtClean="0"/>
              <a:t>Poisoning/Pollution in DHT’s:</a:t>
            </a:r>
          </a:p>
          <a:p>
            <a:pPr lvl="1"/>
            <a:r>
              <a:rPr lang="en-US" smtClean="0"/>
              <a:t>“Index Poisoning Attack in P2P file sharing systems”</a:t>
            </a:r>
          </a:p>
          <a:p>
            <a:pPr lvl="1"/>
            <a:r>
              <a:rPr lang="en-US" smtClean="0"/>
              <a:t>“Pollution in P2P File Sharing Systems”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87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2" name="Group 16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6" name="Group 20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Line 22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23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40" name="Group 24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Line 26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27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44" name="Group 28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9245" name="Rectangle 2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Line 3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3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48" name="Group 32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9249" name="Rectangle 33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Line 34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35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2" name="Group 36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9253" name="Rectangle 37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4" name="Line 38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Line 39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9259" name="Group 43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Line 4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Line 4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9264" name="Oval 48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9266" name="Oval 50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9268" name="Rectangle 52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39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2291" name="Oval 3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97" name="Group 9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01" name="Group 13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" name="Line 1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05" name="Group 17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Line 20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09" name="Group 21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12310" name="Rectangle 22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1" name="Line 23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13" name="Group 25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12314" name="Rectangle 26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5" name="Line 27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Line 28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17" name="Group 29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12318" name="Rectangle 3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9" name="Line 3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Line 3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21" name="Group 33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Line 3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Line 3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2326" name="Group 38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Line 4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Line 4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2335" name="Rectangle 47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Rectangle 4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Client-Server</a:t>
            </a:r>
          </a:p>
        </p:txBody>
      </p:sp>
      <p:sp>
        <p:nvSpPr>
          <p:cNvPr id="12338" name="Freeform 50"/>
          <p:cNvSpPr>
            <a:spLocks/>
          </p:cNvSpPr>
          <p:nvPr/>
        </p:nvSpPr>
        <p:spPr bwMode="auto">
          <a:xfrm>
            <a:off x="4495800" y="1905000"/>
            <a:ext cx="1371600" cy="711200"/>
          </a:xfrm>
          <a:custGeom>
            <a:avLst/>
            <a:gdLst>
              <a:gd name="T0" fmla="*/ 0 w 864"/>
              <a:gd name="T1" fmla="*/ 0 h 448"/>
              <a:gd name="T2" fmla="*/ 96 w 864"/>
              <a:gd name="T3" fmla="*/ 288 h 448"/>
              <a:gd name="T4" fmla="*/ 528 w 864"/>
              <a:gd name="T5" fmla="*/ 432 h 448"/>
              <a:gd name="T6" fmla="*/ 864 w 864"/>
              <a:gd name="T7" fmla="*/ 192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4" h="448">
                <a:moveTo>
                  <a:pt x="0" y="0"/>
                </a:moveTo>
                <a:cubicBezTo>
                  <a:pt x="4" y="108"/>
                  <a:pt x="8" y="216"/>
                  <a:pt x="96" y="288"/>
                </a:cubicBezTo>
                <a:cubicBezTo>
                  <a:pt x="184" y="360"/>
                  <a:pt x="400" y="448"/>
                  <a:pt x="528" y="432"/>
                </a:cubicBezTo>
                <a:cubicBezTo>
                  <a:pt x="656" y="416"/>
                  <a:pt x="760" y="304"/>
                  <a:pt x="864" y="192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39" name="Freeform 51"/>
          <p:cNvSpPr>
            <a:spLocks/>
          </p:cNvSpPr>
          <p:nvPr/>
        </p:nvSpPr>
        <p:spPr bwMode="auto">
          <a:xfrm>
            <a:off x="2819400" y="1905000"/>
            <a:ext cx="1663700" cy="1092200"/>
          </a:xfrm>
          <a:custGeom>
            <a:avLst/>
            <a:gdLst>
              <a:gd name="T0" fmla="*/ 1008 w 1048"/>
              <a:gd name="T1" fmla="*/ 0 h 688"/>
              <a:gd name="T2" fmla="*/ 960 w 1048"/>
              <a:gd name="T3" fmla="*/ 240 h 688"/>
              <a:gd name="T4" fmla="*/ 480 w 1048"/>
              <a:gd name="T5" fmla="*/ 624 h 688"/>
              <a:gd name="T6" fmla="*/ 0 w 1048"/>
              <a:gd name="T7" fmla="*/ 624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8" h="688">
                <a:moveTo>
                  <a:pt x="1008" y="0"/>
                </a:moveTo>
                <a:cubicBezTo>
                  <a:pt x="1028" y="68"/>
                  <a:pt x="1048" y="136"/>
                  <a:pt x="960" y="240"/>
                </a:cubicBezTo>
                <a:cubicBezTo>
                  <a:pt x="872" y="344"/>
                  <a:pt x="640" y="560"/>
                  <a:pt x="480" y="624"/>
                </a:cubicBezTo>
                <a:cubicBezTo>
                  <a:pt x="320" y="688"/>
                  <a:pt x="80" y="608"/>
                  <a:pt x="0" y="624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0" name="Freeform 52"/>
          <p:cNvSpPr>
            <a:spLocks/>
          </p:cNvSpPr>
          <p:nvPr/>
        </p:nvSpPr>
        <p:spPr bwMode="auto">
          <a:xfrm>
            <a:off x="4483100" y="1905000"/>
            <a:ext cx="1993900" cy="1524000"/>
          </a:xfrm>
          <a:custGeom>
            <a:avLst/>
            <a:gdLst>
              <a:gd name="T0" fmla="*/ 8 w 1256"/>
              <a:gd name="T1" fmla="*/ 0 h 960"/>
              <a:gd name="T2" fmla="*/ 8 w 1256"/>
              <a:gd name="T3" fmla="*/ 144 h 960"/>
              <a:gd name="T4" fmla="*/ 56 w 1256"/>
              <a:gd name="T5" fmla="*/ 336 h 960"/>
              <a:gd name="T6" fmla="*/ 248 w 1256"/>
              <a:gd name="T7" fmla="*/ 768 h 960"/>
              <a:gd name="T8" fmla="*/ 824 w 1256"/>
              <a:gd name="T9" fmla="*/ 864 h 960"/>
              <a:gd name="T10" fmla="*/ 1256 w 1256"/>
              <a:gd name="T11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56" h="960">
                <a:moveTo>
                  <a:pt x="8" y="0"/>
                </a:moveTo>
                <a:cubicBezTo>
                  <a:pt x="4" y="44"/>
                  <a:pt x="0" y="88"/>
                  <a:pt x="8" y="144"/>
                </a:cubicBezTo>
                <a:cubicBezTo>
                  <a:pt x="16" y="200"/>
                  <a:pt x="16" y="232"/>
                  <a:pt x="56" y="336"/>
                </a:cubicBezTo>
                <a:cubicBezTo>
                  <a:pt x="96" y="440"/>
                  <a:pt x="120" y="680"/>
                  <a:pt x="248" y="768"/>
                </a:cubicBezTo>
                <a:cubicBezTo>
                  <a:pt x="376" y="856"/>
                  <a:pt x="656" y="832"/>
                  <a:pt x="824" y="864"/>
                </a:cubicBezTo>
                <a:cubicBezTo>
                  <a:pt x="992" y="896"/>
                  <a:pt x="1184" y="944"/>
                  <a:pt x="1256" y="96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1" name="Freeform 53"/>
          <p:cNvSpPr>
            <a:spLocks/>
          </p:cNvSpPr>
          <p:nvPr/>
        </p:nvSpPr>
        <p:spPr bwMode="auto">
          <a:xfrm>
            <a:off x="2895600" y="1905000"/>
            <a:ext cx="1879600" cy="2438400"/>
          </a:xfrm>
          <a:custGeom>
            <a:avLst/>
            <a:gdLst>
              <a:gd name="T0" fmla="*/ 960 w 1184"/>
              <a:gd name="T1" fmla="*/ 0 h 1536"/>
              <a:gd name="T2" fmla="*/ 1008 w 1184"/>
              <a:gd name="T3" fmla="*/ 288 h 1536"/>
              <a:gd name="T4" fmla="*/ 1104 w 1184"/>
              <a:gd name="T5" fmla="*/ 864 h 1536"/>
              <a:gd name="T6" fmla="*/ 528 w 1184"/>
              <a:gd name="T7" fmla="*/ 1104 h 1536"/>
              <a:gd name="T8" fmla="*/ 0 w 1184"/>
              <a:gd name="T9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84" h="1536">
                <a:moveTo>
                  <a:pt x="960" y="0"/>
                </a:moveTo>
                <a:cubicBezTo>
                  <a:pt x="972" y="72"/>
                  <a:pt x="984" y="144"/>
                  <a:pt x="1008" y="288"/>
                </a:cubicBezTo>
                <a:cubicBezTo>
                  <a:pt x="1032" y="432"/>
                  <a:pt x="1184" y="728"/>
                  <a:pt x="1104" y="864"/>
                </a:cubicBezTo>
                <a:cubicBezTo>
                  <a:pt x="1024" y="1000"/>
                  <a:pt x="712" y="992"/>
                  <a:pt x="528" y="1104"/>
                </a:cubicBezTo>
                <a:cubicBezTo>
                  <a:pt x="344" y="1216"/>
                  <a:pt x="172" y="1376"/>
                  <a:pt x="0" y="153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2" name="Freeform 54"/>
          <p:cNvSpPr>
            <a:spLocks/>
          </p:cNvSpPr>
          <p:nvPr/>
        </p:nvSpPr>
        <p:spPr bwMode="auto">
          <a:xfrm>
            <a:off x="4495800" y="1905000"/>
            <a:ext cx="1295400" cy="2438400"/>
          </a:xfrm>
          <a:custGeom>
            <a:avLst/>
            <a:gdLst>
              <a:gd name="T0" fmla="*/ 0 w 816"/>
              <a:gd name="T1" fmla="*/ 0 h 1536"/>
              <a:gd name="T2" fmla="*/ 192 w 816"/>
              <a:gd name="T3" fmla="*/ 768 h 1536"/>
              <a:gd name="T4" fmla="*/ 192 w 816"/>
              <a:gd name="T5" fmla="*/ 1296 h 1536"/>
              <a:gd name="T6" fmla="*/ 816 w 816"/>
              <a:gd name="T7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6" h="1536">
                <a:moveTo>
                  <a:pt x="0" y="0"/>
                </a:moveTo>
                <a:cubicBezTo>
                  <a:pt x="80" y="276"/>
                  <a:pt x="160" y="552"/>
                  <a:pt x="192" y="768"/>
                </a:cubicBezTo>
                <a:cubicBezTo>
                  <a:pt x="224" y="984"/>
                  <a:pt x="88" y="1168"/>
                  <a:pt x="192" y="1296"/>
                </a:cubicBezTo>
                <a:cubicBezTo>
                  <a:pt x="296" y="1424"/>
                  <a:pt x="556" y="1480"/>
                  <a:pt x="816" y="153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3" name="Freeform 55"/>
          <p:cNvSpPr>
            <a:spLocks/>
          </p:cNvSpPr>
          <p:nvPr/>
        </p:nvSpPr>
        <p:spPr bwMode="auto">
          <a:xfrm>
            <a:off x="4419600" y="1905000"/>
            <a:ext cx="304800" cy="3048000"/>
          </a:xfrm>
          <a:custGeom>
            <a:avLst/>
            <a:gdLst>
              <a:gd name="T0" fmla="*/ 0 w 192"/>
              <a:gd name="T1" fmla="*/ 0 h 1920"/>
              <a:gd name="T2" fmla="*/ 96 w 192"/>
              <a:gd name="T3" fmla="*/ 288 h 1920"/>
              <a:gd name="T4" fmla="*/ 192 w 192"/>
              <a:gd name="T5" fmla="*/ 768 h 1920"/>
              <a:gd name="T6" fmla="*/ 96 w 192"/>
              <a:gd name="T7" fmla="*/ 1344 h 1920"/>
              <a:gd name="T8" fmla="*/ 192 w 192"/>
              <a:gd name="T9" fmla="*/ 1920 h 1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2" h="1920">
                <a:moveTo>
                  <a:pt x="0" y="0"/>
                </a:moveTo>
                <a:cubicBezTo>
                  <a:pt x="32" y="80"/>
                  <a:pt x="64" y="160"/>
                  <a:pt x="96" y="288"/>
                </a:cubicBezTo>
                <a:cubicBezTo>
                  <a:pt x="128" y="416"/>
                  <a:pt x="192" y="592"/>
                  <a:pt x="192" y="768"/>
                </a:cubicBezTo>
                <a:cubicBezTo>
                  <a:pt x="192" y="944"/>
                  <a:pt x="96" y="1152"/>
                  <a:pt x="96" y="1344"/>
                </a:cubicBezTo>
                <a:cubicBezTo>
                  <a:pt x="96" y="1536"/>
                  <a:pt x="144" y="1728"/>
                  <a:pt x="192" y="192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96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25" name="Group 13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13326" name="Rectangle 1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29" name="Group 17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13330" name="Rectangle 18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33" name="Group 21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13334" name="Rectangle 22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37" name="Group 25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13338" name="Rectangle 26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41" name="Group 29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13342" name="Rectangle 3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Line 3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Line 3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45" name="Group 33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13346" name="Rectangle 3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3350" name="Group 38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13351" name="Rectangle 3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Line 4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13355" name="Oval 43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13357" name="Oval 45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0" name="Rectangle 4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Client-Server</a:t>
            </a:r>
          </a:p>
        </p:txBody>
      </p:sp>
      <p:sp>
        <p:nvSpPr>
          <p:cNvPr id="13361" name="Freeform 49"/>
          <p:cNvSpPr>
            <a:spLocks/>
          </p:cNvSpPr>
          <p:nvPr/>
        </p:nvSpPr>
        <p:spPr bwMode="auto">
          <a:xfrm>
            <a:off x="4495800" y="1905000"/>
            <a:ext cx="1371600" cy="711200"/>
          </a:xfrm>
          <a:custGeom>
            <a:avLst/>
            <a:gdLst>
              <a:gd name="T0" fmla="*/ 0 w 864"/>
              <a:gd name="T1" fmla="*/ 0 h 448"/>
              <a:gd name="T2" fmla="*/ 96 w 864"/>
              <a:gd name="T3" fmla="*/ 288 h 448"/>
              <a:gd name="T4" fmla="*/ 528 w 864"/>
              <a:gd name="T5" fmla="*/ 432 h 448"/>
              <a:gd name="T6" fmla="*/ 864 w 864"/>
              <a:gd name="T7" fmla="*/ 192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4" h="448">
                <a:moveTo>
                  <a:pt x="0" y="0"/>
                </a:moveTo>
                <a:cubicBezTo>
                  <a:pt x="4" y="108"/>
                  <a:pt x="8" y="216"/>
                  <a:pt x="96" y="288"/>
                </a:cubicBezTo>
                <a:cubicBezTo>
                  <a:pt x="184" y="360"/>
                  <a:pt x="400" y="448"/>
                  <a:pt x="528" y="432"/>
                </a:cubicBezTo>
                <a:cubicBezTo>
                  <a:pt x="656" y="416"/>
                  <a:pt x="760" y="304"/>
                  <a:pt x="864" y="192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2" name="Freeform 50"/>
          <p:cNvSpPr>
            <a:spLocks/>
          </p:cNvSpPr>
          <p:nvPr/>
        </p:nvSpPr>
        <p:spPr bwMode="auto">
          <a:xfrm>
            <a:off x="2819400" y="1905000"/>
            <a:ext cx="1663700" cy="1092200"/>
          </a:xfrm>
          <a:custGeom>
            <a:avLst/>
            <a:gdLst>
              <a:gd name="T0" fmla="*/ 1008 w 1048"/>
              <a:gd name="T1" fmla="*/ 0 h 688"/>
              <a:gd name="T2" fmla="*/ 960 w 1048"/>
              <a:gd name="T3" fmla="*/ 240 h 688"/>
              <a:gd name="T4" fmla="*/ 480 w 1048"/>
              <a:gd name="T5" fmla="*/ 624 h 688"/>
              <a:gd name="T6" fmla="*/ 0 w 1048"/>
              <a:gd name="T7" fmla="*/ 624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8" h="688">
                <a:moveTo>
                  <a:pt x="1008" y="0"/>
                </a:moveTo>
                <a:cubicBezTo>
                  <a:pt x="1028" y="68"/>
                  <a:pt x="1048" y="136"/>
                  <a:pt x="960" y="240"/>
                </a:cubicBezTo>
                <a:cubicBezTo>
                  <a:pt x="872" y="344"/>
                  <a:pt x="640" y="560"/>
                  <a:pt x="480" y="624"/>
                </a:cubicBezTo>
                <a:cubicBezTo>
                  <a:pt x="320" y="688"/>
                  <a:pt x="80" y="608"/>
                  <a:pt x="0" y="624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3" name="Freeform 51"/>
          <p:cNvSpPr>
            <a:spLocks/>
          </p:cNvSpPr>
          <p:nvPr/>
        </p:nvSpPr>
        <p:spPr bwMode="auto">
          <a:xfrm>
            <a:off x="4483100" y="1905000"/>
            <a:ext cx="1993900" cy="1524000"/>
          </a:xfrm>
          <a:custGeom>
            <a:avLst/>
            <a:gdLst>
              <a:gd name="T0" fmla="*/ 8 w 1256"/>
              <a:gd name="T1" fmla="*/ 0 h 960"/>
              <a:gd name="T2" fmla="*/ 8 w 1256"/>
              <a:gd name="T3" fmla="*/ 144 h 960"/>
              <a:gd name="T4" fmla="*/ 56 w 1256"/>
              <a:gd name="T5" fmla="*/ 336 h 960"/>
              <a:gd name="T6" fmla="*/ 248 w 1256"/>
              <a:gd name="T7" fmla="*/ 768 h 960"/>
              <a:gd name="T8" fmla="*/ 824 w 1256"/>
              <a:gd name="T9" fmla="*/ 864 h 960"/>
              <a:gd name="T10" fmla="*/ 1256 w 1256"/>
              <a:gd name="T11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56" h="960">
                <a:moveTo>
                  <a:pt x="8" y="0"/>
                </a:moveTo>
                <a:cubicBezTo>
                  <a:pt x="4" y="44"/>
                  <a:pt x="0" y="88"/>
                  <a:pt x="8" y="144"/>
                </a:cubicBezTo>
                <a:cubicBezTo>
                  <a:pt x="16" y="200"/>
                  <a:pt x="16" y="232"/>
                  <a:pt x="56" y="336"/>
                </a:cubicBezTo>
                <a:cubicBezTo>
                  <a:pt x="96" y="440"/>
                  <a:pt x="120" y="680"/>
                  <a:pt x="248" y="768"/>
                </a:cubicBezTo>
                <a:cubicBezTo>
                  <a:pt x="376" y="856"/>
                  <a:pt x="656" y="832"/>
                  <a:pt x="824" y="864"/>
                </a:cubicBezTo>
                <a:cubicBezTo>
                  <a:pt x="992" y="896"/>
                  <a:pt x="1184" y="944"/>
                  <a:pt x="1256" y="96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4" name="Freeform 52"/>
          <p:cNvSpPr>
            <a:spLocks/>
          </p:cNvSpPr>
          <p:nvPr/>
        </p:nvSpPr>
        <p:spPr bwMode="auto">
          <a:xfrm>
            <a:off x="2895600" y="1905000"/>
            <a:ext cx="1879600" cy="2438400"/>
          </a:xfrm>
          <a:custGeom>
            <a:avLst/>
            <a:gdLst>
              <a:gd name="T0" fmla="*/ 960 w 1184"/>
              <a:gd name="T1" fmla="*/ 0 h 1536"/>
              <a:gd name="T2" fmla="*/ 1008 w 1184"/>
              <a:gd name="T3" fmla="*/ 288 h 1536"/>
              <a:gd name="T4" fmla="*/ 1104 w 1184"/>
              <a:gd name="T5" fmla="*/ 864 h 1536"/>
              <a:gd name="T6" fmla="*/ 528 w 1184"/>
              <a:gd name="T7" fmla="*/ 1104 h 1536"/>
              <a:gd name="T8" fmla="*/ 0 w 1184"/>
              <a:gd name="T9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84" h="1536">
                <a:moveTo>
                  <a:pt x="960" y="0"/>
                </a:moveTo>
                <a:cubicBezTo>
                  <a:pt x="972" y="72"/>
                  <a:pt x="984" y="144"/>
                  <a:pt x="1008" y="288"/>
                </a:cubicBezTo>
                <a:cubicBezTo>
                  <a:pt x="1032" y="432"/>
                  <a:pt x="1184" y="728"/>
                  <a:pt x="1104" y="864"/>
                </a:cubicBezTo>
                <a:cubicBezTo>
                  <a:pt x="1024" y="1000"/>
                  <a:pt x="712" y="992"/>
                  <a:pt x="528" y="1104"/>
                </a:cubicBezTo>
                <a:cubicBezTo>
                  <a:pt x="344" y="1216"/>
                  <a:pt x="172" y="1376"/>
                  <a:pt x="0" y="153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5" name="Freeform 53"/>
          <p:cNvSpPr>
            <a:spLocks/>
          </p:cNvSpPr>
          <p:nvPr/>
        </p:nvSpPr>
        <p:spPr bwMode="auto">
          <a:xfrm>
            <a:off x="4495800" y="1905000"/>
            <a:ext cx="1295400" cy="2438400"/>
          </a:xfrm>
          <a:custGeom>
            <a:avLst/>
            <a:gdLst>
              <a:gd name="T0" fmla="*/ 0 w 816"/>
              <a:gd name="T1" fmla="*/ 0 h 1536"/>
              <a:gd name="T2" fmla="*/ 192 w 816"/>
              <a:gd name="T3" fmla="*/ 768 h 1536"/>
              <a:gd name="T4" fmla="*/ 192 w 816"/>
              <a:gd name="T5" fmla="*/ 1296 h 1536"/>
              <a:gd name="T6" fmla="*/ 816 w 816"/>
              <a:gd name="T7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6" h="1536">
                <a:moveTo>
                  <a:pt x="0" y="0"/>
                </a:moveTo>
                <a:cubicBezTo>
                  <a:pt x="80" y="276"/>
                  <a:pt x="160" y="552"/>
                  <a:pt x="192" y="768"/>
                </a:cubicBezTo>
                <a:cubicBezTo>
                  <a:pt x="224" y="984"/>
                  <a:pt x="88" y="1168"/>
                  <a:pt x="192" y="1296"/>
                </a:cubicBezTo>
                <a:cubicBezTo>
                  <a:pt x="296" y="1424"/>
                  <a:pt x="556" y="1480"/>
                  <a:pt x="816" y="153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6" name="Freeform 54"/>
          <p:cNvSpPr>
            <a:spLocks/>
          </p:cNvSpPr>
          <p:nvPr/>
        </p:nvSpPr>
        <p:spPr bwMode="auto">
          <a:xfrm>
            <a:off x="4419600" y="1905000"/>
            <a:ext cx="304800" cy="3048000"/>
          </a:xfrm>
          <a:custGeom>
            <a:avLst/>
            <a:gdLst>
              <a:gd name="T0" fmla="*/ 0 w 192"/>
              <a:gd name="T1" fmla="*/ 0 h 1920"/>
              <a:gd name="T2" fmla="*/ 96 w 192"/>
              <a:gd name="T3" fmla="*/ 288 h 1920"/>
              <a:gd name="T4" fmla="*/ 192 w 192"/>
              <a:gd name="T5" fmla="*/ 768 h 1920"/>
              <a:gd name="T6" fmla="*/ 96 w 192"/>
              <a:gd name="T7" fmla="*/ 1344 h 1920"/>
              <a:gd name="T8" fmla="*/ 192 w 192"/>
              <a:gd name="T9" fmla="*/ 1920 h 1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2" h="1920">
                <a:moveTo>
                  <a:pt x="0" y="0"/>
                </a:moveTo>
                <a:cubicBezTo>
                  <a:pt x="32" y="80"/>
                  <a:pt x="64" y="160"/>
                  <a:pt x="96" y="288"/>
                </a:cubicBezTo>
                <a:cubicBezTo>
                  <a:pt x="128" y="416"/>
                  <a:pt x="192" y="592"/>
                  <a:pt x="192" y="768"/>
                </a:cubicBezTo>
                <a:cubicBezTo>
                  <a:pt x="192" y="944"/>
                  <a:pt x="96" y="1152"/>
                  <a:pt x="96" y="1344"/>
                </a:cubicBezTo>
                <a:cubicBezTo>
                  <a:pt x="96" y="1536"/>
                  <a:pt x="144" y="1728"/>
                  <a:pt x="192" y="192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7" name="Text Box 55"/>
          <p:cNvSpPr txBox="1">
            <a:spLocks noChangeArrowheads="1"/>
          </p:cNvSpPr>
          <p:nvPr/>
        </p:nvSpPr>
        <p:spPr bwMode="auto">
          <a:xfrm>
            <a:off x="4572000" y="1295400"/>
            <a:ext cx="1428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 Unicode MS" pitchFamily="34" charset="-128"/>
              </a:rPr>
              <a:t>Overloaded!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25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73" name="Group 9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1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7" name="Group 13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81" name="Group 17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20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85" name="Group 21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24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89" name="Group 25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Line 27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28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93" name="Group 29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Line 3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97" name="Group 33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Line 3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Line 3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1302" name="Group 38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Line 4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Line 4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11307" name="Oval 43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11309" name="Oval 45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1311" name="Rectangle 47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4419600" y="1905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3" name="Line 49"/>
          <p:cNvSpPr>
            <a:spLocks noChangeShapeType="1"/>
          </p:cNvSpPr>
          <p:nvPr/>
        </p:nvSpPr>
        <p:spPr bwMode="auto">
          <a:xfrm>
            <a:off x="4572000" y="2438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4" name="Line 50"/>
          <p:cNvSpPr>
            <a:spLocks noChangeShapeType="1"/>
          </p:cNvSpPr>
          <p:nvPr/>
        </p:nvSpPr>
        <p:spPr bwMode="auto">
          <a:xfrm flipV="1">
            <a:off x="5486400" y="2209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5" name="Line 51"/>
          <p:cNvSpPr>
            <a:spLocks noChangeShapeType="1"/>
          </p:cNvSpPr>
          <p:nvPr/>
        </p:nvSpPr>
        <p:spPr bwMode="auto">
          <a:xfrm flipH="1">
            <a:off x="3810000" y="2438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2819400" y="28194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7" name="Line 53"/>
          <p:cNvSpPr>
            <a:spLocks noChangeShapeType="1"/>
          </p:cNvSpPr>
          <p:nvPr/>
        </p:nvSpPr>
        <p:spPr bwMode="auto">
          <a:xfrm>
            <a:off x="4572000" y="24384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8" name="Line 54"/>
          <p:cNvSpPr>
            <a:spLocks noChangeShapeType="1"/>
          </p:cNvSpPr>
          <p:nvPr/>
        </p:nvSpPr>
        <p:spPr bwMode="auto">
          <a:xfrm flipH="1">
            <a:off x="3962400" y="32004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9" name="Line 55"/>
          <p:cNvSpPr>
            <a:spLocks noChangeShapeType="1"/>
          </p:cNvSpPr>
          <p:nvPr/>
        </p:nvSpPr>
        <p:spPr bwMode="auto">
          <a:xfrm flipH="1">
            <a:off x="2971800" y="37338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0" name="Line 56"/>
          <p:cNvSpPr>
            <a:spLocks noChangeShapeType="1"/>
          </p:cNvSpPr>
          <p:nvPr/>
        </p:nvSpPr>
        <p:spPr bwMode="auto">
          <a:xfrm flipH="1">
            <a:off x="4648200" y="3200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1" name="Line 57"/>
          <p:cNvSpPr>
            <a:spLocks noChangeShapeType="1"/>
          </p:cNvSpPr>
          <p:nvPr/>
        </p:nvSpPr>
        <p:spPr bwMode="auto">
          <a:xfrm>
            <a:off x="4876800" y="32004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2" name="Line 58"/>
          <p:cNvSpPr>
            <a:spLocks noChangeShapeType="1"/>
          </p:cNvSpPr>
          <p:nvPr/>
        </p:nvSpPr>
        <p:spPr bwMode="auto">
          <a:xfrm>
            <a:off x="4648200" y="4114800"/>
            <a:ext cx="76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3" name="Line 59"/>
          <p:cNvSpPr>
            <a:spLocks noChangeShapeType="1"/>
          </p:cNvSpPr>
          <p:nvPr/>
        </p:nvSpPr>
        <p:spPr bwMode="auto">
          <a:xfrm>
            <a:off x="5867400" y="32766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4" name="Line 60"/>
          <p:cNvSpPr>
            <a:spLocks noChangeShapeType="1"/>
          </p:cNvSpPr>
          <p:nvPr/>
        </p:nvSpPr>
        <p:spPr bwMode="auto">
          <a:xfrm>
            <a:off x="4876800" y="40386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5" name="Rectangle 6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IP multicast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11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369" name="Group 9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15370" name="Rectangle 1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Line 1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15374" name="Rectangle 1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Line 1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Line 1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77" name="Group 17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15378" name="Rectangle 18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9" name="Line 19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20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81" name="Group 21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15382" name="Rectangle 22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3" name="Line 23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Line 24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85" name="Group 25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15386" name="Rectangle 26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7" name="Line 27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28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89" name="Group 29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15390" name="Rectangle 3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1" name="Line 3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3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93" name="Group 33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15394" name="Rectangle 3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5" name="Line 3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3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97" name="Text Box 37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15399" name="Rectangle 3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0" name="Line 4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Line 4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15403" name="Oval 43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15405" name="Oval 45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8" name="Rectangle 4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End-host based multicast</a:t>
            </a:r>
          </a:p>
        </p:txBody>
      </p:sp>
      <p:sp>
        <p:nvSpPr>
          <p:cNvPr id="15409" name="Freeform 49"/>
          <p:cNvSpPr>
            <a:spLocks/>
          </p:cNvSpPr>
          <p:nvPr/>
        </p:nvSpPr>
        <p:spPr bwMode="auto">
          <a:xfrm>
            <a:off x="4405313" y="1900238"/>
            <a:ext cx="1462087" cy="785812"/>
          </a:xfrm>
          <a:custGeom>
            <a:avLst/>
            <a:gdLst>
              <a:gd name="T0" fmla="*/ 8 w 920"/>
              <a:gd name="T1" fmla="*/ 0 h 496"/>
              <a:gd name="T2" fmla="*/ 104 w 920"/>
              <a:gd name="T3" fmla="*/ 288 h 496"/>
              <a:gd name="T4" fmla="*/ 632 w 920"/>
              <a:gd name="T5" fmla="*/ 480 h 496"/>
              <a:gd name="T6" fmla="*/ 920 w 920"/>
              <a:gd name="T7" fmla="*/ 192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20" h="496">
                <a:moveTo>
                  <a:pt x="8" y="0"/>
                </a:moveTo>
                <a:cubicBezTo>
                  <a:pt x="4" y="104"/>
                  <a:pt x="0" y="208"/>
                  <a:pt x="104" y="288"/>
                </a:cubicBezTo>
                <a:cubicBezTo>
                  <a:pt x="208" y="368"/>
                  <a:pt x="496" y="496"/>
                  <a:pt x="632" y="480"/>
                </a:cubicBezTo>
                <a:cubicBezTo>
                  <a:pt x="768" y="464"/>
                  <a:pt x="844" y="328"/>
                  <a:pt x="920" y="192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1" name="Freeform 51"/>
          <p:cNvSpPr>
            <a:spLocks/>
          </p:cNvSpPr>
          <p:nvPr/>
        </p:nvSpPr>
        <p:spPr bwMode="auto">
          <a:xfrm>
            <a:off x="2819400" y="2794000"/>
            <a:ext cx="1104900" cy="1625600"/>
          </a:xfrm>
          <a:custGeom>
            <a:avLst/>
            <a:gdLst>
              <a:gd name="T0" fmla="*/ 0 w 696"/>
              <a:gd name="T1" fmla="*/ 112 h 1024"/>
              <a:gd name="T2" fmla="*/ 528 w 696"/>
              <a:gd name="T3" fmla="*/ 64 h 1024"/>
              <a:gd name="T4" fmla="*/ 624 w 696"/>
              <a:gd name="T5" fmla="*/ 496 h 1024"/>
              <a:gd name="T6" fmla="*/ 96 w 696"/>
              <a:gd name="T7" fmla="*/ 1024 h 1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96" h="1024">
                <a:moveTo>
                  <a:pt x="0" y="112"/>
                </a:moveTo>
                <a:cubicBezTo>
                  <a:pt x="212" y="56"/>
                  <a:pt x="424" y="0"/>
                  <a:pt x="528" y="64"/>
                </a:cubicBezTo>
                <a:cubicBezTo>
                  <a:pt x="632" y="128"/>
                  <a:pt x="696" y="336"/>
                  <a:pt x="624" y="496"/>
                </a:cubicBezTo>
                <a:cubicBezTo>
                  <a:pt x="552" y="656"/>
                  <a:pt x="324" y="840"/>
                  <a:pt x="96" y="1024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2" name="Freeform 52"/>
          <p:cNvSpPr>
            <a:spLocks/>
          </p:cNvSpPr>
          <p:nvPr/>
        </p:nvSpPr>
        <p:spPr bwMode="auto">
          <a:xfrm>
            <a:off x="2819400" y="1905000"/>
            <a:ext cx="1663700" cy="1016000"/>
          </a:xfrm>
          <a:custGeom>
            <a:avLst/>
            <a:gdLst>
              <a:gd name="T0" fmla="*/ 1008 w 1048"/>
              <a:gd name="T1" fmla="*/ 0 h 640"/>
              <a:gd name="T2" fmla="*/ 960 w 1048"/>
              <a:gd name="T3" fmla="*/ 240 h 640"/>
              <a:gd name="T4" fmla="*/ 480 w 1048"/>
              <a:gd name="T5" fmla="*/ 576 h 640"/>
              <a:gd name="T6" fmla="*/ 0 w 1048"/>
              <a:gd name="T7" fmla="*/ 624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8" h="640">
                <a:moveTo>
                  <a:pt x="1008" y="0"/>
                </a:moveTo>
                <a:cubicBezTo>
                  <a:pt x="1028" y="72"/>
                  <a:pt x="1048" y="144"/>
                  <a:pt x="960" y="240"/>
                </a:cubicBezTo>
                <a:cubicBezTo>
                  <a:pt x="872" y="336"/>
                  <a:pt x="640" y="512"/>
                  <a:pt x="480" y="576"/>
                </a:cubicBezTo>
                <a:cubicBezTo>
                  <a:pt x="320" y="640"/>
                  <a:pt x="160" y="632"/>
                  <a:pt x="0" y="624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5" name="Freeform 55"/>
          <p:cNvSpPr>
            <a:spLocks/>
          </p:cNvSpPr>
          <p:nvPr/>
        </p:nvSpPr>
        <p:spPr bwMode="auto">
          <a:xfrm>
            <a:off x="5461000" y="2209800"/>
            <a:ext cx="1016000" cy="1295400"/>
          </a:xfrm>
          <a:custGeom>
            <a:avLst/>
            <a:gdLst>
              <a:gd name="T0" fmla="*/ 256 w 640"/>
              <a:gd name="T1" fmla="*/ 0 h 816"/>
              <a:gd name="T2" fmla="*/ 16 w 640"/>
              <a:gd name="T3" fmla="*/ 336 h 816"/>
              <a:gd name="T4" fmla="*/ 160 w 640"/>
              <a:gd name="T5" fmla="*/ 672 h 816"/>
              <a:gd name="T6" fmla="*/ 640 w 640"/>
              <a:gd name="T7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0" h="816">
                <a:moveTo>
                  <a:pt x="256" y="0"/>
                </a:moveTo>
                <a:cubicBezTo>
                  <a:pt x="144" y="112"/>
                  <a:pt x="32" y="224"/>
                  <a:pt x="16" y="336"/>
                </a:cubicBezTo>
                <a:cubicBezTo>
                  <a:pt x="0" y="448"/>
                  <a:pt x="56" y="592"/>
                  <a:pt x="160" y="672"/>
                </a:cubicBezTo>
                <a:cubicBezTo>
                  <a:pt x="264" y="752"/>
                  <a:pt x="544" y="816"/>
                  <a:pt x="640" y="816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6" name="Freeform 56"/>
          <p:cNvSpPr>
            <a:spLocks/>
          </p:cNvSpPr>
          <p:nvPr/>
        </p:nvSpPr>
        <p:spPr bwMode="auto">
          <a:xfrm>
            <a:off x="2819400" y="2857500"/>
            <a:ext cx="1993900" cy="2095500"/>
          </a:xfrm>
          <a:custGeom>
            <a:avLst/>
            <a:gdLst>
              <a:gd name="T0" fmla="*/ 0 w 1256"/>
              <a:gd name="T1" fmla="*/ 24 h 1320"/>
              <a:gd name="T2" fmla="*/ 576 w 1256"/>
              <a:gd name="T3" fmla="*/ 24 h 1320"/>
              <a:gd name="T4" fmla="*/ 1152 w 1256"/>
              <a:gd name="T5" fmla="*/ 168 h 1320"/>
              <a:gd name="T6" fmla="*/ 1200 w 1256"/>
              <a:gd name="T7" fmla="*/ 696 h 1320"/>
              <a:gd name="T8" fmla="*/ 1200 w 1256"/>
              <a:gd name="T9" fmla="*/ 1320 h 1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6" h="1320">
                <a:moveTo>
                  <a:pt x="0" y="24"/>
                </a:moveTo>
                <a:cubicBezTo>
                  <a:pt x="192" y="12"/>
                  <a:pt x="384" y="0"/>
                  <a:pt x="576" y="24"/>
                </a:cubicBezTo>
                <a:cubicBezTo>
                  <a:pt x="768" y="48"/>
                  <a:pt x="1048" y="56"/>
                  <a:pt x="1152" y="168"/>
                </a:cubicBezTo>
                <a:cubicBezTo>
                  <a:pt x="1256" y="280"/>
                  <a:pt x="1192" y="504"/>
                  <a:pt x="1200" y="696"/>
                </a:cubicBezTo>
                <a:cubicBezTo>
                  <a:pt x="1208" y="888"/>
                  <a:pt x="1204" y="1104"/>
                  <a:pt x="1200" y="1320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7" name="Freeform 57"/>
          <p:cNvSpPr>
            <a:spLocks/>
          </p:cNvSpPr>
          <p:nvPr/>
        </p:nvSpPr>
        <p:spPr bwMode="auto">
          <a:xfrm>
            <a:off x="5372100" y="2209800"/>
            <a:ext cx="571500" cy="2057400"/>
          </a:xfrm>
          <a:custGeom>
            <a:avLst/>
            <a:gdLst>
              <a:gd name="T0" fmla="*/ 312 w 360"/>
              <a:gd name="T1" fmla="*/ 0 h 1296"/>
              <a:gd name="T2" fmla="*/ 24 w 360"/>
              <a:gd name="T3" fmla="*/ 336 h 1296"/>
              <a:gd name="T4" fmla="*/ 168 w 360"/>
              <a:gd name="T5" fmla="*/ 672 h 1296"/>
              <a:gd name="T6" fmla="*/ 360 w 360"/>
              <a:gd name="T7" fmla="*/ 1296 h 1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0" h="1296">
                <a:moveTo>
                  <a:pt x="312" y="0"/>
                </a:moveTo>
                <a:cubicBezTo>
                  <a:pt x="180" y="112"/>
                  <a:pt x="48" y="224"/>
                  <a:pt x="24" y="336"/>
                </a:cubicBezTo>
                <a:cubicBezTo>
                  <a:pt x="0" y="448"/>
                  <a:pt x="112" y="512"/>
                  <a:pt x="168" y="672"/>
                </a:cubicBezTo>
                <a:cubicBezTo>
                  <a:pt x="224" y="832"/>
                  <a:pt x="292" y="1064"/>
                  <a:pt x="360" y="1296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2012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3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1746</TotalTime>
  <Words>2343</Words>
  <Application>Microsoft Office PowerPoint</Application>
  <PresentationFormat>On-screen Show (4:3)</PresentationFormat>
  <Paragraphs>356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Median</vt:lpstr>
      <vt:lpstr>CS5412:  Torrents and Tit-for-Tat</vt:lpstr>
      <vt:lpstr>BitTorrent</vt:lpstr>
      <vt:lpstr>The basic BitTorrent Scenario</vt:lpstr>
      <vt:lpstr>Why not use IP Multicast?</vt:lpstr>
      <vt:lpstr>PowerPoint Presentation</vt:lpstr>
      <vt:lpstr>Client-Server</vt:lpstr>
      <vt:lpstr>Client-Server</vt:lpstr>
      <vt:lpstr>IP multicast</vt:lpstr>
      <vt:lpstr>End-host based multicast</vt:lpstr>
      <vt:lpstr>End-host based multicast</vt:lpstr>
      <vt:lpstr>End-host based multicast</vt:lpstr>
      <vt:lpstr>End-host multicast using single tree</vt:lpstr>
      <vt:lpstr>End-host multicast using single tree</vt:lpstr>
      <vt:lpstr>End-host multicast using single tree</vt:lpstr>
      <vt:lpstr>End-host multicast using single tree</vt:lpstr>
      <vt:lpstr>BitTorrent</vt:lpstr>
      <vt:lpstr>BitTorrent Swarm</vt:lpstr>
      <vt:lpstr>How a node enters a swarm  for file “popeye.mp4”</vt:lpstr>
      <vt:lpstr>How a node enters a swarm  for file “popeye.mp4”</vt:lpstr>
      <vt:lpstr>How a node enters a swarm  for file “popeye.mp4”</vt:lpstr>
      <vt:lpstr>How a node enters a swarm  for file “popeye.mp4”</vt:lpstr>
      <vt:lpstr>Contents of .torrent file</vt:lpstr>
      <vt:lpstr>Terminology</vt:lpstr>
      <vt:lpstr>Peer-peer transactions: Choosing pieces to request </vt:lpstr>
      <vt:lpstr>Choosing pieces to request </vt:lpstr>
      <vt:lpstr>Choosing pieces to request </vt:lpstr>
      <vt:lpstr>Tit-for-tat as incentive to upload</vt:lpstr>
      <vt:lpstr>Anti-snubbing</vt:lpstr>
      <vt:lpstr>Why BitTorrent took off</vt:lpstr>
      <vt:lpstr>Why BitTorrent took off</vt:lpstr>
      <vt:lpstr>Pros and cons of BitTorrent</vt:lpstr>
      <vt:lpstr>Pros and cons of BitTorrent</vt:lpstr>
      <vt:lpstr>Pros and cons of BitTorrent</vt:lpstr>
      <vt:lpstr>“Trackerless” BitTorrent</vt:lpstr>
      <vt:lpstr>Prior to Netflix “explosion”, BitTorrent dominated the INternet!</vt:lpstr>
      <vt:lpstr>Why is (studying) BitTorrent important?</vt:lpstr>
      <vt:lpstr>Example finding from a recent study</vt:lpstr>
      <vt:lpstr>BAR Gossip</vt:lpstr>
      <vt:lpstr>Basic strategy</vt:lpstr>
      <vt:lpstr>Key steps in BAR Gossip</vt:lpstr>
      <vt:lpstr>Obvious concern: Failed key exchange</vt:lpstr>
      <vt:lpstr>Outcomes achieved</vt:lpstr>
      <vt:lpstr>Insights gained?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73</cp:revision>
  <cp:lastPrinted>2012-01-17T15:08:06Z</cp:lastPrinted>
  <dcterms:created xsi:type="dcterms:W3CDTF">2006-08-16T00:00:00Z</dcterms:created>
  <dcterms:modified xsi:type="dcterms:W3CDTF">2012-01-17T15:08:12Z</dcterms:modified>
</cp:coreProperties>
</file>