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332" r:id="rId2"/>
    <p:sldId id="352" r:id="rId3"/>
    <p:sldId id="353" r:id="rId4"/>
    <p:sldId id="372" r:id="rId5"/>
    <p:sldId id="354" r:id="rId6"/>
    <p:sldId id="355" r:id="rId7"/>
    <p:sldId id="334" r:id="rId8"/>
    <p:sldId id="356" r:id="rId9"/>
    <p:sldId id="357" r:id="rId10"/>
    <p:sldId id="336" r:id="rId11"/>
    <p:sldId id="358" r:id="rId12"/>
    <p:sldId id="338" r:id="rId13"/>
    <p:sldId id="359" r:id="rId14"/>
    <p:sldId id="339" r:id="rId15"/>
    <p:sldId id="360" r:id="rId16"/>
    <p:sldId id="340" r:id="rId17"/>
    <p:sldId id="345" r:id="rId18"/>
    <p:sldId id="346" r:id="rId19"/>
    <p:sldId id="347" r:id="rId20"/>
    <p:sldId id="348" r:id="rId21"/>
    <p:sldId id="350" r:id="rId22"/>
    <p:sldId id="361" r:id="rId23"/>
    <p:sldId id="362" r:id="rId24"/>
    <p:sldId id="363" r:id="rId25"/>
    <p:sldId id="364" r:id="rId26"/>
    <p:sldId id="365" r:id="rId27"/>
    <p:sldId id="366" r:id="rId28"/>
    <p:sldId id="367" r:id="rId29"/>
    <p:sldId id="368" r:id="rId30"/>
    <p:sldId id="369" r:id="rId31"/>
    <p:sldId id="370" r:id="rId32"/>
    <p:sldId id="371" r:id="rId3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D51FF"/>
    <a:srgbClr val="7D7D7D"/>
    <a:srgbClr val="FF0000"/>
    <a:srgbClr val="009900"/>
    <a:srgbClr val="008200"/>
    <a:srgbClr val="CC6600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2" autoAdjust="0"/>
    <p:restoredTop sz="88644" autoAdjust="0"/>
  </p:normalViewPr>
  <p:slideViewPr>
    <p:cSldViewPr>
      <p:cViewPr varScale="1">
        <p:scale>
          <a:sx n="119" d="100"/>
          <a:sy n="119" d="100"/>
        </p:scale>
        <p:origin x="-5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BF31720-DF7D-460D-A3BD-35A5FDE0689B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35A8110-F5FB-4250-8BDB-17305AE30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4A060F9-F3EC-4507-A4E7-A48FE6B4FB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F359-699E-4FD6-9BCD-AC42C707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CC4-ED5B-4514-9B25-CC0826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5FF2-177E-4EBF-B7E6-DF7BEFB53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19912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54BB-6E51-4756-B209-CEC81CE4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F6EF-AD74-49EE-98CE-3CBF7881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B3B3-9DA1-4A22-8936-59F84DF8E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332B-C41A-4A2C-AD95-1F239DBB5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A6C9-C3CE-4F06-89CC-79DBEFE86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9E4E-EB71-4712-8435-FC8193D27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8E1A66-BD02-468F-8B1B-50F371C08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FF7FAF-35CE-4FA1-8C2A-77CECB4AAE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Component Architectures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DCOM </a:t>
            </a:r>
            <a:r>
              <a:rPr lang="en-US" dirty="0"/>
              <a:t>Goals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dirty="0"/>
              <a:t>Encapsulation (separate </a:t>
            </a:r>
            <a:r>
              <a:rPr lang="en-US" dirty="0" smtClean="0"/>
              <a:t>code from </a:t>
            </a:r>
            <a:r>
              <a:rPr lang="en-US" dirty="0"/>
              <a:t>interface)</a:t>
            </a:r>
          </a:p>
          <a:p>
            <a:r>
              <a:rPr lang="en-US" dirty="0" smtClean="0"/>
              <a:t>Versioning (important because software evolves)</a:t>
            </a:r>
            <a:endParaRPr lang="en-US" dirty="0"/>
          </a:p>
          <a:p>
            <a:r>
              <a:rPr lang="en-US" dirty="0"/>
              <a:t>Execution context independence</a:t>
            </a:r>
          </a:p>
          <a:p>
            <a:r>
              <a:rPr lang="en-US" dirty="0"/>
              <a:t>Language independence</a:t>
            </a:r>
          </a:p>
          <a:p>
            <a:r>
              <a:rPr lang="en-US" dirty="0"/>
              <a:t>Object Creation / Lifetime Control</a:t>
            </a:r>
          </a:p>
          <a:p>
            <a:r>
              <a:rPr lang="en-US" dirty="0"/>
              <a:t>Standard error code (HRESULT)</a:t>
            </a:r>
          </a:p>
          <a:p>
            <a:r>
              <a:rPr lang="en-US" dirty="0"/>
              <a:t>Solve object discovery problem</a:t>
            </a:r>
          </a:p>
          <a:p>
            <a:r>
              <a:rPr lang="en-US" dirty="0"/>
              <a:t>Scripting</a:t>
            </a:r>
          </a:p>
          <a:p>
            <a:endParaRPr lang="en-US" dirty="0" smtClean="0"/>
          </a:p>
          <a:p>
            <a:r>
              <a:rPr lang="en-US" dirty="0" smtClean="0"/>
              <a:t>Overall: goal is to make component reuse feasible</a:t>
            </a:r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example: Windows “Contacts” database</a:t>
            </a:r>
          </a:p>
          <a:p>
            <a:pPr lvl="1"/>
            <a:r>
              <a:rPr lang="en-US" dirty="0" smtClean="0"/>
              <a:t>Many applications potentially need data from it, such as email, web browser, phone auto-dialer, fax</a:t>
            </a:r>
          </a:p>
          <a:p>
            <a:pPr lvl="1"/>
            <a:r>
              <a:rPr lang="en-US" dirty="0" smtClean="0"/>
              <a:t>Traditionally, solve by having a file in a standard format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DCOM, idea is that the contacts application is a component that other systems can talk to</a:t>
            </a:r>
          </a:p>
          <a:p>
            <a:pPr lvl="1"/>
            <a:r>
              <a:rPr lang="en-US" dirty="0" smtClean="0"/>
              <a:t>It offers a standard, carefully implemented interface</a:t>
            </a:r>
          </a:p>
          <a:p>
            <a:pPr lvl="1"/>
            <a:r>
              <a:rPr lang="en-US" dirty="0" smtClean="0"/>
              <a:t>They respect this interface, and needn’t worry about the way the database is represented or where it was stored</a:t>
            </a:r>
          </a:p>
          <a:p>
            <a:pPr lvl="1"/>
            <a:r>
              <a:rPr lang="en-US" dirty="0" smtClean="0"/>
              <a:t>The component is clean, correct, robust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Later and later binding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“Editor inheritance” binds at compile time.</a:t>
            </a:r>
          </a:p>
          <a:p>
            <a:r>
              <a:rPr lang="en-US"/>
              <a:t>Link libraries (.LIB) bind to “components” at link time.</a:t>
            </a:r>
          </a:p>
          <a:p>
            <a:r>
              <a:rPr lang="en-US"/>
              <a:t>Dynamic link libraries (.DLL) bind at run time, but need a header at compile time, and path at runtime.</a:t>
            </a:r>
          </a:p>
          <a:p>
            <a:r>
              <a:rPr lang="en-US"/>
              <a:t>COM components bind at runtime and may need neither a header, nor a path! (though typelib contains header-like “meta-data”)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O/S “help”?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.NET / DCOM, the O/S has merged into the component runtime environment</a:t>
            </a:r>
          </a:p>
          <a:p>
            <a:pPr lvl="1"/>
            <a:r>
              <a:rPr lang="en-US" dirty="0" smtClean="0"/>
              <a:t>In older systems, like Linux, programming language was distinct from the O/S and defined its own world</a:t>
            </a:r>
          </a:p>
          <a:p>
            <a:pPr lvl="1"/>
            <a:r>
              <a:rPr lang="en-US" dirty="0" smtClean="0"/>
              <a:t>With Windows, there no longer is a separate O/S</a:t>
            </a:r>
          </a:p>
          <a:p>
            <a:pPr lvl="2"/>
            <a:r>
              <a:rPr lang="en-US" dirty="0" smtClean="0"/>
              <a:t>Most features of the traditional programming language environment are now part of a shared runtime environment</a:t>
            </a:r>
          </a:p>
          <a:p>
            <a:pPr lvl="2"/>
            <a:r>
              <a:rPr lang="en-US" dirty="0" smtClean="0"/>
              <a:t>Many languages use this same shared environment</a:t>
            </a:r>
          </a:p>
          <a:p>
            <a:pPr lvl="2"/>
            <a:r>
              <a:rPr lang="en-US" dirty="0" smtClean="0"/>
              <a:t>As a result, components coded in different languages can easily and efficiently talk to one-another</a:t>
            </a:r>
          </a:p>
          <a:p>
            <a:pPr lvl="1"/>
            <a:r>
              <a:rPr lang="en-US" dirty="0" smtClean="0"/>
              <a:t>.NET gets security and protection using type checking!</a:t>
            </a:r>
          </a:p>
          <a:p>
            <a:pPr lvl="2"/>
            <a:r>
              <a:rPr lang="en-US" dirty="0" smtClean="0"/>
              <a:t>You can only see objects that are accessible to your code and can only access them in ways legal for their “type”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Interfaces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dirty="0"/>
              <a:t>COM enforces the concept of interfaces being separate from implementation.</a:t>
            </a:r>
          </a:p>
          <a:p>
            <a:pPr lvl="1"/>
            <a:r>
              <a:rPr lang="en-US" dirty="0"/>
              <a:t>Interface == Abstract Base Class</a:t>
            </a:r>
          </a:p>
          <a:p>
            <a:pPr lvl="1"/>
            <a:r>
              <a:rPr lang="en-US" dirty="0"/>
              <a:t>Objects support multiple interfaces through multiple inheritance.</a:t>
            </a:r>
          </a:p>
          <a:p>
            <a:r>
              <a:rPr lang="en-US" dirty="0" smtClean="0"/>
              <a:t>Multiple components can potentially implement the same interface</a:t>
            </a:r>
          </a:p>
          <a:p>
            <a:pPr lvl="1"/>
            <a:r>
              <a:rPr lang="en-US" dirty="0" smtClean="0"/>
              <a:t>Very useful for plug-and-play behavior</a:t>
            </a:r>
          </a:p>
          <a:p>
            <a:pPr lvl="1"/>
            <a:r>
              <a:rPr lang="en-US" dirty="0" smtClean="0"/>
              <a:t>The code changes… but the interfaces the code implements is a kind of standard and rarely evolves or changes</a:t>
            </a:r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Windows applications talk to users through the standard Windows “forms” interfaces</a:t>
            </a:r>
          </a:p>
          <a:p>
            <a:pPr lvl="1"/>
            <a:r>
              <a:rPr lang="en-US" dirty="0" smtClean="0"/>
              <a:t>Accessible from many languages</a:t>
            </a:r>
          </a:p>
          <a:p>
            <a:pPr lvl="1"/>
            <a:r>
              <a:rPr lang="en-US" dirty="0" smtClean="0"/>
              <a:t>Defined in terms of components they call “Windows controls”</a:t>
            </a:r>
          </a:p>
          <a:p>
            <a:pPr lvl="2"/>
            <a:r>
              <a:rPr lang="en-US" dirty="0" smtClean="0"/>
              <a:t>Like pull-down menus, buttons, file browsers</a:t>
            </a:r>
          </a:p>
          <a:p>
            <a:pPr lvl="2"/>
            <a:r>
              <a:rPr lang="en-US" dirty="0" smtClean="0"/>
              <a:t>By using them, applications achieve a standard look and feel</a:t>
            </a:r>
          </a:p>
          <a:p>
            <a:r>
              <a:rPr lang="en-US" dirty="0" smtClean="0"/>
              <a:t>.NET standardization of type checking and memory management makes all of this “safe”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GUID’s (or UUID’s)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Globally Unique Identifiers (Universally Unique Identifiers)</a:t>
            </a:r>
          </a:p>
          <a:p>
            <a:r>
              <a:rPr lang="en-US"/>
              <a:t>Needed to avoid name collisions</a:t>
            </a:r>
          </a:p>
          <a:p>
            <a:r>
              <a:rPr lang="en-US"/>
              <a:t>A class is associated with a GUID (CLSID).</a:t>
            </a:r>
          </a:p>
          <a:p>
            <a:r>
              <a:rPr lang="en-US"/>
              <a:t>An interface is associated with a GUID (IID).</a:t>
            </a:r>
          </a:p>
          <a:p>
            <a:r>
              <a:rPr lang="en-US"/>
              <a:t>The Windows Registry: a hierarchical database.</a:t>
            </a: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Demonstration - IDL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	</a:t>
            </a:r>
            <a:r>
              <a:rPr lang="en-US" sz="1600"/>
              <a:t>[</a:t>
            </a:r>
          </a:p>
          <a:p>
            <a:pPr>
              <a:buFont typeface="Monotype Sorts" pitchFamily="2" charset="2"/>
              <a:buNone/>
            </a:pPr>
            <a:r>
              <a:rPr lang="en-US" sz="1600"/>
              <a:t>		object,</a:t>
            </a:r>
          </a:p>
          <a:p>
            <a:pPr>
              <a:buFont typeface="Monotype Sorts" pitchFamily="2" charset="2"/>
              <a:buNone/>
            </a:pPr>
            <a:r>
              <a:rPr lang="en-US" sz="1600"/>
              <a:t>		uuid(75D873CD-7B63-11D3-9D43-00C0F031CDDE),</a:t>
            </a:r>
          </a:p>
          <a:p>
            <a:pPr>
              <a:buFont typeface="Monotype Sorts" pitchFamily="2" charset="2"/>
              <a:buNone/>
            </a:pPr>
            <a:r>
              <a:rPr lang="en-US" sz="1600"/>
              <a:t>		helpstring("IServer Interface"),</a:t>
            </a:r>
          </a:p>
          <a:p>
            <a:pPr>
              <a:buFont typeface="Monotype Sorts" pitchFamily="2" charset="2"/>
              <a:buNone/>
            </a:pPr>
            <a:r>
              <a:rPr lang="en-US" sz="1600"/>
              <a:t>		pointer_default(unique)</a:t>
            </a:r>
          </a:p>
          <a:p>
            <a:pPr>
              <a:buFont typeface="Monotype Sorts" pitchFamily="2" charset="2"/>
              <a:buNone/>
            </a:pPr>
            <a:r>
              <a:rPr lang="en-US" sz="1600"/>
              <a:t>	]</a:t>
            </a:r>
          </a:p>
          <a:p>
            <a:pPr>
              <a:buFont typeface="Monotype Sorts" pitchFamily="2" charset="2"/>
              <a:buNone/>
            </a:pPr>
            <a:r>
              <a:rPr lang="en-US" sz="1600"/>
              <a:t>	interface IServer : IUnknown</a:t>
            </a:r>
          </a:p>
          <a:p>
            <a:pPr>
              <a:buFont typeface="Monotype Sorts" pitchFamily="2" charset="2"/>
              <a:buNone/>
            </a:pPr>
            <a:r>
              <a:rPr lang="en-US" sz="1600"/>
              <a:t>	{</a:t>
            </a:r>
          </a:p>
          <a:p>
            <a:pPr>
              <a:buFont typeface="Monotype Sorts" pitchFamily="2" charset="2"/>
              <a:buNone/>
            </a:pPr>
            <a:r>
              <a:rPr lang="en-US" sz="1600"/>
              <a:t>		HRESULT Hello([in, string] char * pszMessage);</a:t>
            </a:r>
          </a:p>
          <a:p>
            <a:pPr>
              <a:buFont typeface="Monotype Sorts" pitchFamily="2" charset="2"/>
              <a:buNone/>
            </a:pPr>
            <a:r>
              <a:rPr lang="en-US" sz="1600"/>
              <a:t>	};</a:t>
            </a:r>
          </a:p>
          <a:p>
            <a:pPr>
              <a:buFont typeface="Monotype Sorts" pitchFamily="2" charset="2"/>
              <a:buNone/>
            </a:pPr>
            <a:endParaRPr lang="en-US" sz="1400"/>
          </a:p>
          <a:p>
            <a:pPr>
              <a:buFont typeface="Monotype Sorts" pitchFamily="2" charset="2"/>
              <a:buNone/>
            </a:pPr>
            <a:endParaRPr lang="en-US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Demonstration - Server Code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sz="1400"/>
              <a:t>// Prototype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class CServer : 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public IServer, public CComObjectRoot,	public CComCoClass&lt;CServer,&amp;CLSID_Server&gt;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{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// . . .    Some code omitted for brevity</a:t>
            </a:r>
          </a:p>
          <a:p>
            <a:pPr>
              <a:buFont typeface="Monotype Sorts" pitchFamily="2" charset="2"/>
              <a:buNone/>
            </a:pPr>
            <a:endParaRPr lang="en-US" sz="1400"/>
          </a:p>
          <a:p>
            <a:pPr>
              <a:buFont typeface="Monotype Sorts" pitchFamily="2" charset="2"/>
              <a:buNone/>
            </a:pPr>
            <a:r>
              <a:rPr lang="en-US" sz="1400"/>
              <a:t>	// IServer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public: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HRESULT STDMETHODCALLTYPE Hello(unsigned char * pszMessage);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};</a:t>
            </a:r>
          </a:p>
          <a:p>
            <a:pPr>
              <a:buFont typeface="Monotype Sorts" pitchFamily="2" charset="2"/>
              <a:buNone/>
            </a:pPr>
            <a:endParaRPr lang="en-US" sz="1400"/>
          </a:p>
          <a:p>
            <a:pPr>
              <a:buFont typeface="Monotype Sorts" pitchFamily="2" charset="2"/>
              <a:buNone/>
            </a:pPr>
            <a:r>
              <a:rPr lang="en-US" sz="1400"/>
              <a:t>// Code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HRESULT STDMETHODCALLTYPE CServer::Hello(unsigned char * pszMessage)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{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char szBuf[256];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wsprintf(szBuf,"%s",pszMessage);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::MessageBox(0,szBuf,"Server",MB_OK);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return(S_OK);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Demonstration - Client Code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sz="1400"/>
              <a:t>if (SUCCEEDED(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hr=CoCreateInstance(CLSID_Server,NULL,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		CLSCTX_LOCAL_SERVER,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		IID_IServer,(void **)&amp;pServer)))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{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if (SUCCEEDED(hr=pServer-&gt;Hello((unsigned char *)"Hello from the client")))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	MessageBox("Client: Server printed the message");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else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{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	wsprintf(szBuffer,"Hello() method failed: 0x%lX.\n",hr);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	MessageBox(szBuffer);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}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pServer-&gt;Release();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}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else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{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wsprintf(szBuffer,"Unable to create a server: 0x%lX.\n",hr);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MessageBox(szBuffer);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}</a:t>
            </a:r>
            <a:endParaRPr lang="en-US" sz="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long term trend…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cs4410 we’ve seen that the modern O/S  (and more and more applications) are networked</a:t>
            </a:r>
          </a:p>
          <a:p>
            <a:endParaRPr lang="en-US" dirty="0" smtClean="0"/>
          </a:p>
          <a:p>
            <a:r>
              <a:rPr lang="en-US" dirty="0" smtClean="0"/>
              <a:t>Up to now we focused on a TCP based client/server style of application</a:t>
            </a:r>
          </a:p>
          <a:p>
            <a:pPr lvl="1"/>
            <a:r>
              <a:rPr lang="en-US" dirty="0" smtClean="0"/>
              <a:t>The client runs on your machine</a:t>
            </a:r>
          </a:p>
          <a:p>
            <a:pPr lvl="1"/>
            <a:r>
              <a:rPr lang="en-US" dirty="0" smtClean="0"/>
              <a:t>It does RPCs to a server on the network to fetch data or request that actions be taken on its behalf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  <a:noFill/>
          <a:ln/>
        </p:spPr>
        <p:txBody>
          <a:bodyPr/>
          <a:lstStyle/>
          <a:p>
            <a:pPr algn="ctr"/>
            <a:r>
              <a:rPr lang="en-US"/>
              <a:t>Distributed Scenario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0"/>
            <a:ext cx="8686800" cy="457200"/>
          </a:xfrm>
          <a:noFill/>
          <a:ln/>
        </p:spPr>
        <p:txBody>
          <a:bodyPr>
            <a:normAutofit fontScale="55000" lnSpcReduction="20000"/>
          </a:bodyPr>
          <a:lstStyle/>
          <a:p>
            <a:r>
              <a:rPr lang="en-US" dirty="0"/>
              <a:t>From “DCOM Architecture” a Microsoft white paper</a:t>
            </a:r>
            <a:r>
              <a:rPr lang="en-US" dirty="0" smtClean="0"/>
              <a:t>.  DCE is the DCOM version of the Distributed Computing Environment OO technology.  SCM is the Windows Service Control Manager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0" y="914400"/>
          <a:ext cx="9144000" cy="5029200"/>
        </p:xfrm>
        <a:graphic>
          <a:graphicData uri="http://schemas.openxmlformats.org/presentationml/2006/ole">
            <p:oleObj spid="_x0000_s1026" name="Visio" r:id="rId3" imgW="5238720" imgH="3067200" progId="Visio.Drawing.11">
              <p:embed/>
            </p:oleObj>
          </a:graphicData>
        </a:graphic>
      </p:graphicFrame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/>
              <a:t>Additional Technologies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/>
              <a:t>COM+</a:t>
            </a:r>
          </a:p>
          <a:p>
            <a:pPr lvl="1"/>
            <a:r>
              <a:rPr lang="en-US"/>
              <a:t>MTS - Microsoft Transaction Server</a:t>
            </a:r>
          </a:p>
          <a:p>
            <a:pPr lvl="1"/>
            <a:r>
              <a:rPr lang="en-US"/>
              <a:t>MSMQ - Microsoft Message Queue</a:t>
            </a:r>
          </a:p>
          <a:p>
            <a:pPr lvl="1"/>
            <a:r>
              <a:rPr lang="en-US"/>
              <a:t>Compiler supported IUnknown, etc.</a:t>
            </a:r>
          </a:p>
          <a:p>
            <a:r>
              <a:rPr lang="en-US"/>
              <a:t>ADS - Active Directory Service</a:t>
            </a:r>
          </a:p>
          <a:p>
            <a:pPr lvl="1"/>
            <a:r>
              <a:rPr lang="en-US"/>
              <a:t>As “distributed registry”</a:t>
            </a:r>
          </a:p>
          <a:p>
            <a:pPr lvl="1"/>
            <a:r>
              <a:rPr lang="en-US"/>
              <a:t>As namespace abstraction</a:t>
            </a:r>
          </a:p>
          <a:p>
            <a:r>
              <a:rPr lang="en-US"/>
              <a:t>All Microsoft products are COM based:</a:t>
            </a:r>
          </a:p>
          <a:p>
            <a:pPr lvl="1"/>
            <a:r>
              <a:rPr lang="en-US"/>
              <a:t>IIS - Internet Information Server</a:t>
            </a:r>
          </a:p>
          <a:p>
            <a:pPr lvl="1"/>
            <a:r>
              <a:rPr lang="en-US"/>
              <a:t>Exchange</a:t>
            </a:r>
          </a:p>
          <a:p>
            <a:pPr lvl="1"/>
            <a:r>
              <a:rPr lang="en-US"/>
              <a:t>Internet Explorer</a:t>
            </a:r>
          </a:p>
          <a:p>
            <a:pPr lvl="1"/>
            <a:r>
              <a:rPr lang="en-US"/>
              <a:t>Word, Excel, etc.</a:t>
            </a: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Windows focus on components confuses many developers</a:t>
            </a:r>
          </a:p>
          <a:p>
            <a:pPr lvl="1"/>
            <a:r>
              <a:rPr lang="en-US" dirty="0" smtClean="0"/>
              <a:t>In Linux we think mostly in terms of standalone programs that link against standardized libraries</a:t>
            </a:r>
          </a:p>
          <a:p>
            <a:pPr lvl="1"/>
            <a:r>
              <a:rPr lang="en-US" dirty="0" smtClean="0"/>
              <a:t>Some programs are “servers” and others (clients) talk to those servers, but the model is rather “flat”</a:t>
            </a:r>
          </a:p>
          <a:p>
            <a:r>
              <a:rPr lang="en-US" dirty="0" smtClean="0"/>
              <a:t>With Windows</a:t>
            </a:r>
          </a:p>
          <a:p>
            <a:pPr lvl="1"/>
            <a:r>
              <a:rPr lang="en-US" dirty="0" smtClean="0"/>
              <a:t>Makes more sense to think about graphs of components</a:t>
            </a:r>
          </a:p>
          <a:p>
            <a:pPr lvl="1"/>
            <a:r>
              <a:rPr lang="en-US" dirty="0" smtClean="0"/>
              <a:t>“Events” flow between these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Rather than focusing on a request/reply style of method invocation, Windows prefers asynchronous streams of events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If an application is “watching” a Windows folder and it changes, a “refresh” event is delivered</a:t>
            </a:r>
          </a:p>
          <a:p>
            <a:pPr lvl="2"/>
            <a:r>
              <a:rPr lang="en-US" dirty="0" smtClean="0"/>
              <a:t>Tells the application to reread the folder</a:t>
            </a:r>
          </a:p>
          <a:p>
            <a:pPr lvl="1"/>
            <a:r>
              <a:rPr lang="en-US" dirty="0" smtClean="0"/>
              <a:t>Similarly if a control should redraw itself because something changed on the screen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.NET, an event is a standard kind of object</a:t>
            </a:r>
          </a:p>
          <a:p>
            <a:pPr lvl="1"/>
            <a:r>
              <a:rPr lang="en-US" dirty="0" smtClean="0"/>
              <a:t>Like a small, strongly typed, message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Components expose endpoints (queues) on which events can be delivered</a:t>
            </a:r>
          </a:p>
          <a:p>
            <a:pPr lvl="1"/>
            <a:r>
              <a:rPr lang="en-US" dirty="0" smtClean="0"/>
              <a:t>Internally, applications attach handler functions to these queues</a:t>
            </a:r>
          </a:p>
          <a:p>
            <a:pPr lvl="1"/>
            <a:r>
              <a:rPr lang="en-US" dirty="0" smtClean="0"/>
              <a:t>When an event arrives, the .NET runtime will issue </a:t>
            </a:r>
            <a:r>
              <a:rPr lang="en-US" dirty="0" err="1" smtClean="0"/>
              <a:t>upcalls</a:t>
            </a:r>
            <a:r>
              <a:rPr lang="en-US" dirty="0" smtClean="0"/>
              <a:t> to these handlers, passing the event as an argument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Asynchronous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In Linux, most applications read files or network messages one by one</a:t>
            </a:r>
          </a:p>
          <a:p>
            <a:endParaRPr lang="en-US" dirty="0" smtClean="0"/>
          </a:p>
          <a:p>
            <a:r>
              <a:rPr lang="en-US" dirty="0" smtClean="0"/>
              <a:t>In this Windows model, many applications “post” a vector of requests all at once</a:t>
            </a:r>
          </a:p>
          <a:p>
            <a:pPr lvl="1"/>
            <a:r>
              <a:rPr lang="en-US" dirty="0" smtClean="0"/>
              <a:t>Perhaps, 100 network message receive requests</a:t>
            </a:r>
          </a:p>
          <a:p>
            <a:pPr lvl="1"/>
            <a:r>
              <a:rPr lang="en-US" dirty="0" smtClean="0"/>
              <a:t>Or multiple file reads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Later as each request completes, .NET posts an asynchronous completion event to the associated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Asynchronous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dirty="0" smtClean="0"/>
              <a:t>This asynchronous style of I/O is extremely fast</a:t>
            </a:r>
          </a:p>
          <a:p>
            <a:pPr lvl="1"/>
            <a:r>
              <a:rPr lang="en-US" dirty="0" smtClean="0"/>
              <a:t>Can easily support tens of thousands of I/Os per sec!</a:t>
            </a:r>
          </a:p>
          <a:p>
            <a:pPr lvl="1"/>
            <a:r>
              <a:rPr lang="en-US" dirty="0" smtClean="0"/>
              <a:t>Event handling is as cheap as a procedure call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fact, all of .NET runs in a single address space!</a:t>
            </a:r>
          </a:p>
          <a:p>
            <a:pPr lvl="1"/>
            <a:r>
              <a:rPr lang="en-US" dirty="0" smtClean="0"/>
              <a:t>The platform is using strong type checking to eliminate the need for memory protection</a:t>
            </a:r>
          </a:p>
          <a:p>
            <a:pPr lvl="1"/>
            <a:r>
              <a:rPr lang="en-US" dirty="0" smtClean="0"/>
              <a:t>Calls from component to component are done with direct procedure calls and context switching is incredibly cheap.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Pros and Cons of Components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 smtClean="0"/>
              <a:t>Promotes reuse of “large” abstract data types</a:t>
            </a:r>
          </a:p>
          <a:p>
            <a:pPr lvl="1"/>
            <a:r>
              <a:rPr lang="en-US" sz="1800" dirty="0" smtClean="0"/>
              <a:t>Like contacts database, Windows “tables”</a:t>
            </a:r>
          </a:p>
          <a:p>
            <a:r>
              <a:rPr lang="en-US" sz="2000" dirty="0" smtClean="0"/>
              <a:t>Managed type system, memory</a:t>
            </a:r>
          </a:p>
          <a:p>
            <a:r>
              <a:rPr lang="en-US" sz="2000" dirty="0" smtClean="0"/>
              <a:t>Very fast inter-component calls</a:t>
            </a:r>
          </a:p>
          <a:p>
            <a:r>
              <a:rPr lang="en-US" sz="2000" dirty="0" smtClean="0"/>
              <a:t>Works really well with asynchronous event-oriented applications</a:t>
            </a:r>
          </a:p>
          <a:p>
            <a:r>
              <a:rPr lang="en-US" sz="2000" dirty="0" smtClean="0"/>
              <a:t>Forces standardization at the component level: each component is a standard of a sort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Can seem unnatural to people who don’t program in OO languages</a:t>
            </a:r>
          </a:p>
          <a:p>
            <a:r>
              <a:rPr lang="en-US" sz="1800" dirty="0" smtClean="0"/>
              <a:t>Can’t support unsafe C, </a:t>
            </a:r>
            <a:r>
              <a:rPr lang="en-US" sz="1800" dirty="0" err="1" smtClean="0"/>
              <a:t>asm</a:t>
            </a:r>
            <a:r>
              <a:rPr lang="en-US" sz="1800" dirty="0" smtClean="0"/>
              <a:t> code</a:t>
            </a:r>
          </a:p>
          <a:p>
            <a:r>
              <a:rPr lang="en-US" sz="1800" dirty="0" smtClean="0"/>
              <a:t>Strongly encourages (“forces”) designer to think in terms of event interfaces, asynchronous interactions</a:t>
            </a:r>
          </a:p>
          <a:p>
            <a:r>
              <a:rPr lang="en-US" sz="1800" dirty="0" smtClean="0"/>
              <a:t>Linux only had ~100 interfaces.  Windows .NET seems to have tens of thousands!</a:t>
            </a:r>
          </a:p>
          <a:p>
            <a:r>
              <a:rPr lang="en-US" sz="1800" dirty="0" smtClean="0"/>
              <a:t>Components may end up “too interdependent”: spaghetti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the O/S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ten years, will we still teach an O/S course?</a:t>
            </a:r>
          </a:p>
          <a:p>
            <a:pPr lvl="1"/>
            <a:r>
              <a:rPr lang="en-US" dirty="0" smtClean="0"/>
              <a:t>Could argue that more and more, we should teach about components and distributed computing</a:t>
            </a:r>
          </a:p>
          <a:p>
            <a:pPr lvl="1"/>
            <a:r>
              <a:rPr lang="en-US" dirty="0" smtClean="0"/>
              <a:t>How many people will ever write a device driver?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 the other hand, understanding the O/S seems to be key to understanding things like .NET and DCOM</a:t>
            </a:r>
          </a:p>
          <a:p>
            <a:pPr lvl="1"/>
            <a:r>
              <a:rPr lang="en-US" dirty="0" smtClean="0"/>
              <a:t>They got this way via evolution</a:t>
            </a:r>
          </a:p>
          <a:p>
            <a:pPr lvl="1"/>
            <a:r>
              <a:rPr lang="en-US" dirty="0" smtClean="0"/>
              <a:t>Good reason to doubt that they can be comprehended without retracing the steps by which they evolved!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B3B3-9DA1-4A22-8936-59F84DF8E47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situation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and more of a split</a:t>
            </a:r>
          </a:p>
          <a:p>
            <a:pPr lvl="1"/>
            <a:r>
              <a:rPr lang="en-US" dirty="0" smtClean="0"/>
              <a:t>Like it or not, Windows is by far the dominant desktop platform</a:t>
            </a:r>
          </a:p>
          <a:p>
            <a:pPr lvl="1"/>
            <a:r>
              <a:rPr lang="en-US" dirty="0" smtClean="0"/>
              <a:t>Linux is mostly the dominant enterprise data center platform</a:t>
            </a:r>
          </a:p>
          <a:p>
            <a:pPr lvl="1"/>
            <a:r>
              <a:rPr lang="en-US" dirty="0" smtClean="0"/>
              <a:t>Mobile devices like telephones: competing options</a:t>
            </a:r>
          </a:p>
          <a:p>
            <a:r>
              <a:rPr lang="en-US" dirty="0" smtClean="0"/>
              <a:t>Meanwhile, web browsers and cloud computing are vying to displace Windows</a:t>
            </a:r>
          </a:p>
          <a:p>
            <a:pPr lvl="1"/>
            <a:r>
              <a:rPr lang="en-US" dirty="0" smtClean="0"/>
              <a:t>With some success, but many “</a:t>
            </a:r>
            <a:r>
              <a:rPr lang="en-US" dirty="0" err="1" smtClean="0"/>
              <a:t>gotcha’s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Platform security is improving… Browser and hence Cloud security seems to be eroding…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Picture 2" descr="http://libsyn.com/images/skribe/fork-in-the-road_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81000"/>
            <a:ext cx="2408328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this is awkward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we link an application to a library, type-checking helps us avoid mistakes</a:t>
            </a:r>
          </a:p>
          <a:p>
            <a:pPr lvl="1"/>
            <a:r>
              <a:rPr lang="en-US" dirty="0" smtClean="0"/>
              <a:t>Like trying to pass an integer argument to sin(), which expects a floating point argument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a client just uses TCP to talk to a server these sorts of benefits are lost</a:t>
            </a:r>
          </a:p>
          <a:p>
            <a:endParaRPr lang="en-US" dirty="0" smtClean="0"/>
          </a:p>
          <a:p>
            <a:r>
              <a:rPr lang="en-US" dirty="0" smtClean="0"/>
              <a:t>Ideally we want</a:t>
            </a:r>
          </a:p>
          <a:p>
            <a:pPr lvl="1"/>
            <a:r>
              <a:rPr lang="en-US" dirty="0" smtClean="0"/>
              <a:t>Type checking</a:t>
            </a:r>
          </a:p>
          <a:p>
            <a:pPr lvl="1"/>
            <a:r>
              <a:rPr lang="en-US" dirty="0" smtClean="0"/>
              <a:t>Debugging support</a:t>
            </a:r>
          </a:p>
          <a:p>
            <a:pPr lvl="1"/>
            <a:r>
              <a:rPr lang="en-US" dirty="0" smtClean="0"/>
              <a:t>Tools to help us tune and optimize our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major O/S research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effective use of </a:t>
            </a:r>
            <a:r>
              <a:rPr lang="en-US" dirty="0" err="1" smtClean="0"/>
              <a:t>multicore</a:t>
            </a:r>
            <a:endParaRPr lang="en-US" dirty="0" smtClean="0"/>
          </a:p>
          <a:p>
            <a:pPr lvl="1"/>
            <a:r>
              <a:rPr lang="en-US" dirty="0" smtClean="0"/>
              <a:t>Many applications literally slow down if you give them more cores – even multithreaded ones</a:t>
            </a:r>
          </a:p>
          <a:p>
            <a:pPr lvl="1"/>
            <a:r>
              <a:rPr lang="en-US" dirty="0" smtClean="0"/>
              <a:t>This is because of lock, cache contention, poor pipeline performance, “false sharing”</a:t>
            </a:r>
          </a:p>
          <a:p>
            <a:pPr lvl="1"/>
            <a:r>
              <a:rPr lang="en-US" dirty="0" smtClean="0"/>
              <a:t>Can the O/S somehow promote better use of cores?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Virtualization tricks</a:t>
            </a:r>
          </a:p>
          <a:p>
            <a:pPr lvl="1"/>
            <a:r>
              <a:rPr lang="en-US" dirty="0" smtClean="0"/>
              <a:t>Can we fix some of the consolidation issues we saw?</a:t>
            </a:r>
          </a:p>
          <a:p>
            <a:pPr lvl="1"/>
            <a:r>
              <a:rPr lang="en-US" dirty="0" smtClean="0"/>
              <a:t>Can virtualization protect against viruses?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major O/S research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Exploiting TPM hardware</a:t>
            </a:r>
          </a:p>
          <a:p>
            <a:pPr lvl="1"/>
            <a:r>
              <a:rPr lang="en-US" dirty="0" smtClean="0"/>
              <a:t>We haven’t even begun to scratch the surface</a:t>
            </a:r>
          </a:p>
          <a:p>
            <a:pPr lvl="1"/>
            <a:r>
              <a:rPr lang="en-US" dirty="0" smtClean="0"/>
              <a:t>Could invent entirely new ways of using cryptographic tools and components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Component architectures</a:t>
            </a:r>
          </a:p>
          <a:p>
            <a:pPr lvl="1"/>
            <a:r>
              <a:rPr lang="en-US" dirty="0" smtClean="0"/>
              <a:t>Incredibly powerful… but they seem to promote spaghetti style dependencies</a:t>
            </a:r>
          </a:p>
          <a:p>
            <a:pPr lvl="1"/>
            <a:r>
              <a:rPr lang="en-US" dirty="0" smtClean="0"/>
              <a:t>Can we have components and yet maintain clean abstraction boundaries and flexibility?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major O/S research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systems and tools for cloud computing</a:t>
            </a:r>
          </a:p>
          <a:p>
            <a:pPr lvl="1"/>
            <a:r>
              <a:rPr lang="en-US" dirty="0" smtClean="0"/>
              <a:t>Help building applications to run in data centers</a:t>
            </a:r>
          </a:p>
          <a:p>
            <a:pPr lvl="1"/>
            <a:r>
              <a:rPr lang="en-US" dirty="0" smtClean="0"/>
              <a:t>Tools for replicating data and building scalable services</a:t>
            </a:r>
          </a:p>
          <a:p>
            <a:pPr lvl="1"/>
            <a:r>
              <a:rPr lang="en-US" dirty="0" smtClean="0"/>
              <a:t>Better ways of monitoring and managing, especially for purpose of reducing power footprint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Components gave us drag-and-drop solution development on the desktop (like these slides)</a:t>
            </a:r>
          </a:p>
          <a:p>
            <a:pPr lvl="1"/>
            <a:r>
              <a:rPr lang="en-US" dirty="0" smtClean="0"/>
              <a:t>Can we do drag-and-drop application development?</a:t>
            </a:r>
          </a:p>
          <a:p>
            <a:pPr lvl="1"/>
            <a:r>
              <a:rPr lang="en-US" dirty="0" smtClean="0"/>
              <a:t>Are there ways to comprehend/debug/manage the resulting constructs?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split is underway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828800"/>
            <a:ext cx="3962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One path focuses on the Linux style of platform</a:t>
            </a:r>
          </a:p>
          <a:p>
            <a:pPr lvl="1"/>
            <a:r>
              <a:rPr lang="en-US" dirty="0" smtClean="0"/>
              <a:t>Traditional applications on a traditional O/S</a:t>
            </a:r>
          </a:p>
          <a:p>
            <a:pPr lvl="1"/>
            <a:r>
              <a:rPr lang="en-US" dirty="0" smtClean="0"/>
              <a:t>Common in data centers</a:t>
            </a:r>
          </a:p>
          <a:p>
            <a:r>
              <a:rPr lang="en-US" dirty="0" smtClean="0"/>
              <a:t>The other path leads towards more and more componentized styles of systems</a:t>
            </a:r>
          </a:p>
          <a:p>
            <a:pPr lvl="1"/>
            <a:r>
              <a:rPr lang="en-US" dirty="0" smtClean="0"/>
              <a:t>O/S morphs into a common language runtime environment</a:t>
            </a:r>
          </a:p>
          <a:p>
            <a:pPr lvl="1"/>
            <a:r>
              <a:rPr lang="en-US" dirty="0" smtClean="0"/>
              <a:t>Common on desktops and mobile devices like phones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 descr="http://libsyn.com/images/skribe/fork-in-the-road_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0"/>
            <a:ext cx="4286250" cy="2847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long history of object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more than a decade ago, an “object oriented” community began to study this question</a:t>
            </a:r>
          </a:p>
          <a:p>
            <a:pPr lvl="1"/>
            <a:r>
              <a:rPr lang="en-US" dirty="0" smtClean="0"/>
              <a:t>They adopted the approach of building fancy libraries that run on standard O/S platforms</a:t>
            </a:r>
          </a:p>
          <a:p>
            <a:pPr lvl="1"/>
            <a:r>
              <a:rPr lang="en-US" dirty="0" smtClean="0"/>
              <a:t>These libraries link to the main programming languages in clean, standard ways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Goal: instead of thinking of a “program” we think about “objects” that talk to other “objects” through remote method invocation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OO 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of these platforms to succeed was the Distributed Computing Environment, DCE</a:t>
            </a:r>
          </a:p>
          <a:p>
            <a:r>
              <a:rPr lang="en-US" dirty="0" smtClean="0"/>
              <a:t>It gave way to CORBA, the Common Object Request Broker Architecture (remains widely used)</a:t>
            </a:r>
          </a:p>
          <a:p>
            <a:r>
              <a:rPr lang="en-US" dirty="0" smtClean="0"/>
              <a:t>CORBA in turn was supplanted by Java’s J2EE environment and the Microsoft .NET/DCOM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Genealogy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DCOM split from J2EE, which </a:t>
            </a:r>
            <a:r>
              <a:rPr lang="en-US" dirty="0" smtClean="0"/>
              <a:t>evolved from CORBA</a:t>
            </a:r>
          </a:p>
          <a:p>
            <a:endParaRPr lang="en-US" dirty="0" smtClean="0"/>
          </a:p>
          <a:p>
            <a:r>
              <a:rPr lang="en-US" dirty="0" smtClean="0"/>
              <a:t>Microsoft calls it the Distributed Component Architecture</a:t>
            </a:r>
          </a:p>
          <a:p>
            <a:pPr lvl="1"/>
            <a:r>
              <a:rPr lang="en-US" dirty="0" smtClean="0"/>
              <a:t>DCOM is a Microsoft product but fairly open and widely supported outside of Microsoft platforms</a:t>
            </a:r>
          </a:p>
          <a:p>
            <a:pPr lvl="1"/>
            <a:r>
              <a:rPr lang="en-US" dirty="0" smtClean="0"/>
              <a:t>In the context of .NET, probably the most powerful existing architecture of this kind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</a:t>
            </a:r>
            <a:r>
              <a:rPr lang="en-US" dirty="0" smtClean="0"/>
              <a:t>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Think of .NET as a standardized O/S interface</a:t>
            </a:r>
          </a:p>
          <a:p>
            <a:pPr lvl="1"/>
            <a:r>
              <a:rPr lang="en-US" dirty="0" smtClean="0"/>
              <a:t>Microsoft designed it, too</a:t>
            </a:r>
          </a:p>
          <a:p>
            <a:pPr lvl="1"/>
            <a:r>
              <a:rPr lang="en-US" dirty="0" smtClean="0"/>
              <a:t>A system called Mono lets us run it on Linux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.NET provides</a:t>
            </a:r>
          </a:p>
          <a:p>
            <a:pPr lvl="1"/>
            <a:r>
              <a:rPr lang="en-US" dirty="0" smtClean="0"/>
              <a:t>A virtual computer interface (has its own assembler language, which is “just in time” compiled on target)</a:t>
            </a:r>
          </a:p>
          <a:p>
            <a:pPr lvl="1"/>
            <a:r>
              <a:rPr lang="en-US" dirty="0" smtClean="0"/>
              <a:t>Standard memory management </a:t>
            </a:r>
          </a:p>
          <a:p>
            <a:pPr lvl="1"/>
            <a:r>
              <a:rPr lang="en-US" dirty="0" smtClean="0"/>
              <a:t>Standards for any .NET language to talk to any other .NET language</a:t>
            </a:r>
          </a:p>
          <a:p>
            <a:pPr lvl="1"/>
            <a:r>
              <a:rPr lang="en-US" dirty="0" smtClean="0"/>
              <a:t>Compilers for about 40 languages, to 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.NET “versus” DCOM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DCOM is used when applications (objects) constructed in .NET need to talk to other objects over a network</a:t>
            </a:r>
          </a:p>
          <a:p>
            <a:pPr lvl="1"/>
            <a:r>
              <a:rPr lang="en-US" dirty="0" smtClean="0"/>
              <a:t>.NET supports direct calls when the objects are both on the same machine</a:t>
            </a:r>
          </a:p>
          <a:p>
            <a:pPr lvl="1"/>
            <a:r>
              <a:rPr lang="en-US" dirty="0" smtClean="0"/>
              <a:t>The term “component” is a synonym for “object” in the context of .NET and DCOM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few slides from Jim </a:t>
            </a:r>
            <a:r>
              <a:rPr lang="en-US" dirty="0" err="1" smtClean="0"/>
              <a:t>Ries</a:t>
            </a:r>
            <a:r>
              <a:rPr lang="en-US" dirty="0" smtClean="0"/>
              <a:t>, UMD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5034</TotalTime>
  <Words>1943</Words>
  <Application>Microsoft Office PowerPoint</Application>
  <PresentationFormat>On-screen Show (4:3)</PresentationFormat>
  <Paragraphs>290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Flow</vt:lpstr>
      <vt:lpstr>Visio</vt:lpstr>
      <vt:lpstr>Component Architectures</vt:lpstr>
      <vt:lpstr>A long term trend…</vt:lpstr>
      <vt:lpstr>But this is awkward</vt:lpstr>
      <vt:lpstr>A split is underway</vt:lpstr>
      <vt:lpstr>A long history of object orientation</vt:lpstr>
      <vt:lpstr>Major OO platforms</vt:lpstr>
      <vt:lpstr>Genealogy</vt:lpstr>
      <vt:lpstr>.NET</vt:lpstr>
      <vt:lpstr>.NET “versus” DCOM</vt:lpstr>
      <vt:lpstr>DCOM Goals</vt:lpstr>
      <vt:lpstr>Component Reuse</vt:lpstr>
      <vt:lpstr>Later and later binding</vt:lpstr>
      <vt:lpstr>How does the O/S “help”?</vt:lpstr>
      <vt:lpstr>Interfaces</vt:lpstr>
      <vt:lpstr>Example</vt:lpstr>
      <vt:lpstr>GUID’s (or UUID’s)</vt:lpstr>
      <vt:lpstr>Demonstration - IDL</vt:lpstr>
      <vt:lpstr>Demonstration - Server Code</vt:lpstr>
      <vt:lpstr>Demonstration - Client Code</vt:lpstr>
      <vt:lpstr>Distributed Scenario</vt:lpstr>
      <vt:lpstr>Additional Technologies</vt:lpstr>
      <vt:lpstr>Pros and Cons of Components</vt:lpstr>
      <vt:lpstr>Events</vt:lpstr>
      <vt:lpstr>Events</vt:lpstr>
      <vt:lpstr>Example: Asynchronous I/O</vt:lpstr>
      <vt:lpstr>Example: Asynchronous I/O</vt:lpstr>
      <vt:lpstr>Pros and Cons of Components</vt:lpstr>
      <vt:lpstr>Future of the O/S</vt:lpstr>
      <vt:lpstr>The situation today</vt:lpstr>
      <vt:lpstr>Some major O/S research topics</vt:lpstr>
      <vt:lpstr>Some major O/S research topics</vt:lpstr>
      <vt:lpstr>Some major O/S research topics</vt:lpstr>
    </vt:vector>
  </TitlesOfParts>
  <Company>Cornell University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Support for Concurrency</dc:title>
  <dc:creator>Ranveer Chandra</dc:creator>
  <cp:lastModifiedBy>Ken Birman</cp:lastModifiedBy>
  <cp:revision>188</cp:revision>
  <dcterms:created xsi:type="dcterms:W3CDTF">2005-02-09T03:28:32Z</dcterms:created>
  <dcterms:modified xsi:type="dcterms:W3CDTF">2009-04-28T17:43:23Z</dcterms:modified>
</cp:coreProperties>
</file>