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5" r:id="rId12"/>
    <p:sldId id="346" r:id="rId13"/>
    <p:sldId id="347" r:id="rId14"/>
    <p:sldId id="348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1FF"/>
    <a:srgbClr val="0000FF"/>
    <a:srgbClr val="7D7D7D"/>
    <a:srgbClr val="FF0000"/>
    <a:srgbClr val="009900"/>
    <a:srgbClr val="008200"/>
    <a:srgbClr val="CC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88644" autoAdjust="0"/>
  </p:normalViewPr>
  <p:slideViewPr>
    <p:cSldViewPr>
      <p:cViewPr varScale="1">
        <p:scale>
          <a:sx n="119" d="100"/>
          <a:sy n="119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F31720-DF7D-460D-A3BD-35A5FDE0689B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5A8110-F5FB-4250-8BDB-17305AE30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4A060F9-F3EC-4507-A4E7-A48FE6B4FB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F359-699E-4FD6-9BCD-AC42C707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CC4-ED5B-4514-9B25-CC0826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5FF2-177E-4EBF-B7E6-DF7BEFB53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54BB-6E51-4756-B209-CEC81CE4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6EF-AD74-49EE-98CE-3CBF7881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9E4E-EB71-4712-8435-FC8193D27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E1A66-BD02-468F-8B1B-50F371C08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7FAF-35CE-4FA1-8C2A-77CECB4AAE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amilto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Consolidation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Instances are on dynamic IP addresses sitting outside the local campus network</a:t>
            </a:r>
          </a:p>
          <a:p>
            <a:pPr lvl="1"/>
            <a:r>
              <a:rPr lang="en-US" dirty="0" smtClean="0"/>
              <a:t>Handshake &amp; heartbeat processes are useful</a:t>
            </a:r>
          </a:p>
          <a:p>
            <a:r>
              <a:rPr lang="en-US" dirty="0" smtClean="0"/>
              <a:t>Instances have ephemeral storage space </a:t>
            </a:r>
          </a:p>
          <a:p>
            <a:pPr lvl="1"/>
            <a:r>
              <a:rPr lang="en-US" dirty="0" smtClean="0"/>
              <a:t>Lack of local persistence is not a barrier to entry</a:t>
            </a:r>
          </a:p>
          <a:p>
            <a:pPr lvl="1"/>
            <a:r>
              <a:rPr lang="en-US" dirty="0" smtClean="0"/>
              <a:t>Be careful of data stored on the ephemeral drive</a:t>
            </a:r>
          </a:p>
          <a:p>
            <a:r>
              <a:rPr lang="en-US" dirty="0" smtClean="0"/>
              <a:t>Instances need to be monitored for availability</a:t>
            </a:r>
          </a:p>
          <a:p>
            <a:pPr lvl="1"/>
            <a:r>
              <a:rPr lang="en-US" dirty="0" smtClean="0"/>
              <a:t>Build in safeguards to ensure instances are both available when you need them, and shut down when you don’t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share platforms without knowing it</a:t>
            </a:r>
          </a:p>
          <a:p>
            <a:pPr lvl="1"/>
            <a:r>
              <a:rPr lang="en-US" dirty="0" smtClean="0"/>
              <a:t>This can defeat careful performance tuning</a:t>
            </a:r>
          </a:p>
          <a:p>
            <a:pPr lvl="1"/>
            <a:r>
              <a:rPr lang="en-US" dirty="0" smtClean="0"/>
              <a:t>In fact little is understood about tuning applications to perform well on virtualized platforms like EC2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Xen</a:t>
            </a:r>
            <a:r>
              <a:rPr lang="en-US" dirty="0" smtClean="0"/>
              <a:t> itself continues to need work</a:t>
            </a:r>
          </a:p>
          <a:p>
            <a:pPr lvl="1"/>
            <a:r>
              <a:rPr lang="en-US" dirty="0" smtClean="0"/>
              <a:t>Device drivers run in special dedicated VM partitions</a:t>
            </a:r>
          </a:p>
          <a:p>
            <a:pPr lvl="1"/>
            <a:r>
              <a:rPr lang="en-US" dirty="0" smtClean="0"/>
              <a:t>Poses a number of strange new security challenges…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 end: increasing a “thin client”</a:t>
            </a:r>
          </a:p>
          <a:p>
            <a:pPr lvl="1"/>
            <a:r>
              <a:rPr lang="en-US" dirty="0" smtClean="0"/>
              <a:t>O/S on your computer focuses on display</a:t>
            </a:r>
          </a:p>
          <a:p>
            <a:pPr lvl="1"/>
            <a:r>
              <a:rPr lang="en-US" dirty="0" smtClean="0"/>
              <a:t>Applications are running on the hosted VMM in the data center, accessed via the network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can mean very slow, creaky graphics performance because traditional graphics interfaces</a:t>
            </a:r>
          </a:p>
          <a:p>
            <a:pPr lvl="1"/>
            <a:r>
              <a:rPr lang="en-US" dirty="0" smtClean="0"/>
              <a:t>Assume local applications</a:t>
            </a:r>
          </a:p>
          <a:p>
            <a:pPr lvl="1"/>
            <a:r>
              <a:rPr lang="en-US" dirty="0" smtClean="0"/>
              <a:t>Assume DMA access to bit-mapped images and textures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challenges: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hospital</a:t>
            </a:r>
          </a:p>
          <a:p>
            <a:pPr lvl="1"/>
            <a:r>
              <a:rPr lang="en-US" dirty="0" smtClean="0"/>
              <a:t>Perhaps doctors, nurses carry a secure id card</a:t>
            </a:r>
          </a:p>
          <a:p>
            <a:pPr lvl="1"/>
            <a:r>
              <a:rPr lang="en-US" dirty="0" smtClean="0"/>
              <a:t>They put it in a card reader on machine they will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With a “real” machine, card has many properties of a TPM…</a:t>
            </a:r>
          </a:p>
          <a:p>
            <a:pPr lvl="1"/>
            <a:r>
              <a:rPr lang="en-US" dirty="0" smtClean="0"/>
              <a:t>But if the platform has been virtualized and is running at Amazon on EC2, physical security mechanisms can’t be used anymore</a:t>
            </a:r>
          </a:p>
          <a:p>
            <a:pPr lvl="1"/>
            <a:r>
              <a:rPr lang="en-US" dirty="0" smtClean="0"/>
              <a:t>A step backwards relative to TPM-style guarantees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Amazon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revolve around power costs and savings</a:t>
            </a:r>
          </a:p>
          <a:p>
            <a:pPr lvl="1"/>
            <a:r>
              <a:rPr lang="en-US" dirty="0" smtClean="0"/>
              <a:t>Increasingly clear that the true cost of running a data center is dominated by electric power</a:t>
            </a:r>
          </a:p>
          <a:p>
            <a:pPr lvl="1"/>
            <a:r>
              <a:rPr lang="en-US" dirty="0" smtClean="0"/>
              <a:t>Leads to a focus on ways to reduce power consumption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at </a:t>
            </a:r>
            <a:r>
              <a:rPr lang="en-US" dirty="0" smtClean="0">
                <a:hlinkClick r:id="rId2" action="ppaction://hlinkfile"/>
              </a:rPr>
              <a:t>talk by James Hamilton </a:t>
            </a:r>
            <a:r>
              <a:rPr lang="en-US" dirty="0" smtClean="0"/>
              <a:t>(Microsoft Cloud Computing expert now working at Amazon.com)</a:t>
            </a:r>
          </a:p>
          <a:p>
            <a:pPr lvl="1"/>
            <a:r>
              <a:rPr lang="en-US" dirty="0" smtClean="0"/>
              <a:t>Talk was delivered at LADIS 2008 </a:t>
            </a:r>
            <a:endParaRPr lang="en-US" dirty="0" smtClean="0"/>
          </a:p>
          <a:p>
            <a:pPr lvl="1"/>
            <a:r>
              <a:rPr lang="en-US" dirty="0" smtClean="0"/>
              <a:t>http://www.cs.cornell.edu/projects/ladis2008/materials/JamesRH_Ladis2008.pdf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discussed the emergence of massive data centers associated with web applications and cloud computing</a:t>
            </a:r>
          </a:p>
          <a:p>
            <a:pPr lvl="1"/>
            <a:r>
              <a:rPr lang="en-US" dirty="0" smtClean="0"/>
              <a:t>Generally use web services standards</a:t>
            </a:r>
          </a:p>
          <a:p>
            <a:pPr lvl="1"/>
            <a:r>
              <a:rPr lang="en-US" dirty="0" smtClean="0"/>
              <a:t>Run software like </a:t>
            </a:r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Hadoop</a:t>
            </a:r>
            <a:r>
              <a:rPr lang="en-US" dirty="0" smtClean="0"/>
              <a:t>), GFS</a:t>
            </a:r>
          </a:p>
          <a:p>
            <a:pPr lvl="1"/>
            <a:r>
              <a:rPr lang="en-US" dirty="0" smtClean="0"/>
              <a:t>Might include tens of thousands or millions of machines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Enormous economies of scale</a:t>
            </a:r>
          </a:p>
          <a:p>
            <a:pPr lvl="1"/>
            <a:r>
              <a:rPr lang="en-US" dirty="0" smtClean="0"/>
              <a:t>Storage becomes remarkably cheap: 10x less than anything you can buy for “home or office use”</a:t>
            </a:r>
          </a:p>
          <a:p>
            <a:pPr lvl="1"/>
            <a:r>
              <a:rPr lang="en-US" dirty="0" smtClean="0"/>
              <a:t>CPU cycles start to seem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like Google, Amazon want to</a:t>
            </a:r>
          </a:p>
          <a:p>
            <a:pPr lvl="1"/>
            <a:r>
              <a:rPr lang="en-US" dirty="0" smtClean="0"/>
              <a:t>Keep those machines busy: If you plan to run them, the more work they can do the better</a:t>
            </a:r>
          </a:p>
          <a:p>
            <a:pPr lvl="1"/>
            <a:r>
              <a:rPr lang="en-US" dirty="0" smtClean="0"/>
              <a:t>Migrate things onto them that generate revenue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Amazon: leader in renting virtual machine images</a:t>
            </a:r>
          </a:p>
          <a:p>
            <a:pPr lvl="1"/>
            <a:r>
              <a:rPr lang="en-US" dirty="0" smtClean="0"/>
              <a:t>Instead of running applications at home…</a:t>
            </a:r>
          </a:p>
          <a:p>
            <a:pPr lvl="1"/>
            <a:r>
              <a:rPr lang="en-US" dirty="0" smtClean="0"/>
              <a:t>… why not rent a cheap machine from Amazon and run your applications there?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Elastic Compute Cloud (Amazon EC2) is a web service that provides resizable compute capacity in the cloud. It is designed to make web-scale computing easier for developers.</a:t>
            </a:r>
          </a:p>
          <a:p>
            <a:pPr lvl="1"/>
            <a:r>
              <a:rPr lang="en-US" dirty="0" smtClean="0"/>
              <a:t>Web services interface</a:t>
            </a:r>
          </a:p>
          <a:p>
            <a:pPr lvl="1"/>
            <a:r>
              <a:rPr lang="en-US" dirty="0" smtClean="0"/>
              <a:t>They give you as many virtual machines as you like… you can configure them as you wish</a:t>
            </a:r>
          </a:p>
          <a:p>
            <a:pPr lvl="1"/>
            <a:r>
              <a:rPr lang="en-US" dirty="0" smtClean="0"/>
              <a:t>Pick the O/S and applications you need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pay only for resources you actually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huge 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Amazon hosts literally millions of virtual machines on EC2</a:t>
            </a:r>
          </a:p>
          <a:p>
            <a:pPr lvl="1"/>
            <a:r>
              <a:rPr lang="en-US" dirty="0" smtClean="0"/>
              <a:t>The number actually running at any point in time varies</a:t>
            </a:r>
          </a:p>
          <a:p>
            <a:pPr lvl="1"/>
            <a:r>
              <a:rPr lang="en-US" dirty="0" smtClean="0"/>
              <a:t>They migrate these machines within their data center to balance load and use their resources efficiently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Thus one data center machine might host one VM image… or twenty of them</a:t>
            </a:r>
          </a:p>
          <a:p>
            <a:pPr lvl="1"/>
            <a:r>
              <a:rPr lang="en-US" dirty="0" smtClean="0"/>
              <a:t>Idea is that you won’t notice…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Amazon EC2: Capacity on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concept:</a:t>
            </a:r>
          </a:p>
          <a:p>
            <a:pPr lvl="1"/>
            <a:r>
              <a:rPr lang="en-US" dirty="0" smtClean="0"/>
              <a:t>Virtual machines running on Amazon hardware</a:t>
            </a:r>
          </a:p>
          <a:p>
            <a:pPr lvl="1"/>
            <a:r>
              <a:rPr lang="en-US" dirty="0" smtClean="0"/>
              <a:t>Cost is $0.10 - $0.80 per “instance hour”</a:t>
            </a:r>
          </a:p>
          <a:p>
            <a:pPr lvl="2"/>
            <a:r>
              <a:rPr lang="en-US" dirty="0" smtClean="0"/>
              <a:t>Plus bandwidth &amp; AMI storage</a:t>
            </a:r>
          </a:p>
          <a:p>
            <a:pPr lvl="1"/>
            <a:r>
              <a:rPr lang="en-US" dirty="0" smtClean="0"/>
              <a:t>“Amazon Machine Image” – </a:t>
            </a:r>
            <a:r>
              <a:rPr lang="en-US" dirty="0" err="1" smtClean="0"/>
              <a:t>Xen</a:t>
            </a:r>
            <a:r>
              <a:rPr lang="en-US" dirty="0" smtClean="0"/>
              <a:t> VM with special packaging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Amazon EC2: Capacity on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concept:</a:t>
            </a:r>
          </a:p>
          <a:p>
            <a:pPr lvl="1"/>
            <a:r>
              <a:rPr lang="en-US" dirty="0" smtClean="0"/>
              <a:t>AMI is stored on Amazon S3</a:t>
            </a:r>
          </a:p>
          <a:p>
            <a:pPr lvl="2"/>
            <a:r>
              <a:rPr lang="en-US" dirty="0" smtClean="0"/>
              <a:t>Internal traffic (S3 &lt;-&gt; EC2) isn’t charged</a:t>
            </a:r>
          </a:p>
          <a:p>
            <a:pPr lvl="1"/>
            <a:r>
              <a:rPr lang="en-US" dirty="0" smtClean="0"/>
              <a:t>SOAP / REST APIs to manage instances</a:t>
            </a:r>
          </a:p>
          <a:p>
            <a:pPr lvl="1"/>
            <a:r>
              <a:rPr lang="en-US" dirty="0" smtClean="0"/>
              <a:t>Linux AMIs available, other operating systems are being ported</a:t>
            </a:r>
          </a:p>
          <a:p>
            <a:pPr lvl="2"/>
            <a:r>
              <a:rPr lang="en-US" dirty="0" smtClean="0"/>
              <a:t>But there’s always QEMU…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Amazon EC2: Capacity on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useful when:</a:t>
            </a:r>
          </a:p>
          <a:p>
            <a:pPr lvl="1"/>
            <a:r>
              <a:rPr lang="en-US" dirty="0" smtClean="0"/>
              <a:t>You have “variable" demand for a service</a:t>
            </a:r>
          </a:p>
          <a:p>
            <a:pPr lvl="1"/>
            <a:r>
              <a:rPr lang="en-US" dirty="0" smtClean="0"/>
              <a:t>You have needs which don’t require sustained infrastructure</a:t>
            </a:r>
          </a:p>
          <a:p>
            <a:pPr lvl="1"/>
            <a:r>
              <a:rPr lang="en-US" dirty="0" smtClean="0"/>
              <a:t>You have needs which can be met in a “sandbox”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Amazon EC2: Capacity on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developments:</a:t>
            </a:r>
          </a:p>
          <a:p>
            <a:pPr lvl="1"/>
            <a:r>
              <a:rPr lang="en-US" dirty="0" smtClean="0"/>
              <a:t>Expanded instance specifications</a:t>
            </a:r>
          </a:p>
          <a:p>
            <a:pPr lvl="2"/>
            <a:r>
              <a:rPr lang="en-US" dirty="0" smtClean="0"/>
              <a:t>1, 2, or 4 cores, and a consistent CPU measuring scheme</a:t>
            </a:r>
          </a:p>
          <a:p>
            <a:pPr lvl="2"/>
            <a:r>
              <a:rPr lang="en-US" dirty="0" smtClean="0"/>
              <a:t>32 &amp; 64 bit virtual CPUs</a:t>
            </a:r>
          </a:p>
          <a:p>
            <a:pPr lvl="2"/>
            <a:r>
              <a:rPr lang="en-US" dirty="0" smtClean="0"/>
              <a:t>1.7, 7.5, or 15 GB of RAM per instance</a:t>
            </a:r>
          </a:p>
          <a:p>
            <a:pPr lvl="1"/>
            <a:r>
              <a:rPr lang="en-US" dirty="0" smtClean="0"/>
              <a:t>Alternate companies starting to provide similar services</a:t>
            </a:r>
          </a:p>
          <a:p>
            <a:pPr lvl="2"/>
            <a:r>
              <a:rPr lang="en-US" dirty="0" smtClean="0"/>
              <a:t>With SLAs and without the “beta” label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4991</TotalTime>
  <Words>785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Consolidation</vt:lpstr>
      <vt:lpstr>Massive data centers</vt:lpstr>
      <vt:lpstr>Can we do more?</vt:lpstr>
      <vt:lpstr>Amazon EC2</vt:lpstr>
      <vt:lpstr>A huge success!</vt:lpstr>
      <vt:lpstr>Amazon EC2: Capacity on demand</vt:lpstr>
      <vt:lpstr>Amazon EC2: Capacity on demand</vt:lpstr>
      <vt:lpstr>Amazon EC2: Capacity on demand</vt:lpstr>
      <vt:lpstr>Amazon EC2: Capacity on demand</vt:lpstr>
      <vt:lpstr>Infrastructure Differences</vt:lpstr>
      <vt:lpstr>Practical challenges</vt:lpstr>
      <vt:lpstr>Practical challenges</vt:lpstr>
      <vt:lpstr>Practical challenges: Security</vt:lpstr>
      <vt:lpstr>Challenges for Amazon itself?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 Birman</cp:lastModifiedBy>
  <cp:revision>181</cp:revision>
  <dcterms:created xsi:type="dcterms:W3CDTF">2005-02-09T03:28:32Z</dcterms:created>
  <dcterms:modified xsi:type="dcterms:W3CDTF">2009-03-18T15:59:32Z</dcterms:modified>
</cp:coreProperties>
</file>